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82" r:id="rId2"/>
    <p:sldId id="2762" r:id="rId3"/>
    <p:sldId id="2771" r:id="rId4"/>
    <p:sldId id="2763" r:id="rId5"/>
    <p:sldId id="2764" r:id="rId6"/>
    <p:sldId id="2765" r:id="rId7"/>
    <p:sldId id="2766" r:id="rId8"/>
    <p:sldId id="2767" r:id="rId9"/>
    <p:sldId id="2768" r:id="rId10"/>
    <p:sldId id="2769" r:id="rId11"/>
    <p:sldId id="2770" r:id="rId12"/>
    <p:sldId id="2608" r:id="rId13"/>
    <p:sldId id="2633" r:id="rId14"/>
    <p:sldId id="2710" r:id="rId15"/>
    <p:sldId id="2724" r:id="rId16"/>
    <p:sldId id="2772" r:id="rId17"/>
    <p:sldId id="2773" r:id="rId18"/>
    <p:sldId id="2642" r:id="rId19"/>
    <p:sldId id="2627" r:id="rId20"/>
    <p:sldId id="2725" r:id="rId21"/>
    <p:sldId id="258" r:id="rId22"/>
    <p:sldId id="259" r:id="rId23"/>
    <p:sldId id="2663" r:id="rId24"/>
    <p:sldId id="2726" r:id="rId25"/>
    <p:sldId id="2757" r:id="rId26"/>
    <p:sldId id="2656" r:id="rId27"/>
    <p:sldId id="2657" r:id="rId28"/>
    <p:sldId id="2665" r:id="rId29"/>
    <p:sldId id="2667" r:id="rId30"/>
    <p:sldId id="271" r:id="rId31"/>
    <p:sldId id="2668" r:id="rId32"/>
    <p:sldId id="2669" r:id="rId33"/>
    <p:sldId id="2672" r:id="rId34"/>
    <p:sldId id="2670" r:id="rId35"/>
    <p:sldId id="261" r:id="rId36"/>
    <p:sldId id="262" r:id="rId37"/>
    <p:sldId id="264" r:id="rId38"/>
    <p:sldId id="266" r:id="rId39"/>
    <p:sldId id="268" r:id="rId40"/>
    <p:sldId id="270" r:id="rId41"/>
    <p:sldId id="2673" r:id="rId42"/>
    <p:sldId id="2674" r:id="rId43"/>
    <p:sldId id="2675" r:id="rId44"/>
    <p:sldId id="2676" r:id="rId45"/>
    <p:sldId id="2727" r:id="rId46"/>
    <p:sldId id="2662" r:id="rId47"/>
    <p:sldId id="2709" r:id="rId48"/>
    <p:sldId id="2728" r:id="rId49"/>
    <p:sldId id="2729" r:id="rId50"/>
    <p:sldId id="2730" r:id="rId51"/>
    <p:sldId id="2731" r:id="rId52"/>
    <p:sldId id="2732" r:id="rId53"/>
    <p:sldId id="2733" r:id="rId54"/>
    <p:sldId id="2734" r:id="rId55"/>
    <p:sldId id="2735" r:id="rId56"/>
    <p:sldId id="2736" r:id="rId57"/>
    <p:sldId id="2737" r:id="rId58"/>
    <p:sldId id="2738" r:id="rId59"/>
    <p:sldId id="2739" r:id="rId60"/>
    <p:sldId id="2740" r:id="rId61"/>
    <p:sldId id="2741" r:id="rId62"/>
    <p:sldId id="2742" r:id="rId63"/>
    <p:sldId id="2743" r:id="rId64"/>
    <p:sldId id="2744" r:id="rId65"/>
    <p:sldId id="2745" r:id="rId66"/>
    <p:sldId id="2746" r:id="rId67"/>
    <p:sldId id="2747" r:id="rId68"/>
    <p:sldId id="2748" r:id="rId69"/>
    <p:sldId id="2749" r:id="rId70"/>
    <p:sldId id="2750" r:id="rId71"/>
    <p:sldId id="2751" r:id="rId72"/>
    <p:sldId id="2752" r:id="rId73"/>
    <p:sldId id="2753" r:id="rId74"/>
    <p:sldId id="2754" r:id="rId75"/>
    <p:sldId id="2755" r:id="rId76"/>
    <p:sldId id="2718" r:id="rId77"/>
    <p:sldId id="2711" r:id="rId78"/>
    <p:sldId id="2758" r:id="rId79"/>
    <p:sldId id="2759" r:id="rId80"/>
    <p:sldId id="2712" r:id="rId81"/>
    <p:sldId id="2760" r:id="rId82"/>
    <p:sldId id="2761" r:id="rId83"/>
    <p:sldId id="2632" r:id="rId8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762"/>
            <p14:sldId id="2771"/>
            <p14:sldId id="2763"/>
            <p14:sldId id="2764"/>
            <p14:sldId id="2765"/>
            <p14:sldId id="2766"/>
            <p14:sldId id="2767"/>
            <p14:sldId id="2768"/>
            <p14:sldId id="2769"/>
            <p14:sldId id="2770"/>
            <p14:sldId id="2608"/>
            <p14:sldId id="2633"/>
            <p14:sldId id="2710"/>
            <p14:sldId id="2724"/>
            <p14:sldId id="2772"/>
            <p14:sldId id="2773"/>
            <p14:sldId id="2642"/>
            <p14:sldId id="2627"/>
            <p14:sldId id="2725"/>
            <p14:sldId id="258"/>
            <p14:sldId id="259"/>
            <p14:sldId id="2663"/>
            <p14:sldId id="2726"/>
            <p14:sldId id="2757"/>
            <p14:sldId id="2656"/>
            <p14:sldId id="2657"/>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09"/>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8"/>
            <p14:sldId id="2711"/>
            <p14:sldId id="2758"/>
            <p14:sldId id="2759"/>
            <p14:sldId id="2712"/>
            <p14:sldId id="2760"/>
            <p14:sldId id="276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4" d="100"/>
          <a:sy n="74" d="100"/>
        </p:scale>
        <p:origin x="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06.07.2025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15EAA-3390-F3E7-F39A-C7FC44A041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915A2D-4467-5D5D-C75F-7A26466A18C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D30909-ECC5-8274-7F98-F28B23800499}"/>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807DAA6-FB13-82C5-E53C-5EEC464E31D6}"/>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395170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47</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77</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80</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A4816-39D1-245E-7CD8-A048CE00ED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7BC8C6BD-B66C-34E5-F4DE-752E955F3CD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085DCDF-5635-1357-2A2C-0938E82DF24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E7DC78C-7C24-830C-B579-5E32FB19327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256702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7/6/2025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7/6/2025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7/6/2025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7/6/2025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7/6/2025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7/6/2025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7/6/2025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7/6/2025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7/6/2025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7/6/2025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7/6/2025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7/6/2025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a:xfrm>
            <a:off x="521208" y="2586772"/>
            <a:ext cx="11155680" cy="3767328"/>
          </a:xfrm>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Wenig gelabelte Daten </a:t>
            </a:r>
            <a:r>
              <a:rPr lang="de-DE" dirty="0"/>
              <a:t>(≈ 3 %) →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Nur Schadensfälle </a:t>
            </a:r>
            <a:r>
              <a:rPr lang="de-DE" dirty="0"/>
              <a:t>→ auch „negative“ Schäden denkbar</a:t>
            </a:r>
          </a:p>
          <a:p>
            <a:endParaRPr lang="de-DE" dirty="0"/>
          </a:p>
        </p:txBody>
      </p:sp>
    </p:spTree>
    <p:extLst>
      <p:ext uri="{BB962C8B-B14F-4D97-AF65-F5344CB8AC3E}">
        <p14:creationId xmlns:p14="http://schemas.microsoft.com/office/powerpoint/2010/main" val="327468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oder Empfehlung von:</a:t>
            </a:r>
          </a:p>
          <a:p>
            <a:endParaRPr lang="de-DE" dirty="0"/>
          </a:p>
          <a:p>
            <a:pPr lvl="1"/>
            <a:r>
              <a:rPr lang="de-DE" b="1" dirty="0"/>
              <a:t>Hardware-Komponenten</a:t>
            </a:r>
            <a:r>
              <a:rPr lang="de-DE" dirty="0"/>
              <a:t> (z. B. Gewichtssensoren, Kamerasysteme)</a:t>
            </a:r>
          </a:p>
          <a:p>
            <a:pPr lvl="1"/>
            <a:r>
              <a:rPr lang="de-DE" b="1" dirty="0"/>
              <a:t>Optischen Auswertungssystemen</a:t>
            </a:r>
          </a:p>
          <a:p>
            <a:endParaRPr lang="de-DE" dirty="0"/>
          </a:p>
          <a:p>
            <a:r>
              <a:rPr lang="de-DE" b="1" dirty="0"/>
              <a:t>Keine juristische </a:t>
            </a:r>
            <a:r>
              <a:rPr lang="de-DE" dirty="0"/>
              <a:t>Bewertung:</a:t>
            </a:r>
          </a:p>
          <a:p>
            <a:pPr lvl="1"/>
            <a:r>
              <a:rPr lang="de-DE" b="1" dirty="0"/>
              <a:t>Datenschutzfragen</a:t>
            </a:r>
          </a:p>
          <a:p>
            <a:pPr lvl="1"/>
            <a:r>
              <a:rPr lang="de-DE" b="1" dirty="0"/>
              <a:t>Zulässigkeit </a:t>
            </a:r>
            <a:r>
              <a:rPr lang="de-DE" dirty="0"/>
              <a:t>von Kontrollvorgängen</a:t>
            </a:r>
          </a:p>
          <a:p>
            <a:pPr lvl="1"/>
            <a:r>
              <a:rPr lang="de-DE" b="1" dirty="0"/>
              <a:t>Versicherungserstattungen</a:t>
            </a:r>
          </a:p>
          <a:p>
            <a:endParaRPr lang="de-DE" dirty="0"/>
          </a:p>
        </p:txBody>
      </p:sp>
    </p:spTree>
    <p:extLst>
      <p:ext uri="{BB962C8B-B14F-4D97-AF65-F5344CB8AC3E}">
        <p14:creationId xmlns:p14="http://schemas.microsoft.com/office/powerpoint/2010/main" val="81342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Tools und Technologien</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 (PDF)</a:t>
            </a:r>
          </a:p>
          <a:p>
            <a:r>
              <a:rPr lang="de-DE" dirty="0"/>
              <a:t>Teammeetings per </a:t>
            </a:r>
            <a:r>
              <a:rPr lang="de-DE" b="1" dirty="0"/>
              <a:t>Zoom </a:t>
            </a:r>
            <a:r>
              <a:rPr lang="de-DE" dirty="0"/>
              <a:t>(ca. einmal pro Woche)</a:t>
            </a:r>
          </a:p>
          <a:p>
            <a:r>
              <a:rPr lang="de-DE" dirty="0"/>
              <a:t>Regelmäßiger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Team &amp; Aufgabenverteilung</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normAutofit lnSpcReduction="10000"/>
          </a:bodyPr>
          <a:lstStyle/>
          <a:p>
            <a:pPr marL="0" indent="0">
              <a:buNone/>
              <a:defRPr sz="1800">
                <a:solidFill>
                  <a:srgbClr val="000000"/>
                </a:solidFill>
              </a:defRPr>
            </a:pPr>
            <a:r>
              <a:rPr lang="de-DE" b="1" dirty="0"/>
              <a:t>Schwerpunkte:</a:t>
            </a:r>
          </a:p>
          <a:p>
            <a:pPr marL="0" indent="0">
              <a:buNone/>
              <a:defRPr sz="1800">
                <a:solidFill>
                  <a:srgbClr val="000000"/>
                </a:solidFill>
              </a:defRPr>
            </a:pPr>
            <a:r>
              <a:rPr lang="de-DE" b="1" dirty="0"/>
              <a:t>Raphael</a:t>
            </a:r>
            <a:r>
              <a:rPr lang="de-DE" dirty="0"/>
              <a:t> (Data-Scientist, Mathematiker)</a:t>
            </a:r>
          </a:p>
          <a:p>
            <a:pPr>
              <a:defRPr sz="1800">
                <a:solidFill>
                  <a:srgbClr val="000000"/>
                </a:solidFill>
              </a:defRPr>
            </a:pPr>
            <a:r>
              <a:rPr lang="de-DE" dirty="0"/>
              <a:t>Datenexploration </a:t>
            </a:r>
          </a:p>
          <a:p>
            <a:pPr>
              <a:defRPr sz="1800">
                <a:solidFill>
                  <a:srgbClr val="000000"/>
                </a:solidFill>
              </a:defRPr>
            </a:pPr>
            <a:r>
              <a:rPr lang="de-DE" dirty="0"/>
              <a:t>Projektleitung</a:t>
            </a:r>
          </a:p>
          <a:p>
            <a:pPr marL="0" indent="0">
              <a:buNone/>
              <a:defRPr sz="1800">
                <a:solidFill>
                  <a:srgbClr val="000000"/>
                </a:solidFill>
              </a:defRPr>
            </a:pPr>
            <a:r>
              <a:rPr lang="de-DE" b="1" dirty="0"/>
              <a:t>David</a:t>
            </a:r>
            <a:r>
              <a:rPr lang="de-DE" dirty="0"/>
              <a:t> (Softwareentwickler)</a:t>
            </a:r>
          </a:p>
          <a:p>
            <a:pPr>
              <a:defRPr sz="1800">
                <a:solidFill>
                  <a:srgbClr val="000000"/>
                </a:solidFill>
              </a:defRPr>
            </a:pPr>
            <a:r>
              <a:rPr lang="de-DE" dirty="0"/>
              <a:t>Modellentwicklung und –vergleich</a:t>
            </a:r>
          </a:p>
          <a:p>
            <a:pPr>
              <a:defRPr sz="1800">
                <a:solidFill>
                  <a:srgbClr val="000000"/>
                </a:solidFill>
              </a:defRPr>
            </a:pPr>
            <a:r>
              <a:rPr lang="de-DE" dirty="0"/>
              <a:t>REST-Schnittstelle</a:t>
            </a:r>
          </a:p>
          <a:p>
            <a:pPr marL="0" indent="0">
              <a:buNone/>
              <a:defRPr sz="1800">
                <a:solidFill>
                  <a:srgbClr val="000000"/>
                </a:solidFill>
              </a:defRPr>
            </a:pPr>
            <a:r>
              <a:rPr lang="de-DE" b="1" dirty="0"/>
              <a:t>Matthias</a:t>
            </a:r>
            <a:r>
              <a:rPr lang="de-DE" dirty="0"/>
              <a:t> (Diplom-Kaufmann)</a:t>
            </a:r>
          </a:p>
          <a:p>
            <a:pPr>
              <a:defRPr sz="1800">
                <a:solidFill>
                  <a:srgbClr val="000000"/>
                </a:solidFill>
              </a:defRPr>
            </a:pPr>
            <a:r>
              <a:rPr lang="de-DE" dirty="0"/>
              <a:t>Kommunikation mit Lehrstuhl</a:t>
            </a:r>
          </a:p>
          <a:p>
            <a:pPr>
              <a:defRPr sz="1800">
                <a:solidFill>
                  <a:srgbClr val="000000"/>
                </a:solidFill>
              </a:defRPr>
            </a:pPr>
            <a:r>
              <a:rPr lang="de-DE" dirty="0"/>
              <a:t>Betriebswirtschaftlicher Teil und DASC-PM</a:t>
            </a:r>
          </a:p>
        </p:txBody>
      </p:sp>
    </p:spTree>
    <p:extLst>
      <p:ext uri="{BB962C8B-B14F-4D97-AF65-F5344CB8AC3E}">
        <p14:creationId xmlns:p14="http://schemas.microsoft.com/office/powerpoint/2010/main" val="312055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61BBD-964C-57DA-2F3F-30430D654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F88A3-EEC9-A30B-5B39-E61857208667}"/>
              </a:ext>
            </a:extLst>
          </p:cNvPr>
          <p:cNvSpPr>
            <a:spLocks noGrp="1"/>
          </p:cNvSpPr>
          <p:nvPr>
            <p:ph type="title"/>
          </p:nvPr>
        </p:nvSpPr>
        <p:spPr>
          <a:xfrm>
            <a:off x="521208" y="978408"/>
            <a:ext cx="11155680" cy="1188322"/>
          </a:xfrm>
        </p:spPr>
        <p:txBody>
          <a:bodyPr/>
          <a:lstStyle/>
          <a:p>
            <a:r>
              <a:rPr lang="de-DE" dirty="0"/>
              <a:t>Übersicht der Datenquellen (1)</a:t>
            </a:r>
            <a:endParaRPr dirty="0"/>
          </a:p>
        </p:txBody>
      </p:sp>
      <p:sp>
        <p:nvSpPr>
          <p:cNvPr id="3" name="Content Placeholder 2">
            <a:extLst>
              <a:ext uri="{FF2B5EF4-FFF2-40B4-BE49-F238E27FC236}">
                <a16:creationId xmlns:a16="http://schemas.microsoft.com/office/drawing/2014/main" id="{5ADD8D2E-F2C3-C540-BE1D-BBDF91C45895}"/>
              </a:ext>
            </a:extLst>
          </p:cNvPr>
          <p:cNvSpPr>
            <a:spLocks noGrp="1"/>
          </p:cNvSpPr>
          <p:nvPr>
            <p:ph idx="1"/>
          </p:nvPr>
        </p:nvSpPr>
        <p:spPr>
          <a:xfrm>
            <a:off x="521208" y="2305878"/>
            <a:ext cx="11155680" cy="4056731"/>
          </a:xfrm>
        </p:spPr>
        <p:txBody>
          <a:bodyPr>
            <a:normAutofit/>
          </a:bodyPr>
          <a:lstStyle/>
          <a:p>
            <a:pPr marL="0" indent="0">
              <a:buNone/>
            </a:pPr>
            <a:r>
              <a:rPr lang="de-DE" b="1" dirty="0"/>
              <a:t>„products.csv“  </a:t>
            </a:r>
          </a:p>
          <a:p>
            <a:r>
              <a:rPr lang="de-DE" dirty="0"/>
              <a:t> 8.120 Produkte mit Eigenschaften </a:t>
            </a:r>
          </a:p>
          <a:p>
            <a:r>
              <a:rPr lang="de-DE" dirty="0"/>
              <a:t>Kategorie, Preis, Gewicht, Beliebtheit, Altersfreigabe </a:t>
            </a:r>
          </a:p>
          <a:p>
            <a:pPr marL="0" indent="0">
              <a:buNone/>
            </a:pPr>
            <a:r>
              <a:rPr lang="de-DE" dirty="0"/>
              <a:t> </a:t>
            </a:r>
          </a:p>
          <a:p>
            <a:pPr marL="0" indent="0">
              <a:buNone/>
            </a:pPr>
            <a:r>
              <a:rPr lang="de-DE" b="1" dirty="0"/>
              <a:t>„stores.csv“</a:t>
            </a:r>
          </a:p>
          <a:p>
            <a:r>
              <a:rPr lang="de-DE" dirty="0"/>
              <a:t>  18 Filialen </a:t>
            </a:r>
          </a:p>
          <a:p>
            <a:r>
              <a:rPr lang="de-DE" dirty="0"/>
              <a:t>Standortinformationen, Bundesland, Urbanisierungsgrad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pic>
        <p:nvPicPr>
          <p:cNvPr id="4" name="Grafik 3">
            <a:extLst>
              <a:ext uri="{FF2B5EF4-FFF2-40B4-BE49-F238E27FC236}">
                <a16:creationId xmlns:a16="http://schemas.microsoft.com/office/drawing/2014/main" id="{3731CF15-955E-C6AF-A125-33E9A23C1979}"/>
              </a:ext>
            </a:extLst>
          </p:cNvPr>
          <p:cNvPicPr>
            <a:picLocks noChangeAspect="1"/>
          </p:cNvPicPr>
          <p:nvPr/>
        </p:nvPicPr>
        <p:blipFill>
          <a:blip r:embed="rId2"/>
          <a:stretch>
            <a:fillRect/>
          </a:stretch>
        </p:blipFill>
        <p:spPr>
          <a:xfrm>
            <a:off x="7030279" y="2357288"/>
            <a:ext cx="2133898" cy="2143424"/>
          </a:xfrm>
          <a:prstGeom prst="rect">
            <a:avLst/>
          </a:prstGeom>
        </p:spPr>
      </p:pic>
      <p:pic>
        <p:nvPicPr>
          <p:cNvPr id="6" name="Grafik 5">
            <a:extLst>
              <a:ext uri="{FF2B5EF4-FFF2-40B4-BE49-F238E27FC236}">
                <a16:creationId xmlns:a16="http://schemas.microsoft.com/office/drawing/2014/main" id="{41FBF9FE-ABA3-C103-4DF1-930616DBA271}"/>
              </a:ext>
            </a:extLst>
          </p:cNvPr>
          <p:cNvPicPr>
            <a:picLocks noChangeAspect="1"/>
          </p:cNvPicPr>
          <p:nvPr/>
        </p:nvPicPr>
        <p:blipFill>
          <a:blip r:embed="rId3"/>
          <a:stretch>
            <a:fillRect/>
          </a:stretch>
        </p:blipFill>
        <p:spPr>
          <a:xfrm>
            <a:off x="7053469" y="4959753"/>
            <a:ext cx="1524213" cy="1152686"/>
          </a:xfrm>
          <a:prstGeom prst="rect">
            <a:avLst/>
          </a:prstGeom>
        </p:spPr>
      </p:pic>
    </p:spTree>
    <p:extLst>
      <p:ext uri="{BB962C8B-B14F-4D97-AF65-F5344CB8AC3E}">
        <p14:creationId xmlns:p14="http://schemas.microsoft.com/office/powerpoint/2010/main" val="69035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F3D53-C9C8-A1BD-96D8-439BF8232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D6490-67BC-85FD-2DC7-12B4DB5E5D04}"/>
              </a:ext>
            </a:extLst>
          </p:cNvPr>
          <p:cNvSpPr>
            <a:spLocks noGrp="1"/>
          </p:cNvSpPr>
          <p:nvPr>
            <p:ph type="title"/>
          </p:nvPr>
        </p:nvSpPr>
        <p:spPr>
          <a:xfrm>
            <a:off x="521208" y="978408"/>
            <a:ext cx="11155680" cy="1188322"/>
          </a:xfrm>
        </p:spPr>
        <p:txBody>
          <a:bodyPr/>
          <a:lstStyle/>
          <a:p>
            <a:r>
              <a:rPr lang="de-DE" dirty="0"/>
              <a:t>Übersicht der Datenquellen (2)</a:t>
            </a:r>
            <a:endParaRPr dirty="0"/>
          </a:p>
        </p:txBody>
      </p:sp>
      <p:sp>
        <p:nvSpPr>
          <p:cNvPr id="3" name="Content Placeholder 2">
            <a:extLst>
              <a:ext uri="{FF2B5EF4-FFF2-40B4-BE49-F238E27FC236}">
                <a16:creationId xmlns:a16="http://schemas.microsoft.com/office/drawing/2014/main" id="{E969A104-9443-50A9-B567-10B4CB23B21E}"/>
              </a:ext>
            </a:extLst>
          </p:cNvPr>
          <p:cNvSpPr>
            <a:spLocks noGrp="1"/>
          </p:cNvSpPr>
          <p:nvPr>
            <p:ph idx="1"/>
          </p:nvPr>
        </p:nvSpPr>
        <p:spPr>
          <a:xfrm>
            <a:off x="521208" y="2305878"/>
            <a:ext cx="11155680" cy="4056731"/>
          </a:xfrm>
        </p:spPr>
        <p:txBody>
          <a:bodyPr/>
          <a:lstStyle/>
          <a:p>
            <a:pPr marL="0" indent="0">
              <a:buNone/>
            </a:pPr>
            <a:r>
              <a:rPr lang="de-DE" dirty="0"/>
              <a:t>		</a:t>
            </a:r>
          </a:p>
          <a:p>
            <a:pPr marL="3657600" lvl="8" indent="0">
              <a:buNone/>
            </a:pPr>
            <a:r>
              <a:rPr lang="de-DE" dirty="0"/>
              <a:t>	</a:t>
            </a:r>
          </a:p>
          <a:p>
            <a:pPr marL="3657600" lvl="8" indent="0">
              <a:buNone/>
            </a:pPr>
            <a:r>
              <a:rPr lang="de-DE" dirty="0"/>
              <a:t>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sp>
        <p:nvSpPr>
          <p:cNvPr id="8" name="Textfeld 7">
            <a:extLst>
              <a:ext uri="{FF2B5EF4-FFF2-40B4-BE49-F238E27FC236}">
                <a16:creationId xmlns:a16="http://schemas.microsoft.com/office/drawing/2014/main" id="{41230F6F-D80F-D4A3-4D0C-B18B7C61343F}"/>
              </a:ext>
            </a:extLst>
          </p:cNvPr>
          <p:cNvSpPr txBox="1"/>
          <p:nvPr/>
        </p:nvSpPr>
        <p:spPr>
          <a:xfrm>
            <a:off x="930315" y="2166730"/>
            <a:ext cx="9535489" cy="3866571"/>
          </a:xfrm>
          <a:prstGeom prst="rect">
            <a:avLst/>
          </a:prstGeom>
          <a:noFill/>
        </p:spPr>
        <p:txBody>
          <a:bodyPr wrap="square">
            <a:spAutoFit/>
          </a:bodyPr>
          <a:lstStyle/>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transactions_train.parquet</a:t>
            </a:r>
            <a:r>
              <a:rPr lang="de-DE" sz="1800" b="1"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1.481.783 Transaktionen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davon 148.025 </a:t>
            </a:r>
            <a:r>
              <a:rPr lang="de-DE" kern="100" dirty="0">
                <a:latin typeface="Aptos" panose="020B0004020202020204" pitchFamily="34" charset="0"/>
                <a:ea typeface="Aptos" panose="020B0004020202020204" pitchFamily="34" charset="0"/>
                <a:cs typeface="Times New Roman" panose="02020603050405020304" pitchFamily="18" charset="0"/>
              </a:rPr>
              <a:t>gelabelte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Transaktionen (NORMAL oder FRAUD)</a:t>
            </a:r>
          </a:p>
          <a:p>
            <a:pPr marL="285750" indent="-285750">
              <a:lnSpc>
                <a:spcPct val="107000"/>
              </a:lnSpc>
              <a:spcAft>
                <a:spcPts val="800"/>
              </a:spcAft>
              <a:buFont typeface="Arial" panose="020B0604020202020204" pitchFamily="34" charset="0"/>
              <a:buChar char="•"/>
            </a:pPr>
            <a:r>
              <a:rPr lang="de-DE" kern="100" dirty="0">
                <a:latin typeface="Aptos" panose="020B0004020202020204" pitchFamily="34" charset="0"/>
                <a:ea typeface="Aptos" panose="020B0004020202020204" pitchFamily="34" charset="0"/>
                <a:cs typeface="Times New Roman" panose="02020603050405020304" pitchFamily="18" charset="0"/>
              </a:rPr>
              <a:t>davon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4.656 mit erkanntem Betrug (FRAUD)</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Zeitstempel, Zahlungstyp, Kassennummer, Kundenfeedback…</a:t>
            </a:r>
          </a:p>
          <a:p>
            <a:pPr marL="285750" indent="-285750">
              <a:lnSpc>
                <a:spcPct val="107000"/>
              </a:lnSpc>
              <a:spcAft>
                <a:spcPts val="8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transactions_lines_train.parquet</a:t>
            </a:r>
            <a:r>
              <a:rPr lang="de-DE" b="1" kern="100" dirty="0">
                <a:latin typeface="Aptos" panose="020B0004020202020204" pitchFamily="34" charset="0"/>
                <a:ea typeface="Aptos" panose="020B0004020202020204" pitchFamily="34" charset="0"/>
                <a:cs typeface="Times New Roman" panose="02020603050405020304" pitchFamily="18" charset="0"/>
              </a:rPr>
              <a:t>“</a:t>
            </a:r>
            <a:endParaRPr lang="de-DE"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15.793.671 einzelne Kassenzeilen (Produkte) zu den Transaktionen</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Produkt-ID, Menge (Stück/Gewicht), Preis, Kamera-Sicherheitsklassifikation, Zeitstempel pro Scanvorgang…</a:t>
            </a:r>
          </a:p>
        </p:txBody>
      </p:sp>
    </p:spTree>
    <p:extLst>
      <p:ext uri="{BB962C8B-B14F-4D97-AF65-F5344CB8AC3E}">
        <p14:creationId xmlns:p14="http://schemas.microsoft.com/office/powerpoint/2010/main" val="79882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031325"/>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Einleitung und 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Abschlussbemerkungen</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228241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3" name="Titel 2">
            <a:extLst>
              <a:ext uri="{FF2B5EF4-FFF2-40B4-BE49-F238E27FC236}">
                <a16:creationId xmlns:a16="http://schemas.microsoft.com/office/drawing/2014/main" id="{598BF239-745A-BB51-E4AE-C64CB7D0BD1D}"/>
              </a:ext>
            </a:extLst>
          </p:cNvPr>
          <p:cNvSpPr>
            <a:spLocks noGrp="1"/>
          </p:cNvSpPr>
          <p:nvPr>
            <p:ph type="title"/>
          </p:nvPr>
        </p:nvSpPr>
        <p:spPr/>
        <p:txBody>
          <a:bodyPr/>
          <a:lstStyle/>
          <a:p>
            <a:r>
              <a:rPr lang="de-DE" dirty="0"/>
              <a:t>Ab hier: </a:t>
            </a:r>
            <a:r>
              <a:rPr lang="de-DE" dirty="0" err="1"/>
              <a:t>Rapahael</a:t>
            </a:r>
            <a:endParaRPr lang="de-DE" dirty="0"/>
          </a:p>
        </p:txBody>
      </p:sp>
    </p:spTree>
    <p:extLst>
      <p:ext uri="{BB962C8B-B14F-4D97-AF65-F5344CB8AC3E}">
        <p14:creationId xmlns:p14="http://schemas.microsoft.com/office/powerpoint/2010/main" val="182334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1B6BD64-33CA-5643-0E04-57742354280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56DA3FC-6D27-D038-3D20-1FCA02758375}"/>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E9C6BCE2-0880-9C1C-B024-D6B7ABE0864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C8674D6-C4C5-5A4A-83E4-84A3A3B7EBD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329369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5EE05D-6C9E-B42E-92D4-C0D1367398E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26A7AF8-687C-F1F0-6F3F-A8062B33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06515D3-0710-DA70-19F5-B6DCFA70DA1A}"/>
              </a:ext>
            </a:extLst>
          </p:cNvPr>
          <p:cNvSpPr>
            <a:spLocks noGrp="1"/>
          </p:cNvSpPr>
          <p:nvPr>
            <p:ph type="ctrTitle"/>
          </p:nvPr>
        </p:nvSpPr>
        <p:spPr>
          <a:xfrm>
            <a:off x="521207" y="1211766"/>
            <a:ext cx="10712850" cy="4727988"/>
          </a:xfrm>
        </p:spPr>
        <p:txBody>
          <a:bodyPr anchor="b">
            <a:normAutofit/>
          </a:bodyPr>
          <a:lstStyle/>
          <a:p>
            <a:r>
              <a:rPr lang="de-DE" sz="6000" dirty="0"/>
              <a:t>1. Einleitung und Projektauftrag</a:t>
            </a:r>
          </a:p>
        </p:txBody>
      </p:sp>
      <p:sp>
        <p:nvSpPr>
          <p:cNvPr id="9" name="Freeform: Shape 8">
            <a:extLst>
              <a:ext uri="{FF2B5EF4-FFF2-40B4-BE49-F238E27FC236}">
                <a16:creationId xmlns:a16="http://schemas.microsoft.com/office/drawing/2014/main" id="{3D488509-5094-E0C9-E2BE-DA2CC3D31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578332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Meilenstein1: 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54103"/>
            <a:ext cx="11155680" cy="3767328"/>
          </a:xfrm>
        </p:spPr>
        <p:txBody>
          <a:bodyPr>
            <a:normAutofit/>
          </a:bodyPr>
          <a:lstStyle/>
          <a:p>
            <a:r>
              <a:rPr lang="de-DE" b="1" dirty="0"/>
              <a:t>Ziel des Projekts: Reduktion betriebswirtschaftlicher Schäden</a:t>
            </a:r>
          </a:p>
          <a:p>
            <a:pPr lvl="1"/>
            <a:r>
              <a:rPr lang="de-DE" b="1" dirty="0"/>
              <a:t>Modell</a:t>
            </a:r>
            <a:r>
              <a:rPr lang="de-DE" dirty="0"/>
              <a:t> zur Erkennung </a:t>
            </a:r>
            <a:r>
              <a:rPr lang="de-DE" b="1" dirty="0"/>
              <a:t>auffälliger Muster/fehlerhafter Abläufe </a:t>
            </a:r>
            <a:endParaRPr lang="de-DE" dirty="0"/>
          </a:p>
          <a:p>
            <a:pPr lvl="1"/>
            <a:r>
              <a:rPr lang="de-DE" dirty="0"/>
              <a:t>Algorithmus zur </a:t>
            </a:r>
            <a:r>
              <a:rPr lang="de-DE" b="1" dirty="0"/>
              <a:t>Kennzeichnung verdächtiger Transaktionen</a:t>
            </a:r>
          </a:p>
          <a:p>
            <a:pPr lvl="1"/>
            <a:r>
              <a:rPr lang="de-DE" b="1" dirty="0"/>
              <a:t>Konkreten Handlungsempfehlungen</a:t>
            </a:r>
          </a:p>
          <a:p>
            <a:pPr lvl="1"/>
            <a:endParaRPr lang="de-DE" b="1" dirty="0"/>
          </a:p>
          <a:p>
            <a:r>
              <a:rPr lang="de-DE" b="1" dirty="0"/>
              <a:t>Nebenbedingungen</a:t>
            </a:r>
            <a:r>
              <a:rPr lang="de-DE" dirty="0"/>
              <a:t>:</a:t>
            </a:r>
            <a:endParaRPr lang="de-DE" b="1" dirty="0"/>
          </a:p>
          <a:p>
            <a:pPr lvl="1"/>
            <a:r>
              <a:rPr lang="de-DE" b="1" dirty="0"/>
              <a:t>Technische Machbarkeit</a:t>
            </a:r>
          </a:p>
          <a:p>
            <a:pPr lvl="1"/>
            <a:r>
              <a:rPr lang="de-DE" b="1" dirty="0"/>
              <a:t>Echtzeitbetrieb &amp; Skalierbarkeit</a:t>
            </a:r>
            <a:endParaRPr lang="de-DE" dirty="0"/>
          </a:p>
          <a:p>
            <a:pPr lvl="1"/>
            <a:r>
              <a:rPr lang="de-DE" b="1" dirty="0"/>
              <a:t>Betriebswirtschaftliche Sinnhaftigkeit </a:t>
            </a:r>
            <a:r>
              <a:rPr lang="de-DE" dirty="0"/>
              <a:t>der Lösung</a:t>
            </a:r>
          </a:p>
          <a:p>
            <a:pPr lvl="1"/>
            <a:r>
              <a:rPr lang="de-DE" b="1" dirty="0"/>
              <a:t>Bewertungsfunktion</a:t>
            </a:r>
            <a:r>
              <a:rPr lang="de-DE" dirty="0"/>
              <a:t> zur wirtschaftlichen Bewertung von Kontrollentscheidungen</a:t>
            </a:r>
            <a:endParaRPr lang="de-DE" b="1" dirty="0"/>
          </a:p>
          <a:p>
            <a:pPr lvl="1"/>
            <a:endParaRPr lang="de-DE" b="1" dirty="0"/>
          </a:p>
          <a:p>
            <a:pPr lvl="1"/>
            <a:endParaRPr lang="de-DE" dirty="0"/>
          </a:p>
        </p:txBody>
      </p:sp>
    </p:spTree>
    <p:extLst>
      <p:ext uri="{BB962C8B-B14F-4D97-AF65-F5344CB8AC3E}">
        <p14:creationId xmlns:p14="http://schemas.microsoft.com/office/powerpoint/2010/main" val="4126987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18331"/>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Exploration</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440271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268034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333554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552124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Meilenstein 3: Datenanalyse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933712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2603691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3877885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3C72-9820-A93C-5D56-7A470111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4A946-4075-6DEA-4045-1316A81EDAC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3AAD94DC-0D8B-8B65-5AFE-F6691C9684D0}"/>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878665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a:t>Schnittstelle im Detail</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1959429"/>
            <a:ext cx="11149584" cy="4412233"/>
          </a:xfrm>
        </p:spPr>
        <p:txBody>
          <a:bodyPr>
            <a:normAutofit lnSpcReduction="10000"/>
          </a:bodyPr>
          <a:lstStyle/>
          <a:p>
            <a:pPr>
              <a:defRPr sz="1800">
                <a:solidFill>
                  <a:srgbClr val="000000"/>
                </a:solidFill>
              </a:defRPr>
            </a:pPr>
            <a:r>
              <a:rPr lang="de-DE" dirty="0"/>
              <a:t>Die in der Schnittstelle genutzten Modelle sind die vortrainierten besten Modelle der Trainingsdaten. Es findet </a:t>
            </a:r>
            <a:r>
              <a:rPr lang="de-DE" b="1" dirty="0"/>
              <a:t>kein neues Training </a:t>
            </a:r>
            <a:r>
              <a:rPr lang="de-DE" dirty="0"/>
              <a:t>innerhalb der Schnittstelle statt.</a:t>
            </a:r>
          </a:p>
          <a:p>
            <a:pPr>
              <a:defRPr sz="1800">
                <a:solidFill>
                  <a:srgbClr val="000000"/>
                </a:solidFill>
              </a:defRPr>
            </a:pPr>
            <a:endParaRPr lang="de-DE" dirty="0"/>
          </a:p>
          <a:p>
            <a:pPr>
              <a:defRPr sz="1800">
                <a:solidFill>
                  <a:srgbClr val="000000"/>
                </a:solidFill>
              </a:defRPr>
            </a:pPr>
            <a:r>
              <a:rPr lang="de-DE" dirty="0"/>
              <a:t>Per </a:t>
            </a:r>
            <a:r>
              <a:rPr lang="de-DE" b="1" dirty="0"/>
              <a:t>Konfigurationsdatei</a:t>
            </a:r>
            <a:r>
              <a:rPr lang="de-DE" dirty="0"/>
              <a:t> können beliebige Werte für die Bewertungsfunktion verwendet werden (anstelle der +5 bzw. -10)</a:t>
            </a:r>
          </a:p>
          <a:p>
            <a:pPr>
              <a:defRPr sz="1800">
                <a:solidFill>
                  <a:srgbClr val="000000"/>
                </a:solidFill>
              </a:defRPr>
            </a:pPr>
            <a:endParaRPr lang="de-DE" dirty="0"/>
          </a:p>
          <a:p>
            <a:pPr>
              <a:defRPr sz="1800">
                <a:solidFill>
                  <a:srgbClr val="000000"/>
                </a:solidFill>
              </a:defRPr>
            </a:pPr>
            <a:r>
              <a:rPr lang="de-DE" dirty="0"/>
              <a:t>Eingehende Daten (auf Positions- und Transaktionsebene) müssen entsprechend </a:t>
            </a:r>
            <a:r>
              <a:rPr lang="de-DE" b="1" dirty="0"/>
              <a:t>zusammengeführt und aggregiert</a:t>
            </a:r>
            <a:r>
              <a:rPr lang="de-DE" dirty="0"/>
              <a:t> werden (nur eine Zeile pro Einkauf)</a:t>
            </a:r>
          </a:p>
          <a:p>
            <a:pPr>
              <a:defRPr sz="1800">
                <a:solidFill>
                  <a:srgbClr val="000000"/>
                </a:solidFill>
              </a:defRPr>
            </a:pPr>
            <a:endParaRPr lang="de-DE" dirty="0"/>
          </a:p>
          <a:p>
            <a:pPr>
              <a:defRPr sz="1800">
                <a:solidFill>
                  <a:srgbClr val="000000"/>
                </a:solidFill>
              </a:defRPr>
            </a:pPr>
            <a:r>
              <a:rPr lang="de-DE" dirty="0"/>
              <a:t>Entscheidungen des Modells sind nur teilweise auf prägnante Merkmale zurückzuführen. Deshalb keine klare Begründung, warum eine Transaktion verdächtig ist. Lediglich </a:t>
            </a:r>
            <a:r>
              <a:rPr lang="de-DE" b="1" dirty="0"/>
              <a:t>Nennung der Parameter Schadensschätzung und FRAUD-Wahrscheinlichkeit</a:t>
            </a:r>
            <a:r>
              <a:rPr lang="de-DE" dirty="0"/>
              <a:t>.</a:t>
            </a:r>
          </a:p>
        </p:txBody>
      </p:sp>
    </p:spTree>
    <p:extLst>
      <p:ext uri="{BB962C8B-B14F-4D97-AF65-F5344CB8AC3E}">
        <p14:creationId xmlns:p14="http://schemas.microsoft.com/office/powerpoint/2010/main" val="317716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normAutofit lnSpcReduction="10000"/>
          </a:bodyPr>
          <a:lstStyle/>
          <a:p>
            <a:pPr marL="0" indent="0">
              <a:buNone/>
            </a:pPr>
            <a:r>
              <a:rPr lang="de-DE" sz="1600" b="1" dirty="0"/>
              <a:t>Meilenstein 1:</a:t>
            </a:r>
          </a:p>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b="1" dirty="0"/>
              <a:t>Meilenstein 2:</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a:t>Meilenstein 3:</a:t>
            </a:r>
            <a:endParaRPr lang="de-DE" sz="1600" dirty="0"/>
          </a:p>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b="1" dirty="0"/>
              <a:t>Meilenstein 4:</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16715719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5600" dirty="0"/>
              <a:t>6. Abschlussbemerkungen</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a:t>Zusammenfassung Modell (1)</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1937657"/>
            <a:ext cx="11268021" cy="4434005"/>
          </a:xfrm>
        </p:spPr>
        <p:txBody>
          <a:bodyPr>
            <a:normAutofit lnSpcReduction="10000"/>
          </a:bodyPr>
          <a:lstStyle/>
          <a:p>
            <a:pPr>
              <a:defRPr sz="1800">
                <a:solidFill>
                  <a:srgbClr val="000000"/>
                </a:solidFill>
              </a:defRPr>
            </a:pPr>
            <a:r>
              <a:rPr lang="de-DE" dirty="0"/>
              <a:t>Klassifikation aller Transaktionen mit </a:t>
            </a:r>
            <a:r>
              <a:rPr lang="de-DE" b="1" dirty="0" err="1"/>
              <a:t>has_unscanned</a:t>
            </a:r>
            <a:r>
              <a:rPr lang="de-DE" b="1" dirty="0"/>
              <a:t> = TRUE oder </a:t>
            </a:r>
            <a:r>
              <a:rPr lang="de-DE" b="1" dirty="0" err="1"/>
              <a:t>has_missing</a:t>
            </a:r>
            <a:r>
              <a:rPr lang="de-DE" b="1" dirty="0"/>
              <a:t> = TRUE als FRAUD </a:t>
            </a:r>
            <a:r>
              <a:rPr lang="de-DE" dirty="0"/>
              <a:t>(100% TPR und knapp 400 Fällen in der Abdeckung auf den Trainingsdaten)</a:t>
            </a:r>
          </a:p>
          <a:p>
            <a:pPr>
              <a:defRPr sz="1800">
                <a:solidFill>
                  <a:srgbClr val="000000"/>
                </a:solidFill>
              </a:defRPr>
            </a:pPr>
            <a:endParaRPr lang="de-DE" dirty="0"/>
          </a:p>
          <a:p>
            <a:pPr>
              <a:defRPr sz="1800">
                <a:solidFill>
                  <a:srgbClr val="000000"/>
                </a:solidFill>
              </a:defRPr>
            </a:pPr>
            <a:r>
              <a:rPr lang="de-DE" dirty="0"/>
              <a:t>Restliche Daten gehen in das </a:t>
            </a:r>
            <a:r>
              <a:rPr lang="de-DE" b="1" dirty="0"/>
              <a:t>Klassifikationsmodell (unkalibriertes </a:t>
            </a:r>
            <a:r>
              <a:rPr lang="de-DE" b="1" dirty="0" err="1"/>
              <a:t>XGBoost</a:t>
            </a:r>
            <a:r>
              <a:rPr lang="de-DE" b="1" dirty="0"/>
              <a:t>-Modell) </a:t>
            </a:r>
          </a:p>
          <a:p>
            <a:pPr marL="0" indent="0">
              <a:buNone/>
              <a:defRPr sz="1800">
                <a:solidFill>
                  <a:srgbClr val="000000"/>
                </a:solidFill>
              </a:defRPr>
            </a:pPr>
            <a:r>
              <a:rPr lang="de-DE" dirty="0"/>
              <a:t>und in das </a:t>
            </a:r>
          </a:p>
          <a:p>
            <a:pPr>
              <a:defRPr sz="1800">
                <a:solidFill>
                  <a:srgbClr val="000000"/>
                </a:solidFill>
              </a:defRPr>
            </a:pPr>
            <a:r>
              <a:rPr lang="de-DE" dirty="0"/>
              <a:t>Modell für die Vorhersage der </a:t>
            </a:r>
            <a:r>
              <a:rPr lang="de-DE" b="1" dirty="0"/>
              <a:t>Schadenshöhe </a:t>
            </a:r>
            <a:r>
              <a:rPr lang="de-DE" dirty="0"/>
              <a:t>(</a:t>
            </a:r>
            <a:r>
              <a:rPr lang="de-DE" sz="1800" b="1" dirty="0" err="1"/>
              <a:t>XGBoost</a:t>
            </a:r>
            <a:r>
              <a:rPr lang="de-DE" sz="1800" b="1" dirty="0"/>
              <a:t>-Regressionsmodell </a:t>
            </a:r>
            <a:r>
              <a:rPr lang="de-DE" sz="1800" dirty="0"/>
              <a:t>trainiert auf allen Trainingsdaten)</a:t>
            </a:r>
          </a:p>
          <a:p>
            <a:pPr>
              <a:defRPr sz="1800">
                <a:solidFill>
                  <a:srgbClr val="000000"/>
                </a:solidFill>
              </a:defRPr>
            </a:pPr>
            <a:endParaRPr lang="de-DE" dirty="0"/>
          </a:p>
          <a:p>
            <a:pPr>
              <a:defRPr sz="1800">
                <a:solidFill>
                  <a:srgbClr val="000000"/>
                </a:solidFill>
              </a:defRPr>
            </a:pPr>
            <a:r>
              <a:rPr lang="de-DE" dirty="0"/>
              <a:t>Schnittstelle: Echtzeitentscheidung für oder gegen eine Kontrolle mit Begründung und Schadenprognose</a:t>
            </a:r>
          </a:p>
          <a:p>
            <a:pPr lvl="2">
              <a:defRPr sz="1800">
                <a:solidFill>
                  <a:srgbClr val="000000"/>
                </a:solidFill>
              </a:defRPr>
            </a:pPr>
            <a:r>
              <a:rPr lang="de-DE" sz="1500" b="1" dirty="0"/>
              <a:t>Keine Kontrolle </a:t>
            </a:r>
            <a:r>
              <a:rPr lang="de-DE" sz="1500" dirty="0"/>
              <a:t>→ potenzieller Schaden bei nicht erkanntem Betrugsfall:  P(FRAUD) * erwarteter Schaden </a:t>
            </a:r>
          </a:p>
          <a:p>
            <a:pPr lvl="2">
              <a:lnSpc>
                <a:spcPct val="111000"/>
              </a:lnSpc>
              <a:spcBef>
                <a:spcPts val="999"/>
              </a:spcBef>
              <a:defRPr/>
            </a:pPr>
            <a:r>
              <a:rPr lang="de-DE" sz="1500" b="1" dirty="0"/>
              <a:t>Kontrolle</a:t>
            </a:r>
            <a:r>
              <a:rPr lang="de-DE" sz="1500" dirty="0"/>
              <a:t> → Mischung aus erwarteter Fraud-Prämie (bei richtiger Klassifikation) &amp; </a:t>
            </a:r>
            <a:r>
              <a:rPr lang="de-DE" sz="1500" dirty="0" err="1"/>
              <a:t>False</a:t>
            </a:r>
            <a:r>
              <a:rPr lang="de-DE" sz="1500" dirty="0"/>
              <a:t>-Positive-Kosten (bei Falschklassifikation):  P(FRAUD) * 5 € − P(NORMAL) * 10 €</a:t>
            </a:r>
          </a:p>
          <a:p>
            <a:pPr lvl="2">
              <a:defRPr sz="1800">
                <a:solidFill>
                  <a:srgbClr val="000000"/>
                </a:solidFill>
              </a:defRPr>
            </a:pPr>
            <a:endParaRPr lang="de-DE" dirty="0"/>
          </a:p>
        </p:txBody>
      </p:sp>
    </p:spTree>
    <p:extLst>
      <p:ext uri="{BB962C8B-B14F-4D97-AF65-F5344CB8AC3E}">
        <p14:creationId xmlns:p14="http://schemas.microsoft.com/office/powerpoint/2010/main" val="16327807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77EB-CE49-EA65-9A40-E23FDDD46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2923B-97AB-DA07-28B5-54CA6A0A48CE}"/>
              </a:ext>
            </a:extLst>
          </p:cNvPr>
          <p:cNvSpPr>
            <a:spLocks noGrp="1"/>
          </p:cNvSpPr>
          <p:nvPr>
            <p:ph type="title"/>
          </p:nvPr>
        </p:nvSpPr>
        <p:spPr/>
        <p:txBody>
          <a:bodyPr/>
          <a:lstStyle/>
          <a:p>
            <a:r>
              <a:rPr lang="de-DE" dirty="0"/>
              <a:t>Zusammenfassung Modell (2)</a:t>
            </a:r>
            <a:endParaRPr dirty="0"/>
          </a:p>
        </p:txBody>
      </p:sp>
      <p:sp>
        <p:nvSpPr>
          <p:cNvPr id="3" name="Content Placeholder 2">
            <a:extLst>
              <a:ext uri="{FF2B5EF4-FFF2-40B4-BE49-F238E27FC236}">
                <a16:creationId xmlns:a16="http://schemas.microsoft.com/office/drawing/2014/main" id="{1667ACD4-722F-4C60-6A40-B9C44EBA157E}"/>
              </a:ext>
            </a:extLst>
          </p:cNvPr>
          <p:cNvSpPr>
            <a:spLocks noGrp="1"/>
          </p:cNvSpPr>
          <p:nvPr>
            <p:ph idx="1"/>
          </p:nvPr>
        </p:nvSpPr>
        <p:spPr>
          <a:xfrm>
            <a:off x="521208" y="1937657"/>
            <a:ext cx="11268021" cy="4434005"/>
          </a:xfrm>
        </p:spPr>
        <p:txBody>
          <a:bodyPr>
            <a:normAutofit/>
          </a:bodyPr>
          <a:lstStyle/>
          <a:p>
            <a:pPr>
              <a:defRPr sz="1800">
                <a:solidFill>
                  <a:srgbClr val="000000"/>
                </a:solidFill>
              </a:defRPr>
            </a:pPr>
            <a:r>
              <a:rPr lang="de-DE" b="1" dirty="0"/>
              <a:t>Aufgeteiltes Modell </a:t>
            </a:r>
            <a:r>
              <a:rPr lang="de-DE" dirty="0"/>
              <a:t>(Trennung von statischen Regeln, Regressions- und Klassifikationsmodell) ist:</a:t>
            </a:r>
          </a:p>
          <a:p>
            <a:pPr lvl="1">
              <a:defRPr sz="1800">
                <a:solidFill>
                  <a:srgbClr val="000000"/>
                </a:solidFill>
              </a:defRPr>
            </a:pPr>
            <a:r>
              <a:rPr lang="de-DE" dirty="0"/>
              <a:t>ökonomisch </a:t>
            </a:r>
            <a:r>
              <a:rPr lang="de-DE" b="1" dirty="0"/>
              <a:t>nachvollziehbar</a:t>
            </a:r>
          </a:p>
          <a:p>
            <a:pPr lvl="1">
              <a:defRPr sz="1800">
                <a:solidFill>
                  <a:srgbClr val="000000"/>
                </a:solidFill>
              </a:defRPr>
            </a:pPr>
            <a:r>
              <a:rPr lang="de-DE" dirty="0"/>
              <a:t>Zeigt </a:t>
            </a:r>
            <a:r>
              <a:rPr lang="de-DE" b="1" dirty="0"/>
              <a:t>solide Prognosegüte</a:t>
            </a:r>
          </a:p>
          <a:p>
            <a:pPr lvl="1">
              <a:defRPr sz="1800">
                <a:solidFill>
                  <a:srgbClr val="000000"/>
                </a:solidFill>
              </a:defRPr>
            </a:pPr>
            <a:r>
              <a:rPr lang="de-DE" dirty="0"/>
              <a:t>Lässt </a:t>
            </a:r>
            <a:r>
              <a:rPr lang="de-DE" b="1" dirty="0"/>
              <a:t>Echtzeitentscheidungen </a:t>
            </a:r>
            <a:r>
              <a:rPr lang="de-DE" dirty="0"/>
              <a:t>zu</a:t>
            </a:r>
          </a:p>
          <a:p>
            <a:pPr lvl="1">
              <a:defRPr sz="1800">
                <a:solidFill>
                  <a:srgbClr val="000000"/>
                </a:solidFill>
              </a:defRPr>
            </a:pPr>
            <a:r>
              <a:rPr lang="de-DE" dirty="0"/>
              <a:t>Lässt sich </a:t>
            </a:r>
            <a:r>
              <a:rPr lang="de-DE" b="1" dirty="0"/>
              <a:t>flexibel </a:t>
            </a:r>
            <a:r>
              <a:rPr lang="de-DE" dirty="0"/>
              <a:t>mit anderen Straf- und Belohnungstermen (als die aktuelle Bewertungsfunktion) </a:t>
            </a:r>
            <a:r>
              <a:rPr lang="de-DE" b="1" dirty="0"/>
              <a:t>konfigurieren</a:t>
            </a:r>
            <a:r>
              <a:rPr lang="de-DE" dirty="0"/>
              <a:t>, ohne erneut trainiert werden zu müssen</a:t>
            </a:r>
          </a:p>
          <a:p>
            <a:pPr lvl="1">
              <a:defRPr sz="1800">
                <a:solidFill>
                  <a:srgbClr val="000000"/>
                </a:solidFill>
              </a:defRPr>
            </a:pPr>
            <a:endParaRPr lang="de-DE" dirty="0"/>
          </a:p>
          <a:p>
            <a:pPr>
              <a:defRPr sz="1800">
                <a:solidFill>
                  <a:srgbClr val="000000"/>
                </a:solidFill>
              </a:defRPr>
            </a:pPr>
            <a:r>
              <a:rPr lang="de-DE" dirty="0"/>
              <a:t>Zusätzlich sind alle einzelnen </a:t>
            </a:r>
            <a:r>
              <a:rPr lang="de-DE" b="1" dirty="0"/>
              <a:t>Module </a:t>
            </a:r>
            <a:r>
              <a:rPr lang="de-DE" dirty="0"/>
              <a:t>weitestgehend </a:t>
            </a:r>
            <a:r>
              <a:rPr lang="de-DE" b="1" dirty="0"/>
              <a:t>unabhängig voneinander </a:t>
            </a:r>
            <a:r>
              <a:rPr lang="de-DE" dirty="0"/>
              <a:t>und auch isoliert weiter optimierbar</a:t>
            </a:r>
          </a:p>
          <a:p>
            <a:pPr>
              <a:defRPr sz="1800">
                <a:solidFill>
                  <a:srgbClr val="000000"/>
                </a:solidFill>
              </a:defRPr>
            </a:pPr>
            <a:endParaRPr lang="de-DE" dirty="0"/>
          </a:p>
          <a:p>
            <a:pPr>
              <a:defRPr sz="1800">
                <a:solidFill>
                  <a:srgbClr val="000000"/>
                </a:solidFill>
              </a:defRPr>
            </a:pPr>
            <a:endParaRPr lang="de-DE" dirty="0"/>
          </a:p>
          <a:p>
            <a:pPr lvl="2">
              <a:defRPr sz="1800">
                <a:solidFill>
                  <a:srgbClr val="000000"/>
                </a:solidFill>
              </a:defRPr>
            </a:pPr>
            <a:endParaRPr lang="de-DE" dirty="0"/>
          </a:p>
        </p:txBody>
      </p:sp>
    </p:spTree>
    <p:extLst>
      <p:ext uri="{BB962C8B-B14F-4D97-AF65-F5344CB8AC3E}">
        <p14:creationId xmlns:p14="http://schemas.microsoft.com/office/powerpoint/2010/main" val="17114346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404178748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3618</Words>
  <Application>Microsoft Office PowerPoint</Application>
  <PresentationFormat>Breitbild</PresentationFormat>
  <Paragraphs>616</Paragraphs>
  <Slides>83</Slides>
  <Notes>46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83</vt:i4>
      </vt:variant>
    </vt:vector>
  </HeadingPairs>
  <TitlesOfParts>
    <vt:vector size="90" baseType="lpstr">
      <vt:lpstr>Aptos</vt:lpstr>
      <vt:lpstr>Arial</vt:lpstr>
      <vt:lpstr>Bierstadt</vt:lpstr>
      <vt:lpstr>Calibri</vt:lpstr>
      <vt:lpstr>Symbol</vt:lpstr>
      <vt:lpstr>Wingdings</vt:lpstr>
      <vt:lpstr>GestaltVTI</vt:lpstr>
      <vt:lpstr>PowerPoint-Präsentation</vt:lpstr>
      <vt:lpstr>PowerPoint-Präsentation</vt:lpstr>
      <vt:lpstr>1. Einleitung und Projektauftrag</vt:lpstr>
      <vt:lpstr>Meilenstein1: Projektauftrag</vt:lpstr>
      <vt:lpstr>Meilenstein 2: Datenzugang &amp; Exploration</vt:lpstr>
      <vt:lpstr>Meilenstein 3: Datenanalyse &amp; Modellierung</vt:lpstr>
      <vt:lpstr>Meilenstein 4: Dokumentation &amp; Übergabe</vt:lpstr>
      <vt:lpstr>Artefakte</vt:lpstr>
      <vt:lpstr>Meilensteinverlauf</vt:lpstr>
      <vt:lpstr>Risiken &amp; Herausforderungen</vt:lpstr>
      <vt:lpstr>Abgrenzung des Projektumfangs </vt:lpstr>
      <vt:lpstr>Tools und Technologien</vt:lpstr>
      <vt:lpstr>Team &amp; Aufgabenverteilung</vt:lpstr>
      <vt:lpstr>3. Datenanalyse</vt:lpstr>
      <vt:lpstr>Fokus des zweiten Meilensteins</vt:lpstr>
      <vt:lpstr>Übersicht der Datenquellen (1)</vt:lpstr>
      <vt:lpstr>Übersicht der Datenquellen (2)</vt:lpstr>
      <vt:lpstr>Repräsentativität    </vt:lpstr>
      <vt:lpstr>Plausibilität</vt:lpstr>
      <vt:lpstr>Transformation der Daten</vt:lpstr>
      <vt:lpstr>Aggregation der Daten</vt:lpstr>
      <vt:lpstr>Umgang mit unvollständigen Daten (1)</vt:lpstr>
      <vt:lpstr>Umgang mit unvollständigen Daten</vt:lpstr>
      <vt:lpstr>Ab hier: Rapahael</vt:lpstr>
      <vt:lpstr>Übersicht</vt:lpstr>
      <vt:lpstr>Auffälligkeit – Kundenfeedback </vt:lpstr>
      <vt:lpstr>Lernkurve – Kamerasystem </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4. Modellierung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Statische Regeln zur Vorfilterung (1)</vt:lpstr>
      <vt:lpstr>Statische Regeln zur Vorfilterung (2)</vt:lpstr>
      <vt:lpstr>Bewertung der statischen Regeln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Schadensschätzung per Regression</vt:lpstr>
      <vt:lpstr>Trainingsvarianten (1)</vt:lpstr>
      <vt:lpstr>Trainingsvarianten (2)</vt:lpstr>
      <vt:lpstr>Simulierte Bewertungsfunktion </vt:lpstr>
      <vt:lpstr>Simulierte Bewertungsfunktion </vt:lpstr>
      <vt:lpstr>Zusätzliche Optionen im Modell</vt:lpstr>
      <vt:lpstr>Schaden durch Rabattbetrug</vt:lpstr>
      <vt:lpstr>Wirtschaftlicher Mehrwert des Modells</vt:lpstr>
      <vt:lpstr>Sensitivitätsanalyse: Einflussfaktoren im Modell (1)</vt:lpstr>
      <vt:lpstr>Sensitivitätsanalyse: Einflussfaktoren im Modell (2)</vt:lpstr>
      <vt:lpstr>Handlungsempfehlungen &amp; Modellpflege</vt:lpstr>
      <vt:lpstr>Dummyfolie</vt:lpstr>
      <vt:lpstr>5. REST-Schnittstelle</vt:lpstr>
      <vt:lpstr>Technische Umsetzung</vt:lpstr>
      <vt:lpstr>Schnittstelle im Detail</vt:lpstr>
      <vt:lpstr>6. Abschlussbemerkungen</vt:lpstr>
      <vt:lpstr>Zusammenfassung Modell (1)</vt:lpstr>
      <vt:lpstr>Zusammenfassung Modell (2)</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261</cp:revision>
  <dcterms:created xsi:type="dcterms:W3CDTF">2025-04-25T09:01:47Z</dcterms:created>
  <dcterms:modified xsi:type="dcterms:W3CDTF">2025-07-06T19:15:24Z</dcterms:modified>
</cp:coreProperties>
</file>