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6" d="100"/>
          <a:sy n="106" d="100"/>
        </p:scale>
        <p:origin x="576" y="114"/>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94300037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1236921201"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75BEE995-72F4-482A-B547-037217EEA661}" type="datetimeFigureOut">
              <a:rPr/>
              <a:t>19.05.2025</a:t>
            </a:fld>
            <a:endParaRPr lang="de-DE"/>
          </a:p>
        </p:txBody>
      </p:sp>
      <p:sp>
        <p:nvSpPr>
          <p:cNvPr id="497197219" name="Folienbildplatzhalt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2133514356"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57417789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329077848"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02432301-1260-4486-BD0B-BF02A47E29BB}" type="slidenum">
              <a:rPr/>
              <a:t>‹Nr.›</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21614736" name="Folienbildplatzhalter 1"/>
          <p:cNvSpPr>
            <a:spLocks noChangeAspect="1" noGrp="1" noRo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a:defRPr/>
            </a:pPr>
            <a:fld id="{8C36BA74-7AA1-48ED-B9BC-0F570D47A936}" type="slidenum">
              <a:rPr/>
              <a:t>14</a:t>
            </a:fld>
            <a:endParaRPr lang="de-DE"/>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36318190" name="Slide Image Placeholder 1"/>
          <p:cNvSpPr>
            <a:spLocks noChangeAspect="1" noGrp="1" noRot="1"/>
          </p:cNvSpPr>
          <p:nvPr>
            <p:ph type="sldImg"/>
          </p:nvPr>
        </p:nvSpPr>
        <p:spPr bwMode="auto"/>
      </p:sp>
      <p:sp>
        <p:nvSpPr>
          <p:cNvPr id="1974188979" name="Notes Placeholder 2"/>
          <p:cNvSpPr>
            <a:spLocks noGrp="1"/>
          </p:cNvSpPr>
          <p:nvPr>
            <p:ph type="body" idx="1"/>
          </p:nvPr>
        </p:nvSpPr>
        <p:spPr bwMode="auto"/>
        <p:txBody>
          <a:bodyPr/>
          <a:lstStyle/>
          <a:p>
            <a:pPr>
              <a:defRPr/>
            </a:pPr>
            <a:endParaRPr/>
          </a:p>
        </p:txBody>
      </p:sp>
      <p:sp>
        <p:nvSpPr>
          <p:cNvPr id="1875768043" name="Slide Number Placeholder 3"/>
          <p:cNvSpPr>
            <a:spLocks noGrp="1"/>
          </p:cNvSpPr>
          <p:nvPr>
            <p:ph type="sldNum" sz="quarter" idx="10"/>
          </p:nvPr>
        </p:nvSpPr>
        <p:spPr bwMode="auto"/>
        <p:txBody>
          <a:bodyPr/>
          <a:lstStyle/>
          <a:p>
            <a:pPr>
              <a:defRPr/>
            </a:pPr>
            <a:fld id="{E1852A4D-61C1-849E-9511-2036B166ECF0}"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26074993" name="Slide Image Placeholder 1"/>
          <p:cNvSpPr>
            <a:spLocks noChangeAspect="1" noGrp="1" noRo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a:defRPr/>
            </a:pPr>
            <a:fld id="{85EF197E-AB95-756F-8E75-FB17E1DD3C28}"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4451355" name="Slide Image Placeholder 1"/>
          <p:cNvSpPr>
            <a:spLocks noChangeAspect="1" noGrp="1" noRot="1"/>
          </p:cNvSpPr>
          <p:nvPr>
            <p:ph type="sldImg"/>
          </p:nvPr>
        </p:nvSpPr>
        <p:spPr bwMode="auto"/>
      </p:sp>
      <p:sp>
        <p:nvSpPr>
          <p:cNvPr id="1211046799" name="Notes Placeholder 2"/>
          <p:cNvSpPr>
            <a:spLocks noGrp="1"/>
          </p:cNvSpPr>
          <p:nvPr>
            <p:ph type="body" idx="1"/>
          </p:nvPr>
        </p:nvSpPr>
        <p:spPr bwMode="auto"/>
        <p:txBody>
          <a:bodyPr/>
          <a:lstStyle/>
          <a:p>
            <a:pPr>
              <a:defRPr/>
            </a:pPr>
            <a:endParaRPr/>
          </a:p>
        </p:txBody>
      </p:sp>
      <p:sp>
        <p:nvSpPr>
          <p:cNvPr id="1648383186" name="Slide Number Placeholder 3"/>
          <p:cNvSpPr>
            <a:spLocks noGrp="1"/>
          </p:cNvSpPr>
          <p:nvPr>
            <p:ph type="sldNum" sz="quarter" idx="10"/>
          </p:nvPr>
        </p:nvSpPr>
        <p:spPr bwMode="auto"/>
        <p:txBody>
          <a:bodyPr/>
          <a:lstStyle/>
          <a:p>
            <a:pPr>
              <a:defRPr/>
            </a:pPr>
            <a:fld id="{A63F8B05-51A7-E062-2190-30889550E916}"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0081555" name="Slide Image Placeholder 1"/>
          <p:cNvSpPr>
            <a:spLocks noChangeAspect="1" noGrp="1" noRo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a:defRPr/>
            </a:pPr>
            <a:fld id="{23A23579-5306-9E1D-B92D-9EA1C4EFDDF6}"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72067216" name="Slide Image Placeholder 1"/>
          <p:cNvSpPr>
            <a:spLocks noChangeAspect="1" noGrp="1" noRot="1"/>
          </p:cNvSpPr>
          <p:nvPr>
            <p:ph type="sldImg"/>
          </p:nvPr>
        </p:nvSpPr>
        <p:spPr bwMode="auto"/>
      </p:sp>
      <p:sp>
        <p:nvSpPr>
          <p:cNvPr id="1853368809" name="Notes Placeholder 2"/>
          <p:cNvSpPr>
            <a:spLocks noGrp="1"/>
          </p:cNvSpPr>
          <p:nvPr>
            <p:ph type="body" idx="1"/>
          </p:nvPr>
        </p:nvSpPr>
        <p:spPr bwMode="auto"/>
        <p:txBody>
          <a:bodyPr/>
          <a:lstStyle/>
          <a:p>
            <a:pPr>
              <a:defRPr/>
            </a:pPr>
            <a:endParaRPr/>
          </a:p>
        </p:txBody>
      </p:sp>
      <p:sp>
        <p:nvSpPr>
          <p:cNvPr id="755354989" name="Slide Number Placeholder 3"/>
          <p:cNvSpPr>
            <a:spLocks noGrp="1"/>
          </p:cNvSpPr>
          <p:nvPr>
            <p:ph type="sldNum" sz="quarter" idx="10"/>
          </p:nvPr>
        </p:nvSpPr>
        <p:spPr bwMode="auto"/>
        <p:txBody>
          <a:bodyPr/>
          <a:lstStyle/>
          <a:p>
            <a:pPr>
              <a:defRPr/>
            </a:pPr>
            <a:fld id="{750F666E-A2AB-E4B8-EF77-2224B05A9A96}"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95415193" name="Slide Image Placeholder 1"/>
          <p:cNvSpPr>
            <a:spLocks noChangeAspect="1" noGrp="1" noRo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a:defRPr/>
            </a:pPr>
            <a:fld id="{7AFF9CA6-612E-85B1-3DD0-FE635821360F}"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32846341" name="Slide Image Placeholder 1"/>
          <p:cNvSpPr>
            <a:spLocks noChangeAspect="1" noGrp="1" noRo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a:defRPr/>
            </a:pPr>
            <a:fld id="{FD88B328-2A4A-2388-027B-FD6A686DE28C}"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99492897" name="Slide Image Placeholder 1"/>
          <p:cNvSpPr>
            <a:spLocks noChangeAspect="1" noGrp="1" noRot="1"/>
          </p:cNvSpPr>
          <p:nvPr>
            <p:ph type="sldImg"/>
          </p:nvPr>
        </p:nvSpPr>
        <p:spPr bwMode="auto"/>
      </p:sp>
      <p:sp>
        <p:nvSpPr>
          <p:cNvPr id="1710478806" name="Notes Placeholder 2"/>
          <p:cNvSpPr>
            <a:spLocks noGrp="1"/>
          </p:cNvSpPr>
          <p:nvPr>
            <p:ph type="body" idx="1"/>
          </p:nvPr>
        </p:nvSpPr>
        <p:spPr bwMode="auto"/>
        <p:txBody>
          <a:bodyPr/>
          <a:lstStyle/>
          <a:p>
            <a:pPr>
              <a:defRPr/>
            </a:pPr>
            <a:endParaRPr/>
          </a:p>
        </p:txBody>
      </p:sp>
      <p:sp>
        <p:nvSpPr>
          <p:cNvPr id="911314878" name="Slide Number Placeholder 3"/>
          <p:cNvSpPr>
            <a:spLocks noGrp="1"/>
          </p:cNvSpPr>
          <p:nvPr>
            <p:ph type="sldNum" sz="quarter" idx="10"/>
          </p:nvPr>
        </p:nvSpPr>
        <p:spPr bwMode="auto"/>
        <p:txBody>
          <a:bodyPr/>
          <a:lstStyle/>
          <a:p>
            <a:pPr>
              <a:defRPr/>
            </a:pPr>
            <a:fld id="{0282CB3C-EFC8-F154-8FC1-EC906C2FD325}"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30014680" name="Slide Image Placeholder 1"/>
          <p:cNvSpPr>
            <a:spLocks noChangeAspect="1" noGrp="1" noRo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a:defRPr/>
            </a:pPr>
            <a:fld id="{37F1F184-79D2-F4EC-467F-CF3EF60FA136}"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10186508" name="Slide Image Placeholder 1"/>
          <p:cNvSpPr>
            <a:spLocks noChangeAspect="1" noGrp="1" noRo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a:defRPr/>
            </a:pPr>
            <a:fld id="{8BF48A40-2010-B16B-2873-732956E2F463}"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9090186" name="Slide Image Placeholder 1"/>
          <p:cNvSpPr>
            <a:spLocks noChangeAspect="1" noGrp="1" noRo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a:defRPr/>
            </a:pPr>
            <a:fld id="{20073075-213A-DC53-9B24-1C6EF3B6ADAB}"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97449870" name="Folienbildplatzhalter 1"/>
          <p:cNvSpPr>
            <a:spLocks noChangeAspect="1" noGrp="1" noRo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a:defRPr/>
            </a:pPr>
            <a:fld id="{8C36BA74-7AA1-48ED-B9BC-0F570D47A936}" type="slidenum">
              <a:rPr/>
              <a:t>20</a:t>
            </a:fld>
            <a:endParaRPr lang="de-DE"/>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2019610" name="Slide Image Placeholder 1"/>
          <p:cNvSpPr>
            <a:spLocks noChangeAspect="1" noGrp="1" noRo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a:defRPr/>
            </a:pPr>
            <a:fld id="{2C90103E-3FDC-1D34-DC46-FD09E34DCBCF}"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00031963" name="Slide Image Placeholder 1"/>
          <p:cNvSpPr>
            <a:spLocks noChangeAspect="1" noGrp="1" noRo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a:defRPr/>
            </a:pPr>
            <a:fld id="{2BF21EF0-CA46-8329-535B-391C58F65535}"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50795222" name="Slide Image Placeholder 1"/>
          <p:cNvSpPr>
            <a:spLocks noChangeAspect="1" noGrp="1" noRot="1"/>
          </p:cNvSpPr>
          <p:nvPr>
            <p:ph type="sldImg"/>
          </p:nvPr>
        </p:nvSpPr>
        <p:spPr bwMode="auto"/>
      </p:sp>
      <p:sp>
        <p:nvSpPr>
          <p:cNvPr id="1533650410" name="Notes Placeholder 2"/>
          <p:cNvSpPr>
            <a:spLocks noGrp="1"/>
          </p:cNvSpPr>
          <p:nvPr>
            <p:ph type="body" idx="1"/>
          </p:nvPr>
        </p:nvSpPr>
        <p:spPr bwMode="auto"/>
        <p:txBody>
          <a:bodyPr/>
          <a:lstStyle/>
          <a:p>
            <a:pPr>
              <a:defRPr/>
            </a:pPr>
            <a:endParaRPr/>
          </a:p>
        </p:txBody>
      </p:sp>
      <p:sp>
        <p:nvSpPr>
          <p:cNvPr id="511168947" name="Slide Number Placeholder 3"/>
          <p:cNvSpPr>
            <a:spLocks noGrp="1"/>
          </p:cNvSpPr>
          <p:nvPr>
            <p:ph type="sldNum" sz="quarter" idx="10"/>
          </p:nvPr>
        </p:nvSpPr>
        <p:spPr bwMode="auto"/>
        <p:txBody>
          <a:bodyPr/>
          <a:lstStyle/>
          <a:p>
            <a:pPr>
              <a:defRPr/>
            </a:pPr>
            <a:fld id="{D290419B-01C0-7892-302D-15FC272AC634}"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96741025" name="Slide Image Placeholder 1"/>
          <p:cNvSpPr>
            <a:spLocks noChangeAspect="1" noGrp="1" noRo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a:defRPr/>
            </a:pPr>
            <a:fld id="{1883578D-D7EF-0EB1-67C7-597C86465D61}"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5/19/2025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5/19/2025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5/19/2025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5/19/2025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endParaRPr lang="en-US"/>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5/19/2025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5/19/2025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5/19/2025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5/19/2025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5/19/2025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5/19/2025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5/19/2025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endParaRPr lang="en-US"/>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fill="norm" stroke="1"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a:t>
            </a:r>
            <a:r>
              <a:rPr lang="en-US"/>
              <a:t>Zurschmitten</a:t>
            </a:r>
            <a:r>
              <a:rPr lang="en-US"/>
              <a:t> | Raphael </a:t>
            </a:r>
            <a:r>
              <a:rPr lang="en-US"/>
              <a:t>Schaffarczik</a:t>
            </a:r>
            <a:endParaRPr lang="en-US"/>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fill="norm" stroke="1"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5/19/2025</a:t>
            </a:fld>
            <a:r>
              <a:rPr lang="en-US"/>
              <a:t> </a:t>
            </a:r>
            <a:r>
              <a:rPr lang="en-US"/>
              <a:t>Matthias Bald | Raphael Schaffarczik | David </a:t>
            </a:r>
            <a:r>
              <a:rPr lang="en-US"/>
              <a:t>Zurschmitten</a:t>
            </a:r>
            <a:endParaRPr lang="en-US"/>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a:t>
            </a:r>
            <a:r>
              <a:rPr lang="de-DE" sz="1200" i="1"/>
              <a:t>Zurschmitten</a:t>
            </a:r>
            <a:r>
              <a:rPr lang="de-DE" sz="1200" i="1"/>
              <a:t> | Raphael Schaffarczik</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86089430" name="Rectangle 6"/>
          <p:cNvSpPr>
            <a:spLocks noAdjustHandles="1" noChangeArrowheads="1" noChangeAspect="1" noChangeShapeType="1" noEditPoints="1" noGrp="1" noMove="1" noResize="1" noRot="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Bierstadt"/>
              <a:ea typeface="+mn-ea"/>
              <a:cs typeface="+mn-cs"/>
            </a:endParaRPr>
          </a:p>
        </p:txBody>
      </p:sp>
      <p:sp>
        <p:nvSpPr>
          <p:cNvPr id="730816072" name="Titel 1"/>
          <p:cNvSpPr>
            <a:spLocks noGrp="1"/>
          </p:cNvSpPr>
          <p:nvPr>
            <p:ph type="ctrTitle"/>
          </p:nvPr>
        </p:nvSpPr>
        <p:spPr bwMode="auto">
          <a:xfrm>
            <a:off x="521208" y="1211766"/>
            <a:ext cx="7237052" cy="4727988"/>
          </a:xfrm>
        </p:spPr>
        <p:txBody>
          <a:bodyPr anchor="b">
            <a:normAutofit/>
          </a:bodyPr>
          <a:lstStyle/>
          <a:p>
            <a:pPr>
              <a:defRPr/>
            </a:pPr>
            <a:r>
              <a:rPr lang="de-DE" sz="6600"/>
              <a:t>5. Daten-Transformation</a:t>
            </a:r>
            <a:endParaRPr/>
          </a:p>
        </p:txBody>
      </p:sp>
      <p:sp>
        <p:nvSpPr>
          <p:cNvPr id="255967217" name="Freeform: Shape 8"/>
          <p:cNvSpPr>
            <a:spLocks noAdjustHandles="1" noChangeArrowheads="1" noChangeAspect="1" noChangeShapeType="1" noEditPoints="1" noGrp="1" noMove="1" noResize="1" noRot="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fill="norm" stroke="1"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Bierstadt"/>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34225352" name="Title 1"/>
          <p:cNvSpPr>
            <a:spLocks noGrp="1"/>
          </p:cNvSpPr>
          <p:nvPr>
            <p:ph type="title"/>
          </p:nvPr>
        </p:nvSpPr>
        <p:spPr bwMode="auto"/>
        <p:txBody>
          <a:bodyPr/>
          <a:lstStyle/>
          <a:p>
            <a:pPr>
              <a:defRPr/>
            </a:pPr>
            <a:r>
              <a:rPr lang="de-CH"/>
              <a:t>Anteil von FRAUD-Fällen nach Tageszeit</a:t>
            </a:r>
            <a:endParaRPr/>
          </a:p>
        </p:txBody>
      </p:sp>
      <p:pic>
        <p:nvPicPr>
          <p:cNvPr id="787042764" name=""/>
          <p:cNvPicPr>
            <a:picLocks noChangeAspect="1"/>
          </p:cNvPicPr>
          <p:nvPr/>
        </p:nvPicPr>
        <p:blipFill>
          <a:blip r:embed="rId3"/>
          <a:stretch/>
        </p:blipFill>
        <p:spPr bwMode="auto">
          <a:xfrm>
            <a:off x="2793647" y="1901295"/>
            <a:ext cx="7486650" cy="374332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CH"/>
              <a:t>Produktkategorie enthalten</a:t>
            </a:r>
            <a:endParaRPr/>
          </a:p>
        </p:txBody>
      </p:sp>
      <p:pic>
        <p:nvPicPr>
          <p:cNvPr id="1136216080" name=""/>
          <p:cNvPicPr>
            <a:picLocks noChangeAspect="1"/>
          </p:cNvPicPr>
          <p:nvPr/>
        </p:nvPicPr>
        <p:blipFill>
          <a:blip r:embed="rId3"/>
          <a:srcRect l="0" t="0" r="0" b="5658"/>
          <a:stretch/>
        </p:blipFill>
        <p:spPr bwMode="auto">
          <a:xfrm flipH="0" flipV="0">
            <a:off x="2248266" y="1877497"/>
            <a:ext cx="7589632" cy="429611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44673775" name="Title 1"/>
          <p:cNvSpPr>
            <a:spLocks noGrp="1"/>
          </p:cNvSpPr>
          <p:nvPr>
            <p:ph type="title"/>
          </p:nvPr>
        </p:nvSpPr>
        <p:spPr bwMode="auto"/>
        <p:txBody>
          <a:bodyPr/>
          <a:lstStyle/>
          <a:p>
            <a:pPr>
              <a:defRPr/>
            </a:pPr>
            <a:r>
              <a:rPr lang="de-CH"/>
              <a:t>Anteil FRAUD-Fälle mit Produktkategorie</a:t>
            </a:r>
            <a:endParaRPr/>
          </a:p>
        </p:txBody>
      </p:sp>
      <p:pic>
        <p:nvPicPr>
          <p:cNvPr id="2120695231" name=""/>
          <p:cNvPicPr>
            <a:picLocks noChangeAspect="1"/>
          </p:cNvPicPr>
          <p:nvPr/>
        </p:nvPicPr>
        <p:blipFill>
          <a:blip r:embed="rId3"/>
          <a:stretch/>
        </p:blipFill>
        <p:spPr bwMode="auto">
          <a:xfrm>
            <a:off x="2284236" y="1931458"/>
            <a:ext cx="6638924" cy="374332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CH"/>
              <a:t>Kamerasystem</a:t>
            </a:r>
            <a:endParaRPr/>
          </a:p>
        </p:txBody>
      </p:sp>
      <p:pic>
        <p:nvPicPr>
          <p:cNvPr id="1611242181" name=""/>
          <p:cNvPicPr>
            <a:picLocks noChangeAspect="1"/>
          </p:cNvPicPr>
          <p:nvPr/>
        </p:nvPicPr>
        <p:blipFill>
          <a:blip r:embed="rId3"/>
          <a:stretch/>
        </p:blipFill>
        <p:spPr bwMode="auto">
          <a:xfrm>
            <a:off x="2365374" y="2000250"/>
            <a:ext cx="7619999" cy="3809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62976587" name="Title 1"/>
          <p:cNvSpPr>
            <a:spLocks noGrp="1"/>
          </p:cNvSpPr>
          <p:nvPr>
            <p:ph type="title"/>
          </p:nvPr>
        </p:nvSpPr>
        <p:spPr bwMode="auto"/>
        <p:txBody>
          <a:bodyPr/>
          <a:lstStyle/>
          <a:p>
            <a:pPr>
              <a:defRPr/>
            </a:pPr>
            <a:r>
              <a:rPr lang="de-CH"/>
              <a:t>Kamerasystem</a:t>
            </a:r>
            <a:endParaRPr/>
          </a:p>
        </p:txBody>
      </p:sp>
      <p:pic>
        <p:nvPicPr>
          <p:cNvPr id="385084861" name=""/>
          <p:cNvPicPr>
            <a:picLocks noChangeAspect="1"/>
          </p:cNvPicPr>
          <p:nvPr/>
        </p:nvPicPr>
        <p:blipFill>
          <a:blip r:embed="rId3"/>
          <a:stretch/>
        </p:blipFill>
        <p:spPr bwMode="auto">
          <a:xfrm flipH="0" flipV="0">
            <a:off x="2561293" y="2072353"/>
            <a:ext cx="7075508" cy="333414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CH"/>
              <a:t>Zahlungsmittel</a:t>
            </a:r>
            <a:endParaRPr/>
          </a:p>
        </p:txBody>
      </p:sp>
      <p:pic>
        <p:nvPicPr>
          <p:cNvPr id="1692536420" name=""/>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CH" sz="4400" b="1" i="0" u="none" strike="noStrike" cap="none" spc="0">
                <a:solidFill>
                  <a:schemeClr val="tx1"/>
                </a:solidFill>
                <a:latin typeface="+mj-lt"/>
                <a:ea typeface="+mj-ea"/>
                <a:cs typeface="+mj-cs"/>
              </a:rPr>
              <a:t>Bezahlter Preis</a:t>
            </a:r>
            <a:r>
              <a:rPr lang="de-CH" sz="4400" b="1" i="0" u="none" strike="noStrike" cap="none" spc="0">
                <a:solidFill>
                  <a:schemeClr val="tx1"/>
                </a:solidFill>
                <a:latin typeface="+mj-lt"/>
                <a:ea typeface="+mj-ea"/>
                <a:cs typeface="+mj-cs"/>
              </a:rPr>
              <a:t> </a:t>
            </a:r>
            <a:r>
              <a:rPr lang="de-CH" sz="4400" b="1" i="0" u="none" strike="noStrike" cap="none" spc="0">
                <a:solidFill>
                  <a:schemeClr val="tx1"/>
                </a:solidFill>
                <a:latin typeface="Bierstadt"/>
                <a:ea typeface="Bierstadt"/>
                <a:cs typeface="Bierstadt"/>
              </a:rPr>
              <a:t>≠</a:t>
            </a:r>
            <a:r>
              <a:rPr lang="de-CH" sz="4400" b="1" i="0" u="none" strike="noStrike" cap="none" spc="0">
                <a:solidFill>
                  <a:schemeClr val="tx1"/>
                </a:solidFill>
                <a:latin typeface="Bierstadt"/>
                <a:ea typeface="Arial"/>
                <a:cs typeface="Arial"/>
              </a:rPr>
              <a:t> </a:t>
            </a:r>
            <a:r>
              <a:rPr lang="de-CH" sz="4400" b="1" i="0" u="none" strike="noStrike" cap="none" spc="0">
                <a:solidFill>
                  <a:schemeClr val="tx1"/>
                </a:solidFill>
                <a:latin typeface="Bierstadt"/>
                <a:ea typeface="Arial"/>
                <a:cs typeface="Arial"/>
              </a:rPr>
              <a:t>Nominalpreis </a:t>
            </a:r>
            <a:endParaRPr sz="4400"/>
          </a:p>
        </p:txBody>
      </p:sp>
      <p:sp>
        <p:nvSpPr>
          <p:cNvPr id="518553407" name="Content Placeholder 2"/>
          <p:cNvSpPr>
            <a:spLocks noGrp="1"/>
          </p:cNvSpPr>
          <p:nvPr>
            <p:ph idx="1"/>
          </p:nvPr>
        </p:nvSpPr>
        <p:spPr bwMode="auto">
          <a:xfrm>
            <a:off x="521208" y="2578608"/>
            <a:ext cx="11155680" cy="3767328"/>
          </a:xfrm>
        </p:spPr>
        <p:txBody>
          <a:bodyPr vertOverflow="overflow" horzOverflow="overflow" vert="horz" wrap="square" lIns="91440" tIns="45720" rIns="91440" bIns="45720" numCol="1" spcCol="0" rtlCol="0" fromWordArt="0" anchor="t" anchorCtr="0" forceAA="0" upright="0" compatLnSpc="0">
            <a:normAutofit/>
          </a:bodyPr>
          <a:lstStyle/>
          <a:p>
            <a:pPr>
              <a:defRPr sz="1800">
                <a:solidFill>
                  <a:srgbClr val="000000"/>
                </a:solidFill>
              </a:defRPr>
            </a:pPr>
            <a:r>
              <a:rPr lang="de-CH" sz="1800"/>
              <a:t>Nominalpreis einer Position: Menge bzw. Gewicht multipliziert mit dem Nominalpreis des Artikels gemäss Produkttabelle</a:t>
            </a:r>
            <a:endParaRPr sz="1800"/>
          </a:p>
          <a:p>
            <a:pPr>
              <a:defRPr sz="1800">
                <a:solidFill>
                  <a:srgbClr val="000000"/>
                </a:solidFill>
              </a:defRPr>
            </a:pPr>
            <a:r>
              <a:rPr lang="de-CH" sz="1800"/>
              <a:t>Nominalpreis einer Transaktion: Summe der Nominalpreise aller nicht-stornierten Artikel</a:t>
            </a:r>
            <a:endParaRPr lang="de-CH" sz="1800"/>
          </a:p>
          <a:p>
            <a:pPr>
              <a:defRPr sz="1800">
                <a:solidFill>
                  <a:srgbClr val="000000"/>
                </a:solidFill>
              </a:defRPr>
            </a:pPr>
            <a:r>
              <a:rPr lang="de-CH" sz="1800" b="0" i="0" u="none" strike="noStrike" cap="none" spc="0">
                <a:solidFill>
                  <a:srgbClr val="000000"/>
                </a:solidFill>
                <a:latin typeface="Bierstadt"/>
                <a:ea typeface="Bierstadt"/>
                <a:cs typeface="Bierstadt"/>
              </a:rPr>
              <a:t>Häufige Abweichungen</a:t>
            </a:r>
            <a:endParaRPr sz="1800"/>
          </a:p>
          <a:p>
            <a:pPr>
              <a:defRPr/>
            </a:pPr>
            <a:r>
              <a:rPr lang="de-CH" sz="1800" b="0" i="0" u="none" strike="noStrike" cap="none" spc="0">
                <a:solidFill>
                  <a:srgbClr val="000000"/>
                </a:solidFill>
                <a:latin typeface="Bierstadt"/>
                <a:ea typeface="Bierstadt"/>
                <a:cs typeface="Bierstadt"/>
              </a:rPr>
              <a:t>Zwei definierte Merkmale:</a:t>
            </a:r>
            <a:endParaRPr sz="1800" b="0" i="0" u="none" strike="noStrike" cap="none" spc="0">
              <a:solidFill>
                <a:srgbClr val="000000"/>
              </a:solidFill>
              <a:latin typeface="Bierstadt"/>
              <a:cs typeface="Bierstadt"/>
            </a:endParaRPr>
          </a:p>
          <a:p>
            <a:pPr lvl="1">
              <a:defRPr/>
            </a:pPr>
            <a:r>
              <a:rPr lang="de-CH" sz="1800" b="0" i="0" u="none" strike="noStrike" cap="none" spc="0">
                <a:solidFill>
                  <a:srgbClr val="000000"/>
                </a:solidFill>
                <a:latin typeface="Bierstadt"/>
                <a:ea typeface="Bierstadt"/>
                <a:cs typeface="Bierstadt"/>
              </a:rPr>
              <a:t>Differenz vorhanden (ja/nein)</a:t>
            </a:r>
            <a:endParaRPr sz="1800" b="0" i="0" u="none" strike="noStrike" cap="none" spc="0">
              <a:solidFill>
                <a:srgbClr val="000000"/>
              </a:solidFill>
              <a:latin typeface="Bierstadt"/>
              <a:cs typeface="Bierstadt"/>
            </a:endParaRPr>
          </a:p>
          <a:p>
            <a:pPr lvl="1">
              <a:defRPr sz="1800">
                <a:solidFill>
                  <a:srgbClr val="000000"/>
                </a:solidFill>
              </a:defRPr>
            </a:pPr>
            <a:r>
              <a:rPr lang="de-CH" sz="1800" b="0" i="0" u="none" strike="noStrike" cap="none" spc="0">
                <a:solidFill>
                  <a:srgbClr val="000000"/>
                </a:solidFill>
                <a:latin typeface="Bierstadt"/>
                <a:ea typeface="Bierstadt"/>
                <a:cs typeface="Bierstadt"/>
              </a:rPr>
              <a:t>Absolute Höhe der Differenz</a:t>
            </a:r>
            <a:endParaRPr lang="de-CH"/>
          </a:p>
          <a:p>
            <a:pPr marL="457200" lvl="1" indent="0">
              <a:buFont typeface="Arial"/>
              <a:buNone/>
              <a:defRPr sz="1800">
                <a:solidFill>
                  <a:srgbClr val="000000"/>
                </a:solidFill>
              </a:defRPr>
            </a:pPr>
            <a:endParaRPr lang="de-CH"/>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06644895" name="Title 1"/>
          <p:cNvSpPr>
            <a:spLocks noGrp="1"/>
          </p:cNvSpPr>
          <p:nvPr>
            <p:ph type="title"/>
          </p:nvPr>
        </p:nvSpPr>
        <p:spPr bwMode="auto"/>
        <p:txBody>
          <a:bodyPr/>
          <a:lstStyle/>
          <a:p>
            <a:pPr>
              <a:defRPr/>
            </a:pPr>
            <a:r>
              <a:rPr lang="de-CH"/>
              <a:t>Bezahlter Preis</a:t>
            </a:r>
            <a:r>
              <a:rPr lang="de-CH"/>
              <a:t> </a:t>
            </a:r>
            <a:r>
              <a:rPr lang="de-CH" sz="4400" b="1" i="0" u="none" strike="noStrike" cap="none" spc="0">
                <a:solidFill>
                  <a:schemeClr val="tx1"/>
                </a:solidFill>
                <a:latin typeface="Bierstadt"/>
                <a:ea typeface="Bierstadt"/>
                <a:cs typeface="Bierstadt"/>
              </a:rPr>
              <a:t>≠</a:t>
            </a:r>
            <a:r>
              <a:rPr lang="de-CH" sz="4400" b="1" i="0" u="none" strike="noStrike" cap="none" spc="0">
                <a:solidFill>
                  <a:schemeClr val="tx1"/>
                </a:solidFill>
                <a:latin typeface="+mj-lt"/>
                <a:ea typeface="+mj-ea"/>
                <a:cs typeface="+mj-cs"/>
              </a:rPr>
              <a:t> </a:t>
            </a:r>
            <a:r>
              <a:rPr lang="de-CH" sz="4400" b="1" i="0" u="none" strike="noStrike" cap="none" spc="0">
                <a:solidFill>
                  <a:schemeClr val="tx1"/>
                </a:solidFill>
                <a:latin typeface="+mj-lt"/>
                <a:ea typeface="+mj-ea"/>
                <a:cs typeface="+mj-cs"/>
              </a:rPr>
              <a:t>Nominalpreis </a:t>
            </a:r>
            <a:endParaRPr/>
          </a:p>
        </p:txBody>
      </p:sp>
      <p:pic>
        <p:nvPicPr>
          <p:cNvPr id="1455212731" name=""/>
          <p:cNvPicPr>
            <a:picLocks noChangeAspect="1"/>
          </p:cNvPicPr>
          <p:nvPr/>
        </p:nvPicPr>
        <p:blipFill>
          <a:blip r:embed="rId3"/>
          <a:stretch/>
        </p:blipFill>
        <p:spPr bwMode="auto">
          <a:xfrm>
            <a:off x="2289047" y="2017888"/>
            <a:ext cx="7619999" cy="3809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a:t>Datentransformation</a:t>
            </a:r>
            <a:endParaRPr/>
          </a:p>
        </p:txBody>
      </p:sp>
      <p:sp>
        <p:nvSpPr>
          <p:cNvPr id="701458849" name="Content Placeholder 2"/>
          <p:cNvSpPr>
            <a:spLocks noGrp="1"/>
          </p:cNvSpPr>
          <p:nvPr>
            <p:ph idx="1"/>
          </p:nvPr>
        </p:nvSpPr>
        <p:spPr bwMode="auto">
          <a:xfrm>
            <a:off x="521208" y="2569555"/>
            <a:ext cx="11155680" cy="3767328"/>
          </a:xfrm>
        </p:spPr>
        <p:txBody>
          <a:bodyPr/>
          <a:lstStyle/>
          <a:p>
            <a:pPr>
              <a:defRPr/>
            </a:pPr>
            <a:r>
              <a:rPr lang="de-CH" sz="1800" b="0" i="0" u="none" strike="noStrike" cap="none" spc="0">
                <a:solidFill>
                  <a:schemeClr val="tx1"/>
                </a:solidFill>
                <a:latin typeface="Bierstadt"/>
                <a:cs typeface="Bierstadt"/>
              </a:rPr>
              <a:t>4 Tabellen in eine überführt</a:t>
            </a:r>
            <a:endParaRPr lang="de-DE" sz="1800" b="0" i="0" u="none" strike="noStrike" cap="none" spc="0">
              <a:solidFill>
                <a:schemeClr val="tx1"/>
              </a:solidFill>
              <a:latin typeface="Bierstadt"/>
              <a:cs typeface="Bierstadt"/>
            </a:endParaRPr>
          </a:p>
          <a:p>
            <a:pPr>
              <a:defRPr/>
            </a:pPr>
            <a:r>
              <a:rPr lang="de-DE" sz="1800" b="0" i="0" u="none" strike="noStrike" cap="none" spc="0">
                <a:solidFill>
                  <a:schemeClr val="tx1"/>
                </a:solidFill>
                <a:latin typeface="Bierstadt"/>
                <a:ea typeface="Bierstadt"/>
                <a:cs typeface="Bierstadt"/>
              </a:rPr>
              <a:t>Relevante Transaktions- und Artikeldaten extrahiert</a:t>
            </a:r>
            <a:r>
              <a:rPr lang="de-CH" sz="1800" b="0" i="0" u="none" strike="noStrike" cap="none" spc="0">
                <a:solidFill>
                  <a:schemeClr val="tx1"/>
                </a:solidFill>
                <a:latin typeface="Bierstadt"/>
                <a:cs typeface="Bierstadt"/>
              </a:rPr>
              <a:t> bzw. berechnet</a:t>
            </a:r>
            <a:endParaRPr lang="de-CH" sz="1800" b="0" i="0" u="none" strike="noStrike" cap="none" spc="0">
              <a:solidFill>
                <a:schemeClr val="tx1"/>
              </a:solidFill>
              <a:latin typeface="Bierstadt"/>
              <a:cs typeface="Bierstadt"/>
            </a:endParaRPr>
          </a:p>
          <a:p>
            <a:pPr>
              <a:defRPr/>
            </a:pPr>
            <a:r>
              <a:rPr lang="de-DE" sz="1800" b="0" i="0" u="none" strike="noStrike" cap="none" spc="0">
                <a:solidFill>
                  <a:schemeClr val="tx1"/>
                </a:solidFill>
                <a:latin typeface="Bierstadt"/>
                <a:ea typeface="Bierstadt"/>
                <a:cs typeface="Bierstadt"/>
              </a:rPr>
              <a:t>Formatbereinigung und Überführung in analysierbare Tabellenstruktur</a:t>
            </a:r>
            <a:endParaRPr lang="de-DE" sz="1800" b="0" i="0" u="none" strike="noStrike" cap="none" spc="0">
              <a:solidFill>
                <a:schemeClr val="tx1"/>
              </a:solidFill>
              <a:latin typeface="Bierstadt"/>
              <a:ea typeface="Bierstadt"/>
              <a:cs typeface="Bierstadt"/>
            </a:endParaRPr>
          </a:p>
          <a:p>
            <a:pPr>
              <a:defRPr/>
            </a:pPr>
            <a:r>
              <a:rPr lang="de-DE" sz="1800" b="0" i="0" u="none" strike="noStrike" cap="none" spc="0">
                <a:solidFill>
                  <a:schemeClr val="tx1"/>
                </a:solidFill>
                <a:latin typeface="Bierstadt"/>
                <a:ea typeface="Bierstadt"/>
                <a:cs typeface="Bierstadt"/>
              </a:rPr>
              <a:t>Pro Transaktion eine Zeile erzeugt</a:t>
            </a:r>
            <a:endParaRPr lang="de-DE" sz="1800" b="0" i="0" u="none" strike="noStrike" cap="none" spc="0">
              <a:solidFill>
                <a:schemeClr val="tx1"/>
              </a:solidFill>
              <a:latin typeface="Bierstadt"/>
              <a:cs typeface="Bierstadt"/>
            </a:endParaRPr>
          </a:p>
          <a:p>
            <a:pPr>
              <a:defRPr/>
            </a:pPr>
            <a:r>
              <a:rPr lang="de-DE" sz="1800" b="0" i="0" u="none" strike="noStrike" cap="none" spc="0">
                <a:solidFill>
                  <a:schemeClr val="tx1"/>
                </a:solidFill>
                <a:latin typeface="Bierstadt"/>
                <a:ea typeface="Bierstadt"/>
                <a:cs typeface="Bierstadt"/>
              </a:rPr>
              <a:t>Artikelpositionen je Transaktion zu Merkmalen aggregiert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Aggregation der Artikelpositionen</a:t>
            </a:r>
            <a:endParaRPr/>
          </a:p>
        </p:txBody>
      </p:sp>
      <p:sp>
        <p:nvSpPr>
          <p:cNvPr id="236047956" name="Content Placeholder 2"/>
          <p:cNvSpPr>
            <a:spLocks noGrp="1"/>
          </p:cNvSpPr>
          <p:nvPr>
            <p:ph idx="1"/>
          </p:nvPr>
        </p:nvSpPr>
        <p:spPr bwMode="auto">
          <a:xfrm>
            <a:off x="521208" y="2569555"/>
            <a:ext cx="11155680" cy="3767328"/>
          </a:xfrm>
        </p:spPr>
        <p:txBody>
          <a:bodyPr/>
          <a:lstStyle/>
          <a:p>
            <a:pPr>
              <a:defRPr/>
            </a:pPr>
            <a:r>
              <a:rPr lang="de-CH"/>
              <a:t>Binäre Merkmale in Positionen:</a:t>
            </a:r>
            <a:endParaRPr lang="de-CH"/>
          </a:p>
          <a:p>
            <a:pPr lvl="1">
              <a:defRPr/>
            </a:pPr>
            <a:r>
              <a:rPr lang="de-CH"/>
              <a:t>Tritt eine Kategorie in der Transaktion auf / wie viele Fälle (Stornierung, Altersbeschränkung, usw.)</a:t>
            </a:r>
            <a:endParaRPr lang="de-CH"/>
          </a:p>
          <a:p>
            <a:pPr>
              <a:defRPr/>
            </a:pPr>
            <a:r>
              <a:rPr lang="de-CH"/>
              <a:t>Produktkategorien:</a:t>
            </a:r>
            <a:endParaRPr lang="de-CH"/>
          </a:p>
          <a:p>
            <a:pPr lvl="1">
              <a:defRPr/>
            </a:pPr>
            <a:r>
              <a:rPr lang="de-CH"/>
              <a:t>Ist eine Produktkategorie vorhanden oder nicht (Getränke, Snacks, usw.)</a:t>
            </a:r>
            <a:endParaRPr lang="de-CH"/>
          </a:p>
          <a:p>
            <a:pPr>
              <a:defRPr/>
            </a:pPr>
            <a:r>
              <a:rPr lang="de-CH"/>
              <a:t>Minimum/Maximum/Mittelwert (Preis, Popularität, Zeit zwischen Scans)</a:t>
            </a:r>
            <a:endParaRPr lang="de-CH"/>
          </a:p>
          <a:p>
            <a:pPr>
              <a:defRPr sz="1800">
                <a:solidFill>
                  <a:srgbClr val="000000"/>
                </a:solidFill>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p:cNvSpPr>
            <a:spLocks noGrp="1"/>
          </p:cNvSpPr>
          <p:nvPr/>
        </p:nvSpPr>
        <p:spPr bwMode="auto">
          <a:xfrm>
            <a:off x="611870" y="2344433"/>
            <a:ext cx="11155680" cy="3767328"/>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sz="1800">
                <a:solidFill>
                  <a:srgbClr val="000000"/>
                </a:solidFill>
              </a:defRPr>
            </a:pPr>
            <a:endParaRPr sz="1600"/>
          </a:p>
          <a:p>
            <a:pPr>
              <a:defRPr/>
            </a:pPr>
            <a:r>
              <a:rPr lang="de-CH" sz="1600" b="0" i="0" u="none" strike="noStrike" cap="none" spc="0">
                <a:solidFill>
                  <a:srgbClr val="000000"/>
                </a:solidFill>
                <a:latin typeface="Bierstadt"/>
                <a:ea typeface="Bierstadt"/>
                <a:cs typeface="Bierstadt"/>
              </a:rPr>
              <a:t>Feedback</a:t>
            </a:r>
            <a:r>
              <a:rPr lang="de-CH" sz="1600" b="0" i="0" u="none" strike="noStrike" cap="none" spc="0">
                <a:solidFill>
                  <a:srgbClr val="000000"/>
                </a:solidFill>
                <a:latin typeface="Bierstadt"/>
                <a:ea typeface="Bierstadt"/>
                <a:cs typeface="Bierstadt"/>
              </a:rPr>
              <a:t>: </a:t>
            </a:r>
            <a:r>
              <a:rPr lang="de-CH" sz="1600" b="0" i="0" u="none" strike="noStrike" cap="none" spc="0">
                <a:solidFill>
                  <a:srgbClr val="000000"/>
                </a:solidFill>
                <a:latin typeface="Bierstadt"/>
                <a:ea typeface="Bierstadt"/>
                <a:cs typeface="Bierstadt"/>
              </a:rPr>
              <a:t>nur in 7,6 % der Fälle vorhanden</a:t>
            </a:r>
            <a:endParaRPr lang="de-CH" sz="1600" b="0" i="0" u="none" strike="noStrike" cap="none" spc="0">
              <a:solidFill>
                <a:srgbClr val="000000"/>
              </a:solidFill>
              <a:latin typeface="Bierstadt"/>
              <a:ea typeface="Bierstadt"/>
              <a:cs typeface="Bierstadt"/>
            </a:endParaRPr>
          </a:p>
          <a:p>
            <a:pPr lvl="1">
              <a:defRPr/>
            </a:pPr>
            <a:r>
              <a:rPr lang="de-CH" sz="1400" b="0" i="0" u="none" strike="noStrike" cap="none" spc="0">
                <a:solidFill>
                  <a:srgbClr val="000000"/>
                </a:solidFill>
                <a:latin typeface="Bierstadt"/>
                <a:ea typeface="Bierstadt"/>
                <a:cs typeface="Bierstadt"/>
              </a:rPr>
              <a:t>Binäre Merkmale: Feedback vorhanden, Feedback sehr gut, gut, mittel, schlecht</a:t>
            </a:r>
            <a:endParaRPr lang="de-CH" sz="1600" b="0" i="0" u="none" strike="noStrike" cap="none" spc="0">
              <a:solidFill>
                <a:srgbClr val="000000"/>
              </a:solidFill>
              <a:latin typeface="Bierstadt"/>
              <a:cs typeface="Bierstadt"/>
            </a:endParaRPr>
          </a:p>
          <a:p>
            <a:pPr>
              <a:defRPr/>
            </a:pPr>
            <a:r>
              <a:rPr lang="de-CH" sz="1600" b="0" i="0" u="none" strike="noStrike" cap="none" spc="0">
                <a:solidFill>
                  <a:srgbClr val="000000"/>
                </a:solidFill>
                <a:latin typeface="Bierstadt"/>
                <a:ea typeface="Bierstadt"/>
                <a:cs typeface="Bierstadt"/>
              </a:rPr>
              <a:t>11'479 Fälle mit fehlenden Werten für mittlere und maximale Zeit zwischen Scans</a:t>
            </a:r>
            <a:endParaRPr sz="1600" b="0" i="0" u="none" strike="noStrike" cap="none" spc="0">
              <a:solidFill>
                <a:srgbClr val="000000"/>
              </a:solidFill>
              <a:latin typeface="Bierstadt"/>
              <a:ea typeface="Bierstadt"/>
              <a:cs typeface="Bierstadt"/>
            </a:endParaRPr>
          </a:p>
          <a:p>
            <a:pPr lvl="1">
              <a:defRPr sz="1800">
                <a:solidFill>
                  <a:srgbClr val="000000"/>
                </a:solidFill>
              </a:defRPr>
            </a:pPr>
            <a:r>
              <a:rPr lang="de-CH" sz="1600" b="0" i="0" u="none" strike="noStrike" cap="none" spc="0">
                <a:solidFill>
                  <a:srgbClr val="000000"/>
                </a:solidFill>
                <a:latin typeface="Bierstadt"/>
                <a:ea typeface="Bierstadt"/>
                <a:cs typeface="Bierstadt"/>
              </a:rPr>
              <a:t>Ursache: Nur ein Scan vorhanden</a:t>
            </a:r>
            <a:endParaRPr sz="1600" b="0" i="0" u="none" strike="noStrike" cap="none" spc="0">
              <a:solidFill>
                <a:srgbClr val="000000"/>
              </a:solidFill>
              <a:latin typeface="Bierstadt"/>
              <a:ea typeface="Bierstadt"/>
              <a:cs typeface="Bierstadt"/>
            </a:endParaRPr>
          </a:p>
          <a:p>
            <a:pPr lvl="1">
              <a:defRPr sz="1800">
                <a:solidFill>
                  <a:srgbClr val="000000"/>
                </a:solidFill>
              </a:defRPr>
            </a:pPr>
            <a:r>
              <a:rPr lang="de-CH" sz="1600" b="0" i="0" u="none" strike="noStrike" cap="none" spc="0">
                <a:solidFill>
                  <a:srgbClr val="000000"/>
                </a:solidFill>
                <a:latin typeface="Bierstadt"/>
                <a:ea typeface="Bierstadt"/>
                <a:cs typeface="Bierstadt"/>
              </a:rPr>
              <a:t>ersetzt durch Mittelwert (FRAUD/NORMAL)</a:t>
            </a:r>
            <a:endParaRPr sz="1600"/>
          </a:p>
          <a:p>
            <a:pPr>
              <a:defRPr sz="1800">
                <a:solidFill>
                  <a:srgbClr val="000000"/>
                </a:solidFill>
              </a:defRPr>
            </a:pPr>
            <a:r>
              <a:rPr lang="de-CH" sz="1600"/>
              <a:t>114 Fälle mit fehlenden Werten des Kamerasystems</a:t>
            </a:r>
            <a:endParaRPr sz="1600"/>
          </a:p>
          <a:p>
            <a:pPr lvl="1">
              <a:defRPr sz="1800">
                <a:solidFill>
                  <a:srgbClr val="000000"/>
                </a:solidFill>
              </a:defRPr>
            </a:pPr>
            <a:r>
              <a:rPr lang="de-CH" sz="1600"/>
              <a:t>ersetzt durch Modus </a:t>
            </a:r>
            <a:r>
              <a:rPr lang="de-CH" sz="1600" b="0" i="0" u="none" strike="noStrike" cap="none" spc="0">
                <a:solidFill>
                  <a:srgbClr val="000000"/>
                </a:solidFill>
                <a:latin typeface="Bierstadt"/>
                <a:ea typeface="Bierstadt"/>
                <a:cs typeface="Bierstadt"/>
              </a:rPr>
              <a:t>(FRAUD/NORMAL)</a:t>
            </a:r>
            <a:endParaRPr sz="1600"/>
          </a:p>
          <a:p>
            <a:pPr>
              <a:defRPr sz="1800">
                <a:solidFill>
                  <a:srgbClr val="000000"/>
                </a:solidFill>
              </a:defRPr>
            </a:pPr>
            <a:r>
              <a:rPr lang="de-CH" sz="1600"/>
              <a:t>1 Fall mit zahlreichen fehlenden Einträge aufgrund fehlender Produkt-ID</a:t>
            </a:r>
            <a:endParaRPr sz="1600"/>
          </a:p>
          <a:p>
            <a:pPr lvl="1">
              <a:defRPr sz="1800">
                <a:solidFill>
                  <a:srgbClr val="000000"/>
                </a:solidFill>
              </a:defRPr>
            </a:pPr>
            <a:r>
              <a:rPr lang="de-CH" sz="1600"/>
              <a:t>entfernt</a:t>
            </a:r>
            <a:endParaRPr sz="1600"/>
          </a:p>
          <a:p>
            <a:pPr lvl="0">
              <a:defRPr sz="1800">
                <a:solidFill>
                  <a:srgbClr val="000000"/>
                </a:solidFill>
              </a:defRPr>
            </a:pPr>
            <a:r>
              <a:rPr lang="de-CH" sz="1600"/>
              <a:t>Angaben beziehen sich nur auf gelabelte Daten</a:t>
            </a:r>
            <a:endParaRPr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useBgFill="1">
        <p:nvSpPr>
          <p:cNvPr id="142778748" name="Rectangle 6"/>
          <p:cNvSpPr>
            <a:spLocks noAdjustHandles="1" noChangeArrowheads="1" noChangeAspect="1" noChangeShapeType="1" noEditPoints="1" noGrp="1" noMove="1" noResize="1" noRot="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Bierstadt"/>
              <a:ea typeface="+mn-ea"/>
              <a:cs typeface="+mn-cs"/>
            </a:endParaRPr>
          </a:p>
        </p:txBody>
      </p:sp>
      <p:sp>
        <p:nvSpPr>
          <p:cNvPr id="575777091" name="Titel 1"/>
          <p:cNvSpPr>
            <a:spLocks noGrp="1"/>
          </p:cNvSpPr>
          <p:nvPr>
            <p:ph type="ctrTitle"/>
          </p:nvPr>
        </p:nvSpPr>
        <p:spPr bwMode="auto">
          <a:xfrm>
            <a:off x="521208" y="1211766"/>
            <a:ext cx="7237052" cy="4727988"/>
          </a:xfrm>
        </p:spPr>
        <p:txBody>
          <a:bodyPr anchor="b">
            <a:normAutofit/>
          </a:bodyPr>
          <a:lstStyle/>
          <a:p>
            <a:pPr>
              <a:defRPr/>
            </a:pPr>
            <a:r>
              <a:rPr lang="de-DE" sz="6000"/>
              <a:t>5. Explorative Analyse</a:t>
            </a:r>
            <a:endParaRPr/>
          </a:p>
        </p:txBody>
      </p:sp>
      <p:sp>
        <p:nvSpPr>
          <p:cNvPr id="751125624" name="Freeform: Shape 8"/>
          <p:cNvSpPr>
            <a:spLocks noAdjustHandles="1" noChangeArrowheads="1" noChangeAspect="1" noChangeShapeType="1" noEditPoints="1" noGrp="1" noMove="1" noResize="1" noRot="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fill="norm" stroke="1"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Bierstadt"/>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xmlns:p14="http://schemas.microsoft.com/office/powerpoint/2010/main" Requires="p159">
      <p:transition spd="slow" p14:dur="2000" advClick="1">
        <p:fade thruBlk="0"/>
      </p:transition>
    </mc:Choice>
    <mc:Fallback>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CH"/>
              <a:t>Monat</a:t>
            </a:r>
            <a:endParaRPr/>
          </a:p>
        </p:txBody>
      </p:sp>
      <p:pic>
        <p:nvPicPr>
          <p:cNvPr id="498458967" name=""/>
          <p:cNvPicPr>
            <a:picLocks noChangeAspect="1"/>
          </p:cNvPicPr>
          <p:nvPr/>
        </p:nvPicPr>
        <p:blipFill>
          <a:blip r:embed="rId3"/>
          <a:stretch/>
        </p:blipFill>
        <p:spPr bwMode="auto">
          <a:xfrm>
            <a:off x="2197805" y="1762124"/>
            <a:ext cx="7619999" cy="3809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CH"/>
              <a:t>Wochentag</a:t>
            </a:r>
            <a:endParaRPr/>
          </a:p>
        </p:txBody>
      </p:sp>
      <p:pic>
        <p:nvPicPr>
          <p:cNvPr id="750932172" name=""/>
          <p:cNvPicPr>
            <a:picLocks noChangeAspect="1"/>
          </p:cNvPicPr>
          <p:nvPr/>
        </p:nvPicPr>
        <p:blipFill>
          <a:blip r:embed="rId3"/>
          <a:stretch/>
        </p:blipFill>
        <p:spPr bwMode="auto">
          <a:xfrm>
            <a:off x="2153707" y="1964971"/>
            <a:ext cx="7620000" cy="3809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74411757" name="Title 1"/>
          <p:cNvSpPr>
            <a:spLocks noGrp="1"/>
          </p:cNvSpPr>
          <p:nvPr>
            <p:ph type="title"/>
          </p:nvPr>
        </p:nvSpPr>
        <p:spPr bwMode="auto"/>
        <p:txBody>
          <a:bodyPr/>
          <a:lstStyle/>
          <a:p>
            <a:pPr>
              <a:defRPr/>
            </a:pPr>
            <a:r>
              <a:rPr lang="de-CH"/>
              <a:t>Monat</a:t>
            </a:r>
            <a:endParaRPr/>
          </a:p>
        </p:txBody>
      </p:sp>
      <p:pic>
        <p:nvPicPr>
          <p:cNvPr id="1865249964" name=""/>
          <p:cNvPicPr>
            <a:picLocks noChangeAspect="1"/>
          </p:cNvPicPr>
          <p:nvPr/>
        </p:nvPicPr>
        <p:blipFill>
          <a:blip r:embed="rId3"/>
          <a:stretch/>
        </p:blipFill>
        <p:spPr bwMode="auto">
          <a:xfrm>
            <a:off x="3077103" y="1889124"/>
            <a:ext cx="7572375" cy="42195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CH"/>
              <a:t>Tageszeit - Stunde</a:t>
            </a:r>
            <a:endParaRPr/>
          </a:p>
        </p:txBody>
      </p:sp>
      <p:pic>
        <p:nvPicPr>
          <p:cNvPr id="936773557" name=""/>
          <p:cNvPicPr>
            <a:picLocks noChangeAspect="1"/>
          </p:cNvPicPr>
          <p:nvPr/>
        </p:nvPicPr>
        <p:blipFill>
          <a:blip r:embed="rId3"/>
          <a:stretch/>
        </p:blipFill>
        <p:spPr bwMode="auto">
          <a:xfrm>
            <a:off x="2197805" y="1876777"/>
            <a:ext cx="7619999" cy="38099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ONLYOFFICE/8.3.3.21</Application>
  <PresentationFormat>On-screen Show (4:3)</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
  <cp:revision>144</cp:revision>
  <dcterms:created xsi:type="dcterms:W3CDTF">2025-04-25T09:01:47Z</dcterms:created>
  <dcterms:modified xsi:type="dcterms:W3CDTF">2025-05-20T21:25:01Z</dcterms:modified>
</cp:coreProperties>
</file>