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3"/>
  </p:notesMasterIdLst>
  <p:sldIdLst>
    <p:sldId id="2582" r:id="rId3"/>
    <p:sldId id="2615" r:id="rId4"/>
    <p:sldId id="2598" r:id="rId5"/>
    <p:sldId id="2633" r:id="rId6"/>
    <p:sldId id="2661" r:id="rId7"/>
    <p:sldId id="2679" r:id="rId8"/>
    <p:sldId id="2677" r:id="rId9"/>
    <p:sldId id="2704" r:id="rId10"/>
    <p:sldId id="2705" r:id="rId11"/>
    <p:sldId id="2681" r:id="rId12"/>
    <p:sldId id="2634" r:id="rId13"/>
    <p:sldId id="2707" r:id="rId14"/>
    <p:sldId id="2682" r:id="rId15"/>
    <p:sldId id="2683" r:id="rId16"/>
    <p:sldId id="2684" r:id="rId17"/>
    <p:sldId id="256" r:id="rId18"/>
    <p:sldId id="257" r:id="rId19"/>
    <p:sldId id="2685" r:id="rId20"/>
    <p:sldId id="2686" r:id="rId21"/>
    <p:sldId id="2687" r:id="rId22"/>
    <p:sldId id="2688" r:id="rId23"/>
    <p:sldId id="2689" r:id="rId24"/>
    <p:sldId id="2690" r:id="rId25"/>
    <p:sldId id="260" r:id="rId26"/>
    <p:sldId id="2664" r:id="rId27"/>
    <p:sldId id="2691" r:id="rId28"/>
    <p:sldId id="2692" r:id="rId29"/>
    <p:sldId id="2636" r:id="rId30"/>
    <p:sldId id="2695" r:id="rId31"/>
    <p:sldId id="2697" r:id="rId32"/>
    <p:sldId id="2702" r:id="rId33"/>
    <p:sldId id="2699" r:id="rId34"/>
    <p:sldId id="2694" r:id="rId35"/>
    <p:sldId id="2698" r:id="rId36"/>
    <p:sldId id="2700" r:id="rId37"/>
    <p:sldId id="2703" r:id="rId38"/>
    <p:sldId id="2701" r:id="rId39"/>
    <p:sldId id="2693" r:id="rId40"/>
    <p:sldId id="2631" r:id="rId41"/>
    <p:sldId id="2632" r:id="rId4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33"/>
            <p14:sldId id="2661"/>
            <p14:sldId id="2679"/>
            <p14:sldId id="2677"/>
            <p14:sldId id="2704"/>
            <p14:sldId id="2705"/>
            <p14:sldId id="2681"/>
            <p14:sldId id="2634"/>
            <p14:sldId id="2707"/>
            <p14:sldId id="2682"/>
            <p14:sldId id="2683"/>
            <p14:sldId id="2684"/>
            <p14:sldId id="256"/>
            <p14:sldId id="257"/>
            <p14:sldId id="2685"/>
            <p14:sldId id="2686"/>
            <p14:sldId id="2687"/>
            <p14:sldId id="2688"/>
            <p14:sldId id="2689"/>
            <p14:sldId id="2690"/>
            <p14:sldId id="260"/>
            <p14:sldId id="2664"/>
            <p14:sldId id="2691"/>
            <p14:sldId id="2692"/>
            <p14:sldId id="2636"/>
            <p14:sldId id="2695"/>
            <p14:sldId id="2697"/>
            <p14:sldId id="2702"/>
            <p14:sldId id="2699"/>
            <p14:sldId id="2694"/>
            <p14:sldId id="2698"/>
            <p14:sldId id="2700"/>
            <p14:sldId id="2703"/>
            <p14:sldId id="2701"/>
            <p14:sldId id="2693"/>
            <p14:sldId id="2631"/>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96247" autoAdjust="0"/>
  </p:normalViewPr>
  <p:slideViewPr>
    <p:cSldViewPr snapToGrid="0">
      <p:cViewPr varScale="1">
        <p:scale>
          <a:sx n="72" d="100"/>
          <a:sy n="72" d="100"/>
        </p:scale>
        <p:origin x="86"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24.06.2025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7449870" name="Folienbildplatzhalter 1"/>
          <p:cNvSpPr>
            <a:spLocks noGrp="1" noRot="1" noChangeAspect="1"/>
          </p:cNvSpPr>
          <p:nvPr>
            <p:ph type="sldImg"/>
          </p:nvPr>
        </p:nvSpPr>
        <p:spPr bwMode="auto"/>
      </p:sp>
      <p:sp>
        <p:nvSpPr>
          <p:cNvPr id="1772139445"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983412138" name="Foliennummernplatzhalt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C36BA74-7AA1-48ED-B9BC-0F570D47A9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lang="de-DE"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0F02A-2871-644B-DBF2-E8862E32AD1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8920983-7480-CD8A-29E1-3B4524B16FE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4B622C3-0288-3C9A-160C-1C260E4AB511}"/>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DC1A5DEA-714B-709B-872A-C9ECBC516CAE}"/>
              </a:ext>
            </a:extLst>
          </p:cNvPr>
          <p:cNvSpPr>
            <a:spLocks noGrp="1"/>
          </p:cNvSpPr>
          <p:nvPr>
            <p:ph type="sldNum" sz="quarter" idx="5"/>
          </p:nvPr>
        </p:nvSpPr>
        <p:spPr/>
        <p:txBody>
          <a:bodyPr/>
          <a:lstStyle/>
          <a:p>
            <a:fld id="{8C36BA74-7AA1-48ED-B9BC-0F570D47A936}" type="slidenum">
              <a:t>28</a:t>
            </a:fld>
            <a:endParaRPr lang="de-DE"/>
          </a:p>
        </p:txBody>
      </p:sp>
    </p:spTree>
    <p:extLst>
      <p:ext uri="{BB962C8B-B14F-4D97-AF65-F5344CB8AC3E}">
        <p14:creationId xmlns:p14="http://schemas.microsoft.com/office/powerpoint/2010/main" val="346317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97A9-3A08-8138-3B9E-2BB85FA2184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8AA4346E-9454-E11B-994F-C04C794218AC}"/>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C09FF6F-C58C-896A-5D0B-3D139EC960C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F4E5B97-2792-0614-BD4C-B57075754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724071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DB8D5-9C31-D4E0-AA56-2AE4BBF73A6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7D9948-0944-F815-D3B9-82E0B93594C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5E82BC6-48E1-2B98-AC20-3C848F01F10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549CACA6-CCD9-D262-FD52-7480655F2EAC}"/>
              </a:ext>
            </a:extLst>
          </p:cNvPr>
          <p:cNvSpPr>
            <a:spLocks noGrp="1"/>
          </p:cNvSpPr>
          <p:nvPr>
            <p:ph type="sldNum" sz="quarter" idx="5"/>
          </p:nvPr>
        </p:nvSpPr>
        <p:spPr/>
        <p:txBody>
          <a:bodyPr/>
          <a:lstStyle/>
          <a:p>
            <a:fld id="{8C36BA74-7AA1-48ED-B9BC-0F570D47A936}" type="slidenum">
              <a:t>11</a:t>
            </a:fld>
            <a:endParaRPr lang="de-DE"/>
          </a:p>
        </p:txBody>
      </p:sp>
    </p:spTree>
    <p:extLst>
      <p:ext uri="{BB962C8B-B14F-4D97-AF65-F5344CB8AC3E}">
        <p14:creationId xmlns:p14="http://schemas.microsoft.com/office/powerpoint/2010/main" val="3005684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D5C83-C1E5-69B4-9CBD-F48D27F3001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0E100BD-441E-6730-43F1-7936DAE7494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A3B23C-CBFF-C6EE-8B98-14E672AB58C0}"/>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8D321C24-4021-BA5E-5063-DE14E5ECA4EC}"/>
              </a:ext>
            </a:extLst>
          </p:cNvPr>
          <p:cNvSpPr>
            <a:spLocks noGrp="1"/>
          </p:cNvSpPr>
          <p:nvPr>
            <p:ph type="sldNum" sz="quarter" idx="5"/>
          </p:nvPr>
        </p:nvSpPr>
        <p:spPr/>
        <p:txBody>
          <a:bodyPr/>
          <a:lstStyle/>
          <a:p>
            <a:fld id="{8C36BA74-7AA1-48ED-B9BC-0F570D47A936}" type="slidenum">
              <a:t>33</a:t>
            </a:fld>
            <a:endParaRPr lang="de-DE"/>
          </a:p>
        </p:txBody>
      </p:sp>
    </p:spTree>
    <p:extLst>
      <p:ext uri="{BB962C8B-B14F-4D97-AF65-F5344CB8AC3E}">
        <p14:creationId xmlns:p14="http://schemas.microsoft.com/office/powerpoint/2010/main" val="1912491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83D2-DBF6-D5A5-0A46-10E5E73BF7F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0A1192E9-FB02-CB2D-DBEF-1A1C4CFD871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A9D6D79-C617-A95F-CB9A-C7E9C3EEACA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E5FC565-6F52-C6E6-2CE6-21A3593D4DD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84837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3E24D-182D-0946-E6FF-4C4B6547EC7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AAD4B9A-AABD-4E5D-E309-CA838DD2F95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D4B21C4-95B5-BB12-702C-E3960C816902}"/>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F8BE75C-A172-2D02-BC14-AEE4852E9B6F}"/>
              </a:ext>
            </a:extLst>
          </p:cNvPr>
          <p:cNvSpPr>
            <a:spLocks noGrp="1"/>
          </p:cNvSpPr>
          <p:nvPr>
            <p:ph type="sldNum" sz="quarter" idx="5"/>
          </p:nvPr>
        </p:nvSpPr>
        <p:spPr/>
        <p:txBody>
          <a:bodyPr/>
          <a:lstStyle/>
          <a:p>
            <a:fld id="{8C36BA74-7AA1-48ED-B9BC-0F570D47A936}" type="slidenum">
              <a:t>38</a:t>
            </a:fld>
            <a:endParaRPr lang="de-DE"/>
          </a:p>
        </p:txBody>
      </p:sp>
    </p:spTree>
    <p:extLst>
      <p:ext uri="{BB962C8B-B14F-4D97-AF65-F5344CB8AC3E}">
        <p14:creationId xmlns:p14="http://schemas.microsoft.com/office/powerpoint/2010/main" val="64114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21614736" name="Folienbildplatzhalter 1"/>
          <p:cNvSpPr>
            <a:spLocks noGrp="1" noRot="1" noChangeAspect="1"/>
          </p:cNvSpPr>
          <p:nvPr>
            <p:ph type="sldImg"/>
          </p:nvPr>
        </p:nvSpPr>
        <p:spPr bwMode="auto"/>
      </p:sp>
      <p:sp>
        <p:nvSpPr>
          <p:cNvPr id="13902956"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424657788" name="Foliennummernplatzhalt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C36BA74-7AA1-48ED-B9BC-0F570D47A9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16</a:t>
            </a:fld>
            <a:endParaRPr kumimoji="0" lang="de-DE"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6/24/2025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6/24/2025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6/24/2025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1404975195" name="Freeform: Shape 6"/>
          <p:cNvSpPr/>
          <p:nvPr/>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816815235" name="Title 1"/>
          <p:cNvSpPr>
            <a:spLocks noGrp="1"/>
          </p:cNvSpPr>
          <p:nvPr>
            <p:ph type="ctrTitle"/>
          </p:nvPr>
        </p:nvSpPr>
        <p:spPr bwMode="auto">
          <a:xfrm>
            <a:off x="521208" y="978408"/>
            <a:ext cx="11155680" cy="3429000"/>
          </a:xfrm>
        </p:spPr>
        <p:txBody>
          <a:bodyPr anchor="t">
            <a:normAutofit/>
          </a:bodyPr>
          <a:lstStyle>
            <a:lvl1pPr algn="l">
              <a:defRPr sz="7200"/>
            </a:lvl1pPr>
          </a:lstStyle>
          <a:p>
            <a:pPr>
              <a:defRPr/>
            </a:pPr>
            <a:r>
              <a:rPr lang="en-US"/>
              <a:t>Click to edit Master title style</a:t>
            </a:r>
            <a:endParaRPr/>
          </a:p>
        </p:txBody>
      </p:sp>
      <p:sp>
        <p:nvSpPr>
          <p:cNvPr id="1480741037" name="Subtitle 2"/>
          <p:cNvSpPr>
            <a:spLocks noGrp="1"/>
          </p:cNvSpPr>
          <p:nvPr>
            <p:ph type="subTitle" idx="1"/>
          </p:nvPr>
        </p:nvSpPr>
        <p:spPr bwMode="auto">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985086716" name="Date Placeholder 3"/>
          <p:cNvSpPr>
            <a:spLocks noGrp="1"/>
          </p:cNvSpPr>
          <p:nvPr>
            <p:ph type="dt" sz="half" idx="10"/>
          </p:nvPr>
        </p:nvSpPr>
        <p:spPr bwMode="auto"/>
        <p:txBody>
          <a:bodyPr/>
          <a:lstStyle/>
          <a:p>
            <a:pPr>
              <a:defRPr/>
            </a:pPr>
            <a:fld id="{4E96B16B-3D02-421E-9A22-E7AF4889F0FE}" type="datetime1">
              <a:rPr lang="en-US"/>
              <a:t>6/24/2025</a:t>
            </a:fld>
            <a:endParaRPr lang="en-US"/>
          </a:p>
        </p:txBody>
      </p:sp>
      <p:sp>
        <p:nvSpPr>
          <p:cNvPr id="1604263409"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70752175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Tree>
    <p:extLst>
      <p:ext uri="{BB962C8B-B14F-4D97-AF65-F5344CB8AC3E}">
        <p14:creationId xmlns:p14="http://schemas.microsoft.com/office/powerpoint/2010/main" val="166079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073067361" name="Title 1"/>
          <p:cNvSpPr>
            <a:spLocks noGrp="1"/>
          </p:cNvSpPr>
          <p:nvPr>
            <p:ph type="title"/>
          </p:nvPr>
        </p:nvSpPr>
        <p:spPr bwMode="auto"/>
        <p:txBody>
          <a:bodyPr/>
          <a:lstStyle/>
          <a:p>
            <a:pPr>
              <a:defRPr/>
            </a:pPr>
            <a:r>
              <a:rPr lang="en-US"/>
              <a:t>Click to edit Master title style</a:t>
            </a:r>
            <a:endParaRPr/>
          </a:p>
        </p:txBody>
      </p:sp>
      <p:sp>
        <p:nvSpPr>
          <p:cNvPr id="1879618080"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145567663" name="Date Placeholder 3"/>
          <p:cNvSpPr>
            <a:spLocks noGrp="1"/>
          </p:cNvSpPr>
          <p:nvPr>
            <p:ph type="dt" sz="half" idx="10"/>
          </p:nvPr>
        </p:nvSpPr>
        <p:spPr bwMode="auto">
          <a:xfrm>
            <a:off x="521208" y="6419088"/>
            <a:ext cx="801754" cy="365125"/>
          </a:xfrm>
        </p:spPr>
        <p:txBody>
          <a:bodyPr/>
          <a:lstStyle/>
          <a:p>
            <a:pPr>
              <a:defRPr/>
            </a:pPr>
            <a:fld id="{75E84928-FE16-43B9-BC25-2859501720EA}" type="datetime1">
              <a:rPr lang="en-US"/>
              <a:t>6/24/2025</a:t>
            </a:fld>
            <a:endParaRPr lang="en-US"/>
          </a:p>
        </p:txBody>
      </p:sp>
      <p:sp>
        <p:nvSpPr>
          <p:cNvPr id="1317987454" name="Footer Placeholder 4"/>
          <p:cNvSpPr>
            <a:spLocks noGrp="1"/>
          </p:cNvSpPr>
          <p:nvPr>
            <p:ph type="ftr" sz="quarter" idx="11"/>
          </p:nvPr>
        </p:nvSpPr>
        <p:spPr bwMode="auto">
          <a:xfrm>
            <a:off x="1322962" y="6419088"/>
            <a:ext cx="4114800" cy="365125"/>
          </a:xfrm>
        </p:spPr>
        <p:txBody>
          <a:bodyPr/>
          <a:lstStyle/>
          <a:p>
            <a:pPr>
              <a:defRPr/>
            </a:pPr>
            <a:r>
              <a:rPr lang="en-US"/>
              <a:t>Matthias Bald | David Zurschmitten | Raphael Schaffarczik</a:t>
            </a:r>
          </a:p>
        </p:txBody>
      </p:sp>
      <p:sp>
        <p:nvSpPr>
          <p:cNvPr id="75259921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38213964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78377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secHead" preserve="1" userDrawn="1">
  <p:cSld name="Section Header">
    <p:spTree>
      <p:nvGrpSpPr>
        <p:cNvPr id="1" name=""/>
        <p:cNvGrpSpPr/>
        <p:nvPr/>
      </p:nvGrpSpPr>
      <p:grpSpPr bwMode="auto">
        <a:xfrm>
          <a:off x="0" y="0"/>
          <a:ext cx="0" cy="0"/>
          <a:chOff x="0" y="0"/>
          <a:chExt cx="0" cy="0"/>
        </a:xfrm>
      </p:grpSpPr>
      <p:sp>
        <p:nvSpPr>
          <p:cNvPr id="1014068855" name="Title 1"/>
          <p:cNvSpPr>
            <a:spLocks noGrp="1"/>
          </p:cNvSpPr>
          <p:nvPr>
            <p:ph type="title"/>
          </p:nvPr>
        </p:nvSpPr>
        <p:spPr bwMode="auto">
          <a:xfrm>
            <a:off x="521208" y="978408"/>
            <a:ext cx="5020056" cy="4288536"/>
          </a:xfrm>
        </p:spPr>
        <p:txBody>
          <a:bodyPr anchor="t">
            <a:normAutofit/>
          </a:bodyPr>
          <a:lstStyle>
            <a:lvl1pPr>
              <a:defRPr sz="5400"/>
            </a:lvl1pPr>
          </a:lstStyle>
          <a:p>
            <a:pPr>
              <a:defRPr/>
            </a:pPr>
            <a:r>
              <a:rPr lang="en-US"/>
              <a:t>Click to edit Master title style</a:t>
            </a:r>
            <a:endParaRPr/>
          </a:p>
        </p:txBody>
      </p:sp>
      <p:sp>
        <p:nvSpPr>
          <p:cNvPr id="130706032" name="Text Placeholder 2"/>
          <p:cNvSpPr>
            <a:spLocks noGrp="1"/>
          </p:cNvSpPr>
          <p:nvPr>
            <p:ph type="body" idx="1"/>
          </p:nvPr>
        </p:nvSpPr>
        <p:spPr bwMode="auto">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defRPr/>
            </a:pPr>
            <a:r>
              <a:rPr lang="en-US"/>
              <a:t>Click to edit Master text styles</a:t>
            </a:r>
            <a:endParaRPr/>
          </a:p>
        </p:txBody>
      </p:sp>
      <p:sp>
        <p:nvSpPr>
          <p:cNvPr id="66137928" name="Date Placeholder 3"/>
          <p:cNvSpPr>
            <a:spLocks noGrp="1"/>
          </p:cNvSpPr>
          <p:nvPr>
            <p:ph type="dt" sz="half" idx="10"/>
          </p:nvPr>
        </p:nvSpPr>
        <p:spPr bwMode="auto"/>
        <p:txBody>
          <a:bodyPr/>
          <a:lstStyle/>
          <a:p>
            <a:pPr>
              <a:defRPr/>
            </a:pPr>
            <a:fld id="{52B94D21-0962-4C08-BB57-BC7507DEE084}" type="datetime1">
              <a:rPr lang="en-US"/>
              <a:t>6/24/2025</a:t>
            </a:fld>
            <a:endParaRPr lang="en-US"/>
          </a:p>
        </p:txBody>
      </p:sp>
      <p:sp>
        <p:nvSpPr>
          <p:cNvPr id="1822937749"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822169292"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763383906" name="Rectangle 6"/>
          <p:cNvSpPr/>
          <p:nvPr/>
        </p:nvSpPr>
        <p:spPr bwMode="auto">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79663902"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4183622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675668021" name="Title 1"/>
          <p:cNvSpPr>
            <a:spLocks noGrp="1"/>
          </p:cNvSpPr>
          <p:nvPr>
            <p:ph type="title"/>
          </p:nvPr>
        </p:nvSpPr>
        <p:spPr bwMode="auto"/>
        <p:txBody>
          <a:bodyPr/>
          <a:lstStyle/>
          <a:p>
            <a:pPr>
              <a:defRPr/>
            </a:pPr>
            <a:r>
              <a:rPr lang="en-US"/>
              <a:t>Click to edit Master title style</a:t>
            </a:r>
            <a:endParaRPr/>
          </a:p>
        </p:txBody>
      </p:sp>
      <p:sp>
        <p:nvSpPr>
          <p:cNvPr id="1459792188" name="Content Placeholder 2"/>
          <p:cNvSpPr>
            <a:spLocks noGrp="1"/>
          </p:cNvSpPr>
          <p:nvPr>
            <p:ph sz="half" idx="1"/>
          </p:nvPr>
        </p:nvSpPr>
        <p:spPr bwMode="auto">
          <a:xfrm>
            <a:off x="521208"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369310382" name="Content Placeholder 3"/>
          <p:cNvSpPr>
            <a:spLocks noGrp="1"/>
          </p:cNvSpPr>
          <p:nvPr>
            <p:ph sz="half" idx="2"/>
          </p:nvPr>
        </p:nvSpPr>
        <p:spPr bwMode="auto">
          <a:xfrm>
            <a:off x="6519672"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440103092" name="Date Placeholder 4"/>
          <p:cNvSpPr>
            <a:spLocks noGrp="1"/>
          </p:cNvSpPr>
          <p:nvPr>
            <p:ph type="dt" sz="half" idx="10"/>
          </p:nvPr>
        </p:nvSpPr>
        <p:spPr bwMode="auto"/>
        <p:txBody>
          <a:bodyPr/>
          <a:lstStyle/>
          <a:p>
            <a:pPr>
              <a:defRPr/>
            </a:pPr>
            <a:fld id="{EF075700-B54E-437C-8A31-0CC21845C39D}" type="datetime1">
              <a:rPr lang="en-US"/>
              <a:t>6/24/2025</a:t>
            </a:fld>
            <a:endParaRPr lang="en-US"/>
          </a:p>
        </p:txBody>
      </p:sp>
      <p:sp>
        <p:nvSpPr>
          <p:cNvPr id="1200604303"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752081472"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2657058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1754371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1681995713" name="Title 1"/>
          <p:cNvSpPr>
            <a:spLocks noGrp="1"/>
          </p:cNvSpPr>
          <p:nvPr>
            <p:ph type="title"/>
          </p:nvPr>
        </p:nvSpPr>
        <p:spPr bwMode="auto">
          <a:xfrm>
            <a:off x="521208" y="978408"/>
            <a:ext cx="11164824" cy="1216151"/>
          </a:xfrm>
        </p:spPr>
        <p:txBody>
          <a:bodyPr/>
          <a:lstStyle/>
          <a:p>
            <a:pPr>
              <a:defRPr/>
            </a:pPr>
            <a:r>
              <a:rPr lang="en-US"/>
              <a:t>Click to edit Master title style</a:t>
            </a:r>
            <a:endParaRPr/>
          </a:p>
        </p:txBody>
      </p:sp>
      <p:sp>
        <p:nvSpPr>
          <p:cNvPr id="2132268889" name="Text Placeholder 2"/>
          <p:cNvSpPr>
            <a:spLocks noGrp="1"/>
          </p:cNvSpPr>
          <p:nvPr>
            <p:ph type="body" idx="1"/>
          </p:nvPr>
        </p:nvSpPr>
        <p:spPr bwMode="auto">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79677708" name="Content Placeholder 3"/>
          <p:cNvSpPr>
            <a:spLocks noGrp="1"/>
          </p:cNvSpPr>
          <p:nvPr>
            <p:ph sz="half" idx="2"/>
          </p:nvPr>
        </p:nvSpPr>
        <p:spPr bwMode="auto">
          <a:xfrm>
            <a:off x="521208"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92543795" name="Text Placeholder 4"/>
          <p:cNvSpPr>
            <a:spLocks noGrp="1"/>
          </p:cNvSpPr>
          <p:nvPr>
            <p:ph type="body" sz="quarter" idx="3"/>
          </p:nvPr>
        </p:nvSpPr>
        <p:spPr bwMode="auto">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940603491" name="Content Placeholder 5"/>
          <p:cNvSpPr>
            <a:spLocks noGrp="1"/>
          </p:cNvSpPr>
          <p:nvPr>
            <p:ph sz="quarter" idx="4"/>
          </p:nvPr>
        </p:nvSpPr>
        <p:spPr bwMode="auto">
          <a:xfrm>
            <a:off x="6519672"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052167190" name="Date Placeholder 6"/>
          <p:cNvSpPr>
            <a:spLocks noGrp="1"/>
          </p:cNvSpPr>
          <p:nvPr>
            <p:ph type="dt" sz="half" idx="10"/>
          </p:nvPr>
        </p:nvSpPr>
        <p:spPr bwMode="auto"/>
        <p:txBody>
          <a:bodyPr/>
          <a:lstStyle/>
          <a:p>
            <a:pPr>
              <a:defRPr/>
            </a:pPr>
            <a:fld id="{A7472505-C2E4-4560-87BD-F72139D98800}" type="datetime1">
              <a:rPr lang="en-US"/>
              <a:t>6/24/2025</a:t>
            </a:fld>
            <a:endParaRPr lang="en-US"/>
          </a:p>
        </p:txBody>
      </p:sp>
      <p:sp>
        <p:nvSpPr>
          <p:cNvPr id="654883029" name="Footer Placeholder 7"/>
          <p:cNvSpPr>
            <a:spLocks noGrp="1"/>
          </p:cNvSpPr>
          <p:nvPr>
            <p:ph type="ftr" sz="quarter" idx="11"/>
          </p:nvPr>
        </p:nvSpPr>
        <p:spPr bwMode="auto"/>
        <p:txBody>
          <a:bodyPr/>
          <a:lstStyle/>
          <a:p>
            <a:pPr>
              <a:defRPr/>
            </a:pPr>
            <a:r>
              <a:rPr lang="en-US"/>
              <a:t>Matthias Bald | David Zurschmitten | Raphael Schaffarczik</a:t>
            </a:r>
          </a:p>
        </p:txBody>
      </p:sp>
      <p:sp>
        <p:nvSpPr>
          <p:cNvPr id="423020449" name="Slide Number Placeholder 8"/>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94013519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1617908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1794816151" name="Title 1"/>
          <p:cNvSpPr>
            <a:spLocks noGrp="1"/>
          </p:cNvSpPr>
          <p:nvPr>
            <p:ph type="title"/>
          </p:nvPr>
        </p:nvSpPr>
        <p:spPr bwMode="auto"/>
        <p:txBody>
          <a:bodyPr/>
          <a:lstStyle/>
          <a:p>
            <a:pPr>
              <a:defRPr/>
            </a:pPr>
            <a:r>
              <a:rPr lang="en-US"/>
              <a:t>Click to edit Master title style</a:t>
            </a:r>
            <a:endParaRPr/>
          </a:p>
        </p:txBody>
      </p:sp>
      <p:sp>
        <p:nvSpPr>
          <p:cNvPr id="869086042" name="Date Placeholder 2"/>
          <p:cNvSpPr>
            <a:spLocks noGrp="1"/>
          </p:cNvSpPr>
          <p:nvPr>
            <p:ph type="dt" sz="half" idx="10"/>
          </p:nvPr>
        </p:nvSpPr>
        <p:spPr bwMode="auto"/>
        <p:txBody>
          <a:bodyPr/>
          <a:lstStyle/>
          <a:p>
            <a:pPr>
              <a:defRPr/>
            </a:pPr>
            <a:fld id="{688C6202-6C0C-4936-9181-C3BAC183F367}" type="datetime1">
              <a:rPr lang="en-US"/>
              <a:t>6/24/2025</a:t>
            </a:fld>
            <a:endParaRPr lang="en-US"/>
          </a:p>
        </p:txBody>
      </p:sp>
      <p:sp>
        <p:nvSpPr>
          <p:cNvPr id="784468350" name="Footer Placeholder 3"/>
          <p:cNvSpPr>
            <a:spLocks noGrp="1"/>
          </p:cNvSpPr>
          <p:nvPr>
            <p:ph type="ftr" sz="quarter" idx="11"/>
          </p:nvPr>
        </p:nvSpPr>
        <p:spPr bwMode="auto"/>
        <p:txBody>
          <a:bodyPr/>
          <a:lstStyle/>
          <a:p>
            <a:pPr>
              <a:defRPr/>
            </a:pPr>
            <a:r>
              <a:rPr lang="en-US"/>
              <a:t>Matthias Bald | David Zurschmitten | Raphael Schaffarczik</a:t>
            </a:r>
          </a:p>
        </p:txBody>
      </p:sp>
      <p:sp>
        <p:nvSpPr>
          <p:cNvPr id="893084328" name="Slide Number Placeholder 4"/>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036321327"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248461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type="blank" preserve="1" userDrawn="1">
  <p:cSld name="Blank">
    <p:spTree>
      <p:nvGrpSpPr>
        <p:cNvPr id="1" name=""/>
        <p:cNvGrpSpPr/>
        <p:nvPr/>
      </p:nvGrpSpPr>
      <p:grpSpPr bwMode="auto">
        <a:xfrm>
          <a:off x="0" y="0"/>
          <a:ext cx="0" cy="0"/>
          <a:chOff x="0" y="0"/>
          <a:chExt cx="0" cy="0"/>
        </a:xfrm>
      </p:grpSpPr>
      <p:sp>
        <p:nvSpPr>
          <p:cNvPr id="1982508545" name="Date Placeholder 1"/>
          <p:cNvSpPr>
            <a:spLocks noGrp="1"/>
          </p:cNvSpPr>
          <p:nvPr>
            <p:ph type="dt" sz="half" idx="10"/>
          </p:nvPr>
        </p:nvSpPr>
        <p:spPr bwMode="auto"/>
        <p:txBody>
          <a:bodyPr/>
          <a:lstStyle/>
          <a:p>
            <a:pPr>
              <a:defRPr/>
            </a:pPr>
            <a:fld id="{B9C3A1C5-5A4D-40F5-AA30-2E2FA551A28A}" type="datetime1">
              <a:rPr lang="en-US"/>
              <a:t>6/24/2025</a:t>
            </a:fld>
            <a:endParaRPr lang="en-US"/>
          </a:p>
        </p:txBody>
      </p:sp>
      <p:sp>
        <p:nvSpPr>
          <p:cNvPr id="989125143" name="Footer Placeholder 2"/>
          <p:cNvSpPr>
            <a:spLocks noGrp="1"/>
          </p:cNvSpPr>
          <p:nvPr>
            <p:ph type="ftr" sz="quarter" idx="11"/>
          </p:nvPr>
        </p:nvSpPr>
        <p:spPr bwMode="auto"/>
        <p:txBody>
          <a:bodyPr/>
          <a:lstStyle/>
          <a:p>
            <a:pPr>
              <a:defRPr/>
            </a:pPr>
            <a:r>
              <a:rPr lang="en-US"/>
              <a:t>Matthias Bald | David Zurschmitten | Raphael Schaffarczik</a:t>
            </a:r>
          </a:p>
        </p:txBody>
      </p:sp>
      <p:sp>
        <p:nvSpPr>
          <p:cNvPr id="109211392" name="Slide Number Placeholder 3"/>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51983887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565948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765318378"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465699341" name="Content Placeholder 2"/>
          <p:cNvSpPr>
            <a:spLocks noGrp="1"/>
          </p:cNvSpPr>
          <p:nvPr>
            <p:ph idx="1"/>
          </p:nvPr>
        </p:nvSpPr>
        <p:spPr bwMode="auto">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680037091"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75558454" name="Date Placeholder 4"/>
          <p:cNvSpPr>
            <a:spLocks noGrp="1"/>
          </p:cNvSpPr>
          <p:nvPr>
            <p:ph type="dt" sz="half" idx="10"/>
          </p:nvPr>
        </p:nvSpPr>
        <p:spPr bwMode="auto"/>
        <p:txBody>
          <a:bodyPr/>
          <a:lstStyle/>
          <a:p>
            <a:pPr>
              <a:defRPr/>
            </a:pPr>
            <a:fld id="{A3AFC84A-6073-47BB-AA17-B11F88B48FFC}" type="datetime1">
              <a:rPr lang="en-US"/>
              <a:t>6/24/2025</a:t>
            </a:fld>
            <a:endParaRPr lang="en-US"/>
          </a:p>
        </p:txBody>
      </p:sp>
      <p:sp>
        <p:nvSpPr>
          <p:cNvPr id="95362649"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1750865351"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328871280"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71665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6/24/2025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1097499506"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671411287" name="Picture Placeholder 2"/>
          <p:cNvSpPr>
            <a:spLocks noGrp="1"/>
          </p:cNvSpPr>
          <p:nvPr>
            <p:ph type="pic" idx="1"/>
          </p:nvPr>
        </p:nvSpPr>
        <p:spPr bwMode="auto">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1741389758"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432910384" name="Date Placeholder 4"/>
          <p:cNvSpPr>
            <a:spLocks noGrp="1"/>
          </p:cNvSpPr>
          <p:nvPr>
            <p:ph type="dt" sz="half" idx="10"/>
          </p:nvPr>
        </p:nvSpPr>
        <p:spPr bwMode="auto"/>
        <p:txBody>
          <a:bodyPr/>
          <a:lstStyle/>
          <a:p>
            <a:pPr>
              <a:defRPr/>
            </a:pPr>
            <a:fld id="{049970C6-98BD-4B9C-9DB4-A09FCA6FDD64}" type="datetime1">
              <a:rPr lang="en-US"/>
              <a:t>6/24/2025</a:t>
            </a:fld>
            <a:endParaRPr lang="en-US"/>
          </a:p>
        </p:txBody>
      </p:sp>
      <p:sp>
        <p:nvSpPr>
          <p:cNvPr id="1844368011"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1314290533"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19339819"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3897755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1442195985" name="Title 1"/>
          <p:cNvSpPr>
            <a:spLocks noGrp="1"/>
          </p:cNvSpPr>
          <p:nvPr>
            <p:ph type="title"/>
          </p:nvPr>
        </p:nvSpPr>
        <p:spPr bwMode="auto"/>
        <p:txBody>
          <a:bodyPr/>
          <a:lstStyle/>
          <a:p>
            <a:pPr>
              <a:defRPr/>
            </a:pPr>
            <a:r>
              <a:rPr lang="en-US"/>
              <a:t>Click to edit Master title style</a:t>
            </a:r>
            <a:endParaRPr/>
          </a:p>
        </p:txBody>
      </p:sp>
      <p:sp>
        <p:nvSpPr>
          <p:cNvPr id="1078011712"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5204183" name="Date Placeholder 3"/>
          <p:cNvSpPr>
            <a:spLocks noGrp="1"/>
          </p:cNvSpPr>
          <p:nvPr>
            <p:ph type="dt" sz="half" idx="10"/>
          </p:nvPr>
        </p:nvSpPr>
        <p:spPr bwMode="auto"/>
        <p:txBody>
          <a:bodyPr/>
          <a:lstStyle/>
          <a:p>
            <a:pPr>
              <a:defRPr/>
            </a:pPr>
            <a:fld id="{DB775AC6-EFC6-47B7-8612-9DA8DD25D955}" type="datetime1">
              <a:rPr lang="en-US"/>
              <a:t>6/24/2025</a:t>
            </a:fld>
            <a:endParaRPr lang="en-US"/>
          </a:p>
        </p:txBody>
      </p:sp>
      <p:sp>
        <p:nvSpPr>
          <p:cNvPr id="1575869278"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1386011710"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4816141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373142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showMasterPhAnim="0" type="vertTitleAndTx" preserve="1" userDrawn="1">
  <p:cSld name="Vertical Title and Text">
    <p:spTree>
      <p:nvGrpSpPr>
        <p:cNvPr id="1" name=""/>
        <p:cNvGrpSpPr/>
        <p:nvPr/>
      </p:nvGrpSpPr>
      <p:grpSpPr bwMode="auto">
        <a:xfrm>
          <a:off x="0" y="0"/>
          <a:ext cx="0" cy="0"/>
          <a:chOff x="0" y="0"/>
          <a:chExt cx="0" cy="0"/>
        </a:xfrm>
      </p:grpSpPr>
      <p:sp>
        <p:nvSpPr>
          <p:cNvPr id="1036150327" name="Vertical Title 1"/>
          <p:cNvSpPr>
            <a:spLocks noGrp="1"/>
          </p:cNvSpPr>
          <p:nvPr>
            <p:ph type="title" orient="vert"/>
          </p:nvPr>
        </p:nvSpPr>
        <p:spPr bwMode="auto">
          <a:xfrm>
            <a:off x="8659368" y="978408"/>
            <a:ext cx="2551176" cy="5367528"/>
          </a:xfrm>
        </p:spPr>
        <p:txBody>
          <a:bodyPr vert="eaVert"/>
          <a:lstStyle/>
          <a:p>
            <a:pPr>
              <a:defRPr/>
            </a:pPr>
            <a:r>
              <a:rPr lang="en-US"/>
              <a:t>Click to edit Master title style</a:t>
            </a:r>
            <a:endParaRPr/>
          </a:p>
        </p:txBody>
      </p:sp>
      <p:sp>
        <p:nvSpPr>
          <p:cNvPr id="235575721" name="Vertical Text Placeholder 2"/>
          <p:cNvSpPr>
            <a:spLocks noGrp="1"/>
          </p:cNvSpPr>
          <p:nvPr>
            <p:ph type="body" orient="vert" idx="1"/>
          </p:nvPr>
        </p:nvSpPr>
        <p:spPr bwMode="auto">
          <a:xfrm>
            <a:off x="521208" y="978408"/>
            <a:ext cx="8010144" cy="536752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7452297" name="Date Placeholder 3"/>
          <p:cNvSpPr>
            <a:spLocks noGrp="1"/>
          </p:cNvSpPr>
          <p:nvPr>
            <p:ph type="dt" sz="half" idx="10"/>
          </p:nvPr>
        </p:nvSpPr>
        <p:spPr bwMode="auto"/>
        <p:txBody>
          <a:bodyPr/>
          <a:lstStyle/>
          <a:p>
            <a:pPr>
              <a:defRPr/>
            </a:pPr>
            <a:fld id="{6AA36526-50D6-4421-A203-614B20CF2703}" type="datetime1">
              <a:rPr lang="en-US"/>
              <a:t>6/24/2025</a:t>
            </a:fld>
            <a:endParaRPr lang="en-US"/>
          </a:p>
        </p:txBody>
      </p:sp>
      <p:sp>
        <p:nvSpPr>
          <p:cNvPr id="275281640"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488314274"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639663047" name="Rectangle 6"/>
          <p:cNvSpPr/>
          <p:nvPr/>
        </p:nvSpPr>
        <p:spPr bwMode="auto">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extLst>
      <p:ext uri="{BB962C8B-B14F-4D97-AF65-F5344CB8AC3E}">
        <p14:creationId xmlns:p14="http://schemas.microsoft.com/office/powerpoint/2010/main" val="88421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6/24/2025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6/24/2025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6/24/2025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6/24/2025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6/24/2025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6/24/2025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6/24/2025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fik 8">
            <a:extLst>
              <a:ext uri="{FF2B5EF4-FFF2-40B4-BE49-F238E27FC236}">
                <a16:creationId xmlns:a16="http://schemas.microsoft.com/office/drawing/2014/main" id="{8C9E038B-A861-13C2-87C8-2CAE5E77B390}"/>
              </a:ext>
            </a:extLst>
          </p:cNvPr>
          <p:cNvPicPr>
            <a:picLocks noChangeAspect="1"/>
          </p:cNvPicPr>
          <p:nvPr userDrawn="1"/>
        </p:nvPicPr>
        <p:blipFill>
          <a:blip r:embed="rId13"/>
          <a:stretch>
            <a:fillRect/>
          </a:stretch>
        </p:blipFill>
        <p:spPr>
          <a:xfrm>
            <a:off x="10672485" y="5605205"/>
            <a:ext cx="998307" cy="518205"/>
          </a:xfrm>
          <a:prstGeom prst="rect">
            <a:avLst/>
          </a:prstGeom>
        </p:spPr>
      </p:pic>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6/24/2025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62994514" name="Title Placeholder 1"/>
          <p:cNvSpPr>
            <a:spLocks noGrp="1"/>
          </p:cNvSpPr>
          <p:nvPr>
            <p:ph type="title"/>
          </p:nvPr>
        </p:nvSpPr>
        <p:spPr bwMode="auto">
          <a:xfrm>
            <a:off x="521208" y="978408"/>
            <a:ext cx="11155680" cy="1463040"/>
          </a:xfrm>
          <a:prstGeom prst="rect">
            <a:avLst/>
          </a:prstGeom>
        </p:spPr>
        <p:txBody>
          <a:bodyPr vert="horz" lIns="91440" tIns="45720" rIns="91440" bIns="45720" rtlCol="0" anchor="t">
            <a:normAutofit/>
          </a:bodyPr>
          <a:lstStyle/>
          <a:p>
            <a:pPr>
              <a:defRPr/>
            </a:pPr>
            <a:r>
              <a:rPr lang="en-US"/>
              <a:t>Click to edit Master title style</a:t>
            </a:r>
            <a:endParaRPr/>
          </a:p>
        </p:txBody>
      </p:sp>
      <p:sp>
        <p:nvSpPr>
          <p:cNvPr id="253294356" name="Text Placeholder 2"/>
          <p:cNvSpPr>
            <a:spLocks noGrp="1"/>
          </p:cNvSpPr>
          <p:nvPr>
            <p:ph type="body" idx="1"/>
          </p:nvPr>
        </p:nvSpPr>
        <p:spPr bwMode="auto">
          <a:xfrm>
            <a:off x="521208" y="2578608"/>
            <a:ext cx="11155680" cy="376732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26450582" name="Footer Placeholder 4"/>
          <p:cNvSpPr>
            <a:spLocks noGrp="1"/>
          </p:cNvSpPr>
          <p:nvPr>
            <p:ph type="ftr" sz="quarter" idx="3"/>
          </p:nvPr>
        </p:nvSpPr>
        <p:spPr bwMode="auto">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r>
              <a:rPr lang="en-US"/>
              <a:t>Matthias Bald | David Zurschmitten | Raphael Schaffarczik</a:t>
            </a:r>
          </a:p>
        </p:txBody>
      </p:sp>
      <p:sp>
        <p:nvSpPr>
          <p:cNvPr id="680965473" name="Slide Number Placeholder 5"/>
          <p:cNvSpPr>
            <a:spLocks noGrp="1"/>
          </p:cNvSpPr>
          <p:nvPr>
            <p:ph type="sldNum" sz="quarter" idx="4"/>
          </p:nvPr>
        </p:nvSpPr>
        <p:spPr bwMode="auto">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pPr>
              <a:defRPr/>
            </a:pPr>
            <a:fld id="{148CC95F-0247-41B6-91CF-DC97C76A7088}" type="slidenum">
              <a:rPr lang="en-US"/>
              <a:t>‹Nr.›</a:t>
            </a:fld>
            <a:endParaRPr lang="en-US"/>
          </a:p>
        </p:txBody>
      </p:sp>
      <p:sp>
        <p:nvSpPr>
          <p:cNvPr id="1459922844" name="Freeform: Shape 6"/>
          <p:cNvSpPr/>
          <p:nvPr/>
        </p:nvSpPr>
        <p:spPr bwMode="auto">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pic>
        <p:nvPicPr>
          <p:cNvPr id="1634834013" name="Grafik 8"/>
          <p:cNvPicPr>
            <a:picLocks noChangeAspect="1"/>
          </p:cNvPicPr>
          <p:nvPr userDrawn="1"/>
        </p:nvPicPr>
        <p:blipFill>
          <a:blip r:embed="rId13"/>
          <a:stretch/>
        </p:blipFill>
        <p:spPr bwMode="auto">
          <a:xfrm>
            <a:off x="10672485" y="5605205"/>
            <a:ext cx="998307" cy="518205"/>
          </a:xfrm>
          <a:prstGeom prst="rect">
            <a:avLst/>
          </a:prstGeom>
        </p:spPr>
      </p:pic>
      <p:sp>
        <p:nvSpPr>
          <p:cNvPr id="60381731" name="Date Placeholder 3"/>
          <p:cNvSpPr>
            <a:spLocks noGrp="1"/>
          </p:cNvSpPr>
          <p:nvPr>
            <p:ph type="dt" sz="half" idx="2"/>
          </p:nvPr>
        </p:nvSpPr>
        <p:spPr bwMode="auto">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fld id="{F21DBC69-2876-4ACB-95B6-39F77D4C7E0D}" type="datetime1">
              <a:rPr lang="en-US"/>
              <a:t>6/24/2025</a:t>
            </a:fld>
            <a:r>
              <a:rPr lang="en-US"/>
              <a:t> Matthias Bald | Raphael Schaffarczik | David Zurschmitten</a:t>
            </a:r>
          </a:p>
        </p:txBody>
      </p:sp>
      <p:sp>
        <p:nvSpPr>
          <p:cNvPr id="1261089771" name="Textfeld 9"/>
          <p:cNvSpPr txBox="1"/>
          <p:nvPr userDrawn="1"/>
        </p:nvSpPr>
        <p:spPr bwMode="auto">
          <a:xfrm>
            <a:off x="7821041" y="6360720"/>
            <a:ext cx="4034583" cy="276999"/>
          </a:xfrm>
          <a:prstGeom prst="rect">
            <a:avLst/>
          </a:prstGeom>
          <a:noFill/>
        </p:spPr>
        <p:txBody>
          <a:bodyPr wrap="square" rtlCol="0">
            <a:spAutoFit/>
          </a:bodyPr>
          <a:lstStyle/>
          <a:p>
            <a:pPr>
              <a:defRPr/>
            </a:pPr>
            <a:r>
              <a:rPr lang="de-DE" sz="1200" i="1"/>
              <a:t>Matthias Bald | David Zurschmitten | Raphael Schaffarczik</a:t>
            </a:r>
            <a:endParaRPr/>
          </a:p>
        </p:txBody>
      </p:sp>
    </p:spTree>
    <p:extLst>
      <p:ext uri="{BB962C8B-B14F-4D97-AF65-F5344CB8AC3E}">
        <p14:creationId xmlns:p14="http://schemas.microsoft.com/office/powerpoint/2010/main" val="34927739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a:lnSpc>
          <a:spcPct val="100000"/>
        </a:lnSpc>
        <a:spcBef>
          <a:spcPts val="0"/>
        </a:spcBef>
        <a:buNone/>
        <a:defRPr sz="4400" b="1">
          <a:solidFill>
            <a:schemeClr val="tx1"/>
          </a:solidFill>
          <a:latin typeface="+mj-lt"/>
          <a:ea typeface="+mj-ea"/>
          <a:cs typeface="+mj-cs"/>
        </a:defRPr>
      </a:lvl1pPr>
    </p:titleStyle>
    <p:bodyStyle>
      <a:lvl1pPr marL="228600" indent="-228600" algn="l" defTabSz="914400">
        <a:lnSpc>
          <a:spcPct val="110000"/>
        </a:lnSpc>
        <a:spcBef>
          <a:spcPts val="1000"/>
        </a:spcBef>
        <a:buFont typeface="Arial"/>
        <a:buChar char="•"/>
        <a:defRPr sz="1800">
          <a:solidFill>
            <a:schemeClr val="tx1"/>
          </a:solidFill>
          <a:latin typeface="+mn-lt"/>
          <a:ea typeface="+mn-ea"/>
          <a:cs typeface="+mn-cs"/>
        </a:defRPr>
      </a:lvl1pPr>
      <a:lvl2pPr marL="685800" indent="-228600" algn="l" defTabSz="914400">
        <a:lnSpc>
          <a:spcPct val="110000"/>
        </a:lnSpc>
        <a:spcBef>
          <a:spcPts val="500"/>
        </a:spcBef>
        <a:buFont typeface="Arial"/>
        <a:buChar char="•"/>
        <a:defRPr sz="1600">
          <a:solidFill>
            <a:schemeClr val="tx1"/>
          </a:solidFill>
          <a:latin typeface="+mn-lt"/>
          <a:ea typeface="+mn-ea"/>
          <a:cs typeface="+mn-cs"/>
        </a:defRPr>
      </a:lvl2pPr>
      <a:lvl3pPr marL="1143000" indent="-228600" algn="l" defTabSz="914400">
        <a:lnSpc>
          <a:spcPct val="110000"/>
        </a:lnSpc>
        <a:spcBef>
          <a:spcPts val="500"/>
        </a:spcBef>
        <a:buFont typeface="Arial"/>
        <a:buChar char="•"/>
        <a:defRPr sz="1400">
          <a:solidFill>
            <a:schemeClr val="tx1"/>
          </a:solidFill>
          <a:latin typeface="+mn-lt"/>
          <a:ea typeface="+mn-ea"/>
          <a:cs typeface="+mn-cs"/>
        </a:defRPr>
      </a:lvl3pPr>
      <a:lvl4pPr marL="1600200" indent="-228600" algn="l" defTabSz="914400">
        <a:lnSpc>
          <a:spcPct val="110000"/>
        </a:lnSpc>
        <a:spcBef>
          <a:spcPts val="500"/>
        </a:spcBef>
        <a:buFont typeface="Arial"/>
        <a:buChar char="•"/>
        <a:defRPr sz="1200">
          <a:solidFill>
            <a:schemeClr val="tx1"/>
          </a:solidFill>
          <a:latin typeface="+mn-lt"/>
          <a:ea typeface="+mn-ea"/>
          <a:cs typeface="+mn-cs"/>
        </a:defRPr>
      </a:lvl4pPr>
      <a:lvl5pPr marL="2057400" indent="-228600" algn="l" defTabSz="914400">
        <a:lnSpc>
          <a:spcPct val="110000"/>
        </a:lnSpc>
        <a:spcBef>
          <a:spcPts val="500"/>
        </a:spcBef>
        <a:buFont typeface="Arial"/>
        <a:buChar char="•"/>
        <a:defRPr sz="12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Meilenstein 3</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Durchgeführt durch die </a:t>
            </a:r>
            <a:br>
              <a:rPr lang="de-DE" sz="2400" dirty="0"/>
            </a:br>
            <a:r>
              <a:rPr lang="de-DE" sz="2400" dirty="0"/>
              <a:t>Retail Data Mining GmbH</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Mögliche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a:t>
            </a:r>
            <a:r>
              <a:rPr lang="de-DE" b="1" dirty="0"/>
              <a:t>statische Modellregeln </a:t>
            </a:r>
            <a:r>
              <a:rPr lang="de-DE" dirty="0"/>
              <a:t>für auffällige Rabattmuster definieren (s. auch </a:t>
            </a:r>
            <a:r>
              <a:rPr lang="de-DE" b="1" dirty="0"/>
              <a:t>Abschnitt 5</a:t>
            </a:r>
            <a:r>
              <a:rPr lang="de-DE" dirty="0"/>
              <a:t>)</a:t>
            </a:r>
          </a:p>
        </p:txBody>
      </p:sp>
    </p:spTree>
    <p:extLst>
      <p:ext uri="{BB962C8B-B14F-4D97-AF65-F5344CB8AC3E}">
        <p14:creationId xmlns:p14="http://schemas.microsoft.com/office/powerpoint/2010/main" val="3982654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75549C-C093-AF38-D69C-FED06E8BE58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0414C72-E2EE-388B-1AC4-3EDD8285B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B2431DD-A23B-6E0A-87E2-83F333208FAB}"/>
              </a:ext>
            </a:extLst>
          </p:cNvPr>
          <p:cNvSpPr>
            <a:spLocks noGrp="1"/>
          </p:cNvSpPr>
          <p:nvPr>
            <p:ph type="ctrTitle"/>
          </p:nvPr>
        </p:nvSpPr>
        <p:spPr>
          <a:xfrm>
            <a:off x="521208" y="1211766"/>
            <a:ext cx="7237052" cy="4727988"/>
          </a:xfrm>
        </p:spPr>
        <p:txBody>
          <a:bodyPr anchor="b">
            <a:normAutofit/>
          </a:bodyPr>
          <a:lstStyle/>
          <a:p>
            <a:r>
              <a:rPr lang="de-DE" sz="6000" dirty="0"/>
              <a:t>2. Statische Regeln</a:t>
            </a:r>
          </a:p>
        </p:txBody>
      </p:sp>
      <p:sp>
        <p:nvSpPr>
          <p:cNvPr id="9" name="Freeform: Shape 8">
            <a:extLst>
              <a:ext uri="{FF2B5EF4-FFF2-40B4-BE49-F238E27FC236}">
                <a16:creationId xmlns:a16="http://schemas.microsoft.com/office/drawing/2014/main" id="{8233FFD9-B8F7-30BB-3AAD-9C60D0BF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6473945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E477C-9221-902B-6C0B-D434525E62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7E4202-2F12-FDA9-F2CC-3A09032BD46B}"/>
              </a:ext>
            </a:extLst>
          </p:cNvPr>
          <p:cNvSpPr>
            <a:spLocks noGrp="1"/>
          </p:cNvSpPr>
          <p:nvPr>
            <p:ph type="title"/>
          </p:nvPr>
        </p:nvSpPr>
        <p:spPr>
          <a:xfrm>
            <a:off x="521208" y="680687"/>
            <a:ext cx="11155680" cy="1463040"/>
          </a:xfrm>
        </p:spPr>
        <p:txBody>
          <a:bodyPr/>
          <a:lstStyle/>
          <a:p>
            <a:r>
              <a:rPr lang="de-DE" dirty="0"/>
              <a:t>Erinnerung: Unser dreistufiges Modell</a:t>
            </a:r>
          </a:p>
        </p:txBody>
      </p:sp>
      <p:pic>
        <p:nvPicPr>
          <p:cNvPr id="6" name="Grafik 5">
            <a:extLst>
              <a:ext uri="{FF2B5EF4-FFF2-40B4-BE49-F238E27FC236}">
                <a16:creationId xmlns:a16="http://schemas.microsoft.com/office/drawing/2014/main" id="{7E224793-A62E-1818-C4AF-8598EEE0EA50}"/>
              </a:ext>
            </a:extLst>
          </p:cNvPr>
          <p:cNvPicPr>
            <a:picLocks noChangeAspect="1"/>
          </p:cNvPicPr>
          <p:nvPr/>
        </p:nvPicPr>
        <p:blipFill>
          <a:blip r:embed="rId2"/>
          <a:stretch>
            <a:fillRect/>
          </a:stretch>
        </p:blipFill>
        <p:spPr>
          <a:xfrm>
            <a:off x="3697257" y="1769806"/>
            <a:ext cx="5752694" cy="4384961"/>
          </a:xfrm>
          <a:prstGeom prst="rect">
            <a:avLst/>
          </a:prstGeom>
        </p:spPr>
      </p:pic>
      <p:sp>
        <p:nvSpPr>
          <p:cNvPr id="7" name="Textfeld 6">
            <a:extLst>
              <a:ext uri="{FF2B5EF4-FFF2-40B4-BE49-F238E27FC236}">
                <a16:creationId xmlns:a16="http://schemas.microsoft.com/office/drawing/2014/main" id="{1FBF9AD7-9558-BC32-9D98-BB9E8F217B98}"/>
              </a:ext>
            </a:extLst>
          </p:cNvPr>
          <p:cNvSpPr txBox="1"/>
          <p:nvPr/>
        </p:nvSpPr>
        <p:spPr>
          <a:xfrm>
            <a:off x="1366685" y="1971635"/>
            <a:ext cx="4414683" cy="3970318"/>
          </a:xfrm>
          <a:prstGeom prst="rect">
            <a:avLst/>
          </a:prstGeom>
          <a:noFill/>
        </p:spPr>
        <p:txBody>
          <a:bodyPr wrap="square" rtlCol="0">
            <a:spAutoFit/>
          </a:bodyPr>
          <a:lstStyle/>
          <a:p>
            <a:pPr marL="342900" indent="-342900">
              <a:buAutoNum type="arabicPeriod"/>
            </a:pPr>
            <a:r>
              <a:rPr lang="de-DE" b="1" dirty="0"/>
              <a:t>Statische Regeln</a:t>
            </a:r>
          </a:p>
          <a:p>
            <a:pPr marL="342900" indent="-342900">
              <a:buAutoNum type="arabicPeriod"/>
            </a:pPr>
            <a:endParaRPr lang="de-DE" b="1" dirty="0"/>
          </a:p>
          <a:p>
            <a:pPr marL="342900" indent="-342900">
              <a:buAutoNum type="arabicPeriod"/>
            </a:pPr>
            <a:endParaRPr lang="de-DE" b="1" dirty="0"/>
          </a:p>
          <a:p>
            <a:pPr marL="342900" indent="-342900">
              <a:buAutoNum type="arabicPeriod"/>
            </a:pPr>
            <a:endParaRPr lang="de-DE" b="1" dirty="0"/>
          </a:p>
          <a:p>
            <a:pPr marL="342900" indent="-342900">
              <a:buAutoNum type="arabicPeriod"/>
            </a:pPr>
            <a:endParaRPr lang="de-DE" b="1" dirty="0"/>
          </a:p>
          <a:p>
            <a:pPr marL="342900" indent="-342900">
              <a:buAutoNum type="arabicPeriod"/>
            </a:pPr>
            <a:r>
              <a:rPr lang="de-DE" b="1" dirty="0"/>
              <a:t>Klassifikationsmodell</a:t>
            </a:r>
          </a:p>
          <a:p>
            <a:pPr marL="342900" indent="-342900">
              <a:buAutoNum type="arabicPeriod"/>
            </a:pPr>
            <a:endParaRPr lang="de-DE" b="1" dirty="0"/>
          </a:p>
          <a:p>
            <a:pPr marL="342900" indent="-342900">
              <a:buAutoNum type="arabicPeriod"/>
            </a:pPr>
            <a:endParaRPr lang="de-DE" b="1" dirty="0"/>
          </a:p>
          <a:p>
            <a:pPr marL="342900" indent="-342900">
              <a:buAutoNum type="arabicPeriod"/>
            </a:pPr>
            <a:endParaRPr lang="de-DE" b="1" dirty="0"/>
          </a:p>
          <a:p>
            <a:pPr marL="342900" indent="-342900">
              <a:buAutoNum type="arabicPeriod"/>
            </a:pPr>
            <a:endParaRPr lang="de-DE" b="1" dirty="0"/>
          </a:p>
          <a:p>
            <a:pPr marL="342900" indent="-342900">
              <a:buAutoNum type="arabicPeriod"/>
            </a:pPr>
            <a:endParaRPr lang="de-DE" b="1" dirty="0"/>
          </a:p>
          <a:p>
            <a:pPr marL="342900" indent="-342900">
              <a:buAutoNum type="arabicPeriod"/>
            </a:pPr>
            <a:endParaRPr lang="de-DE" b="1" dirty="0"/>
          </a:p>
          <a:p>
            <a:pPr marL="342900" indent="-342900">
              <a:buAutoNum type="arabicPeriod"/>
            </a:pPr>
            <a:endParaRPr lang="de-DE" b="1" dirty="0"/>
          </a:p>
          <a:p>
            <a:pPr marL="342900" indent="-342900">
              <a:buAutoNum type="arabicPeriod"/>
            </a:pPr>
            <a:r>
              <a:rPr lang="de-DE" b="1" dirty="0"/>
              <a:t>Regressionsmodell</a:t>
            </a:r>
          </a:p>
        </p:txBody>
      </p:sp>
    </p:spTree>
    <p:extLst>
      <p:ext uri="{BB962C8B-B14F-4D97-AF65-F5344CB8AC3E}">
        <p14:creationId xmlns:p14="http://schemas.microsoft.com/office/powerpoint/2010/main" val="499006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Statische Regeln zur Vorfilterung (1)</a:t>
            </a:r>
            <a:endParaRPr dirty="0"/>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2667377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1447490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298633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86089430" name="Rectangle 6"/>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
        <p:nvSpPr>
          <p:cNvPr id="730816072" name="Titel 1"/>
          <p:cNvSpPr>
            <a:spLocks noGrp="1"/>
          </p:cNvSpPr>
          <p:nvPr>
            <p:ph type="ctrTitle"/>
          </p:nvPr>
        </p:nvSpPr>
        <p:spPr bwMode="auto">
          <a:xfrm>
            <a:off x="521208" y="1211766"/>
            <a:ext cx="10461424" cy="4727988"/>
          </a:xfrm>
        </p:spPr>
        <p:txBody>
          <a:bodyPr anchor="b">
            <a:normAutofit/>
          </a:bodyPr>
          <a:lstStyle/>
          <a:p>
            <a:pPr>
              <a:defRPr/>
            </a:pPr>
            <a:r>
              <a:rPr lang="de-DE" sz="6600" dirty="0"/>
              <a:t>3. Klassifikation</a:t>
            </a:r>
            <a:endParaRPr dirty="0"/>
          </a:p>
        </p:txBody>
      </p:sp>
      <p:sp>
        <p:nvSpPr>
          <p:cNvPr id="255967217" name="Freeform: Shape 8"/>
          <p:cNvSpPr>
            <a:spLocks noGrp="1" noRot="1" noChangeAspect="1" noMove="1" noResize="1" noEditPoints="1" noAdjustHandles="1" noChangeArrowheads="1" noChangeShapeType="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fade/>
      </p:transition>
    </mc:Choice>
    <mc:Fallback xmlns="" xmlns:m="http://schemas.openxmlformats.org/officeDocument/2006/math" xmlns:w="http://schemas.openxmlformats.org/wordprocessingml/2006/main">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730816072"/>
                                        </p:tgtEl>
                                        <p:attrNameLst>
                                          <p:attrName>style.visibility</p:attrName>
                                        </p:attrNameLst>
                                      </p:cBhvr>
                                      <p:to>
                                        <p:strVal val="visible"/>
                                      </p:to>
                                    </p:set>
                                    <p:animEffect transition="in" filter="fade">
                                      <p:cBhvr>
                                        <p:cTn id="7" dur="700"/>
                                        <p:tgtEl>
                                          <p:spTgt spid="730816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81607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Klassifikation der Transaktionen</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b="1" i="0" u="none" strike="noStrike" cap="none" spc="0" dirty="0">
                <a:solidFill>
                  <a:schemeClr val="tx1"/>
                </a:solidFill>
                <a:latin typeface="Bierstadt"/>
                <a:cs typeface="Bierstadt"/>
              </a:rPr>
              <a:t>Evaluation</a:t>
            </a:r>
            <a:r>
              <a:rPr lang="de-DE" b="0" i="0" u="none" strike="noStrike" cap="none" spc="0" dirty="0">
                <a:solidFill>
                  <a:schemeClr val="tx1"/>
                </a:solidFill>
                <a:latin typeface="Bierstadt"/>
                <a:cs typeface="Bierstadt"/>
              </a:rPr>
              <a:t> mit </a:t>
            </a:r>
            <a:r>
              <a:rPr lang="de-DE" dirty="0">
                <a:latin typeface="Bierstadt"/>
                <a:cs typeface="Bierstadt"/>
              </a:rPr>
              <a:t>mathematischen Verfahren</a:t>
            </a:r>
            <a:r>
              <a:rPr lang="de-DE" b="0" i="0" u="none" strike="noStrike" cap="none" spc="0" dirty="0">
                <a:solidFill>
                  <a:schemeClr val="tx1"/>
                </a:solidFill>
                <a:latin typeface="Bierstadt"/>
                <a:cs typeface="Bierstadt"/>
              </a:rPr>
              <a:t> &amp; betriebswirtschaftlicher Bewertungsfunktion</a:t>
            </a:r>
            <a:endParaRPr b="1" dirty="0"/>
          </a:p>
        </p:txBody>
      </p:sp>
    </p:spTree>
    <p:extLst>
      <p:ext uri="{BB962C8B-B14F-4D97-AF65-F5344CB8AC3E}">
        <p14:creationId xmlns:p14="http://schemas.microsoft.com/office/powerpoint/2010/main" val="4091625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158259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585323"/>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Vorbemerkung</a:t>
            </a:r>
          </a:p>
          <a:p>
            <a:pPr marL="342900" indent="-342900">
              <a:buAutoNum type="arabicPeriod"/>
            </a:pPr>
            <a:r>
              <a:rPr lang="de-DE" b="1" dirty="0"/>
              <a:t>Statische Regeln</a:t>
            </a:r>
          </a:p>
          <a:p>
            <a:pPr marL="342900" indent="-342900">
              <a:buAutoNum type="arabicPeriod"/>
            </a:pPr>
            <a:r>
              <a:rPr lang="de-DE" b="1" dirty="0"/>
              <a:t>Klassifikationsmodell</a:t>
            </a:r>
          </a:p>
          <a:p>
            <a:pPr marL="342900" indent="-342900">
              <a:buAutoNum type="arabicPeriod"/>
            </a:pPr>
            <a:r>
              <a:rPr lang="de-DE" b="1" dirty="0"/>
              <a:t>Regressionsmodell</a:t>
            </a:r>
          </a:p>
          <a:p>
            <a:pPr marL="342900" indent="-342900">
              <a:buAutoNum type="arabicPeriod"/>
            </a:pPr>
            <a:r>
              <a:rPr lang="de-DE" b="1" dirty="0"/>
              <a:t>Gesamtmodell</a:t>
            </a:r>
          </a:p>
          <a:p>
            <a:pPr marL="342900" indent="-342900">
              <a:buAutoNum type="arabicPeriod"/>
            </a:pPr>
            <a:r>
              <a:rPr lang="de-DE" b="1" dirty="0"/>
              <a:t>Bewertung und Empfehlung</a:t>
            </a:r>
          </a:p>
          <a:p>
            <a:pPr marL="342900" indent="-342900">
              <a:buAutoNum type="arabicPeriod"/>
            </a:pPr>
            <a:r>
              <a:rPr lang="de-DE" b="1" dirty="0"/>
              <a:t>Ausblick</a:t>
            </a:r>
          </a:p>
        </p:txBody>
      </p:sp>
      <p:pic>
        <p:nvPicPr>
          <p:cNvPr id="3" name="Grafik 2" descr="Ein Bild, das Text, Cartoon, Mobiliar, Darstellung enthält.&#10;&#10;KI-generierte Inhalte können fehlerhaft sein.">
            <a:extLst>
              <a:ext uri="{FF2B5EF4-FFF2-40B4-BE49-F238E27FC236}">
                <a16:creationId xmlns:a16="http://schemas.microsoft.com/office/drawing/2014/main" id="{B93AD821-A639-20B0-BCB3-6F9B7728C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89" y="679008"/>
            <a:ext cx="5327502" cy="5549482"/>
          </a:xfrm>
          <a:prstGeom prst="rect">
            <a:avLst/>
          </a:prstGeom>
        </p:spPr>
      </p:pic>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Präprozessierung: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3652074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1538894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2163364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1154306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142778748" name="Rectangle 6"/>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
        <p:nvSpPr>
          <p:cNvPr id="575777091" name="Titel 1"/>
          <p:cNvSpPr>
            <a:spLocks noGrp="1"/>
          </p:cNvSpPr>
          <p:nvPr>
            <p:ph type="ctrTitle"/>
          </p:nvPr>
        </p:nvSpPr>
        <p:spPr bwMode="auto">
          <a:xfrm>
            <a:off x="521207" y="1211766"/>
            <a:ext cx="9330715" cy="4727988"/>
          </a:xfrm>
        </p:spPr>
        <p:txBody>
          <a:bodyPr anchor="b">
            <a:normAutofit/>
          </a:bodyPr>
          <a:lstStyle/>
          <a:p>
            <a:pPr>
              <a:defRPr/>
            </a:pPr>
            <a:r>
              <a:rPr lang="de-DE" sz="6000" dirty="0"/>
              <a:t>4. Regression</a:t>
            </a:r>
            <a:endParaRPr dirty="0"/>
          </a:p>
        </p:txBody>
      </p:sp>
      <p:sp>
        <p:nvSpPr>
          <p:cNvPr id="751125624" name="Freeform: Shape 8"/>
          <p:cNvSpPr>
            <a:spLocks noGrp="1" noRot="1" noChangeAspect="1" noMove="1" noResize="1" noEditPoints="1" noAdjustHandles="1" noChangeArrowheads="1" noChangeShapeType="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fade/>
      </p:transition>
    </mc:Choice>
    <mc:Fallback xmlns="" xmlns:m="http://schemas.openxmlformats.org/officeDocument/2006/math" xmlns:w="http://schemas.openxmlformats.org/wordprocessingml/2006/main">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75777091"/>
                                        </p:tgtEl>
                                        <p:attrNameLst>
                                          <p:attrName>style.visibility</p:attrName>
                                        </p:attrNameLst>
                                      </p:cBhvr>
                                      <p:to>
                                        <p:strVal val="visible"/>
                                      </p:to>
                                    </p:set>
                                    <p:animEffect transition="in" filter="fade">
                                      <p:cBhvr>
                                        <p:cTn id="7" dur="700"/>
                                        <p:tgtEl>
                                          <p:spTgt spid="575777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777091"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Schadensschätzung per Regression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705477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2316386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322877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F72632-0B9F-D051-941F-EF5126A2D21D}"/>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2BC2C15-C046-8DDE-274B-8EA601D0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3852B0A-4610-435E-D0C4-88E32022C0CB}"/>
              </a:ext>
            </a:extLst>
          </p:cNvPr>
          <p:cNvSpPr>
            <a:spLocks noGrp="1"/>
          </p:cNvSpPr>
          <p:nvPr>
            <p:ph type="ctrTitle"/>
          </p:nvPr>
        </p:nvSpPr>
        <p:spPr>
          <a:xfrm>
            <a:off x="521208" y="1211766"/>
            <a:ext cx="7237052" cy="4727988"/>
          </a:xfrm>
        </p:spPr>
        <p:txBody>
          <a:bodyPr anchor="b">
            <a:normAutofit/>
          </a:bodyPr>
          <a:lstStyle/>
          <a:p>
            <a:r>
              <a:rPr lang="de-DE" sz="6000" dirty="0"/>
              <a:t>5. Gesamtmodell</a:t>
            </a:r>
          </a:p>
        </p:txBody>
      </p:sp>
      <p:sp>
        <p:nvSpPr>
          <p:cNvPr id="9" name="Freeform: Shape 8">
            <a:extLst>
              <a:ext uri="{FF2B5EF4-FFF2-40B4-BE49-F238E27FC236}">
                <a16:creationId xmlns:a16="http://schemas.microsoft.com/office/drawing/2014/main" id="{D47444B8-98A1-6336-3C52-268D7E809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093146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80751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Vorbemerkung</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1462723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B1EE17C-AFCF-CC88-0F34-DD5AF551FC4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A0A2427-38E6-F6A6-553B-BA9B4E4785D1}"/>
              </a:ext>
            </a:extLst>
          </p:cNvPr>
          <p:cNvSpPr>
            <a:spLocks noGrp="1"/>
          </p:cNvSpPr>
          <p:nvPr>
            <p:ph type="title"/>
          </p:nvPr>
        </p:nvSpPr>
        <p:spPr bwMode="auto"/>
        <p:txBody>
          <a:bodyPr/>
          <a:lstStyle/>
          <a:p>
            <a:pPr>
              <a:defRPr/>
            </a:pPr>
            <a:r>
              <a:rPr lang="de-DE" dirty="0"/>
              <a:t>Zusätzliche Optionen im Modell</a:t>
            </a:r>
            <a:endParaRPr dirty="0"/>
          </a:p>
        </p:txBody>
      </p:sp>
      <p:sp>
        <p:nvSpPr>
          <p:cNvPr id="998545421" name="Content Placeholder 2">
            <a:extLst>
              <a:ext uri="{FF2B5EF4-FFF2-40B4-BE49-F238E27FC236}">
                <a16:creationId xmlns:a16="http://schemas.microsoft.com/office/drawing/2014/main" id="{81D3D217-98BA-2A14-A1E1-E8D5FF7633A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519BBD9-F3AF-C23F-0EA8-66713F64EC8E}"/>
              </a:ext>
            </a:extLst>
          </p:cNvPr>
          <p:cNvSpPr>
            <a:spLocks noGrp="1"/>
          </p:cNvSpPr>
          <p:nvPr/>
        </p:nvSpPr>
        <p:spPr bwMode="auto">
          <a:xfrm>
            <a:off x="592205" y="1676731"/>
            <a:ext cx="10761595"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Neben den aktuell fixen Werten als </a:t>
            </a:r>
            <a:r>
              <a:rPr lang="de-DE" sz="1900" b="1" dirty="0"/>
              <a:t>Belohnung bzw. Bestrafung </a:t>
            </a:r>
            <a:r>
              <a:rPr lang="de-DE" sz="1900" dirty="0"/>
              <a:t>für richtig erkannte bzw. fälschlich als Betrug markierte Transaktionen können die Werte anhand der </a:t>
            </a:r>
            <a:r>
              <a:rPr lang="de-DE" sz="1900" b="1" dirty="0"/>
              <a:t>Konfigurationsdatei </a:t>
            </a:r>
            <a:r>
              <a:rPr lang="de-DE" sz="1900" dirty="0"/>
              <a:t>„beliebig</a:t>
            </a:r>
            <a:r>
              <a:rPr lang="de-DE" sz="1900" b="1" dirty="0"/>
              <a:t>“ verändert </a:t>
            </a:r>
            <a:r>
              <a:rPr lang="de-DE" sz="1900" dirty="0"/>
              <a:t>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Die für </a:t>
            </a:r>
            <a:r>
              <a:rPr lang="de-DE" sz="1900" b="1" dirty="0"/>
              <a:t>Rabatte ausgeschlossenen Produktkategorien </a:t>
            </a:r>
            <a:r>
              <a:rPr lang="de-DE" sz="1900" dirty="0"/>
              <a:t>könnten ebenfalls per Konfiguration angepasst werden, sodass Rabatte in Kombination mit diesen Produktkategorien als Betrug (statisch) bewertet werden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3599803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2647335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C25C9D-C6DF-41E5-4B24-EC16122F914F}"/>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AC2921D-8DF3-4F66-C8F5-BF2B1A05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6AC1D2A5-AFD7-DF58-180E-A25F1B545064}"/>
              </a:ext>
            </a:extLst>
          </p:cNvPr>
          <p:cNvSpPr>
            <a:spLocks noGrp="1"/>
          </p:cNvSpPr>
          <p:nvPr>
            <p:ph type="ctrTitle"/>
          </p:nvPr>
        </p:nvSpPr>
        <p:spPr>
          <a:xfrm>
            <a:off x="521208" y="1211766"/>
            <a:ext cx="9973610" cy="4727988"/>
          </a:xfrm>
        </p:spPr>
        <p:txBody>
          <a:bodyPr anchor="b">
            <a:normAutofit/>
          </a:bodyPr>
          <a:lstStyle/>
          <a:p>
            <a:r>
              <a:rPr lang="de-DE" sz="6000" dirty="0"/>
              <a:t>6. Bewertung &amp; Empfehlung</a:t>
            </a:r>
          </a:p>
        </p:txBody>
      </p:sp>
      <p:sp>
        <p:nvSpPr>
          <p:cNvPr id="9" name="Freeform: Shape 8">
            <a:extLst>
              <a:ext uri="{FF2B5EF4-FFF2-40B4-BE49-F238E27FC236}">
                <a16:creationId xmlns:a16="http://schemas.microsoft.com/office/drawing/2014/main" id="{30B398C1-7C27-CA55-799B-D2B71E05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1939355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755415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 (1)</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2174305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3BED0E-8E13-12B4-CB60-6F3F5CEA633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AEA6523-563A-59A1-FF2D-C597B8D2BA71}"/>
              </a:ext>
            </a:extLst>
          </p:cNvPr>
          <p:cNvSpPr>
            <a:spLocks noGrp="1"/>
          </p:cNvSpPr>
          <p:nvPr>
            <p:ph type="title"/>
          </p:nvPr>
        </p:nvSpPr>
        <p:spPr bwMode="auto"/>
        <p:txBody>
          <a:bodyPr/>
          <a:lstStyle/>
          <a:p>
            <a:pPr>
              <a:defRPr/>
            </a:pPr>
            <a:r>
              <a:rPr lang="de-DE" dirty="0"/>
              <a:t>Sensitivitätsanalyse: Einflussfaktoren im Modell (2)</a:t>
            </a:r>
            <a:endParaRPr dirty="0"/>
          </a:p>
        </p:txBody>
      </p:sp>
      <p:sp>
        <p:nvSpPr>
          <p:cNvPr id="998545421" name="Content Placeholder 2">
            <a:extLst>
              <a:ext uri="{FF2B5EF4-FFF2-40B4-BE49-F238E27FC236}">
                <a16:creationId xmlns:a16="http://schemas.microsoft.com/office/drawing/2014/main" id="{0E6FFE3B-CF46-AAB9-A3F7-02DCF17D8AD7}"/>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4" name="Grafik 3">
            <a:extLst>
              <a:ext uri="{FF2B5EF4-FFF2-40B4-BE49-F238E27FC236}">
                <a16:creationId xmlns:a16="http://schemas.microsoft.com/office/drawing/2014/main" id="{379A2697-446A-E5F4-A0B5-5988AD4D4394}"/>
              </a:ext>
            </a:extLst>
          </p:cNvPr>
          <p:cNvPicPr>
            <a:picLocks noChangeAspect="1"/>
          </p:cNvPicPr>
          <p:nvPr/>
        </p:nvPicPr>
        <p:blipFill>
          <a:blip r:embed="rId3"/>
          <a:stretch>
            <a:fillRect/>
          </a:stretch>
        </p:blipFill>
        <p:spPr>
          <a:xfrm>
            <a:off x="265470" y="2722164"/>
            <a:ext cx="5879773" cy="2885872"/>
          </a:xfrm>
          <a:prstGeom prst="rect">
            <a:avLst/>
          </a:prstGeom>
        </p:spPr>
      </p:pic>
      <p:pic>
        <p:nvPicPr>
          <p:cNvPr id="3" name="Grafik 2">
            <a:extLst>
              <a:ext uri="{FF2B5EF4-FFF2-40B4-BE49-F238E27FC236}">
                <a16:creationId xmlns:a16="http://schemas.microsoft.com/office/drawing/2014/main" id="{B76155AE-4286-E888-A023-13CC9517403D}"/>
              </a:ext>
            </a:extLst>
          </p:cNvPr>
          <p:cNvPicPr>
            <a:picLocks noChangeAspect="1"/>
          </p:cNvPicPr>
          <p:nvPr/>
        </p:nvPicPr>
        <p:blipFill>
          <a:blip r:embed="rId4"/>
          <a:stretch>
            <a:fillRect/>
          </a:stretch>
        </p:blipFill>
        <p:spPr>
          <a:xfrm>
            <a:off x="6096000" y="2441448"/>
            <a:ext cx="5457406" cy="2854352"/>
          </a:xfrm>
          <a:prstGeom prst="rect">
            <a:avLst/>
          </a:prstGeom>
        </p:spPr>
      </p:pic>
    </p:spTree>
    <p:extLst>
      <p:ext uri="{BB962C8B-B14F-4D97-AF65-F5344CB8AC3E}">
        <p14:creationId xmlns:p14="http://schemas.microsoft.com/office/powerpoint/2010/main" val="3702602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sollte</a:t>
            </a:r>
            <a:r>
              <a:rPr lang="de-DE" sz="1900" b="1" dirty="0"/>
              <a:t> </a:t>
            </a:r>
            <a:r>
              <a:rPr lang="de-DE" sz="2000" b="1" dirty="0"/>
              <a:t>diskretionäre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pic>
        <p:nvPicPr>
          <p:cNvPr id="2" name="Grafik 1">
            <a:extLst>
              <a:ext uri="{FF2B5EF4-FFF2-40B4-BE49-F238E27FC236}">
                <a16:creationId xmlns:a16="http://schemas.microsoft.com/office/drawing/2014/main" id="{99C6C1D9-F26E-B667-F422-E08FB220E728}"/>
              </a:ext>
            </a:extLst>
          </p:cNvPr>
          <p:cNvPicPr>
            <a:picLocks noChangeAspect="1"/>
          </p:cNvPicPr>
          <p:nvPr/>
        </p:nvPicPr>
        <p:blipFill>
          <a:blip r:embed="rId3"/>
          <a:stretch>
            <a:fillRect/>
          </a:stretch>
        </p:blipFill>
        <p:spPr>
          <a:xfrm>
            <a:off x="7207045" y="2774277"/>
            <a:ext cx="3530932" cy="2691435"/>
          </a:xfrm>
          <a:prstGeom prst="rect">
            <a:avLst/>
          </a:prstGeom>
        </p:spPr>
      </p:pic>
    </p:spTree>
    <p:extLst>
      <p:ext uri="{BB962C8B-B14F-4D97-AF65-F5344CB8AC3E}">
        <p14:creationId xmlns:p14="http://schemas.microsoft.com/office/powerpoint/2010/main" val="1963342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7BC3A0-FCB6-DBF9-94AC-AE2BDA370B5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18351FB-3E89-E2BD-F92F-F89D529C8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725DE12-5732-CBF5-2658-902E45453053}"/>
              </a:ext>
            </a:extLst>
          </p:cNvPr>
          <p:cNvSpPr>
            <a:spLocks noGrp="1"/>
          </p:cNvSpPr>
          <p:nvPr>
            <p:ph type="ctrTitle"/>
          </p:nvPr>
        </p:nvSpPr>
        <p:spPr>
          <a:xfrm>
            <a:off x="521208" y="1211766"/>
            <a:ext cx="7237052" cy="4727988"/>
          </a:xfrm>
        </p:spPr>
        <p:txBody>
          <a:bodyPr anchor="b">
            <a:normAutofit/>
          </a:bodyPr>
          <a:lstStyle/>
          <a:p>
            <a:r>
              <a:rPr lang="de-DE" sz="6000" dirty="0"/>
              <a:t>7. Ausblick</a:t>
            </a:r>
          </a:p>
        </p:txBody>
      </p:sp>
      <p:sp>
        <p:nvSpPr>
          <p:cNvPr id="9" name="Freeform: Shape 8">
            <a:extLst>
              <a:ext uri="{FF2B5EF4-FFF2-40B4-BE49-F238E27FC236}">
                <a16:creationId xmlns:a16="http://schemas.microsoft.com/office/drawing/2014/main" id="{730C8768-5C24-4979-203C-EBD7A7683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0563545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a:defRPr sz="1800">
                <a:solidFill>
                  <a:srgbClr val="000000"/>
                </a:solidFill>
              </a:defRPr>
            </a:pPr>
            <a:r>
              <a:rPr lang="de-DE" b="1" dirty="0"/>
              <a:t>Ausgangsbasis</a:t>
            </a:r>
            <a:r>
              <a:rPr lang="de-DE" dirty="0"/>
              <a:t>: bereinigte &amp; aggregierte Transaktionsdaten</a:t>
            </a:r>
          </a:p>
          <a:p>
            <a:pPr>
              <a:defRPr sz="1800">
                <a:solidFill>
                  <a:srgbClr val="000000"/>
                </a:solidFill>
              </a:defRPr>
            </a:pPr>
            <a:endParaRPr lang="de-DE" dirty="0"/>
          </a:p>
          <a:p>
            <a:pPr>
              <a:defRPr sz="1800">
                <a:solidFill>
                  <a:srgbClr val="000000"/>
                </a:solidFill>
              </a:defRPr>
            </a:pPr>
            <a:r>
              <a:rPr lang="de-DE" b="1" dirty="0"/>
              <a:t>Ziel</a:t>
            </a:r>
            <a:r>
              <a:rPr lang="de-DE" dirty="0"/>
              <a:t>: Entwicklung </a:t>
            </a:r>
            <a:r>
              <a:rPr lang="de-DE" b="1" dirty="0"/>
              <a:t>praxistauglicher Modelle </a:t>
            </a:r>
            <a:r>
              <a:rPr lang="de-DE" dirty="0"/>
              <a:t>zur Betrugserkennung an SBK</a:t>
            </a:r>
          </a:p>
          <a:p>
            <a:pPr>
              <a:defRPr sz="1800">
                <a:solidFill>
                  <a:srgbClr val="000000"/>
                </a:solidFill>
              </a:defRPr>
            </a:pPr>
            <a:endParaRPr lang="de-DE" dirty="0"/>
          </a:p>
          <a:p>
            <a:pPr>
              <a:defRPr sz="1800">
                <a:solidFill>
                  <a:srgbClr val="000000"/>
                </a:solidFill>
              </a:defRPr>
            </a:pPr>
            <a:r>
              <a:rPr lang="de-DE" dirty="0"/>
              <a:t>Berücksichtigung betriebswirtschaftlicher </a:t>
            </a:r>
            <a:r>
              <a:rPr lang="de-DE" b="1" dirty="0"/>
              <a:t>Bewertungsfunktion</a:t>
            </a:r>
          </a:p>
          <a:p>
            <a:pPr>
              <a:defRPr sz="1800">
                <a:solidFill>
                  <a:srgbClr val="000000"/>
                </a:solidFill>
              </a:defRPr>
            </a:pPr>
            <a:endParaRPr lang="de-DE" dirty="0"/>
          </a:p>
          <a:p>
            <a:pPr>
              <a:defRPr sz="1800">
                <a:solidFill>
                  <a:srgbClr val="000000"/>
                </a:solidFill>
              </a:defRPr>
            </a:pPr>
            <a:r>
              <a:rPr lang="de-DE" dirty="0"/>
              <a:t>Werteverlust reduzieren  &lt;-&gt;  unnötige Kontrollen vermeiden</a:t>
            </a:r>
          </a:p>
        </p:txBody>
      </p:sp>
      <p:pic>
        <p:nvPicPr>
          <p:cNvPr id="5" name="Grafik 4">
            <a:extLst>
              <a:ext uri="{FF2B5EF4-FFF2-40B4-BE49-F238E27FC236}">
                <a16:creationId xmlns:a16="http://schemas.microsoft.com/office/drawing/2014/main" id="{79DDA465-07E9-168A-9CEC-B189F5F6E958}"/>
              </a:ext>
            </a:extLst>
          </p:cNvPr>
          <p:cNvPicPr>
            <a:picLocks noChangeAspect="1"/>
          </p:cNvPicPr>
          <p:nvPr/>
        </p:nvPicPr>
        <p:blipFill>
          <a:blip r:embed="rId2"/>
          <a:stretch>
            <a:fillRect/>
          </a:stretch>
        </p:blipFill>
        <p:spPr>
          <a:xfrm>
            <a:off x="6096000" y="3879768"/>
            <a:ext cx="5143946" cy="1196444"/>
          </a:xfrm>
          <a:prstGeom prst="rect">
            <a:avLst/>
          </a:prstGeom>
        </p:spPr>
      </p:pic>
    </p:spTree>
    <p:extLst>
      <p:ext uri="{BB962C8B-B14F-4D97-AF65-F5344CB8AC3E}">
        <p14:creationId xmlns:p14="http://schemas.microsoft.com/office/powerpoint/2010/main" val="3120551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a:lstStyle/>
          <a:p>
            <a:pPr marL="0" indent="0">
              <a:buNone/>
            </a:pPr>
            <a:r>
              <a:rPr lang="de-DE" b="1" dirty="0"/>
              <a:t>       Modellentwicklung in mehreren Schritten</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r>
              <a:rPr lang="de-DE" b="1" dirty="0"/>
              <a:t>Threshold- &amp; Sensitivitätsanalyse</a:t>
            </a:r>
            <a:r>
              <a:rPr lang="de-DE" dirty="0"/>
              <a:t> zur Strategieoptimierung</a:t>
            </a:r>
          </a:p>
          <a:p>
            <a:pPr lvl="1"/>
            <a:endParaRPr lang="de-DE" dirty="0"/>
          </a:p>
          <a:p>
            <a:pPr marL="457200" lvl="1" indent="0">
              <a:buNone/>
            </a:pPr>
            <a:r>
              <a:rPr lang="de-DE" sz="1800" b="1" dirty="0"/>
              <a:t>Konkrete Handlungsempfehlungen für den operativen Einsatz</a:t>
            </a:r>
          </a:p>
          <a:p>
            <a:pPr marL="457200" lvl="1" indent="0">
              <a:buNone/>
            </a:pPr>
            <a:endParaRPr lang="de-DE" dirty="0"/>
          </a:p>
        </p:txBody>
      </p:sp>
    </p:spTree>
    <p:extLst>
      <p:ext uri="{BB962C8B-B14F-4D97-AF65-F5344CB8AC3E}">
        <p14:creationId xmlns:p14="http://schemas.microsoft.com/office/powerpoint/2010/main" val="297470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a:normAutofit/>
          </a:bodyPr>
          <a:lstStyle/>
          <a:p>
            <a:r>
              <a:rPr lang="de-DE" dirty="0"/>
              <a:t>Mehr als nur Modellgüte: Entscheidungskriterien im Praxiseinsatz</a:t>
            </a:r>
            <a:br>
              <a:rPr lang="de-DE" dirty="0"/>
            </a:br>
            <a:endParaRPr lang="de-DE" b="1" dirty="0"/>
          </a:p>
          <a:p>
            <a:r>
              <a:rPr lang="de-DE" b="1" dirty="0"/>
              <a:t>weitere zentrale Anforderungen </a:t>
            </a:r>
            <a:r>
              <a:rPr lang="de-DE" dirty="0"/>
              <a:t>gleichrangig berücksichtigt u.a.:</a:t>
            </a:r>
          </a:p>
          <a:p>
            <a:pPr lvl="1"/>
            <a:r>
              <a:rPr lang="de-DE" b="1" dirty="0"/>
              <a:t>Verständlichkeit: </a:t>
            </a:r>
            <a:r>
              <a:rPr lang="de-DE" dirty="0"/>
              <a:t>Ergebnisse nachvollziehbar &amp; visualisierbar</a:t>
            </a:r>
          </a:p>
          <a:p>
            <a:pPr lvl="1"/>
            <a:r>
              <a:rPr lang="de-DE" b="1" dirty="0"/>
              <a:t>Umsetzbarkeit: </a:t>
            </a:r>
            <a:r>
              <a:rPr lang="de-DE" dirty="0"/>
              <a:t>Einfach in der Praxis einsetzbar</a:t>
            </a:r>
          </a:p>
          <a:p>
            <a:pPr lvl="1"/>
            <a:r>
              <a:rPr lang="de-DE" b="1" dirty="0"/>
              <a:t>Reproduzierbarkeit: </a:t>
            </a:r>
            <a:r>
              <a:rPr lang="de-DE" dirty="0"/>
              <a:t>Konsistente Ergebnisse mit gleichem Code/Daten</a:t>
            </a:r>
          </a:p>
          <a:p>
            <a:pPr lvl="1"/>
            <a:r>
              <a:rPr lang="de-DE" b="1" dirty="0"/>
              <a:t>Skalierbarkeit: </a:t>
            </a:r>
            <a:r>
              <a:rPr lang="de-DE" dirty="0"/>
              <a:t>Einsetzbar in allen Filialen, nachtrainierbar</a:t>
            </a:r>
          </a:p>
          <a:p>
            <a:pPr lvl="1"/>
            <a:r>
              <a:rPr lang="de-DE" b="1" dirty="0"/>
              <a:t>Robustheit: </a:t>
            </a:r>
            <a:r>
              <a:rPr lang="de-DE" dirty="0"/>
              <a:t>Stabil bei Datenschwankungen &amp; erneutem Training</a:t>
            </a:r>
          </a:p>
        </p:txBody>
      </p:sp>
    </p:spTree>
    <p:extLst>
      <p:ext uri="{BB962C8B-B14F-4D97-AF65-F5344CB8AC3E}">
        <p14:creationId xmlns:p14="http://schemas.microsoft.com/office/powerpoint/2010/main" val="3587740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FCFAB-E1C8-AB29-A9DC-E1A051CA0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03112-54F6-75D6-1AAD-744BF441F615}"/>
              </a:ext>
            </a:extLst>
          </p:cNvPr>
          <p:cNvSpPr>
            <a:spLocks noGrp="1"/>
          </p:cNvSpPr>
          <p:nvPr>
            <p:ph type="title"/>
          </p:nvPr>
        </p:nvSpPr>
        <p:spPr/>
        <p:txBody>
          <a:bodyPr/>
          <a:lstStyle/>
          <a:p>
            <a:r>
              <a:rPr lang="de-DE" dirty="0"/>
              <a:t>Merkmalsraum der Analysedaten (1)</a:t>
            </a:r>
            <a:endParaRPr dirty="0"/>
          </a:p>
        </p:txBody>
      </p:sp>
      <p:sp>
        <p:nvSpPr>
          <p:cNvPr id="3" name="Content Placeholder 2">
            <a:extLst>
              <a:ext uri="{FF2B5EF4-FFF2-40B4-BE49-F238E27FC236}">
                <a16:creationId xmlns:a16="http://schemas.microsoft.com/office/drawing/2014/main" id="{43434710-EB09-EAE9-C727-6E8B43737E21}"/>
              </a:ext>
            </a:extLst>
          </p:cNvPr>
          <p:cNvSpPr>
            <a:spLocks noGrp="1"/>
          </p:cNvSpPr>
          <p:nvPr>
            <p:ph idx="1"/>
          </p:nvPr>
        </p:nvSpPr>
        <p:spPr>
          <a:xfrm>
            <a:off x="521208" y="2140527"/>
            <a:ext cx="11155680" cy="4222082"/>
          </a:xfrm>
        </p:spPr>
        <p:txBody>
          <a:bodyPr>
            <a:normAutofit/>
          </a:bodyPr>
          <a:lstStyle/>
          <a:p>
            <a:pPr marL="0" indent="0">
              <a:buNone/>
            </a:pPr>
            <a:r>
              <a:rPr lang="de-DE" b="1" dirty="0"/>
              <a:t>1. Merkmalsquellen (Datenursprung):</a:t>
            </a:r>
          </a:p>
          <a:p>
            <a:r>
              <a:rPr lang="de-DE" b="1" dirty="0"/>
              <a:t>Originaldaten</a:t>
            </a:r>
            <a:r>
              <a:rPr lang="de-DE" dirty="0"/>
              <a:t> (z. B. Zahlungsart, Uhrzeit, Produktkategorie)</a:t>
            </a:r>
          </a:p>
          <a:p>
            <a:r>
              <a:rPr lang="de-DE" b="1" dirty="0"/>
              <a:t>Automatisch generierte Systemdaten</a:t>
            </a:r>
            <a:r>
              <a:rPr lang="de-DE" dirty="0"/>
              <a:t> (z. B. Kamerasystem, Rückmeldungen)</a:t>
            </a:r>
          </a:p>
          <a:p>
            <a:r>
              <a:rPr lang="de-DE" b="1" dirty="0"/>
              <a:t>Berechnete Merkmale</a:t>
            </a:r>
            <a:r>
              <a:rPr lang="de-DE" dirty="0"/>
              <a:t> (z. B. Transaktionsdauer, Preisabweichung)</a:t>
            </a:r>
          </a:p>
          <a:p>
            <a:endParaRPr lang="de-DE" dirty="0"/>
          </a:p>
          <a:p>
            <a:pPr marL="0" indent="0">
              <a:buNone/>
            </a:pPr>
            <a:r>
              <a:rPr lang="de-DE" dirty="0">
                <a:sym typeface="Wingdings" panose="05000000000000000000" pitchFamily="2" charset="2"/>
              </a:rPr>
              <a:t> </a:t>
            </a:r>
            <a:r>
              <a:rPr lang="de-DE" dirty="0"/>
              <a:t>Kombination ermöglicht Erkennung von Mustern als auch komplexer Zusammenhänge.</a:t>
            </a:r>
          </a:p>
        </p:txBody>
      </p:sp>
    </p:spTree>
    <p:extLst>
      <p:ext uri="{BB962C8B-B14F-4D97-AF65-F5344CB8AC3E}">
        <p14:creationId xmlns:p14="http://schemas.microsoft.com/office/powerpoint/2010/main" val="114516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363CA-2C78-7F65-4754-13B5E356F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B5306-DC64-D103-A642-21C1D8E04B23}"/>
              </a:ext>
            </a:extLst>
          </p:cNvPr>
          <p:cNvSpPr>
            <a:spLocks noGrp="1"/>
          </p:cNvSpPr>
          <p:nvPr>
            <p:ph type="title"/>
          </p:nvPr>
        </p:nvSpPr>
        <p:spPr/>
        <p:txBody>
          <a:bodyPr/>
          <a:lstStyle/>
          <a:p>
            <a:r>
              <a:rPr lang="de-DE" dirty="0"/>
              <a:t>Merkmalsraum der Analysedaten (2)</a:t>
            </a:r>
            <a:endParaRPr dirty="0"/>
          </a:p>
        </p:txBody>
      </p:sp>
      <p:sp>
        <p:nvSpPr>
          <p:cNvPr id="3" name="Content Placeholder 2">
            <a:extLst>
              <a:ext uri="{FF2B5EF4-FFF2-40B4-BE49-F238E27FC236}">
                <a16:creationId xmlns:a16="http://schemas.microsoft.com/office/drawing/2014/main" id="{CE18D630-69F4-1664-B772-A320B284D3A1}"/>
              </a:ext>
            </a:extLst>
          </p:cNvPr>
          <p:cNvSpPr>
            <a:spLocks noGrp="1"/>
          </p:cNvSpPr>
          <p:nvPr>
            <p:ph idx="1"/>
          </p:nvPr>
        </p:nvSpPr>
        <p:spPr>
          <a:xfrm>
            <a:off x="521208" y="2140527"/>
            <a:ext cx="11155680" cy="4222082"/>
          </a:xfrm>
        </p:spPr>
        <p:txBody>
          <a:bodyPr>
            <a:normAutofit/>
          </a:bodyPr>
          <a:lstStyle/>
          <a:p>
            <a:pPr marL="0" indent="0">
              <a:buNone/>
            </a:pPr>
            <a:r>
              <a:rPr lang="de-DE" b="1" dirty="0"/>
              <a:t>2. Thematische Kategorien (inhaltliche Gruppierung):</a:t>
            </a:r>
          </a:p>
          <a:p>
            <a:r>
              <a:rPr lang="de-DE" b="1" dirty="0"/>
              <a:t>Kundenverhalten</a:t>
            </a:r>
            <a:r>
              <a:rPr lang="de-DE" dirty="0"/>
              <a:t> (z. B. Scanverhalten, Rückmeldungen)</a:t>
            </a:r>
          </a:p>
          <a:p>
            <a:r>
              <a:rPr lang="de-DE" b="1" dirty="0"/>
              <a:t>Preis &amp; Rabattnutzung</a:t>
            </a:r>
            <a:endParaRPr lang="de-DE" dirty="0"/>
          </a:p>
          <a:p>
            <a:r>
              <a:rPr lang="de-DE" b="1" dirty="0"/>
              <a:t>Kamerabasierte Hinweise</a:t>
            </a:r>
            <a:endParaRPr lang="de-DE" dirty="0"/>
          </a:p>
          <a:p>
            <a:r>
              <a:rPr lang="de-DE" b="1" dirty="0"/>
              <a:t>Zeitliche Informationen</a:t>
            </a:r>
            <a:endParaRPr lang="de-DE" dirty="0"/>
          </a:p>
          <a:p>
            <a:r>
              <a:rPr lang="de-DE" b="1" dirty="0"/>
              <a:t>Produktbezogene Angaben</a:t>
            </a:r>
          </a:p>
          <a:p>
            <a:pPr marL="0" indent="0">
              <a:buNone/>
            </a:pPr>
            <a:r>
              <a:rPr lang="de-DE" dirty="0">
                <a:sym typeface="Wingdings" panose="05000000000000000000" pitchFamily="2" charset="2"/>
              </a:rPr>
              <a:t> </a:t>
            </a:r>
            <a:r>
              <a:rPr lang="de-DE" dirty="0"/>
              <a:t>ermöglicht Strukturierung von Mustern für die Modellierung</a:t>
            </a:r>
          </a:p>
          <a:p>
            <a:pPr marL="0" indent="0">
              <a:buNone/>
            </a:pPr>
            <a:endParaRPr lang="de-DE" dirty="0"/>
          </a:p>
        </p:txBody>
      </p:sp>
    </p:spTree>
    <p:extLst>
      <p:ext uri="{BB962C8B-B14F-4D97-AF65-F5344CB8AC3E}">
        <p14:creationId xmlns:p14="http://schemas.microsoft.com/office/powerpoint/2010/main" val="3656741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E8081-3DEB-E06E-E015-E8433BEFC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D2D08-7E66-7EAE-3A65-A6B10B53E548}"/>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E1109DD5-2BFD-6B0B-C15D-F841E5B6B0E0}"/>
              </a:ext>
            </a:extLst>
          </p:cNvPr>
          <p:cNvSpPr>
            <a:spLocks noGrp="1"/>
          </p:cNvSpPr>
          <p:nvPr>
            <p:ph idx="1"/>
          </p:nvPr>
        </p:nvSpPr>
        <p:spPr>
          <a:xfrm>
            <a:off x="515112" y="2150467"/>
            <a:ext cx="11155680" cy="4222082"/>
          </a:xfrm>
        </p:spPr>
        <p:txBody>
          <a:bodyPr>
            <a:normAutofit/>
          </a:bodyPr>
          <a:lstStyle/>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6463BA30-C562-8A92-1DB8-8E75E69E32FF}"/>
              </a:ext>
            </a:extLst>
          </p:cNvPr>
          <p:cNvPicPr>
            <a:picLocks noChangeAspect="1"/>
          </p:cNvPicPr>
          <p:nvPr/>
        </p:nvPicPr>
        <p:blipFill>
          <a:blip r:embed="rId2"/>
          <a:stretch>
            <a:fillRect/>
          </a:stretch>
        </p:blipFill>
        <p:spPr>
          <a:xfrm>
            <a:off x="1551038" y="1833444"/>
            <a:ext cx="9083827" cy="3901778"/>
          </a:xfrm>
          <a:prstGeom prst="rect">
            <a:avLst/>
          </a:prstGeom>
        </p:spPr>
      </p:pic>
    </p:spTree>
    <p:extLst>
      <p:ext uri="{BB962C8B-B14F-4D97-AF65-F5344CB8AC3E}">
        <p14:creationId xmlns:p14="http://schemas.microsoft.com/office/powerpoint/2010/main" val="1895777027"/>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1_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Arial"/>
        <a:cs typeface="Arial"/>
      </a:majorFont>
      <a:minorFont>
        <a:latin typeface="Bierstad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1819</Words>
  <Application>Microsoft Office PowerPoint</Application>
  <PresentationFormat>Breitbild</PresentationFormat>
  <Paragraphs>296</Paragraphs>
  <Slides>40</Slides>
  <Notes>25</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40</vt:i4>
      </vt:variant>
    </vt:vector>
  </HeadingPairs>
  <TitlesOfParts>
    <vt:vector size="46" baseType="lpstr">
      <vt:lpstr>Arial</vt:lpstr>
      <vt:lpstr>Bierstadt</vt:lpstr>
      <vt:lpstr>Calibri</vt:lpstr>
      <vt:lpstr>Wingdings</vt:lpstr>
      <vt:lpstr>GestaltVTI</vt:lpstr>
      <vt:lpstr>1_GestaltVTI</vt:lpstr>
      <vt:lpstr>PowerPoint-Präsentation</vt:lpstr>
      <vt:lpstr>PowerPoint-Präsentation</vt:lpstr>
      <vt:lpstr>1. Vorbemerkung</vt:lpstr>
      <vt:lpstr>Ziele des Meilensteins (1)</vt:lpstr>
      <vt:lpstr>Ziele des Meilensteins (2)</vt:lpstr>
      <vt:lpstr>Anforderungen an Analyseverfahren</vt:lpstr>
      <vt:lpstr>Merkmalsraum der Analysedaten (1)</vt:lpstr>
      <vt:lpstr>Merkmalsraum der Analysedaten (2)</vt:lpstr>
      <vt:lpstr>Modellbildungsprozess &amp; Datenkategorien</vt:lpstr>
      <vt:lpstr>Modellbildungsprozess &amp; Datenkategorien</vt:lpstr>
      <vt:lpstr>2. Statische Regeln</vt:lpstr>
      <vt:lpstr>Erinnerung: Unser dreistufiges Modell</vt:lpstr>
      <vt:lpstr>Statische Regeln zur Vorfilterung (1)</vt:lpstr>
      <vt:lpstr>Statische Regeln zur Vorfilterung (2)</vt:lpstr>
      <vt:lpstr>Bewertung der statischen Regeln</vt:lpstr>
      <vt:lpstr>3. Klassifikation</vt:lpstr>
      <vt:lpstr>Klassifikation der Transaktionen</vt:lpstr>
      <vt:lpstr>Modellentwicklung &amp; Evaluation</vt:lpstr>
      <vt:lpstr>Verglichene Modellklassen</vt:lpstr>
      <vt:lpstr>Modellvergleich (1)</vt:lpstr>
      <vt:lpstr>Modellvergleich (2)</vt:lpstr>
      <vt:lpstr>Modellvergleich (3)</vt:lpstr>
      <vt:lpstr>Kalibrierung &amp; Schwellenwertwahl</vt:lpstr>
      <vt:lpstr>4. Regression</vt:lpstr>
      <vt:lpstr>Schadensschätzung per Regression</vt:lpstr>
      <vt:lpstr>Trainingsvarianten (1)</vt:lpstr>
      <vt:lpstr>Trainingsvarianten (2)</vt:lpstr>
      <vt:lpstr>5. Gesamtmodell</vt:lpstr>
      <vt:lpstr>Simulierte Bewertungsfunktion </vt:lpstr>
      <vt:lpstr>Simulierte Bewertungsfunktion </vt:lpstr>
      <vt:lpstr>Zusätzliche Optionen im Modell</vt:lpstr>
      <vt:lpstr>Schaden durch Rabattbetrug</vt:lpstr>
      <vt:lpstr>6. Bewertung &amp; Empfehlung</vt:lpstr>
      <vt:lpstr>Wirtschaftlicher Mehrwert des Modells</vt:lpstr>
      <vt:lpstr>Sensitivitätsanalyse: Einflussfaktoren im Modell (1)</vt:lpstr>
      <vt:lpstr>Sensitivitätsanalyse: Einflussfaktoren im Modell (2)</vt:lpstr>
      <vt:lpstr>Handlungsempfehlungen &amp; Modellpflege</vt:lpstr>
      <vt:lpstr>7. Ausblick</vt:lpstr>
      <vt:lpstr>Technische Umsetzung</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234</cp:revision>
  <dcterms:created xsi:type="dcterms:W3CDTF">2025-04-25T09:01:47Z</dcterms:created>
  <dcterms:modified xsi:type="dcterms:W3CDTF">2025-06-24T21:22:11Z</dcterms:modified>
</cp:coreProperties>
</file>