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1"/>
  </p:notesMasterIdLst>
  <p:sldIdLst>
    <p:sldId id="2582" r:id="rId3"/>
    <p:sldId id="2615" r:id="rId4"/>
    <p:sldId id="2598" r:id="rId5"/>
    <p:sldId id="2633" r:id="rId6"/>
    <p:sldId id="2661" r:id="rId7"/>
    <p:sldId id="2634" r:id="rId8"/>
    <p:sldId id="2642" r:id="rId9"/>
    <p:sldId id="2627" r:id="rId10"/>
    <p:sldId id="2656" r:id="rId11"/>
    <p:sldId id="2657" r:id="rId12"/>
    <p:sldId id="256" r:id="rId13"/>
    <p:sldId id="257" r:id="rId14"/>
    <p:sldId id="258" r:id="rId15"/>
    <p:sldId id="259" r:id="rId16"/>
    <p:sldId id="2663" r:id="rId17"/>
    <p:sldId id="260" r:id="rId18"/>
    <p:sldId id="2664" r:id="rId19"/>
    <p:sldId id="2665" r:id="rId20"/>
    <p:sldId id="2667" r:id="rId21"/>
    <p:sldId id="271" r:id="rId22"/>
    <p:sldId id="2668" r:id="rId23"/>
    <p:sldId id="2669" r:id="rId24"/>
    <p:sldId id="2672" r:id="rId25"/>
    <p:sldId id="2670" r:id="rId26"/>
    <p:sldId id="261" r:id="rId27"/>
    <p:sldId id="262" r:id="rId28"/>
    <p:sldId id="264" r:id="rId29"/>
    <p:sldId id="266" r:id="rId30"/>
    <p:sldId id="268" r:id="rId31"/>
    <p:sldId id="270" r:id="rId32"/>
    <p:sldId id="2673" r:id="rId33"/>
    <p:sldId id="2674" r:id="rId34"/>
    <p:sldId id="2675" r:id="rId35"/>
    <p:sldId id="2676" r:id="rId36"/>
    <p:sldId id="2636" r:id="rId37"/>
    <p:sldId id="2631" r:id="rId38"/>
    <p:sldId id="2662" r:id="rId39"/>
    <p:sldId id="2632" r:id="rId4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615"/>
            <p14:sldId id="2598"/>
            <p14:sldId id="2633"/>
            <p14:sldId id="2661"/>
            <p14:sldId id="2634"/>
            <p14:sldId id="2642"/>
            <p14:sldId id="2627"/>
            <p14:sldId id="2656"/>
            <p14:sldId id="2657"/>
            <p14:sldId id="256"/>
            <p14:sldId id="257"/>
            <p14:sldId id="258"/>
            <p14:sldId id="259"/>
            <p14:sldId id="2663"/>
            <p14:sldId id="260"/>
            <p14:sldId id="2664"/>
            <p14:sldId id="2665"/>
            <p14:sldId id="2667"/>
            <p14:sldId id="271"/>
            <p14:sldId id="2668"/>
            <p14:sldId id="2669"/>
            <p14:sldId id="2672"/>
            <p14:sldId id="2670"/>
            <p14:sldId id="261"/>
            <p14:sldId id="262"/>
            <p14:sldId id="264"/>
            <p14:sldId id="266"/>
            <p14:sldId id="268"/>
            <p14:sldId id="270"/>
            <p14:sldId id="2673"/>
            <p14:sldId id="2674"/>
            <p14:sldId id="2675"/>
            <p14:sldId id="2676"/>
            <p14:sldId id="2636"/>
            <p14:sldId id="2631"/>
            <p14:sldId id="2662"/>
            <p14:sldId id="2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6247" autoAdjust="0"/>
  </p:normalViewPr>
  <p:slideViewPr>
    <p:cSldViewPr snapToGrid="0">
      <p:cViewPr varScale="1">
        <p:scale>
          <a:sx n="78" d="100"/>
          <a:sy n="78" d="100"/>
        </p:scale>
        <p:origin x="7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20.05.2025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056E-2D8F-7F06-3C65-2F71F6BAB2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99CFB6F-B199-F176-2B3D-FC2B617E4E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88BDAC-0F56-0076-6723-0545242CE00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BC400787-1B25-76AE-B5F4-32238663D297}"/>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2227373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5F5B5-A2BB-1EE7-36D4-9319D2F7AFA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2ED693B-4892-7057-57AA-7A3FB92DEC5B}"/>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24C73041-51B0-856A-F33C-516C80E7DA50}"/>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108814C-39DC-01D7-BF31-993D4641800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42253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360F4-5A38-9608-D9AA-60B706E66FE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D707612B-E4DF-600B-0648-979AF74712F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DC219C3-3826-CACF-E499-F1FA996A084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7A167CF0-C9E7-155C-8862-699FEEFCADC7}"/>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106459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32846341" name="Slide Image Placeholder 1"/>
          <p:cNvSpPr>
            <a:spLocks noGrp="1" noRot="1" noChangeAspect="1"/>
          </p:cNvSpPr>
          <p:nvPr>
            <p:ph type="sldImg"/>
          </p:nvPr>
        </p:nvSpPr>
        <p:spPr bwMode="auto"/>
      </p:sp>
      <p:sp>
        <p:nvSpPr>
          <p:cNvPr id="543882345" name="Notes Placeholder 2"/>
          <p:cNvSpPr>
            <a:spLocks noGrp="1"/>
          </p:cNvSpPr>
          <p:nvPr>
            <p:ph type="body" idx="1"/>
          </p:nvPr>
        </p:nvSpPr>
        <p:spPr bwMode="auto"/>
        <p:txBody>
          <a:bodyPr/>
          <a:lstStyle/>
          <a:p>
            <a:pPr>
              <a:defRPr/>
            </a:pPr>
            <a:endParaRPr/>
          </a:p>
        </p:txBody>
      </p:sp>
      <p:sp>
        <p:nvSpPr>
          <p:cNvPr id="92124676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D88B328-2A4A-2388-027B-FD6A686DE28C}"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D4765-EFBC-30ED-DB2A-141FF7FF4B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3E9645E-4F6C-312B-E836-B5E06D977AF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5FF419A-8240-7BC0-6E2F-21231D03A12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E780E89-62E3-6E82-C823-A00E8889537D}"/>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156753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E29F8-5600-714B-AAED-9B769A43E6B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6271F04-4AB8-DF99-138C-100EEDB31B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7338E7-93E1-2F7B-7204-62112091221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FD01CDE-1511-F7B6-7256-B93D4351BA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709393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E5554-3A1B-8827-8B29-A48B0F1026D2}"/>
            </a:ext>
          </a:extLst>
        </p:cNvPr>
        <p:cNvGrpSpPr/>
        <p:nvPr/>
      </p:nvGrpSpPr>
      <p:grpSpPr bwMode="auto">
        <a:xfrm>
          <a:off x="0" y="0"/>
          <a:ext cx="0" cy="0"/>
          <a:chOff x="0" y="0"/>
          <a:chExt cx="0" cy="0"/>
        </a:xfrm>
      </p:grpSpPr>
      <p:sp>
        <p:nvSpPr>
          <p:cNvPr id="395415193" name="Slide Image Placeholder 1">
            <a:extLst>
              <a:ext uri="{FF2B5EF4-FFF2-40B4-BE49-F238E27FC236}">
                <a16:creationId xmlns:a16="http://schemas.microsoft.com/office/drawing/2014/main" id="{D70E2993-B966-54C6-A3D3-D92688D3AC03}"/>
              </a:ext>
            </a:extLst>
          </p:cNvPr>
          <p:cNvSpPr>
            <a:spLocks noGrp="1" noRot="1" noChangeAspect="1"/>
          </p:cNvSpPr>
          <p:nvPr>
            <p:ph type="sldImg"/>
          </p:nvPr>
        </p:nvSpPr>
        <p:spPr bwMode="auto"/>
      </p:sp>
      <p:sp>
        <p:nvSpPr>
          <p:cNvPr id="554188817" name="Notes Placeholder 2">
            <a:extLst>
              <a:ext uri="{FF2B5EF4-FFF2-40B4-BE49-F238E27FC236}">
                <a16:creationId xmlns:a16="http://schemas.microsoft.com/office/drawing/2014/main" id="{1FB2A0D8-16EC-97C2-5217-871557F55D8B}"/>
              </a:ext>
            </a:extLst>
          </p:cNvPr>
          <p:cNvSpPr>
            <a:spLocks noGrp="1"/>
          </p:cNvSpPr>
          <p:nvPr>
            <p:ph type="body" idx="1"/>
          </p:nvPr>
        </p:nvSpPr>
        <p:spPr bwMode="auto"/>
        <p:txBody>
          <a:bodyPr/>
          <a:lstStyle/>
          <a:p>
            <a:pPr>
              <a:defRPr/>
            </a:pPr>
            <a:endParaRPr/>
          </a:p>
        </p:txBody>
      </p:sp>
      <p:sp>
        <p:nvSpPr>
          <p:cNvPr id="996353675" name="Slide Number Placeholder 3">
            <a:extLst>
              <a:ext uri="{FF2B5EF4-FFF2-40B4-BE49-F238E27FC236}">
                <a16:creationId xmlns:a16="http://schemas.microsoft.com/office/drawing/2014/main" id="{33C1765E-9794-F3F9-B61D-1C497F8BBA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25711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32A4D-C12C-2C13-1A04-D9BE1DF5C1E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21DB6F0-BF96-20BA-7F39-43D2979A2F7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8F1060F-FB06-53C4-88BD-959D7B0C13B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024C22D-065F-F719-AB38-6132DD07015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089212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2019610" name="Slide Image Placeholder 1"/>
          <p:cNvSpPr>
            <a:spLocks noGrp="1" noRot="1" noChangeAspect="1"/>
          </p:cNvSpPr>
          <p:nvPr>
            <p:ph type="sldImg"/>
          </p:nvPr>
        </p:nvSpPr>
        <p:spPr bwMode="auto"/>
      </p:sp>
      <p:sp>
        <p:nvSpPr>
          <p:cNvPr id="558150806" name="Notes Placeholder 2"/>
          <p:cNvSpPr>
            <a:spLocks noGrp="1"/>
          </p:cNvSpPr>
          <p:nvPr>
            <p:ph type="body" idx="1"/>
          </p:nvPr>
        </p:nvSpPr>
        <p:spPr bwMode="auto"/>
        <p:txBody>
          <a:bodyPr/>
          <a:lstStyle/>
          <a:p>
            <a:pPr>
              <a:defRPr/>
            </a:pPr>
            <a:endParaRPr/>
          </a:p>
        </p:txBody>
      </p:sp>
      <p:sp>
        <p:nvSpPr>
          <p:cNvPr id="208131049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C90103E-3FDC-1D34-DC46-FD09E34DCBC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25</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00031963" name="Slide Image Placeholder 1"/>
          <p:cNvSpPr>
            <a:spLocks noGrp="1" noRot="1" noChangeAspect="1"/>
          </p:cNvSpPr>
          <p:nvPr>
            <p:ph type="sldImg"/>
          </p:nvPr>
        </p:nvSpPr>
        <p:spPr bwMode="auto"/>
      </p:sp>
      <p:sp>
        <p:nvSpPr>
          <p:cNvPr id="697860562" name="Notes Placeholder 2"/>
          <p:cNvSpPr>
            <a:spLocks noGrp="1"/>
          </p:cNvSpPr>
          <p:nvPr>
            <p:ph type="body" idx="1"/>
          </p:nvPr>
        </p:nvSpPr>
        <p:spPr bwMode="auto"/>
        <p:txBody>
          <a:bodyPr/>
          <a:lstStyle/>
          <a:p>
            <a:pPr>
              <a:defRPr/>
            </a:pPr>
            <a:endParaRPr/>
          </a:p>
        </p:txBody>
      </p:sp>
      <p:sp>
        <p:nvSpPr>
          <p:cNvPr id="1990806704"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BF21EF0-CA46-8329-535B-391C58F65535}"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26</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96741025" name="Slide Image Placeholder 1"/>
          <p:cNvSpPr>
            <a:spLocks noGrp="1" noRot="1" noChangeAspect="1"/>
          </p:cNvSpPr>
          <p:nvPr>
            <p:ph type="sldImg"/>
          </p:nvPr>
        </p:nvSpPr>
        <p:spPr bwMode="auto"/>
      </p:sp>
      <p:sp>
        <p:nvSpPr>
          <p:cNvPr id="1242635208" name="Notes Placeholder 2"/>
          <p:cNvSpPr>
            <a:spLocks noGrp="1"/>
          </p:cNvSpPr>
          <p:nvPr>
            <p:ph type="body" idx="1"/>
          </p:nvPr>
        </p:nvSpPr>
        <p:spPr bwMode="auto"/>
        <p:txBody>
          <a:bodyPr/>
          <a:lstStyle/>
          <a:p>
            <a:pPr>
              <a:defRPr/>
            </a:pPr>
            <a:endParaRPr/>
          </a:p>
        </p:txBody>
      </p:sp>
      <p:sp>
        <p:nvSpPr>
          <p:cNvPr id="1167058418"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1883578D-D7EF-0EB1-67C7-597C86465D61}"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27</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DB8D5-9C31-D4E0-AA56-2AE4BBF73A6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57D9948-0944-F815-D3B9-82E0B93594C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5E82BC6-48E1-2B98-AC20-3C848F01F10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549CACA6-CCD9-D262-FD52-7480655F2EAC}"/>
              </a:ext>
            </a:extLst>
          </p:cNvPr>
          <p:cNvSpPr>
            <a:spLocks noGrp="1"/>
          </p:cNvSpPr>
          <p:nvPr>
            <p:ph type="sldNum" sz="quarter" idx="5"/>
          </p:nvPr>
        </p:nvSpPr>
        <p:spPr/>
        <p:txBody>
          <a:bodyPr/>
          <a:lstStyle/>
          <a:p>
            <a:fld id="{8C36BA74-7AA1-48ED-B9BC-0F570D47A936}" type="slidenum">
              <a:t>6</a:t>
            </a:fld>
            <a:endParaRPr lang="de-DE"/>
          </a:p>
        </p:txBody>
      </p:sp>
    </p:spTree>
    <p:extLst>
      <p:ext uri="{BB962C8B-B14F-4D97-AF65-F5344CB8AC3E}">
        <p14:creationId xmlns:p14="http://schemas.microsoft.com/office/powerpoint/2010/main" val="3005684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626074993" name="Slide Image Placeholder 1"/>
          <p:cNvSpPr>
            <a:spLocks noGrp="1" noRot="1" noChangeAspect="1"/>
          </p:cNvSpPr>
          <p:nvPr>
            <p:ph type="sldImg"/>
          </p:nvPr>
        </p:nvSpPr>
        <p:spPr bwMode="auto"/>
      </p:sp>
      <p:sp>
        <p:nvSpPr>
          <p:cNvPr id="293038540" name="Notes Placeholder 2"/>
          <p:cNvSpPr>
            <a:spLocks noGrp="1"/>
          </p:cNvSpPr>
          <p:nvPr>
            <p:ph type="body" idx="1"/>
          </p:nvPr>
        </p:nvSpPr>
        <p:spPr bwMode="auto"/>
        <p:txBody>
          <a:bodyPr/>
          <a:lstStyle/>
          <a:p>
            <a:pPr>
              <a:defRPr/>
            </a:pPr>
            <a:endParaRPr/>
          </a:p>
        </p:txBody>
      </p:sp>
      <p:sp>
        <p:nvSpPr>
          <p:cNvPr id="409317531"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5EF197E-AB95-756F-8E75-FB17E1DD3C28}"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28</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0081555" name="Slide Image Placeholder 1"/>
          <p:cNvSpPr>
            <a:spLocks noGrp="1" noRot="1" noChangeAspect="1"/>
          </p:cNvSpPr>
          <p:nvPr>
            <p:ph type="sldImg"/>
          </p:nvPr>
        </p:nvSpPr>
        <p:spPr bwMode="auto"/>
      </p:sp>
      <p:sp>
        <p:nvSpPr>
          <p:cNvPr id="1586636381" name="Notes Placeholder 2"/>
          <p:cNvSpPr>
            <a:spLocks noGrp="1"/>
          </p:cNvSpPr>
          <p:nvPr>
            <p:ph type="body" idx="1"/>
          </p:nvPr>
        </p:nvSpPr>
        <p:spPr bwMode="auto"/>
        <p:txBody>
          <a:bodyPr/>
          <a:lstStyle/>
          <a:p>
            <a:pPr>
              <a:defRPr/>
            </a:pPr>
            <a:endParaRPr/>
          </a:p>
        </p:txBody>
      </p:sp>
      <p:sp>
        <p:nvSpPr>
          <p:cNvPr id="108316850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3A23579-5306-9E1D-B92D-9EA1C4EFDDF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29</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395415193" name="Slide Image Placeholder 1"/>
          <p:cNvSpPr>
            <a:spLocks noGrp="1" noRot="1" noChangeAspect="1"/>
          </p:cNvSpPr>
          <p:nvPr>
            <p:ph type="sldImg"/>
          </p:nvPr>
        </p:nvSpPr>
        <p:spPr bwMode="auto"/>
      </p:sp>
      <p:sp>
        <p:nvSpPr>
          <p:cNvPr id="554188817" name="Notes Placeholder 2"/>
          <p:cNvSpPr>
            <a:spLocks noGrp="1"/>
          </p:cNvSpPr>
          <p:nvPr>
            <p:ph type="body" idx="1"/>
          </p:nvPr>
        </p:nvSpPr>
        <p:spPr bwMode="auto"/>
        <p:txBody>
          <a:bodyPr/>
          <a:lstStyle/>
          <a:p>
            <a:pPr>
              <a:defRPr/>
            </a:pPr>
            <a:endParaRPr/>
          </a:p>
        </p:txBody>
      </p:sp>
      <p:sp>
        <p:nvSpPr>
          <p:cNvPr id="99635367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B4A46-0DF5-3E79-7271-A42913B15DC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5E868098-70C3-F5BC-4578-CD69711284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461A64D-04BB-BBC8-94C2-6AC684F3C47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A36CF41-EE57-A946-9545-B0ABE619C1B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265835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3011D-FD27-9E62-A3BF-A9ED2E09A53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67FB106E-1E9C-4BBF-C8EE-8C611700314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213F4A1-9ED0-CC73-F4AF-9CECF744B80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188FE56-2E3E-8AF5-D501-22A92B030E0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25161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7D6BD-3906-1B99-845A-AC3E23D4031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086599A-0AD8-0A8A-12D2-715AF485E9F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8E352483-FCB4-61D3-79E9-C0D098B900A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D2A43257-15C4-F4D1-F9C9-5BCAF8CB4E46}"/>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52646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9AEC5-143A-2C86-D740-9AEC8D0CB2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7F5057E-8761-3934-C7C0-704E5DE21DC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F4E6EDF-863C-9E03-D57B-7ABA940F87C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D22D321-9FD1-4EA5-9181-C87EBD9B78E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034013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0F02A-2871-644B-DBF2-E8862E32AD1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8920983-7480-CD8A-29E1-3B4524B16FE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4B622C3-0288-3C9A-160C-1C260E4AB511}"/>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DC1A5DEA-714B-709B-872A-C9ECBC516CAE}"/>
              </a:ext>
            </a:extLst>
          </p:cNvPr>
          <p:cNvSpPr>
            <a:spLocks noGrp="1"/>
          </p:cNvSpPr>
          <p:nvPr>
            <p:ph type="sldNum" sz="quarter" idx="5"/>
          </p:nvPr>
        </p:nvSpPr>
        <p:spPr/>
        <p:txBody>
          <a:bodyPr/>
          <a:lstStyle/>
          <a:p>
            <a:fld id="{8C36BA74-7AA1-48ED-B9BC-0F570D47A936}" type="slidenum">
              <a:t>35</a:t>
            </a:fld>
            <a:endParaRPr lang="de-DE"/>
          </a:p>
        </p:txBody>
      </p:sp>
    </p:spTree>
    <p:extLst>
      <p:ext uri="{BB962C8B-B14F-4D97-AF65-F5344CB8AC3E}">
        <p14:creationId xmlns:p14="http://schemas.microsoft.com/office/powerpoint/2010/main" val="346317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421614736" name="Folienbildplatzhalter 1"/>
          <p:cNvSpPr>
            <a:spLocks noGrp="1" noRot="1" noChangeAspect="1"/>
          </p:cNvSpPr>
          <p:nvPr>
            <p:ph type="sldImg"/>
          </p:nvPr>
        </p:nvSpPr>
        <p:spPr bwMode="auto"/>
      </p:sp>
      <p:sp>
        <p:nvSpPr>
          <p:cNvPr id="13902956" name="Notizenplatzhalter 2"/>
          <p:cNvSpPr>
            <a:spLocks noGrp="1"/>
          </p:cNvSpPr>
          <p:nvPr>
            <p:ph type="body" idx="1"/>
          </p:nvPr>
        </p:nvSpPr>
        <p:spPr bwMode="auto"/>
        <p:txBody>
          <a:bodyPr/>
          <a:lstStyle/>
          <a:p>
            <a:pPr>
              <a:defRPr/>
            </a:pPr>
            <a:r>
              <a:rPr lang="de-DE"/>
              <a:t>Hier beginnen wir mit dem Hintergrund und der Motivation für unser Projekt. Wir geben einen Überblick über die Einzelhandelsbranche und erläutern die Zielsetzung unseres Data Science Projekts, um Prozesse zu optimieren und die Effizienz zu steigern.</a:t>
            </a:r>
            <a:endParaRPr/>
          </a:p>
        </p:txBody>
      </p:sp>
      <p:sp>
        <p:nvSpPr>
          <p:cNvPr id="1424657788" name="Foliennummernplatzhalter 3"/>
          <p:cNvSpPr>
            <a:spLocks noGrp="1"/>
          </p:cNvSpPr>
          <p:nvPr>
            <p:ph type="sldNum" sz="quarter" idx="5"/>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C36BA74-7AA1-48ED-B9BC-0F570D47A9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11</a:t>
            </a:fld>
            <a:endParaRPr kumimoji="0" lang="de-DE"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12</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510186508" name="Slide Image Placeholder 1"/>
          <p:cNvSpPr>
            <a:spLocks noGrp="1" noRot="1" noChangeAspect="1"/>
          </p:cNvSpPr>
          <p:nvPr>
            <p:ph type="sldImg"/>
          </p:nvPr>
        </p:nvSpPr>
        <p:spPr bwMode="auto"/>
      </p:sp>
      <p:sp>
        <p:nvSpPr>
          <p:cNvPr id="1659927198" name="Notes Placeholder 2"/>
          <p:cNvSpPr>
            <a:spLocks noGrp="1"/>
          </p:cNvSpPr>
          <p:nvPr>
            <p:ph type="body" idx="1"/>
          </p:nvPr>
        </p:nvSpPr>
        <p:spPr bwMode="auto"/>
        <p:txBody>
          <a:bodyPr/>
          <a:lstStyle/>
          <a:p>
            <a:pPr>
              <a:defRPr/>
            </a:pPr>
            <a:endParaRPr/>
          </a:p>
        </p:txBody>
      </p:sp>
      <p:sp>
        <p:nvSpPr>
          <p:cNvPr id="207163636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BF48A40-2010-B16B-2873-732956E2F463}"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13</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9090186" name="Slide Image Placeholder 1"/>
          <p:cNvSpPr>
            <a:spLocks noGrp="1" noRot="1" noChangeAspect="1"/>
          </p:cNvSpPr>
          <p:nvPr>
            <p:ph type="sldImg"/>
          </p:nvPr>
        </p:nvSpPr>
        <p:spPr bwMode="auto"/>
      </p:sp>
      <p:sp>
        <p:nvSpPr>
          <p:cNvPr id="400293583" name="Notes Placeholder 2"/>
          <p:cNvSpPr>
            <a:spLocks noGrp="1"/>
          </p:cNvSpPr>
          <p:nvPr>
            <p:ph type="body" idx="1"/>
          </p:nvPr>
        </p:nvSpPr>
        <p:spPr bwMode="auto"/>
        <p:txBody>
          <a:bodyPr/>
          <a:lstStyle/>
          <a:p>
            <a:pPr>
              <a:defRPr/>
            </a:pPr>
            <a:endParaRPr/>
          </a:p>
        </p:txBody>
      </p:sp>
      <p:sp>
        <p:nvSpPr>
          <p:cNvPr id="125738804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14</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5F11D-6FF4-9518-2431-C0D83E890CE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1B4F771-DCAA-7589-982D-7526BF9AB53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D71D6DB-A356-59F9-4832-6B13E18E165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2ADCC37-A286-63D5-CED0-BF80EC5FB8C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580138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97449870" name="Folienbildplatzhalter 1"/>
          <p:cNvSpPr>
            <a:spLocks noGrp="1" noRot="1" noChangeAspect="1"/>
          </p:cNvSpPr>
          <p:nvPr>
            <p:ph type="sldImg"/>
          </p:nvPr>
        </p:nvSpPr>
        <p:spPr bwMode="auto"/>
      </p:sp>
      <p:sp>
        <p:nvSpPr>
          <p:cNvPr id="1772139445" name="Notizenplatzhalter 2"/>
          <p:cNvSpPr>
            <a:spLocks noGrp="1"/>
          </p:cNvSpPr>
          <p:nvPr>
            <p:ph type="body" idx="1"/>
          </p:nvPr>
        </p:nvSpPr>
        <p:spPr bwMode="auto"/>
        <p:txBody>
          <a:bodyPr/>
          <a:lstStyle/>
          <a:p>
            <a:pPr>
              <a:defRPr/>
            </a:pPr>
            <a:r>
              <a:rPr lang="de-DE"/>
              <a:t>Hier beginnen wir mit dem Hintergrund und der Motivation für unser Projekt. Wir geben einen Überblick über die Einzelhandelsbranche und erläutern die Zielsetzung unseres Data Science Projekts, um Prozesse zu optimieren und die Effizienz zu steigern.</a:t>
            </a:r>
            <a:endParaRPr/>
          </a:p>
        </p:txBody>
      </p:sp>
      <p:sp>
        <p:nvSpPr>
          <p:cNvPr id="1983412138" name="Foliennummernplatzhalter 3"/>
          <p:cNvSpPr>
            <a:spLocks noGrp="1"/>
          </p:cNvSpPr>
          <p:nvPr>
            <p:ph type="sldNum" sz="quarter" idx="5"/>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C36BA74-7AA1-48ED-B9BC-0F570D47A9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16</a:t>
            </a:fld>
            <a:endParaRPr kumimoji="0" lang="de-DE"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17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5/20/2025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5/20/2025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5/20/2025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1404975195" name="Freeform: Shape 6"/>
          <p:cNvSpPr/>
          <p:nvPr/>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1816815235" name="Title 1"/>
          <p:cNvSpPr>
            <a:spLocks noGrp="1"/>
          </p:cNvSpPr>
          <p:nvPr>
            <p:ph type="ctrTitle"/>
          </p:nvPr>
        </p:nvSpPr>
        <p:spPr bwMode="auto">
          <a:xfrm>
            <a:off x="521208" y="978408"/>
            <a:ext cx="11155680" cy="3429000"/>
          </a:xfrm>
        </p:spPr>
        <p:txBody>
          <a:bodyPr anchor="t">
            <a:normAutofit/>
          </a:bodyPr>
          <a:lstStyle>
            <a:lvl1pPr algn="l">
              <a:defRPr sz="7200"/>
            </a:lvl1pPr>
          </a:lstStyle>
          <a:p>
            <a:pPr>
              <a:defRPr/>
            </a:pPr>
            <a:r>
              <a:rPr lang="en-US"/>
              <a:t>Click to edit Master title style</a:t>
            </a:r>
            <a:endParaRPr/>
          </a:p>
        </p:txBody>
      </p:sp>
      <p:sp>
        <p:nvSpPr>
          <p:cNvPr id="1480741037" name="Subtitle 2"/>
          <p:cNvSpPr>
            <a:spLocks noGrp="1"/>
          </p:cNvSpPr>
          <p:nvPr>
            <p:ph type="subTitle" idx="1"/>
          </p:nvPr>
        </p:nvSpPr>
        <p:spPr bwMode="auto">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985086716" name="Date Placeholder 3"/>
          <p:cNvSpPr>
            <a:spLocks noGrp="1"/>
          </p:cNvSpPr>
          <p:nvPr>
            <p:ph type="dt" sz="half" idx="10"/>
          </p:nvPr>
        </p:nvSpPr>
        <p:spPr bwMode="auto"/>
        <p:txBody>
          <a:bodyPr/>
          <a:lstStyle/>
          <a:p>
            <a:pPr>
              <a:defRPr/>
            </a:pPr>
            <a:fld id="{4E96B16B-3D02-421E-9A22-E7AF4889F0FE}" type="datetime1">
              <a:rPr lang="en-US"/>
              <a:t>5/21/2025</a:t>
            </a:fld>
            <a:endParaRPr lang="en-US"/>
          </a:p>
        </p:txBody>
      </p:sp>
      <p:sp>
        <p:nvSpPr>
          <p:cNvPr id="1604263409"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707521755"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Tree>
    <p:extLst>
      <p:ext uri="{BB962C8B-B14F-4D97-AF65-F5344CB8AC3E}">
        <p14:creationId xmlns:p14="http://schemas.microsoft.com/office/powerpoint/2010/main" val="1660794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073067361" name="Title 1"/>
          <p:cNvSpPr>
            <a:spLocks noGrp="1"/>
          </p:cNvSpPr>
          <p:nvPr>
            <p:ph type="title"/>
          </p:nvPr>
        </p:nvSpPr>
        <p:spPr bwMode="auto"/>
        <p:txBody>
          <a:bodyPr/>
          <a:lstStyle/>
          <a:p>
            <a:pPr>
              <a:defRPr/>
            </a:pPr>
            <a:r>
              <a:rPr lang="en-US"/>
              <a:t>Click to edit Master title style</a:t>
            </a:r>
            <a:endParaRPr/>
          </a:p>
        </p:txBody>
      </p:sp>
      <p:sp>
        <p:nvSpPr>
          <p:cNvPr id="1879618080"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145567663" name="Date Placeholder 3"/>
          <p:cNvSpPr>
            <a:spLocks noGrp="1"/>
          </p:cNvSpPr>
          <p:nvPr>
            <p:ph type="dt" sz="half" idx="10"/>
          </p:nvPr>
        </p:nvSpPr>
        <p:spPr bwMode="auto">
          <a:xfrm>
            <a:off x="521208" y="6419088"/>
            <a:ext cx="801754" cy="365125"/>
          </a:xfrm>
        </p:spPr>
        <p:txBody>
          <a:bodyPr/>
          <a:lstStyle/>
          <a:p>
            <a:pPr>
              <a:defRPr/>
            </a:pPr>
            <a:fld id="{75E84928-FE16-43B9-BC25-2859501720EA}" type="datetime1">
              <a:rPr lang="en-US"/>
              <a:t>5/21/2025</a:t>
            </a:fld>
            <a:endParaRPr lang="en-US"/>
          </a:p>
        </p:txBody>
      </p:sp>
      <p:sp>
        <p:nvSpPr>
          <p:cNvPr id="1317987454" name="Footer Placeholder 4"/>
          <p:cNvSpPr>
            <a:spLocks noGrp="1"/>
          </p:cNvSpPr>
          <p:nvPr>
            <p:ph type="ftr" sz="quarter" idx="11"/>
          </p:nvPr>
        </p:nvSpPr>
        <p:spPr bwMode="auto">
          <a:xfrm>
            <a:off x="1322962" y="6419088"/>
            <a:ext cx="4114800" cy="365125"/>
          </a:xfrm>
        </p:spPr>
        <p:txBody>
          <a:bodyPr/>
          <a:lstStyle/>
          <a:p>
            <a:pPr>
              <a:defRPr/>
            </a:pPr>
            <a:r>
              <a:rPr lang="en-US"/>
              <a:t>Matthias Bald | David Zurschmitten | Raphael Schaffarczik</a:t>
            </a:r>
          </a:p>
        </p:txBody>
      </p:sp>
      <p:sp>
        <p:nvSpPr>
          <p:cNvPr id="752599215"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38213964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783777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secHead" preserve="1" userDrawn="1">
  <p:cSld name="Section Header">
    <p:spTree>
      <p:nvGrpSpPr>
        <p:cNvPr id="1" name=""/>
        <p:cNvGrpSpPr/>
        <p:nvPr/>
      </p:nvGrpSpPr>
      <p:grpSpPr bwMode="auto">
        <a:xfrm>
          <a:off x="0" y="0"/>
          <a:ext cx="0" cy="0"/>
          <a:chOff x="0" y="0"/>
          <a:chExt cx="0" cy="0"/>
        </a:xfrm>
      </p:grpSpPr>
      <p:sp>
        <p:nvSpPr>
          <p:cNvPr id="1014068855" name="Title 1"/>
          <p:cNvSpPr>
            <a:spLocks noGrp="1"/>
          </p:cNvSpPr>
          <p:nvPr>
            <p:ph type="title"/>
          </p:nvPr>
        </p:nvSpPr>
        <p:spPr bwMode="auto">
          <a:xfrm>
            <a:off x="521208" y="978408"/>
            <a:ext cx="5020056" cy="4288536"/>
          </a:xfrm>
        </p:spPr>
        <p:txBody>
          <a:bodyPr anchor="t">
            <a:normAutofit/>
          </a:bodyPr>
          <a:lstStyle>
            <a:lvl1pPr>
              <a:defRPr sz="5400"/>
            </a:lvl1pPr>
          </a:lstStyle>
          <a:p>
            <a:pPr>
              <a:defRPr/>
            </a:pPr>
            <a:r>
              <a:rPr lang="en-US"/>
              <a:t>Click to edit Master title style</a:t>
            </a:r>
            <a:endParaRPr/>
          </a:p>
        </p:txBody>
      </p:sp>
      <p:sp>
        <p:nvSpPr>
          <p:cNvPr id="130706032" name="Text Placeholder 2"/>
          <p:cNvSpPr>
            <a:spLocks noGrp="1"/>
          </p:cNvSpPr>
          <p:nvPr>
            <p:ph type="body" idx="1"/>
          </p:nvPr>
        </p:nvSpPr>
        <p:spPr bwMode="auto">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defRPr/>
            </a:pPr>
            <a:r>
              <a:rPr lang="en-US"/>
              <a:t>Click to edit Master text styles</a:t>
            </a:r>
            <a:endParaRPr/>
          </a:p>
        </p:txBody>
      </p:sp>
      <p:sp>
        <p:nvSpPr>
          <p:cNvPr id="66137928" name="Date Placeholder 3"/>
          <p:cNvSpPr>
            <a:spLocks noGrp="1"/>
          </p:cNvSpPr>
          <p:nvPr>
            <p:ph type="dt" sz="half" idx="10"/>
          </p:nvPr>
        </p:nvSpPr>
        <p:spPr bwMode="auto"/>
        <p:txBody>
          <a:bodyPr/>
          <a:lstStyle/>
          <a:p>
            <a:pPr>
              <a:defRPr/>
            </a:pPr>
            <a:fld id="{52B94D21-0962-4C08-BB57-BC7507DEE084}" type="datetime1">
              <a:rPr lang="en-US"/>
              <a:t>5/21/2025</a:t>
            </a:fld>
            <a:endParaRPr lang="en-US"/>
          </a:p>
        </p:txBody>
      </p:sp>
      <p:sp>
        <p:nvSpPr>
          <p:cNvPr id="1822937749"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822169292"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763383906" name="Rectangle 6"/>
          <p:cNvSpPr/>
          <p:nvPr/>
        </p:nvSpPr>
        <p:spPr bwMode="auto">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679663902"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4183622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675668021" name="Title 1"/>
          <p:cNvSpPr>
            <a:spLocks noGrp="1"/>
          </p:cNvSpPr>
          <p:nvPr>
            <p:ph type="title"/>
          </p:nvPr>
        </p:nvSpPr>
        <p:spPr bwMode="auto"/>
        <p:txBody>
          <a:bodyPr/>
          <a:lstStyle/>
          <a:p>
            <a:pPr>
              <a:defRPr/>
            </a:pPr>
            <a:r>
              <a:rPr lang="en-US"/>
              <a:t>Click to edit Master title style</a:t>
            </a:r>
            <a:endParaRPr/>
          </a:p>
        </p:txBody>
      </p:sp>
      <p:sp>
        <p:nvSpPr>
          <p:cNvPr id="1459792188" name="Content Placeholder 2"/>
          <p:cNvSpPr>
            <a:spLocks noGrp="1"/>
          </p:cNvSpPr>
          <p:nvPr>
            <p:ph sz="half" idx="1"/>
          </p:nvPr>
        </p:nvSpPr>
        <p:spPr bwMode="auto">
          <a:xfrm>
            <a:off x="521208" y="2578608"/>
            <a:ext cx="5166360" cy="376732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369310382" name="Content Placeholder 3"/>
          <p:cNvSpPr>
            <a:spLocks noGrp="1"/>
          </p:cNvSpPr>
          <p:nvPr>
            <p:ph sz="half" idx="2"/>
          </p:nvPr>
        </p:nvSpPr>
        <p:spPr bwMode="auto">
          <a:xfrm>
            <a:off x="6519672" y="2578608"/>
            <a:ext cx="5166360" cy="376732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440103092" name="Date Placeholder 4"/>
          <p:cNvSpPr>
            <a:spLocks noGrp="1"/>
          </p:cNvSpPr>
          <p:nvPr>
            <p:ph type="dt" sz="half" idx="10"/>
          </p:nvPr>
        </p:nvSpPr>
        <p:spPr bwMode="auto"/>
        <p:txBody>
          <a:bodyPr/>
          <a:lstStyle/>
          <a:p>
            <a:pPr>
              <a:defRPr/>
            </a:pPr>
            <a:fld id="{EF075700-B54E-437C-8A31-0CC21845C39D}" type="datetime1">
              <a:rPr lang="en-US"/>
              <a:t>5/21/2025</a:t>
            </a:fld>
            <a:endParaRPr lang="en-US"/>
          </a:p>
        </p:txBody>
      </p:sp>
      <p:sp>
        <p:nvSpPr>
          <p:cNvPr id="1200604303" name="Footer Placeholder 5"/>
          <p:cNvSpPr>
            <a:spLocks noGrp="1"/>
          </p:cNvSpPr>
          <p:nvPr>
            <p:ph type="ftr" sz="quarter" idx="11"/>
          </p:nvPr>
        </p:nvSpPr>
        <p:spPr bwMode="auto"/>
        <p:txBody>
          <a:bodyPr/>
          <a:lstStyle/>
          <a:p>
            <a:pPr>
              <a:defRPr/>
            </a:pPr>
            <a:r>
              <a:rPr lang="en-US"/>
              <a:t>Matthias Bald | David Zurschmitten | Raphael Schaffarczik</a:t>
            </a:r>
          </a:p>
        </p:txBody>
      </p:sp>
      <p:sp>
        <p:nvSpPr>
          <p:cNvPr id="752081472"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826570585"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1754371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1681995713" name="Title 1"/>
          <p:cNvSpPr>
            <a:spLocks noGrp="1"/>
          </p:cNvSpPr>
          <p:nvPr>
            <p:ph type="title"/>
          </p:nvPr>
        </p:nvSpPr>
        <p:spPr bwMode="auto">
          <a:xfrm>
            <a:off x="521208" y="978408"/>
            <a:ext cx="11164824" cy="1216151"/>
          </a:xfrm>
        </p:spPr>
        <p:txBody>
          <a:bodyPr/>
          <a:lstStyle/>
          <a:p>
            <a:pPr>
              <a:defRPr/>
            </a:pPr>
            <a:r>
              <a:rPr lang="en-US"/>
              <a:t>Click to edit Master title style</a:t>
            </a:r>
            <a:endParaRPr/>
          </a:p>
        </p:txBody>
      </p:sp>
      <p:sp>
        <p:nvSpPr>
          <p:cNvPr id="2132268889" name="Text Placeholder 2"/>
          <p:cNvSpPr>
            <a:spLocks noGrp="1"/>
          </p:cNvSpPr>
          <p:nvPr>
            <p:ph type="body" idx="1"/>
          </p:nvPr>
        </p:nvSpPr>
        <p:spPr bwMode="auto">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79677708" name="Content Placeholder 3"/>
          <p:cNvSpPr>
            <a:spLocks noGrp="1"/>
          </p:cNvSpPr>
          <p:nvPr>
            <p:ph sz="half" idx="2"/>
          </p:nvPr>
        </p:nvSpPr>
        <p:spPr bwMode="auto">
          <a:xfrm>
            <a:off x="521208" y="3035808"/>
            <a:ext cx="5166360" cy="331012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92543795" name="Text Placeholder 4"/>
          <p:cNvSpPr>
            <a:spLocks noGrp="1"/>
          </p:cNvSpPr>
          <p:nvPr>
            <p:ph type="body" sz="quarter" idx="3"/>
          </p:nvPr>
        </p:nvSpPr>
        <p:spPr bwMode="auto">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940603491" name="Content Placeholder 5"/>
          <p:cNvSpPr>
            <a:spLocks noGrp="1"/>
          </p:cNvSpPr>
          <p:nvPr>
            <p:ph sz="quarter" idx="4"/>
          </p:nvPr>
        </p:nvSpPr>
        <p:spPr bwMode="auto">
          <a:xfrm>
            <a:off x="6519672" y="3035808"/>
            <a:ext cx="5166360" cy="331012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052167190" name="Date Placeholder 6"/>
          <p:cNvSpPr>
            <a:spLocks noGrp="1"/>
          </p:cNvSpPr>
          <p:nvPr>
            <p:ph type="dt" sz="half" idx="10"/>
          </p:nvPr>
        </p:nvSpPr>
        <p:spPr bwMode="auto"/>
        <p:txBody>
          <a:bodyPr/>
          <a:lstStyle/>
          <a:p>
            <a:pPr>
              <a:defRPr/>
            </a:pPr>
            <a:fld id="{A7472505-C2E4-4560-87BD-F72139D98800}" type="datetime1">
              <a:rPr lang="en-US"/>
              <a:t>5/21/2025</a:t>
            </a:fld>
            <a:endParaRPr lang="en-US"/>
          </a:p>
        </p:txBody>
      </p:sp>
      <p:sp>
        <p:nvSpPr>
          <p:cNvPr id="654883029" name="Footer Placeholder 7"/>
          <p:cNvSpPr>
            <a:spLocks noGrp="1"/>
          </p:cNvSpPr>
          <p:nvPr>
            <p:ph type="ftr" sz="quarter" idx="11"/>
          </p:nvPr>
        </p:nvSpPr>
        <p:spPr bwMode="auto"/>
        <p:txBody>
          <a:bodyPr/>
          <a:lstStyle/>
          <a:p>
            <a:pPr>
              <a:defRPr/>
            </a:pPr>
            <a:r>
              <a:rPr lang="en-US"/>
              <a:t>Matthias Bald | David Zurschmitten | Raphael Schaffarczik</a:t>
            </a:r>
          </a:p>
        </p:txBody>
      </p:sp>
      <p:sp>
        <p:nvSpPr>
          <p:cNvPr id="423020449" name="Slide Number Placeholder 8"/>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94013519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1617908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1794816151" name="Title 1"/>
          <p:cNvSpPr>
            <a:spLocks noGrp="1"/>
          </p:cNvSpPr>
          <p:nvPr>
            <p:ph type="title"/>
          </p:nvPr>
        </p:nvSpPr>
        <p:spPr bwMode="auto"/>
        <p:txBody>
          <a:bodyPr/>
          <a:lstStyle/>
          <a:p>
            <a:pPr>
              <a:defRPr/>
            </a:pPr>
            <a:r>
              <a:rPr lang="en-US"/>
              <a:t>Click to edit Master title style</a:t>
            </a:r>
            <a:endParaRPr/>
          </a:p>
        </p:txBody>
      </p:sp>
      <p:sp>
        <p:nvSpPr>
          <p:cNvPr id="869086042" name="Date Placeholder 2"/>
          <p:cNvSpPr>
            <a:spLocks noGrp="1"/>
          </p:cNvSpPr>
          <p:nvPr>
            <p:ph type="dt" sz="half" idx="10"/>
          </p:nvPr>
        </p:nvSpPr>
        <p:spPr bwMode="auto"/>
        <p:txBody>
          <a:bodyPr/>
          <a:lstStyle/>
          <a:p>
            <a:pPr>
              <a:defRPr/>
            </a:pPr>
            <a:fld id="{688C6202-6C0C-4936-9181-C3BAC183F367}" type="datetime1">
              <a:rPr lang="en-US"/>
              <a:t>5/21/2025</a:t>
            </a:fld>
            <a:endParaRPr lang="en-US"/>
          </a:p>
        </p:txBody>
      </p:sp>
      <p:sp>
        <p:nvSpPr>
          <p:cNvPr id="784468350" name="Footer Placeholder 3"/>
          <p:cNvSpPr>
            <a:spLocks noGrp="1"/>
          </p:cNvSpPr>
          <p:nvPr>
            <p:ph type="ftr" sz="quarter" idx="11"/>
          </p:nvPr>
        </p:nvSpPr>
        <p:spPr bwMode="auto"/>
        <p:txBody>
          <a:bodyPr/>
          <a:lstStyle/>
          <a:p>
            <a:pPr>
              <a:defRPr/>
            </a:pPr>
            <a:r>
              <a:rPr lang="en-US"/>
              <a:t>Matthias Bald | David Zurschmitten | Raphael Schaffarczik</a:t>
            </a:r>
          </a:p>
        </p:txBody>
      </p:sp>
      <p:sp>
        <p:nvSpPr>
          <p:cNvPr id="893084328" name="Slide Number Placeholder 4"/>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036321327"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2484614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type="blank" preserve="1" userDrawn="1">
  <p:cSld name="Blank">
    <p:spTree>
      <p:nvGrpSpPr>
        <p:cNvPr id="1" name=""/>
        <p:cNvGrpSpPr/>
        <p:nvPr/>
      </p:nvGrpSpPr>
      <p:grpSpPr bwMode="auto">
        <a:xfrm>
          <a:off x="0" y="0"/>
          <a:ext cx="0" cy="0"/>
          <a:chOff x="0" y="0"/>
          <a:chExt cx="0" cy="0"/>
        </a:xfrm>
      </p:grpSpPr>
      <p:sp>
        <p:nvSpPr>
          <p:cNvPr id="1982508545" name="Date Placeholder 1"/>
          <p:cNvSpPr>
            <a:spLocks noGrp="1"/>
          </p:cNvSpPr>
          <p:nvPr>
            <p:ph type="dt" sz="half" idx="10"/>
          </p:nvPr>
        </p:nvSpPr>
        <p:spPr bwMode="auto"/>
        <p:txBody>
          <a:bodyPr/>
          <a:lstStyle/>
          <a:p>
            <a:pPr>
              <a:defRPr/>
            </a:pPr>
            <a:fld id="{B9C3A1C5-5A4D-40F5-AA30-2E2FA551A28A}" type="datetime1">
              <a:rPr lang="en-US"/>
              <a:t>5/21/2025</a:t>
            </a:fld>
            <a:endParaRPr lang="en-US"/>
          </a:p>
        </p:txBody>
      </p:sp>
      <p:sp>
        <p:nvSpPr>
          <p:cNvPr id="989125143" name="Footer Placeholder 2"/>
          <p:cNvSpPr>
            <a:spLocks noGrp="1"/>
          </p:cNvSpPr>
          <p:nvPr>
            <p:ph type="ftr" sz="quarter" idx="11"/>
          </p:nvPr>
        </p:nvSpPr>
        <p:spPr bwMode="auto"/>
        <p:txBody>
          <a:bodyPr/>
          <a:lstStyle/>
          <a:p>
            <a:pPr>
              <a:defRPr/>
            </a:pPr>
            <a:r>
              <a:rPr lang="en-US"/>
              <a:t>Matthias Bald | David Zurschmitten | Raphael Schaffarczik</a:t>
            </a:r>
          </a:p>
        </p:txBody>
      </p:sp>
      <p:sp>
        <p:nvSpPr>
          <p:cNvPr id="109211392" name="Slide Number Placeholder 3"/>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519838871"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5659484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765318378" name="Title 1"/>
          <p:cNvSpPr>
            <a:spLocks noGrp="1"/>
          </p:cNvSpPr>
          <p:nvPr>
            <p:ph type="title"/>
          </p:nvPr>
        </p:nvSpPr>
        <p:spPr bwMode="auto">
          <a:xfrm>
            <a:off x="521208" y="978408"/>
            <a:ext cx="5020056" cy="2459735"/>
          </a:xfrm>
        </p:spPr>
        <p:txBody>
          <a:bodyPr anchor="t">
            <a:noAutofit/>
          </a:bodyPr>
          <a:lstStyle>
            <a:lvl1pPr>
              <a:defRPr sz="4400"/>
            </a:lvl1pPr>
          </a:lstStyle>
          <a:p>
            <a:pPr>
              <a:defRPr/>
            </a:pPr>
            <a:r>
              <a:rPr lang="en-US"/>
              <a:t>Click to edit Master title style</a:t>
            </a:r>
            <a:endParaRPr/>
          </a:p>
        </p:txBody>
      </p:sp>
      <p:sp>
        <p:nvSpPr>
          <p:cNvPr id="1465699341" name="Content Placeholder 2"/>
          <p:cNvSpPr>
            <a:spLocks noGrp="1"/>
          </p:cNvSpPr>
          <p:nvPr>
            <p:ph idx="1"/>
          </p:nvPr>
        </p:nvSpPr>
        <p:spPr bwMode="auto">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680037091" name="Text Placeholder 3"/>
          <p:cNvSpPr>
            <a:spLocks noGrp="1"/>
          </p:cNvSpPr>
          <p:nvPr>
            <p:ph type="body" sz="half" idx="2"/>
          </p:nvPr>
        </p:nvSpPr>
        <p:spPr bwMode="auto">
          <a:xfrm>
            <a:off x="521208" y="3575303"/>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775558454" name="Date Placeholder 4"/>
          <p:cNvSpPr>
            <a:spLocks noGrp="1"/>
          </p:cNvSpPr>
          <p:nvPr>
            <p:ph type="dt" sz="half" idx="10"/>
          </p:nvPr>
        </p:nvSpPr>
        <p:spPr bwMode="auto"/>
        <p:txBody>
          <a:bodyPr/>
          <a:lstStyle/>
          <a:p>
            <a:pPr>
              <a:defRPr/>
            </a:pPr>
            <a:fld id="{A3AFC84A-6073-47BB-AA17-B11F88B48FFC}" type="datetime1">
              <a:rPr lang="en-US"/>
              <a:t>5/21/2025</a:t>
            </a:fld>
            <a:endParaRPr lang="en-US"/>
          </a:p>
        </p:txBody>
      </p:sp>
      <p:sp>
        <p:nvSpPr>
          <p:cNvPr id="95362649" name="Footer Placeholder 5"/>
          <p:cNvSpPr>
            <a:spLocks noGrp="1"/>
          </p:cNvSpPr>
          <p:nvPr>
            <p:ph type="ftr" sz="quarter" idx="11"/>
          </p:nvPr>
        </p:nvSpPr>
        <p:spPr bwMode="auto"/>
        <p:txBody>
          <a:bodyPr/>
          <a:lstStyle/>
          <a:p>
            <a:pPr>
              <a:defRPr/>
            </a:pPr>
            <a:r>
              <a:rPr lang="en-US"/>
              <a:t>Matthias Bald | David Zurschmitten | Raphael Schaffarczik</a:t>
            </a:r>
          </a:p>
        </p:txBody>
      </p:sp>
      <p:sp>
        <p:nvSpPr>
          <p:cNvPr id="1750865351"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328871280"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716656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5/20/2025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1097499506" name="Title 1"/>
          <p:cNvSpPr>
            <a:spLocks noGrp="1"/>
          </p:cNvSpPr>
          <p:nvPr>
            <p:ph type="title"/>
          </p:nvPr>
        </p:nvSpPr>
        <p:spPr bwMode="auto">
          <a:xfrm>
            <a:off x="521208" y="978408"/>
            <a:ext cx="5020056" cy="2459735"/>
          </a:xfrm>
        </p:spPr>
        <p:txBody>
          <a:bodyPr anchor="t">
            <a:noAutofit/>
          </a:bodyPr>
          <a:lstStyle>
            <a:lvl1pPr>
              <a:defRPr sz="4400"/>
            </a:lvl1pPr>
          </a:lstStyle>
          <a:p>
            <a:pPr>
              <a:defRPr/>
            </a:pPr>
            <a:r>
              <a:rPr lang="en-US"/>
              <a:t>Click to edit Master title style</a:t>
            </a:r>
            <a:endParaRPr/>
          </a:p>
        </p:txBody>
      </p:sp>
      <p:sp>
        <p:nvSpPr>
          <p:cNvPr id="1671411287" name="Picture Placeholder 2"/>
          <p:cNvSpPr>
            <a:spLocks noGrp="1"/>
          </p:cNvSpPr>
          <p:nvPr>
            <p:ph type="pic" idx="1"/>
          </p:nvPr>
        </p:nvSpPr>
        <p:spPr bwMode="auto">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1741389758" name="Text Placeholder 3"/>
          <p:cNvSpPr>
            <a:spLocks noGrp="1"/>
          </p:cNvSpPr>
          <p:nvPr>
            <p:ph type="body" sz="half" idx="2"/>
          </p:nvPr>
        </p:nvSpPr>
        <p:spPr bwMode="auto">
          <a:xfrm>
            <a:off x="521208" y="3575303"/>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1432910384" name="Date Placeholder 4"/>
          <p:cNvSpPr>
            <a:spLocks noGrp="1"/>
          </p:cNvSpPr>
          <p:nvPr>
            <p:ph type="dt" sz="half" idx="10"/>
          </p:nvPr>
        </p:nvSpPr>
        <p:spPr bwMode="auto"/>
        <p:txBody>
          <a:bodyPr/>
          <a:lstStyle/>
          <a:p>
            <a:pPr>
              <a:defRPr/>
            </a:pPr>
            <a:fld id="{049970C6-98BD-4B9C-9DB4-A09FCA6FDD64}" type="datetime1">
              <a:rPr lang="en-US"/>
              <a:t>5/21/2025</a:t>
            </a:fld>
            <a:endParaRPr lang="en-US"/>
          </a:p>
        </p:txBody>
      </p:sp>
      <p:sp>
        <p:nvSpPr>
          <p:cNvPr id="1844368011" name="Footer Placeholder 5"/>
          <p:cNvSpPr>
            <a:spLocks noGrp="1"/>
          </p:cNvSpPr>
          <p:nvPr>
            <p:ph type="ftr" sz="quarter" idx="11"/>
          </p:nvPr>
        </p:nvSpPr>
        <p:spPr bwMode="auto"/>
        <p:txBody>
          <a:bodyPr/>
          <a:lstStyle/>
          <a:p>
            <a:pPr>
              <a:defRPr/>
            </a:pPr>
            <a:r>
              <a:rPr lang="en-US"/>
              <a:t>Matthias Bald | David Zurschmitten | Raphael Schaffarczik</a:t>
            </a:r>
          </a:p>
        </p:txBody>
      </p:sp>
      <p:sp>
        <p:nvSpPr>
          <p:cNvPr id="1314290533" name="Slide Number Placeholder 6"/>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819339819"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38977558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1442195985" name="Title 1"/>
          <p:cNvSpPr>
            <a:spLocks noGrp="1"/>
          </p:cNvSpPr>
          <p:nvPr>
            <p:ph type="title"/>
          </p:nvPr>
        </p:nvSpPr>
        <p:spPr bwMode="auto"/>
        <p:txBody>
          <a:bodyPr/>
          <a:lstStyle/>
          <a:p>
            <a:pPr>
              <a:defRPr/>
            </a:pPr>
            <a:r>
              <a:rPr lang="en-US"/>
              <a:t>Click to edit Master title style</a:t>
            </a:r>
            <a:endParaRPr/>
          </a:p>
        </p:txBody>
      </p:sp>
      <p:sp>
        <p:nvSpPr>
          <p:cNvPr id="1078011712"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5204183" name="Date Placeholder 3"/>
          <p:cNvSpPr>
            <a:spLocks noGrp="1"/>
          </p:cNvSpPr>
          <p:nvPr>
            <p:ph type="dt" sz="half" idx="10"/>
          </p:nvPr>
        </p:nvSpPr>
        <p:spPr bwMode="auto"/>
        <p:txBody>
          <a:bodyPr/>
          <a:lstStyle/>
          <a:p>
            <a:pPr>
              <a:defRPr/>
            </a:pPr>
            <a:fld id="{DB775AC6-EFC6-47B7-8612-9DA8DD25D955}" type="datetime1">
              <a:rPr lang="en-US"/>
              <a:t>5/21/2025</a:t>
            </a:fld>
            <a:endParaRPr lang="en-US"/>
          </a:p>
        </p:txBody>
      </p:sp>
      <p:sp>
        <p:nvSpPr>
          <p:cNvPr id="1575869278"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1386011710"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148161415" name="Freeform: Shape 6"/>
          <p:cNvSpPr/>
          <p:nvPr userDrawn="1"/>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extLst>
      <p:ext uri="{BB962C8B-B14F-4D97-AF65-F5344CB8AC3E}">
        <p14:creationId xmlns:p14="http://schemas.microsoft.com/office/powerpoint/2010/main" val="37314270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showMasterPhAnim="0" type="vertTitleAndTx" preserve="1" userDrawn="1">
  <p:cSld name="Vertical Title and Text">
    <p:spTree>
      <p:nvGrpSpPr>
        <p:cNvPr id="1" name=""/>
        <p:cNvGrpSpPr/>
        <p:nvPr/>
      </p:nvGrpSpPr>
      <p:grpSpPr bwMode="auto">
        <a:xfrm>
          <a:off x="0" y="0"/>
          <a:ext cx="0" cy="0"/>
          <a:chOff x="0" y="0"/>
          <a:chExt cx="0" cy="0"/>
        </a:xfrm>
      </p:grpSpPr>
      <p:sp>
        <p:nvSpPr>
          <p:cNvPr id="1036150327" name="Vertical Title 1"/>
          <p:cNvSpPr>
            <a:spLocks noGrp="1"/>
          </p:cNvSpPr>
          <p:nvPr>
            <p:ph type="title" orient="vert"/>
          </p:nvPr>
        </p:nvSpPr>
        <p:spPr bwMode="auto">
          <a:xfrm>
            <a:off x="8659368" y="978408"/>
            <a:ext cx="2551176" cy="5367528"/>
          </a:xfrm>
        </p:spPr>
        <p:txBody>
          <a:bodyPr vert="eaVert"/>
          <a:lstStyle/>
          <a:p>
            <a:pPr>
              <a:defRPr/>
            </a:pPr>
            <a:r>
              <a:rPr lang="en-US"/>
              <a:t>Click to edit Master title style</a:t>
            </a:r>
            <a:endParaRPr/>
          </a:p>
        </p:txBody>
      </p:sp>
      <p:sp>
        <p:nvSpPr>
          <p:cNvPr id="235575721" name="Vertical Text Placeholder 2"/>
          <p:cNvSpPr>
            <a:spLocks noGrp="1"/>
          </p:cNvSpPr>
          <p:nvPr>
            <p:ph type="body" orient="vert" idx="1"/>
          </p:nvPr>
        </p:nvSpPr>
        <p:spPr bwMode="auto">
          <a:xfrm>
            <a:off x="521208" y="978408"/>
            <a:ext cx="8010144" cy="536752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7452297" name="Date Placeholder 3"/>
          <p:cNvSpPr>
            <a:spLocks noGrp="1"/>
          </p:cNvSpPr>
          <p:nvPr>
            <p:ph type="dt" sz="half" idx="10"/>
          </p:nvPr>
        </p:nvSpPr>
        <p:spPr bwMode="auto"/>
        <p:txBody>
          <a:bodyPr/>
          <a:lstStyle/>
          <a:p>
            <a:pPr>
              <a:defRPr/>
            </a:pPr>
            <a:fld id="{6AA36526-50D6-4421-A203-614B20CF2703}" type="datetime1">
              <a:rPr lang="en-US"/>
              <a:t>5/21/2025</a:t>
            </a:fld>
            <a:endParaRPr lang="en-US"/>
          </a:p>
        </p:txBody>
      </p:sp>
      <p:sp>
        <p:nvSpPr>
          <p:cNvPr id="275281640" name="Footer Placeholder 4"/>
          <p:cNvSpPr>
            <a:spLocks noGrp="1"/>
          </p:cNvSpPr>
          <p:nvPr>
            <p:ph type="ftr" sz="quarter" idx="11"/>
          </p:nvPr>
        </p:nvSpPr>
        <p:spPr bwMode="auto"/>
        <p:txBody>
          <a:bodyPr/>
          <a:lstStyle/>
          <a:p>
            <a:pPr>
              <a:defRPr/>
            </a:pPr>
            <a:r>
              <a:rPr lang="en-US"/>
              <a:t>Matthias Bald | David Zurschmitten | Raphael Schaffarczik</a:t>
            </a:r>
          </a:p>
        </p:txBody>
      </p:sp>
      <p:sp>
        <p:nvSpPr>
          <p:cNvPr id="488314274" name="Slide Number Placeholder 5"/>
          <p:cNvSpPr>
            <a:spLocks noGrp="1"/>
          </p:cNvSpPr>
          <p:nvPr>
            <p:ph type="sldNum" sz="quarter" idx="12"/>
          </p:nvPr>
        </p:nvSpPr>
        <p:spPr bwMode="auto"/>
        <p:txBody>
          <a:bodyPr/>
          <a:lstStyle/>
          <a:p>
            <a:pPr>
              <a:defRPr/>
            </a:pPr>
            <a:fld id="{148CC95F-0247-41B6-91CF-DC97C76A7088}" type="slidenum">
              <a:rPr lang="en-US"/>
              <a:t>‹Nr.›</a:t>
            </a:fld>
            <a:endParaRPr lang="en-US"/>
          </a:p>
        </p:txBody>
      </p:sp>
      <p:sp>
        <p:nvSpPr>
          <p:cNvPr id="639663047" name="Rectangle 6"/>
          <p:cNvSpPr/>
          <p:nvPr/>
        </p:nvSpPr>
        <p:spPr bwMode="auto">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extLst>
      <p:ext uri="{BB962C8B-B14F-4D97-AF65-F5344CB8AC3E}">
        <p14:creationId xmlns:p14="http://schemas.microsoft.com/office/powerpoint/2010/main" val="88421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5/20/2025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5/20/2025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5/20/2025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5/20/2025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5/20/2025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5/20/2025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5/20/2025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Grafik 8">
            <a:extLst>
              <a:ext uri="{FF2B5EF4-FFF2-40B4-BE49-F238E27FC236}">
                <a16:creationId xmlns:a16="http://schemas.microsoft.com/office/drawing/2014/main" id="{8C9E038B-A861-13C2-87C8-2CAE5E77B390}"/>
              </a:ext>
            </a:extLst>
          </p:cNvPr>
          <p:cNvPicPr>
            <a:picLocks noChangeAspect="1"/>
          </p:cNvPicPr>
          <p:nvPr userDrawn="1"/>
        </p:nvPicPr>
        <p:blipFill>
          <a:blip r:embed="rId13"/>
          <a:stretch>
            <a:fillRect/>
          </a:stretch>
        </p:blipFill>
        <p:spPr>
          <a:xfrm>
            <a:off x="10672485" y="5605205"/>
            <a:ext cx="998307" cy="518205"/>
          </a:xfrm>
          <a:prstGeom prst="rect">
            <a:avLst/>
          </a:prstGeom>
        </p:spPr>
      </p:pic>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5/20/2025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62994514" name="Title Placeholder 1"/>
          <p:cNvSpPr>
            <a:spLocks noGrp="1"/>
          </p:cNvSpPr>
          <p:nvPr>
            <p:ph type="title"/>
          </p:nvPr>
        </p:nvSpPr>
        <p:spPr bwMode="auto">
          <a:xfrm>
            <a:off x="521208" y="978408"/>
            <a:ext cx="11155680" cy="1463040"/>
          </a:xfrm>
          <a:prstGeom prst="rect">
            <a:avLst/>
          </a:prstGeom>
        </p:spPr>
        <p:txBody>
          <a:bodyPr vert="horz" lIns="91440" tIns="45720" rIns="91440" bIns="45720" rtlCol="0" anchor="t">
            <a:normAutofit/>
          </a:bodyPr>
          <a:lstStyle/>
          <a:p>
            <a:pPr>
              <a:defRPr/>
            </a:pPr>
            <a:r>
              <a:rPr lang="en-US"/>
              <a:t>Click to edit Master title style</a:t>
            </a:r>
            <a:endParaRPr/>
          </a:p>
        </p:txBody>
      </p:sp>
      <p:sp>
        <p:nvSpPr>
          <p:cNvPr id="253294356" name="Text Placeholder 2"/>
          <p:cNvSpPr>
            <a:spLocks noGrp="1"/>
          </p:cNvSpPr>
          <p:nvPr>
            <p:ph type="body" idx="1"/>
          </p:nvPr>
        </p:nvSpPr>
        <p:spPr bwMode="auto">
          <a:xfrm>
            <a:off x="521208" y="2578608"/>
            <a:ext cx="11155680" cy="376732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26450582" name="Footer Placeholder 4"/>
          <p:cNvSpPr>
            <a:spLocks noGrp="1"/>
          </p:cNvSpPr>
          <p:nvPr>
            <p:ph type="ftr" sz="quarter" idx="3"/>
          </p:nvPr>
        </p:nvSpPr>
        <p:spPr bwMode="auto">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pPr>
              <a:defRPr/>
            </a:pPr>
            <a:r>
              <a:rPr lang="en-US"/>
              <a:t>Matthias Bald | David Zurschmitten | Raphael Schaffarczik</a:t>
            </a:r>
          </a:p>
        </p:txBody>
      </p:sp>
      <p:sp>
        <p:nvSpPr>
          <p:cNvPr id="680965473" name="Slide Number Placeholder 5"/>
          <p:cNvSpPr>
            <a:spLocks noGrp="1"/>
          </p:cNvSpPr>
          <p:nvPr>
            <p:ph type="sldNum" sz="quarter" idx="4"/>
          </p:nvPr>
        </p:nvSpPr>
        <p:spPr bwMode="auto">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pPr>
              <a:defRPr/>
            </a:pPr>
            <a:fld id="{148CC95F-0247-41B6-91CF-DC97C76A7088}" type="slidenum">
              <a:rPr lang="en-US"/>
              <a:t>‹Nr.›</a:t>
            </a:fld>
            <a:endParaRPr lang="en-US"/>
          </a:p>
        </p:txBody>
      </p:sp>
      <p:sp>
        <p:nvSpPr>
          <p:cNvPr id="1459922844" name="Freeform: Shape 6"/>
          <p:cNvSpPr/>
          <p:nvPr/>
        </p:nvSpPr>
        <p:spPr bwMode="auto">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pic>
        <p:nvPicPr>
          <p:cNvPr id="1634834013" name="Grafik 8"/>
          <p:cNvPicPr>
            <a:picLocks noChangeAspect="1"/>
          </p:cNvPicPr>
          <p:nvPr userDrawn="1"/>
        </p:nvPicPr>
        <p:blipFill>
          <a:blip r:embed="rId13"/>
          <a:stretch/>
        </p:blipFill>
        <p:spPr bwMode="auto">
          <a:xfrm>
            <a:off x="10672485" y="5605205"/>
            <a:ext cx="998307" cy="518205"/>
          </a:xfrm>
          <a:prstGeom prst="rect">
            <a:avLst/>
          </a:prstGeom>
        </p:spPr>
      </p:pic>
      <p:sp>
        <p:nvSpPr>
          <p:cNvPr id="60381731" name="Date Placeholder 3"/>
          <p:cNvSpPr>
            <a:spLocks noGrp="1"/>
          </p:cNvSpPr>
          <p:nvPr>
            <p:ph type="dt" sz="half" idx="2"/>
          </p:nvPr>
        </p:nvSpPr>
        <p:spPr bwMode="auto">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pPr>
              <a:defRPr/>
            </a:pPr>
            <a:fld id="{F21DBC69-2876-4ACB-95B6-39F77D4C7E0D}" type="datetime1">
              <a:rPr lang="en-US"/>
              <a:t>5/21/2025</a:t>
            </a:fld>
            <a:r>
              <a:rPr lang="en-US"/>
              <a:t> Matthias Bald | Raphael Schaffarczik | David Zurschmitten</a:t>
            </a:r>
          </a:p>
        </p:txBody>
      </p:sp>
      <p:sp>
        <p:nvSpPr>
          <p:cNvPr id="1261089771" name="Textfeld 9"/>
          <p:cNvSpPr txBox="1"/>
          <p:nvPr userDrawn="1"/>
        </p:nvSpPr>
        <p:spPr bwMode="auto">
          <a:xfrm>
            <a:off x="7821041" y="6360720"/>
            <a:ext cx="4034583" cy="276999"/>
          </a:xfrm>
          <a:prstGeom prst="rect">
            <a:avLst/>
          </a:prstGeom>
          <a:noFill/>
        </p:spPr>
        <p:txBody>
          <a:bodyPr wrap="square" rtlCol="0">
            <a:spAutoFit/>
          </a:bodyPr>
          <a:lstStyle/>
          <a:p>
            <a:pPr>
              <a:defRPr/>
            </a:pPr>
            <a:r>
              <a:rPr lang="de-DE" sz="1200" i="1"/>
              <a:t>Matthias Bald | David Zurschmitten | Raphael Schaffarczik</a:t>
            </a:r>
            <a:endParaRPr/>
          </a:p>
        </p:txBody>
      </p:sp>
    </p:spTree>
    <p:extLst>
      <p:ext uri="{BB962C8B-B14F-4D97-AF65-F5344CB8AC3E}">
        <p14:creationId xmlns:p14="http://schemas.microsoft.com/office/powerpoint/2010/main" val="34927739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a:lnSpc>
          <a:spcPct val="100000"/>
        </a:lnSpc>
        <a:spcBef>
          <a:spcPts val="0"/>
        </a:spcBef>
        <a:buNone/>
        <a:defRPr sz="4400" b="1">
          <a:solidFill>
            <a:schemeClr val="tx1"/>
          </a:solidFill>
          <a:latin typeface="+mj-lt"/>
          <a:ea typeface="+mj-ea"/>
          <a:cs typeface="+mj-cs"/>
        </a:defRPr>
      </a:lvl1pPr>
    </p:titleStyle>
    <p:bodyStyle>
      <a:lvl1pPr marL="228600" indent="-228600" algn="l" defTabSz="914400">
        <a:lnSpc>
          <a:spcPct val="110000"/>
        </a:lnSpc>
        <a:spcBef>
          <a:spcPts val="1000"/>
        </a:spcBef>
        <a:buFont typeface="Arial"/>
        <a:buChar char="•"/>
        <a:defRPr sz="1800">
          <a:solidFill>
            <a:schemeClr val="tx1"/>
          </a:solidFill>
          <a:latin typeface="+mn-lt"/>
          <a:ea typeface="+mn-ea"/>
          <a:cs typeface="+mn-cs"/>
        </a:defRPr>
      </a:lvl1pPr>
      <a:lvl2pPr marL="685800" indent="-228600" algn="l" defTabSz="914400">
        <a:lnSpc>
          <a:spcPct val="110000"/>
        </a:lnSpc>
        <a:spcBef>
          <a:spcPts val="500"/>
        </a:spcBef>
        <a:buFont typeface="Arial"/>
        <a:buChar char="•"/>
        <a:defRPr sz="1600">
          <a:solidFill>
            <a:schemeClr val="tx1"/>
          </a:solidFill>
          <a:latin typeface="+mn-lt"/>
          <a:ea typeface="+mn-ea"/>
          <a:cs typeface="+mn-cs"/>
        </a:defRPr>
      </a:lvl2pPr>
      <a:lvl3pPr marL="1143000" indent="-228600" algn="l" defTabSz="914400">
        <a:lnSpc>
          <a:spcPct val="110000"/>
        </a:lnSpc>
        <a:spcBef>
          <a:spcPts val="500"/>
        </a:spcBef>
        <a:buFont typeface="Arial"/>
        <a:buChar char="•"/>
        <a:defRPr sz="1400">
          <a:solidFill>
            <a:schemeClr val="tx1"/>
          </a:solidFill>
          <a:latin typeface="+mn-lt"/>
          <a:ea typeface="+mn-ea"/>
          <a:cs typeface="+mn-cs"/>
        </a:defRPr>
      </a:lvl3pPr>
      <a:lvl4pPr marL="1600200" indent="-228600" algn="l" defTabSz="914400">
        <a:lnSpc>
          <a:spcPct val="110000"/>
        </a:lnSpc>
        <a:spcBef>
          <a:spcPts val="500"/>
        </a:spcBef>
        <a:buFont typeface="Arial"/>
        <a:buChar char="•"/>
        <a:defRPr sz="1200">
          <a:solidFill>
            <a:schemeClr val="tx1"/>
          </a:solidFill>
          <a:latin typeface="+mn-lt"/>
          <a:ea typeface="+mn-ea"/>
          <a:cs typeface="+mn-cs"/>
        </a:defRPr>
      </a:lvl4pPr>
      <a:lvl5pPr marL="2057400" indent="-228600" algn="l" defTabSz="914400">
        <a:lnSpc>
          <a:spcPct val="110000"/>
        </a:lnSpc>
        <a:spcBef>
          <a:spcPts val="500"/>
        </a:spcBef>
        <a:buFont typeface="Arial"/>
        <a:buChar char="•"/>
        <a:defRPr sz="12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Meilenstein 2</a:t>
            </a:r>
            <a:br>
              <a:rPr lang="de-DE" sz="3200" dirty="0"/>
            </a:br>
            <a:br>
              <a:rPr lang="de-DE" sz="3200" dirty="0"/>
            </a:br>
            <a:r>
              <a:rPr lang="de-DE" sz="3200" b="0" dirty="0"/>
              <a:t>Verlustprävention 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Durchgeführt durch die </a:t>
            </a:r>
            <a:br>
              <a:rPr lang="de-DE" sz="2400" dirty="0"/>
            </a:br>
            <a:r>
              <a:rPr lang="de-DE" sz="2400" dirty="0"/>
              <a:t>Retail Data Mining GmbH</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72698"/>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2FA17-BBCF-916F-AEF7-417F1230B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66D7E-E99B-14B0-4A4E-584A97D9223E}"/>
              </a:ext>
            </a:extLst>
          </p:cNvPr>
          <p:cNvSpPr>
            <a:spLocks noGrp="1"/>
          </p:cNvSpPr>
          <p:nvPr>
            <p:ph type="title"/>
          </p:nvPr>
        </p:nvSpPr>
        <p:spPr/>
        <p:txBody>
          <a:bodyPr>
            <a:normAutofit/>
          </a:bodyPr>
          <a:lstStyle/>
          <a:p>
            <a:r>
              <a:rPr lang="de-DE" dirty="0"/>
              <a:t>Lernkurve – Kamerasystem</a:t>
            </a:r>
            <a:br>
              <a:rPr lang="de-DE" dirty="0"/>
            </a:br>
            <a:endParaRPr lang="de-DE" dirty="0"/>
          </a:p>
        </p:txBody>
      </p:sp>
      <p:sp>
        <p:nvSpPr>
          <p:cNvPr id="3" name="Content Placeholder 2">
            <a:extLst>
              <a:ext uri="{FF2B5EF4-FFF2-40B4-BE49-F238E27FC236}">
                <a16:creationId xmlns:a16="http://schemas.microsoft.com/office/drawing/2014/main" id="{DE09A27F-A594-C09E-A471-D765E580BB4E}"/>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EF04FAD8-91B5-C254-58CF-CF3D4BDF8C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9165" y="2073357"/>
            <a:ext cx="4182271" cy="3152754"/>
          </a:xfrm>
          <a:prstGeom prst="rect">
            <a:avLst/>
          </a:prstGeom>
        </p:spPr>
      </p:pic>
      <p:sp>
        <p:nvSpPr>
          <p:cNvPr id="5" name="Content Placeholder 2">
            <a:extLst>
              <a:ext uri="{FF2B5EF4-FFF2-40B4-BE49-F238E27FC236}">
                <a16:creationId xmlns:a16="http://schemas.microsoft.com/office/drawing/2014/main" id="{D5247484-BD9A-DF48-729C-608136C16C02}"/>
              </a:ext>
            </a:extLst>
          </p:cNvPr>
          <p:cNvSpPr txBox="1">
            <a:spLocks/>
          </p:cNvSpPr>
          <p:nvPr/>
        </p:nvSpPr>
        <p:spPr>
          <a:xfrm>
            <a:off x="515112" y="1998505"/>
            <a:ext cx="5784053" cy="376732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a:defRPr sz="1800">
                <a:solidFill>
                  <a:srgbClr val="000000"/>
                </a:solidFill>
              </a:defRPr>
            </a:pPr>
            <a:r>
              <a:rPr lang="de-DE" b="1" dirty="0">
                <a:solidFill>
                  <a:srgbClr val="000000"/>
                </a:solidFill>
              </a:rPr>
              <a:t>Kamerasystem anfangs nicht ausgelernt</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Spätere Daten deutlich brauchbarer</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Zu beachten bei zukünftiger Einführung eines neuen Kamerasystems oder bei einer neuen Filiale</a:t>
            </a:r>
          </a:p>
        </p:txBody>
      </p:sp>
    </p:spTree>
    <p:extLst>
      <p:ext uri="{BB962C8B-B14F-4D97-AF65-F5344CB8AC3E}">
        <p14:creationId xmlns:p14="http://schemas.microsoft.com/office/powerpoint/2010/main" val="2499297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86089430" name="Rectangle 6"/>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
        <p:nvSpPr>
          <p:cNvPr id="730816072" name="Titel 1"/>
          <p:cNvSpPr>
            <a:spLocks noGrp="1"/>
          </p:cNvSpPr>
          <p:nvPr>
            <p:ph type="ctrTitle"/>
          </p:nvPr>
        </p:nvSpPr>
        <p:spPr bwMode="auto">
          <a:xfrm>
            <a:off x="521208" y="1211766"/>
            <a:ext cx="10461424" cy="4727988"/>
          </a:xfrm>
        </p:spPr>
        <p:txBody>
          <a:bodyPr anchor="b">
            <a:normAutofit/>
          </a:bodyPr>
          <a:lstStyle/>
          <a:p>
            <a:pPr>
              <a:defRPr/>
            </a:pPr>
            <a:r>
              <a:rPr lang="de-DE" sz="6600" dirty="0"/>
              <a:t>3. Datenmanagement</a:t>
            </a:r>
            <a:endParaRPr dirty="0"/>
          </a:p>
        </p:txBody>
      </p:sp>
      <p:sp>
        <p:nvSpPr>
          <p:cNvPr id="255967217" name="Freeform: Shape 8"/>
          <p:cNvSpPr>
            <a:spLocks noGrp="1" noRot="1" noChangeAspect="1" noMove="1" noResize="1" noEditPoints="1" noAdjustHandles="1" noChangeArrowheads="1" noChangeShapeType="1" noTextEdit="1"/>
          </p:cNvSpPr>
          <p:nvPr/>
        </p:nvSpPr>
        <p:spPr bwMode="auto">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fade/>
      </p:transition>
    </mc:Choice>
    <mc:Fallback xmlns:w="http://schemas.openxmlformats.org/wordprocessingml/2006/main" xmlns:m="http://schemas.openxmlformats.org/officeDocument/2006/math" xmlns="">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730816072"/>
                                        </p:tgtEl>
                                        <p:attrNameLst>
                                          <p:attrName>style.visibility</p:attrName>
                                        </p:attrNameLst>
                                      </p:cBhvr>
                                      <p:to>
                                        <p:strVal val="visible"/>
                                      </p:to>
                                    </p:set>
                                    <p:animEffect transition="in" filter="fade">
                                      <p:cBhvr>
                                        <p:cTn id="7" dur="700"/>
                                        <p:tgtEl>
                                          <p:spTgt spid="7308160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816072"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Transformation der Daten</a:t>
            </a:r>
            <a:endParaRPr dirty="0"/>
          </a:p>
        </p:txBody>
      </p:sp>
      <p:sp>
        <p:nvSpPr>
          <p:cNvPr id="701458849" name="Content Placeholder 2"/>
          <p:cNvSpPr>
            <a:spLocks noGrp="1"/>
          </p:cNvSpPr>
          <p:nvPr>
            <p:ph idx="1"/>
          </p:nvPr>
        </p:nvSpPr>
        <p:spPr bwMode="auto">
          <a:xfrm>
            <a:off x="518160" y="2112264"/>
            <a:ext cx="11155680" cy="3767328"/>
          </a:xfrm>
        </p:spPr>
        <p:txBody>
          <a:bodyPr>
            <a:normAutofit lnSpcReduction="10000"/>
          </a:bodyPr>
          <a:lstStyle/>
          <a:p>
            <a:pPr>
              <a:defRPr/>
            </a:pPr>
            <a:r>
              <a:rPr lang="de-CH" sz="1800" b="0" i="0" u="none" strike="noStrike" cap="none" spc="0" dirty="0">
                <a:solidFill>
                  <a:schemeClr val="tx1"/>
                </a:solidFill>
                <a:latin typeface="Bierstadt"/>
                <a:cs typeface="Bierstadt"/>
              </a:rPr>
              <a:t>4 Datentabellen Tabellen in </a:t>
            </a:r>
            <a:r>
              <a:rPr lang="de-CH" sz="1800" b="1" i="0" u="none" strike="noStrike" cap="none" spc="0" dirty="0">
                <a:solidFill>
                  <a:schemeClr val="tx1"/>
                </a:solidFill>
                <a:latin typeface="Bierstadt"/>
                <a:cs typeface="Bierstadt"/>
              </a:rPr>
              <a:t>eine einzige Datentabelle </a:t>
            </a:r>
            <a:r>
              <a:rPr lang="de-CH" sz="1800" b="0" i="0" u="none" strike="noStrike" cap="none" spc="0" dirty="0">
                <a:solidFill>
                  <a:schemeClr val="tx1"/>
                </a:solidFill>
                <a:latin typeface="Bierstadt"/>
                <a:cs typeface="Bierstadt"/>
              </a:rPr>
              <a:t>überführt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Relevante Transaktions- und Artikeldaten extrahiert</a:t>
            </a:r>
            <a:r>
              <a:rPr lang="de-CH" sz="1800" b="0" i="0" u="none" strike="noStrike" cap="none" spc="0" dirty="0">
                <a:solidFill>
                  <a:schemeClr val="tx1"/>
                </a:solidFill>
                <a:latin typeface="Bierstadt"/>
                <a:cs typeface="Bierstadt"/>
              </a:rPr>
              <a:t> bzw. berechnet</a:t>
            </a:r>
          </a:p>
          <a:p>
            <a:pPr>
              <a:defRPr/>
            </a:pPr>
            <a:endParaRPr lang="de-CH"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Formatbereinigung und Überführung in analysierbare Tabellenstruktur</a:t>
            </a:r>
          </a:p>
          <a:p>
            <a:pPr>
              <a:defRPr/>
            </a:pPr>
            <a:endParaRPr lang="de-DE" sz="1800" b="0" i="0" u="none" strike="noStrike" cap="none" spc="0" dirty="0">
              <a:solidFill>
                <a:schemeClr val="tx1"/>
              </a:solidFill>
              <a:latin typeface="Bierstadt"/>
              <a:ea typeface="Bierstadt"/>
              <a:cs typeface="Bierstadt"/>
            </a:endParaRPr>
          </a:p>
          <a:p>
            <a:pPr>
              <a:defRPr/>
            </a:pPr>
            <a:r>
              <a:rPr lang="de-DE" sz="1800" b="1" i="0" u="none" strike="noStrike" cap="none" spc="0" dirty="0">
                <a:solidFill>
                  <a:schemeClr val="tx1"/>
                </a:solidFill>
                <a:latin typeface="Bierstadt"/>
                <a:ea typeface="Bierstadt"/>
                <a:cs typeface="Bierstadt"/>
              </a:rPr>
              <a:t>Pro Transaktion eine Zeile </a:t>
            </a:r>
            <a:r>
              <a:rPr lang="de-DE" sz="1800" b="0" i="0" u="none" strike="noStrike" cap="none" spc="0" dirty="0">
                <a:solidFill>
                  <a:schemeClr val="tx1"/>
                </a:solidFill>
                <a:latin typeface="Bierstadt"/>
                <a:ea typeface="Bierstadt"/>
                <a:cs typeface="Bierstadt"/>
              </a:rPr>
              <a:t>erzeugt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Artikelpositionen je Transaktion </a:t>
            </a:r>
            <a:r>
              <a:rPr lang="de-DE" sz="1800" b="1" i="0" u="none" strike="noStrike" cap="none" spc="0" dirty="0">
                <a:solidFill>
                  <a:schemeClr val="tx1"/>
                </a:solidFill>
                <a:latin typeface="Bierstadt"/>
                <a:ea typeface="Bierstadt"/>
                <a:cs typeface="Bierstadt"/>
              </a:rPr>
              <a:t>zu Merkmalen aggregiert</a:t>
            </a:r>
            <a:endParaRP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56514672"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Aggregation der Daten</a:t>
            </a:r>
            <a:endParaRPr dirty="0"/>
          </a:p>
        </p:txBody>
      </p:sp>
      <p:sp>
        <p:nvSpPr>
          <p:cNvPr id="236047956" name="Content Placeholder 2"/>
          <p:cNvSpPr>
            <a:spLocks noGrp="1"/>
          </p:cNvSpPr>
          <p:nvPr>
            <p:ph idx="1"/>
          </p:nvPr>
        </p:nvSpPr>
        <p:spPr bwMode="auto">
          <a:xfrm>
            <a:off x="518160" y="2166432"/>
            <a:ext cx="11155680" cy="3767328"/>
          </a:xfrm>
        </p:spPr>
        <p:txBody>
          <a:bodyPr/>
          <a:lstStyle/>
          <a:p>
            <a:pPr>
              <a:defRPr/>
            </a:pPr>
            <a:r>
              <a:rPr lang="de-CH" b="1" dirty="0"/>
              <a:t>Positionsdaten zu Merkmalen aggregiert </a:t>
            </a:r>
            <a:r>
              <a:rPr lang="de-CH" dirty="0"/>
              <a:t>(z.B. enthält Snacks, durchschnittliche </a:t>
            </a:r>
            <a:r>
              <a:rPr lang="de-CH" dirty="0" err="1"/>
              <a:t>Scanzeit</a:t>
            </a:r>
            <a:r>
              <a:rPr lang="de-CH" dirty="0"/>
              <a:t> pro Artikel etc.)</a:t>
            </a:r>
          </a:p>
          <a:p>
            <a:pPr>
              <a:defRPr/>
            </a:pPr>
            <a:endParaRPr lang="de-CH" dirty="0"/>
          </a:p>
          <a:p>
            <a:pPr>
              <a:defRPr/>
            </a:pPr>
            <a:r>
              <a:rPr lang="de-CH" dirty="0"/>
              <a:t>Sowohl </a:t>
            </a:r>
            <a:r>
              <a:rPr lang="de-CH" b="1" dirty="0"/>
              <a:t>kategoriale Merkmale</a:t>
            </a:r>
            <a:r>
              <a:rPr lang="de-CH" dirty="0"/>
              <a:t> als auch </a:t>
            </a:r>
            <a:r>
              <a:rPr lang="de-CH" b="1" dirty="0"/>
              <a:t>numerische</a:t>
            </a:r>
            <a:r>
              <a:rPr lang="de-CH" dirty="0"/>
              <a:t>:</a:t>
            </a:r>
          </a:p>
          <a:p>
            <a:pPr lvl="1">
              <a:defRPr/>
            </a:pPr>
            <a:r>
              <a:rPr lang="de-CH" dirty="0"/>
              <a:t>Tritt eine Kategorie in der Transaktion auf? Ja / nein</a:t>
            </a:r>
          </a:p>
          <a:p>
            <a:pPr lvl="1">
              <a:defRPr/>
            </a:pPr>
            <a:r>
              <a:rPr lang="de-CH" dirty="0"/>
              <a:t> Wie viele Fälle? Anzahl</a:t>
            </a:r>
          </a:p>
          <a:p>
            <a:pPr lvl="1">
              <a:defRPr/>
            </a:pPr>
            <a:endParaRPr lang="de-CH" dirty="0"/>
          </a:p>
          <a:p>
            <a:pPr>
              <a:defRPr/>
            </a:pPr>
            <a:r>
              <a:rPr lang="de-CH" b="1" dirty="0"/>
              <a:t>Transformation der Produktkategorien:</a:t>
            </a:r>
          </a:p>
          <a:p>
            <a:pPr lvl="1">
              <a:defRPr/>
            </a:pPr>
            <a:r>
              <a:rPr lang="de-CH" dirty="0"/>
              <a:t>Ist eine Produktkategorie vorhanden oder nicht (Getränke, Snacks, usw.)</a:t>
            </a:r>
          </a:p>
          <a:p>
            <a:pPr lvl="1">
              <a:defRPr/>
            </a:pPr>
            <a:endParaRPr lang="de-CH" dirty="0"/>
          </a:p>
          <a:p>
            <a:pPr>
              <a:defRPr/>
            </a:pPr>
            <a:r>
              <a:rPr lang="de-CH" dirty="0"/>
              <a:t>Minimum/Maximum/Mittelwert (Preis, Popularität, Zeit zwischen Scans)</a:t>
            </a:r>
          </a:p>
          <a:p>
            <a:pPr>
              <a:defRPr sz="1800">
                <a:solidFill>
                  <a:srgbClr val="000000"/>
                </a:solidFill>
              </a:defRPr>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70641224"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Umgang mit unvollständigen Daten (1)</a:t>
            </a:r>
            <a:endParaRPr dirty="0"/>
          </a:p>
        </p:txBody>
      </p:sp>
      <p:sp>
        <p:nvSpPr>
          <p:cNvPr id="998545421" name="Content Placeholder 2"/>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CH" sz="1900" dirty="0"/>
              <a:t>Feedback: nur in </a:t>
            </a:r>
            <a:r>
              <a:rPr lang="de-CH" sz="1900" b="1" dirty="0"/>
              <a:t>7,6 % der Fälle vorhanden</a:t>
            </a:r>
          </a:p>
          <a:p>
            <a:pPr lvl="1">
              <a:lnSpc>
                <a:spcPct val="111000"/>
              </a:lnSpc>
              <a:defRPr/>
            </a:pPr>
            <a:r>
              <a:rPr lang="de-CH" sz="1700" dirty="0"/>
              <a:t>Transformation zu kategorialen Ausprägungen (sehr gut, gut, mittel, schlecht, überhaupt vorhanden)</a:t>
            </a:r>
          </a:p>
          <a:p>
            <a:pPr lvl="0">
              <a:lnSpc>
                <a:spcPct val="111000"/>
              </a:lnSpc>
              <a:defRPr/>
            </a:pPr>
            <a:endParaRPr lang="de-CH" sz="1900" dirty="0"/>
          </a:p>
          <a:p>
            <a:pPr marR="0" lvl="0" eaLnBrk="1" fontAlgn="auto" latinLnBrk="0" hangingPunct="1">
              <a:lnSpc>
                <a:spcPct val="111000"/>
              </a:lnSpc>
              <a:spcBef>
                <a:spcPts val="999"/>
              </a:spcBef>
              <a:spcAft>
                <a:spcPts val="0"/>
              </a:spcAft>
              <a:buClrTx/>
              <a:buSzTx/>
              <a:tabLst/>
              <a:defRPr/>
            </a:pPr>
            <a:r>
              <a:rPr lang="de-CH" sz="1900" dirty="0"/>
              <a:t>11.479 Fälle mit fehlenden Werten für mittlere und maximale Zeit zwischen Scans</a:t>
            </a:r>
          </a:p>
          <a:p>
            <a:pPr lvl="1">
              <a:lnSpc>
                <a:spcPct val="111000"/>
              </a:lnSpc>
              <a:spcBef>
                <a:spcPts val="999"/>
              </a:spcBef>
              <a:defRPr/>
            </a:pPr>
            <a:r>
              <a:rPr lang="de-CH" sz="1700" dirty="0"/>
              <a:t>Ursache: Nur ein Scan vorhanden</a:t>
            </a:r>
          </a:p>
          <a:p>
            <a:pPr lvl="1">
              <a:lnSpc>
                <a:spcPct val="111000"/>
              </a:lnSpc>
              <a:spcBef>
                <a:spcPts val="999"/>
              </a:spcBef>
              <a:defRPr/>
            </a:pPr>
            <a:r>
              <a:rPr lang="de-CH" sz="1900" dirty="0"/>
              <a:t>ersetzt durch Mittelwert</a:t>
            </a:r>
            <a:endParaRPr sz="1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4CE635F-2013-B8BE-5111-762FD1326BE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CA35EDE-DD44-AE72-DFF3-1F06336974E3}"/>
              </a:ext>
            </a:extLst>
          </p:cNvPr>
          <p:cNvSpPr>
            <a:spLocks noGrp="1"/>
          </p:cNvSpPr>
          <p:nvPr>
            <p:ph type="title"/>
          </p:nvPr>
        </p:nvSpPr>
        <p:spPr bwMode="auto"/>
        <p:txBody>
          <a:bodyPr/>
          <a:lstStyle/>
          <a:p>
            <a:pPr>
              <a:defRPr/>
            </a:pPr>
            <a:r>
              <a:rPr lang="de-CH" sz="4400" b="1" i="0" u="none" strike="noStrike" cap="none" spc="0">
                <a:solidFill>
                  <a:schemeClr val="tx1"/>
                </a:solidFill>
                <a:latin typeface="Bierstadt"/>
                <a:ea typeface="Bierstadt"/>
                <a:cs typeface="Bierstadt"/>
              </a:rPr>
              <a:t>Umgang mit unvollständigen Daten</a:t>
            </a:r>
            <a:endParaRPr/>
          </a:p>
        </p:txBody>
      </p:sp>
      <p:sp>
        <p:nvSpPr>
          <p:cNvPr id="998545421" name="Content Placeholder 2">
            <a:extLst>
              <a:ext uri="{FF2B5EF4-FFF2-40B4-BE49-F238E27FC236}">
                <a16:creationId xmlns:a16="http://schemas.microsoft.com/office/drawing/2014/main" id="{9B6CF9BA-6A63-0D10-C257-FBCF95E9976B}"/>
              </a:ext>
            </a:extLst>
          </p:cNvPr>
          <p:cNvSpPr>
            <a:spLocks noGrp="1"/>
          </p:cNvSpPr>
          <p:nvPr>
            <p:ph idx="1"/>
          </p:nvPr>
        </p:nvSpPr>
        <p:spPr bwMode="auto">
          <a:xfrm>
            <a:off x="521208" y="2569555"/>
            <a:ext cx="11155680" cy="3767328"/>
          </a:xfrm>
        </p:spPr>
        <p:txBody>
          <a:bodyPr/>
          <a:lstStyle/>
          <a:p>
            <a:pPr>
              <a:defRPr/>
            </a:pPr>
            <a:endParaRPr/>
          </a:p>
          <a:p>
            <a:pPr>
              <a:defRPr sz="1800">
                <a:solidFill>
                  <a:srgbClr val="000000"/>
                </a:solidFill>
              </a:defRPr>
            </a:pPr>
            <a:endParaRPr/>
          </a:p>
        </p:txBody>
      </p:sp>
      <p:sp>
        <p:nvSpPr>
          <p:cNvPr id="2147178039" name="Content Placeholder 2">
            <a:extLst>
              <a:ext uri="{FF2B5EF4-FFF2-40B4-BE49-F238E27FC236}">
                <a16:creationId xmlns:a16="http://schemas.microsoft.com/office/drawing/2014/main" id="{FF63A134-521D-896E-1701-E3281A03A12E}"/>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CH" sz="1900" dirty="0"/>
              <a:t>114 Fälle mit </a:t>
            </a:r>
            <a:r>
              <a:rPr lang="de-CH" sz="1900" b="1" dirty="0"/>
              <a:t>fehlenden Werten des Kamerasystems</a:t>
            </a:r>
          </a:p>
          <a:p>
            <a:pPr lvl="1">
              <a:lnSpc>
                <a:spcPct val="111000"/>
              </a:lnSpc>
              <a:spcBef>
                <a:spcPts val="999"/>
              </a:spcBef>
              <a:defRPr/>
            </a:pPr>
            <a:r>
              <a:rPr lang="de-CH" sz="1700" dirty="0"/>
              <a:t>Ersetzt durch den Modus</a:t>
            </a:r>
          </a:p>
          <a:p>
            <a:pPr lvl="1">
              <a:lnSpc>
                <a:spcPct val="111000"/>
              </a:lnSpc>
              <a:spcBef>
                <a:spcPts val="999"/>
              </a:spcBef>
              <a:defRPr/>
            </a:pPr>
            <a:endParaRPr sz="1900" dirty="0"/>
          </a:p>
          <a:p>
            <a:pPr lvl="0">
              <a:lnSpc>
                <a:spcPct val="111000"/>
              </a:lnSpc>
              <a:defRPr/>
            </a:pPr>
            <a:r>
              <a:rPr lang="de-CH" sz="1900" dirty="0"/>
              <a:t>Ein Fall mit mehreren fehlenden Spaltenwerten aufgrund fehlender Produkt-ID </a:t>
            </a:r>
            <a:r>
              <a:rPr lang="de-DE" sz="2000" dirty="0"/>
              <a:t>→  </a:t>
            </a:r>
            <a:r>
              <a:rPr lang="de-CH" sz="1900" dirty="0"/>
              <a:t>entfernt</a:t>
            </a:r>
          </a:p>
          <a:p>
            <a:pPr marR="0" lvl="1" eaLnBrk="1" fontAlgn="auto" latinLnBrk="0" hangingPunct="1">
              <a:lnSpc>
                <a:spcPct val="111000"/>
              </a:lnSpc>
              <a:spcBef>
                <a:spcPts val="499"/>
              </a:spcBef>
              <a:spcAft>
                <a:spcPts val="0"/>
              </a:spcAft>
              <a:buClrTx/>
              <a:buSzTx/>
              <a:tabLst/>
              <a:defRPr/>
            </a:pPr>
            <a:endParaRPr sz="1900" dirty="0"/>
          </a:p>
          <a:p>
            <a:pPr lvl="0">
              <a:lnSpc>
                <a:spcPct val="111000"/>
              </a:lnSpc>
              <a:defRPr/>
            </a:pPr>
            <a:r>
              <a:rPr lang="de-CH" sz="1900" dirty="0"/>
              <a:t>Da wir nur die klassifizierten Daten betrachten </a:t>
            </a:r>
            <a:r>
              <a:rPr lang="de-DE" sz="2000" dirty="0"/>
              <a:t>→ </a:t>
            </a:r>
            <a:r>
              <a:rPr lang="de-DE" sz="2000" b="1" dirty="0"/>
              <a:t>keine Veränderung der nicht-klassifizierten Daten</a:t>
            </a:r>
            <a:endParaRPr sz="1900" b="1" dirty="0"/>
          </a:p>
        </p:txBody>
      </p:sp>
    </p:spTree>
    <p:extLst>
      <p:ext uri="{BB962C8B-B14F-4D97-AF65-F5344CB8AC3E}">
        <p14:creationId xmlns:p14="http://schemas.microsoft.com/office/powerpoint/2010/main" val="28053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142778748" name="Rectangle 6"/>
          <p:cNvSpPr>
            <a:spLocks noGrp="1" noRot="1" noChangeAspect="1" noMove="1" noResize="1" noEditPoints="1" noAdjustHandles="1" noChangeArrowheads="1" noChangeShapeType="1" noTextEdit="1"/>
          </p:cNvSpPr>
          <p:nvPr/>
        </p:nvSpPr>
        <p:spPr bwMode="auto">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
        <p:nvSpPr>
          <p:cNvPr id="575777091" name="Titel 1"/>
          <p:cNvSpPr>
            <a:spLocks noGrp="1"/>
          </p:cNvSpPr>
          <p:nvPr>
            <p:ph type="ctrTitle"/>
          </p:nvPr>
        </p:nvSpPr>
        <p:spPr bwMode="auto">
          <a:xfrm>
            <a:off x="521207" y="1211766"/>
            <a:ext cx="9330715" cy="4727988"/>
          </a:xfrm>
        </p:spPr>
        <p:txBody>
          <a:bodyPr anchor="b">
            <a:normAutofit/>
          </a:bodyPr>
          <a:lstStyle/>
          <a:p>
            <a:pPr>
              <a:defRPr/>
            </a:pPr>
            <a:r>
              <a:rPr lang="de-DE" sz="6000" dirty="0"/>
              <a:t>4. Explorative Analyse</a:t>
            </a:r>
            <a:endParaRPr dirty="0"/>
          </a:p>
        </p:txBody>
      </p:sp>
      <p:sp>
        <p:nvSpPr>
          <p:cNvPr id="751125624" name="Freeform: Shape 8"/>
          <p:cNvSpPr>
            <a:spLocks noGrp="1" noRot="1" noChangeAspect="1" noMove="1" noResize="1" noEditPoints="1" noAdjustHandles="1" noChangeArrowheads="1" noChangeShapeType="1" noTextEdit="1"/>
          </p:cNvSpPr>
          <p:nvPr/>
        </p:nvSpPr>
        <p:spPr bwMode="auto">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Bierstadt"/>
              <a:ea typeface="+mn-ea"/>
              <a:cs typeface="Aria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fade/>
      </p:transition>
    </mc:Choice>
    <mc:Fallback xmlns:w="http://schemas.openxmlformats.org/wordprocessingml/2006/main" xmlns:m="http://schemas.openxmlformats.org/officeDocument/2006/math" xmlns="">
      <p:transition spd="slow" advClick="1">
        <p:fade thruBlk="0"/>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575777091"/>
                                        </p:tgtEl>
                                        <p:attrNameLst>
                                          <p:attrName>style.visibility</p:attrName>
                                        </p:attrNameLst>
                                      </p:cBhvr>
                                      <p:to>
                                        <p:strVal val="visible"/>
                                      </p:to>
                                    </p:set>
                                    <p:animEffect transition="in" filter="fade">
                                      <p:cBhvr>
                                        <p:cTn id="7" dur="700"/>
                                        <p:tgtEl>
                                          <p:spTgt spid="575777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777091"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Übersicht</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4 Schritte in der explorativen Datenanalyse:</a:t>
            </a:r>
          </a:p>
          <a:p>
            <a:pPr lvl="1">
              <a:lnSpc>
                <a:spcPct val="111000"/>
              </a:lnSpc>
              <a:spcBef>
                <a:spcPts val="999"/>
              </a:spcBef>
              <a:defRPr/>
            </a:pPr>
            <a:r>
              <a:rPr lang="de-DE" b="1" dirty="0"/>
              <a:t>Verteilungsanalyse </a:t>
            </a:r>
            <a:r>
              <a:rPr lang="de-DE" dirty="0"/>
              <a:t>und Ausreißer </a:t>
            </a:r>
            <a:r>
              <a:rPr lang="de-DE" b="1" dirty="0"/>
              <a:t>numerischer</a:t>
            </a:r>
            <a:r>
              <a:rPr lang="de-DE" dirty="0"/>
              <a:t> Attribute</a:t>
            </a:r>
          </a:p>
          <a:p>
            <a:pPr lvl="1">
              <a:lnSpc>
                <a:spcPct val="111000"/>
              </a:lnSpc>
              <a:spcBef>
                <a:spcPts val="999"/>
              </a:spcBef>
              <a:defRPr/>
            </a:pPr>
            <a:r>
              <a:rPr lang="de-DE" dirty="0"/>
              <a:t>Analyse</a:t>
            </a:r>
            <a:r>
              <a:rPr lang="de-DE" b="1" dirty="0"/>
              <a:t> kategorialer Attribute</a:t>
            </a:r>
            <a:endParaRPr lang="de-DE" dirty="0"/>
          </a:p>
          <a:p>
            <a:pPr lvl="1">
              <a:lnSpc>
                <a:spcPct val="111000"/>
              </a:lnSpc>
              <a:spcBef>
                <a:spcPts val="999"/>
              </a:spcBef>
              <a:defRPr/>
            </a:pPr>
            <a:r>
              <a:rPr lang="de-DE" b="1" dirty="0"/>
              <a:t>Nichtlineare Zusammenhänge </a:t>
            </a:r>
            <a:r>
              <a:rPr lang="de-DE" dirty="0"/>
              <a:t>zwischen Attributen und Schadenshöhe</a:t>
            </a:r>
          </a:p>
          <a:p>
            <a:pPr lvl="1">
              <a:lnSpc>
                <a:spcPct val="111000"/>
              </a:lnSpc>
              <a:spcBef>
                <a:spcPts val="999"/>
              </a:spcBef>
              <a:defRPr/>
            </a:pPr>
            <a:r>
              <a:rPr lang="de-DE" b="1" dirty="0"/>
              <a:t>Regressionsmodellierung</a:t>
            </a:r>
            <a:endParaRPr lang="de-DE" dirty="0"/>
          </a:p>
        </p:txBody>
      </p:sp>
    </p:spTree>
    <p:extLst>
      <p:ext uri="{BB962C8B-B14F-4D97-AF65-F5344CB8AC3E}">
        <p14:creationId xmlns:p14="http://schemas.microsoft.com/office/powerpoint/2010/main" val="1705477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1CA75E1-248D-6F72-4FDE-3AADB11146B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C4E22A3-28A5-9CEB-1968-F8D47416DCBC}"/>
              </a:ext>
            </a:extLst>
          </p:cNvPr>
          <p:cNvSpPr>
            <a:spLocks noGrp="1"/>
          </p:cNvSpPr>
          <p:nvPr>
            <p:ph type="title"/>
          </p:nvPr>
        </p:nvSpPr>
        <p:spPr bwMode="auto"/>
        <p:txBody>
          <a:bodyPr/>
          <a:lstStyle/>
          <a:p>
            <a:pPr>
              <a:defRPr/>
            </a:pPr>
            <a:r>
              <a:rPr lang="de-DE" dirty="0"/>
              <a:t>Numerische Merkmale von FRAUD (1)</a:t>
            </a:r>
            <a:endParaRPr dirty="0"/>
          </a:p>
        </p:txBody>
      </p:sp>
      <p:sp>
        <p:nvSpPr>
          <p:cNvPr id="998545421" name="Content Placeholder 2">
            <a:extLst>
              <a:ext uri="{FF2B5EF4-FFF2-40B4-BE49-F238E27FC236}">
                <a16:creationId xmlns:a16="http://schemas.microsoft.com/office/drawing/2014/main" id="{C1FFFDDA-ECE8-091C-9A87-41FF3BC8E63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14C3A71-2579-5752-27D5-13DD18401468}"/>
              </a:ext>
            </a:extLst>
          </p:cNvPr>
          <p:cNvSpPr>
            <a:spLocks noGrp="1"/>
          </p:cNvSpPr>
          <p:nvPr/>
        </p:nvSpPr>
        <p:spPr bwMode="auto">
          <a:xfrm>
            <a:off x="592205" y="1842988"/>
            <a:ext cx="6486085"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b="1" dirty="0"/>
              <a:t>höhere Warenkorbsummen</a:t>
            </a:r>
          </a:p>
          <a:p>
            <a:pPr lvl="1">
              <a:lnSpc>
                <a:spcPct val="111000"/>
              </a:lnSpc>
              <a:defRPr/>
            </a:pPr>
            <a:r>
              <a:rPr lang="de-DE" b="1" dirty="0"/>
              <a:t>mehr</a:t>
            </a:r>
            <a:r>
              <a:rPr lang="de-DE" dirty="0"/>
              <a:t> gekaufte </a:t>
            </a:r>
            <a:r>
              <a:rPr lang="de-DE" b="1" dirty="0"/>
              <a:t>Artikel</a:t>
            </a:r>
            <a:r>
              <a:rPr lang="de-DE" dirty="0"/>
              <a:t> (</a:t>
            </a:r>
            <a:r>
              <a:rPr lang="de-DE" dirty="0" err="1"/>
              <a:t>n_lines</a:t>
            </a:r>
            <a:r>
              <a:rPr lang="de-DE" dirty="0"/>
              <a:t>)</a:t>
            </a:r>
          </a:p>
          <a:p>
            <a:pPr lvl="1">
              <a:lnSpc>
                <a:spcPct val="111000"/>
              </a:lnSpc>
              <a:defRPr/>
            </a:pPr>
            <a:r>
              <a:rPr lang="de-DE" b="1" dirty="0"/>
              <a:t>längere Transaktionsdauer</a:t>
            </a:r>
          </a:p>
          <a:p>
            <a:pPr lvl="1">
              <a:lnSpc>
                <a:spcPct val="111000"/>
              </a:lnSpc>
              <a:defRPr/>
            </a:pPr>
            <a:endParaRPr lang="de-DE" dirty="0"/>
          </a:p>
          <a:p>
            <a:pPr>
              <a:lnSpc>
                <a:spcPct val="111000"/>
              </a:lnSpc>
              <a:defRPr/>
            </a:pPr>
            <a:r>
              <a:rPr lang="de-DE" dirty="0"/>
              <a:t>Merkmale sind </a:t>
            </a:r>
            <a:r>
              <a:rPr lang="de-DE" b="1" dirty="0"/>
              <a:t>stark korreliert</a:t>
            </a:r>
          </a:p>
          <a:p>
            <a:pPr>
              <a:lnSpc>
                <a:spcPct val="111000"/>
              </a:lnSpc>
              <a:defRPr/>
            </a:pPr>
            <a:r>
              <a:rPr lang="de-DE" b="1" dirty="0"/>
              <a:t>Interpretation:</a:t>
            </a:r>
          </a:p>
          <a:p>
            <a:pPr lvl="1">
              <a:lnSpc>
                <a:spcPct val="111000"/>
              </a:lnSpc>
              <a:defRPr/>
            </a:pPr>
            <a:r>
              <a:rPr lang="de-DE" dirty="0"/>
              <a:t>Mit wachsendem Warenkorb steigt die Komplexität</a:t>
            </a:r>
          </a:p>
          <a:p>
            <a:pPr lvl="1">
              <a:lnSpc>
                <a:spcPct val="111000"/>
              </a:lnSpc>
              <a:defRPr/>
            </a:pPr>
            <a:r>
              <a:rPr lang="de-DE" dirty="0"/>
              <a:t>Fehler wie falsches Scannen oder vergessene Artikel werden wahrscheinlicher</a:t>
            </a:r>
          </a:p>
        </p:txBody>
      </p:sp>
      <p:pic>
        <p:nvPicPr>
          <p:cNvPr id="4" name="Grafik 3">
            <a:extLst>
              <a:ext uri="{FF2B5EF4-FFF2-40B4-BE49-F238E27FC236}">
                <a16:creationId xmlns:a16="http://schemas.microsoft.com/office/drawing/2014/main" id="{F9DD05C2-5819-9242-53ED-CD0BB8BDEFDE}"/>
              </a:ext>
            </a:extLst>
          </p:cNvPr>
          <p:cNvPicPr>
            <a:picLocks noChangeAspect="1"/>
          </p:cNvPicPr>
          <p:nvPr/>
        </p:nvPicPr>
        <p:blipFill>
          <a:blip r:embed="rId3"/>
          <a:stretch>
            <a:fillRect/>
          </a:stretch>
        </p:blipFill>
        <p:spPr bwMode="auto">
          <a:xfrm>
            <a:off x="6555832" y="1837746"/>
            <a:ext cx="4063007" cy="3970245"/>
          </a:xfrm>
          <a:prstGeom prst="rect">
            <a:avLst/>
          </a:prstGeom>
        </p:spPr>
      </p:pic>
    </p:spTree>
    <p:extLst>
      <p:ext uri="{BB962C8B-B14F-4D97-AF65-F5344CB8AC3E}">
        <p14:creationId xmlns:p14="http://schemas.microsoft.com/office/powerpoint/2010/main" val="1834320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1F1585B-CC27-FCFD-17CC-ACF5547BFB5C}"/>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22079A99-526B-969B-32AF-B17AB4163A91}"/>
              </a:ext>
            </a:extLst>
          </p:cNvPr>
          <p:cNvSpPr>
            <a:spLocks noGrp="1"/>
          </p:cNvSpPr>
          <p:nvPr>
            <p:ph type="title"/>
          </p:nvPr>
        </p:nvSpPr>
        <p:spPr bwMode="auto"/>
        <p:txBody>
          <a:bodyPr/>
          <a:lstStyle/>
          <a:p>
            <a:pPr>
              <a:defRPr/>
            </a:pPr>
            <a:r>
              <a:rPr lang="de-DE" dirty="0"/>
              <a:t>Numerische Merkmale von FRAUD (2)</a:t>
            </a:r>
            <a:endParaRPr dirty="0"/>
          </a:p>
        </p:txBody>
      </p:sp>
      <p:sp>
        <p:nvSpPr>
          <p:cNvPr id="998545421" name="Content Placeholder 2">
            <a:extLst>
              <a:ext uri="{FF2B5EF4-FFF2-40B4-BE49-F238E27FC236}">
                <a16:creationId xmlns:a16="http://schemas.microsoft.com/office/drawing/2014/main" id="{942689A7-08DA-290C-FDB1-B70C5627A14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0D61AB3F-8CC7-F426-DD20-00BC0F663F4C}"/>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dirty="0"/>
              <a:t>deutlich höhere </a:t>
            </a:r>
            <a:r>
              <a:rPr lang="de-DE" i="1" dirty="0" err="1"/>
              <a:t>calculated_price_difference</a:t>
            </a:r>
            <a:r>
              <a:rPr lang="de-DE" i="1" dirty="0"/>
              <a:t> (</a:t>
            </a:r>
            <a:r>
              <a:rPr lang="de-DE" dirty="0"/>
              <a:t>Differenz zwischen Summe der Einzelpreise und Kassensumme)</a:t>
            </a:r>
            <a:endParaRPr lang="de-DE" i="1" dirty="0"/>
          </a:p>
          <a:p>
            <a:pPr lvl="1">
              <a:lnSpc>
                <a:spcPct val="111000"/>
              </a:lnSpc>
              <a:defRPr/>
            </a:pPr>
            <a:r>
              <a:rPr lang="de-DE" i="1" dirty="0" err="1"/>
              <a:t>calculated_price_difference</a:t>
            </a:r>
            <a:r>
              <a:rPr lang="de-DE" dirty="0"/>
              <a:t> als potenziell </a:t>
            </a:r>
            <a:r>
              <a:rPr lang="de-DE" b="1" dirty="0"/>
              <a:t>starker Prädiktor </a:t>
            </a:r>
            <a:r>
              <a:rPr lang="de-DE" dirty="0"/>
              <a:t>für Verluste</a:t>
            </a:r>
          </a:p>
        </p:txBody>
      </p:sp>
      <p:pic>
        <p:nvPicPr>
          <p:cNvPr id="4" name="Grafik 3" descr="Ein Bild, das Text, Screenshot, Diagramm, Reihe enthält.&#10;&#10;KI-generierte Inhalte können fehlerhaft sein.">
            <a:extLst>
              <a:ext uri="{FF2B5EF4-FFF2-40B4-BE49-F238E27FC236}">
                <a16:creationId xmlns:a16="http://schemas.microsoft.com/office/drawing/2014/main" id="{1549367A-D661-D104-CB36-791FE67FD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360" y="3690076"/>
            <a:ext cx="5760720" cy="1920240"/>
          </a:xfrm>
          <a:prstGeom prst="rect">
            <a:avLst/>
          </a:prstGeom>
        </p:spPr>
      </p:pic>
    </p:spTree>
    <p:extLst>
      <p:ext uri="{BB962C8B-B14F-4D97-AF65-F5344CB8AC3E}">
        <p14:creationId xmlns:p14="http://schemas.microsoft.com/office/powerpoint/2010/main" val="24441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pic>
        <p:nvPicPr>
          <p:cNvPr id="4" name="Grafik 3" descr="Ein Bild, das Text, Kleidung, Cartoon, Darstellung enthält.&#10;&#10;KI-generierte Inhalte können fehlerhaft sein.">
            <a:extLst>
              <a:ext uri="{FF2B5EF4-FFF2-40B4-BE49-F238E27FC236}">
                <a16:creationId xmlns:a16="http://schemas.microsoft.com/office/drawing/2014/main" id="{6E30038A-35F8-859E-672D-5FD28C19E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889" y="809259"/>
            <a:ext cx="6327376" cy="5272813"/>
          </a:xfrm>
          <a:prstGeom prst="rect">
            <a:avLst/>
          </a:prstGeom>
        </p:spPr>
      </p:pic>
      <p:sp>
        <p:nvSpPr>
          <p:cNvPr id="5" name="Textfeld 4">
            <a:extLst>
              <a:ext uri="{FF2B5EF4-FFF2-40B4-BE49-F238E27FC236}">
                <a16:creationId xmlns:a16="http://schemas.microsoft.com/office/drawing/2014/main" id="{7BB40381-8EA0-D7E6-E8D5-5A1778CBB6DA}"/>
              </a:ext>
            </a:extLst>
          </p:cNvPr>
          <p:cNvSpPr txBox="1"/>
          <p:nvPr/>
        </p:nvSpPr>
        <p:spPr>
          <a:xfrm>
            <a:off x="7177547" y="1632155"/>
            <a:ext cx="4414683" cy="2031325"/>
          </a:xfrm>
          <a:prstGeom prst="rect">
            <a:avLst/>
          </a:prstGeom>
          <a:noFill/>
        </p:spPr>
        <p:txBody>
          <a:bodyPr wrap="square" rtlCol="0">
            <a:spAutoFit/>
          </a:bodyPr>
          <a:lstStyle/>
          <a:p>
            <a:r>
              <a:rPr lang="de-DE" b="1" dirty="0"/>
              <a:t>Themen für heute:</a:t>
            </a:r>
          </a:p>
          <a:p>
            <a:endParaRPr lang="de-DE" b="1" dirty="0"/>
          </a:p>
          <a:p>
            <a:r>
              <a:rPr lang="de-DE" b="1" dirty="0"/>
              <a:t>1. Vorbemerkung zur Datenauswertung</a:t>
            </a:r>
          </a:p>
          <a:p>
            <a:r>
              <a:rPr lang="de-DE" b="1" dirty="0"/>
              <a:t>2. Grundlegende Datenanalyse</a:t>
            </a:r>
          </a:p>
          <a:p>
            <a:r>
              <a:rPr lang="de-DE" b="1" dirty="0"/>
              <a:t>3. Datentransformation</a:t>
            </a:r>
          </a:p>
          <a:p>
            <a:r>
              <a:rPr lang="de-DE" b="1" dirty="0"/>
              <a:t>4. Explorative Datenanalyse</a:t>
            </a:r>
          </a:p>
          <a:p>
            <a:r>
              <a:rPr lang="de-DE" b="1" dirty="0"/>
              <a:t>5. Fazit und Ausblick</a:t>
            </a:r>
          </a:p>
        </p:txBody>
      </p:sp>
    </p:spTree>
    <p:extLst>
      <p:ext uri="{BB962C8B-B14F-4D97-AF65-F5344CB8AC3E}">
        <p14:creationId xmlns:p14="http://schemas.microsoft.com/office/powerpoint/2010/main" val="197770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77686935" name="Title 1"/>
          <p:cNvSpPr>
            <a:spLocks noGrp="1"/>
          </p:cNvSpPr>
          <p:nvPr>
            <p:ph type="title"/>
          </p:nvPr>
        </p:nvSpPr>
        <p:spPr bwMode="auto"/>
        <p:txBody>
          <a:bodyPr/>
          <a:lstStyle/>
          <a:p>
            <a:pPr>
              <a:defRPr/>
            </a:pPr>
            <a:r>
              <a:rPr lang="de-DE" dirty="0"/>
              <a:t>Numerische Merkmale von FRAUD (3): </a:t>
            </a:r>
            <a:r>
              <a:rPr lang="de-CH" sz="4400" b="1" i="0" u="none" strike="noStrike" cap="none" spc="0" dirty="0">
                <a:solidFill>
                  <a:schemeClr val="tx1"/>
                </a:solidFill>
                <a:latin typeface="+mj-lt"/>
                <a:ea typeface="+mj-ea"/>
                <a:cs typeface="+mj-cs"/>
              </a:rPr>
              <a:t>Bezahlter Preis </a:t>
            </a:r>
            <a:r>
              <a:rPr lang="de-CH" sz="4400" b="1" i="0" u="none" strike="noStrike" cap="none" spc="0" dirty="0">
                <a:solidFill>
                  <a:schemeClr val="tx1"/>
                </a:solidFill>
                <a:latin typeface="Bierstadt"/>
                <a:ea typeface="Bierstadt"/>
                <a:cs typeface="Bierstadt"/>
              </a:rPr>
              <a:t>≠</a:t>
            </a:r>
            <a:r>
              <a:rPr lang="de-CH" sz="4400" b="1" i="0" u="none" strike="noStrike" cap="none" spc="0" dirty="0">
                <a:solidFill>
                  <a:schemeClr val="tx1"/>
                </a:solidFill>
                <a:latin typeface="Bierstadt"/>
                <a:ea typeface="Arial"/>
                <a:cs typeface="Arial"/>
              </a:rPr>
              <a:t> Nominalpreis </a:t>
            </a:r>
            <a:endParaRPr sz="4400" dirty="0"/>
          </a:p>
        </p:txBody>
      </p:sp>
      <p:sp>
        <p:nvSpPr>
          <p:cNvPr id="518553407" name="Content Placeholder 2"/>
          <p:cNvSpPr>
            <a:spLocks noGrp="1"/>
          </p:cNvSpPr>
          <p:nvPr>
            <p:ph idx="1"/>
          </p:nvPr>
        </p:nvSpPr>
        <p:spPr bwMode="auto">
          <a:xfrm>
            <a:off x="521208" y="2841523"/>
            <a:ext cx="11155680" cy="3701059"/>
          </a:xfrm>
        </p:spPr>
        <p:txBody>
          <a:bodyPr vertOverflow="overflow" horzOverflow="overflow" vert="horz" wrap="square" lIns="91440" tIns="45720" rIns="91440" bIns="45720" numCol="1" spcCol="0" rtlCol="0" fromWordArt="0" anchor="t" anchorCtr="0" forceAA="0" compatLnSpc="0">
            <a:normAutofit/>
          </a:bodyPr>
          <a:lstStyle/>
          <a:p>
            <a:pPr>
              <a:defRPr sz="1800">
                <a:solidFill>
                  <a:srgbClr val="000000"/>
                </a:solidFill>
              </a:defRPr>
            </a:pPr>
            <a:r>
              <a:rPr lang="de-CH" sz="1800" b="1" dirty="0"/>
              <a:t>Nominalpreis</a:t>
            </a:r>
            <a:r>
              <a:rPr lang="de-CH" sz="1800" dirty="0"/>
              <a:t> einer </a:t>
            </a:r>
            <a:r>
              <a:rPr lang="de-CH" sz="1800" b="1" dirty="0"/>
              <a:t>Position</a:t>
            </a:r>
            <a:r>
              <a:rPr lang="de-CH" sz="1800" dirty="0"/>
              <a:t>: Menge bzw. Gewicht multipliziert mit dem Nominalpreis des Artikels gemäss Produkttabelle</a:t>
            </a:r>
            <a:endParaRPr sz="1800" dirty="0"/>
          </a:p>
          <a:p>
            <a:pPr>
              <a:defRPr sz="1800">
                <a:solidFill>
                  <a:srgbClr val="000000"/>
                </a:solidFill>
              </a:defRPr>
            </a:pPr>
            <a:r>
              <a:rPr lang="de-CH" sz="1800" b="1" dirty="0"/>
              <a:t>Nominalpreis</a:t>
            </a:r>
            <a:r>
              <a:rPr lang="de-CH" sz="1800" dirty="0"/>
              <a:t> einer </a:t>
            </a:r>
            <a:r>
              <a:rPr lang="de-CH" sz="1800" b="1" dirty="0"/>
              <a:t>Transaktion</a:t>
            </a:r>
            <a:r>
              <a:rPr lang="de-CH" sz="1800" dirty="0"/>
              <a:t>: Summe der Nominalpreise aller nicht-stornierten Artikel</a:t>
            </a:r>
          </a:p>
          <a:p>
            <a:pPr>
              <a:defRPr sz="1800">
                <a:solidFill>
                  <a:srgbClr val="000000"/>
                </a:solidFill>
              </a:defRPr>
            </a:pPr>
            <a:r>
              <a:rPr lang="de-CH" sz="1800" b="1" i="0" u="none" strike="noStrike" cap="none" spc="0" dirty="0">
                <a:solidFill>
                  <a:srgbClr val="000000"/>
                </a:solidFill>
                <a:latin typeface="Bierstadt"/>
                <a:ea typeface="Bierstadt"/>
                <a:cs typeface="Bierstadt"/>
              </a:rPr>
              <a:t>Häufige Abweichungen</a:t>
            </a:r>
            <a:endParaRPr sz="1800" dirty="0"/>
          </a:p>
          <a:p>
            <a:pPr>
              <a:defRPr/>
            </a:pPr>
            <a:r>
              <a:rPr lang="de-CH" sz="1800" b="0" i="0" u="none" strike="noStrike" cap="none" spc="0" dirty="0">
                <a:solidFill>
                  <a:srgbClr val="000000"/>
                </a:solidFill>
                <a:latin typeface="Bierstadt"/>
                <a:ea typeface="Bierstadt"/>
                <a:cs typeface="Bierstadt"/>
              </a:rPr>
              <a:t>Zwei definierte Merkmale:</a:t>
            </a:r>
            <a:endParaRPr sz="1800" b="0" i="0" u="none" strike="noStrike" cap="none" spc="0" dirty="0">
              <a:solidFill>
                <a:srgbClr val="000000"/>
              </a:solidFill>
              <a:latin typeface="Bierstadt"/>
              <a:cs typeface="Bierstadt"/>
            </a:endParaRPr>
          </a:p>
          <a:p>
            <a:pPr lvl="1">
              <a:defRPr/>
            </a:pPr>
            <a:r>
              <a:rPr lang="de-CH" sz="1800" b="1" i="0" u="none" strike="noStrike" cap="none" spc="0" dirty="0">
                <a:solidFill>
                  <a:srgbClr val="000000"/>
                </a:solidFill>
                <a:latin typeface="Bierstadt"/>
                <a:ea typeface="Bierstadt"/>
                <a:cs typeface="Bierstadt"/>
              </a:rPr>
              <a:t>Differenz vorhanden </a:t>
            </a:r>
            <a:r>
              <a:rPr lang="de-CH" sz="1800" b="0" i="0" u="none" strike="noStrike" cap="none" spc="0" dirty="0">
                <a:solidFill>
                  <a:srgbClr val="000000"/>
                </a:solidFill>
                <a:latin typeface="Bierstadt"/>
                <a:ea typeface="Bierstadt"/>
                <a:cs typeface="Bierstadt"/>
              </a:rPr>
              <a:t>(ja/nein)</a:t>
            </a:r>
            <a:endParaRPr sz="1800" b="0" i="0" u="none" strike="noStrike" cap="none" spc="0" dirty="0">
              <a:solidFill>
                <a:srgbClr val="000000"/>
              </a:solidFill>
              <a:latin typeface="Bierstadt"/>
              <a:cs typeface="Bierstadt"/>
            </a:endParaRPr>
          </a:p>
          <a:p>
            <a:pPr lvl="1">
              <a:defRPr sz="1800">
                <a:solidFill>
                  <a:srgbClr val="000000"/>
                </a:solidFill>
              </a:defRPr>
            </a:pPr>
            <a:r>
              <a:rPr lang="de-CH" sz="1800" b="1" i="0" u="none" strike="noStrike" cap="none" spc="0" dirty="0">
                <a:solidFill>
                  <a:srgbClr val="000000"/>
                </a:solidFill>
                <a:latin typeface="Bierstadt"/>
                <a:ea typeface="Bierstadt"/>
                <a:cs typeface="Bierstadt"/>
              </a:rPr>
              <a:t>Absolute Höhe </a:t>
            </a:r>
            <a:r>
              <a:rPr lang="de-CH" sz="1800" b="0" i="0" u="none" strike="noStrike" cap="none" spc="0" dirty="0">
                <a:solidFill>
                  <a:srgbClr val="000000"/>
                </a:solidFill>
                <a:latin typeface="Bierstadt"/>
                <a:ea typeface="Bierstadt"/>
                <a:cs typeface="Bierstadt"/>
              </a:rPr>
              <a:t>der Differenz</a:t>
            </a:r>
            <a:endParaRPr lang="de-CH" dirty="0"/>
          </a:p>
          <a:p>
            <a:pPr marL="457200" lvl="1" indent="0">
              <a:buFont typeface="Arial"/>
              <a:buNone/>
              <a:defRPr sz="1800">
                <a:solidFill>
                  <a:srgbClr val="000000"/>
                </a:solidFill>
              </a:defRPr>
            </a:pPr>
            <a:endParaRPr lang="de-CH" dirty="0"/>
          </a:p>
        </p:txBody>
      </p:sp>
      <p:pic>
        <p:nvPicPr>
          <p:cNvPr id="2" name="Grafik 1">
            <a:extLst>
              <a:ext uri="{FF2B5EF4-FFF2-40B4-BE49-F238E27FC236}">
                <a16:creationId xmlns:a16="http://schemas.microsoft.com/office/drawing/2014/main" id="{EB7EE3A3-170A-FBC1-E52E-F15214CCDED1}"/>
              </a:ext>
            </a:extLst>
          </p:cNvPr>
          <p:cNvPicPr>
            <a:picLocks noChangeAspect="1"/>
          </p:cNvPicPr>
          <p:nvPr/>
        </p:nvPicPr>
        <p:blipFill>
          <a:blip r:embed="rId3"/>
          <a:stretch/>
        </p:blipFill>
        <p:spPr bwMode="auto">
          <a:xfrm>
            <a:off x="5329958" y="4096304"/>
            <a:ext cx="4037325" cy="201866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74E58F1-CFD6-17AB-1241-AA55E84FCD11}"/>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7A7F291-08F9-947F-5C02-DA36390A8CD5}"/>
              </a:ext>
            </a:extLst>
          </p:cNvPr>
          <p:cNvSpPr>
            <a:spLocks noGrp="1"/>
          </p:cNvSpPr>
          <p:nvPr>
            <p:ph type="title"/>
          </p:nvPr>
        </p:nvSpPr>
        <p:spPr bwMode="auto"/>
        <p:txBody>
          <a:bodyPr/>
          <a:lstStyle/>
          <a:p>
            <a:pPr>
              <a:defRPr/>
            </a:pPr>
            <a:r>
              <a:rPr lang="de-DE" dirty="0"/>
              <a:t>Numerische Merkmale von FRAUD (4)</a:t>
            </a:r>
            <a:endParaRPr dirty="0"/>
          </a:p>
        </p:txBody>
      </p:sp>
      <p:sp>
        <p:nvSpPr>
          <p:cNvPr id="998545421" name="Content Placeholder 2">
            <a:extLst>
              <a:ext uri="{FF2B5EF4-FFF2-40B4-BE49-F238E27FC236}">
                <a16:creationId xmlns:a16="http://schemas.microsoft.com/office/drawing/2014/main" id="{26C4C8BB-5FE1-BF1E-25FE-F72C19909CA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BD3CDAA-36A8-9A12-ABAC-5F99BCA45CD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endParaRPr lang="de-DE" sz="2000" dirty="0"/>
          </a:p>
          <a:p>
            <a:pPr lvl="0">
              <a:lnSpc>
                <a:spcPct val="111000"/>
              </a:lnSpc>
              <a:defRPr/>
            </a:pPr>
            <a:endParaRPr lang="de-DE" sz="2000" dirty="0"/>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dirty="0"/>
              <a:t>enthalten häufiger </a:t>
            </a:r>
            <a:r>
              <a:rPr lang="de-DE" b="1" dirty="0"/>
              <a:t>hochpreisige Einzelartikel</a:t>
            </a:r>
          </a:p>
          <a:p>
            <a:pPr lvl="1">
              <a:lnSpc>
                <a:spcPct val="111000"/>
              </a:lnSpc>
              <a:defRPr/>
            </a:pPr>
            <a:r>
              <a:rPr lang="de-DE" b="1" dirty="0"/>
              <a:t>breitere Streuung </a:t>
            </a:r>
            <a:r>
              <a:rPr lang="de-DE" dirty="0"/>
              <a:t>bei der mittleren Zeit zwischen Scans</a:t>
            </a:r>
          </a:p>
        </p:txBody>
      </p:sp>
      <p:pic>
        <p:nvPicPr>
          <p:cNvPr id="2" name="Grafik 1" descr="Ein Bild, das Text, Screenshot, Diagramm, Reihe enthält.&#10;&#10;KI-generierte Inhalte können fehlerhaft sein.">
            <a:extLst>
              <a:ext uri="{FF2B5EF4-FFF2-40B4-BE49-F238E27FC236}">
                <a16:creationId xmlns:a16="http://schemas.microsoft.com/office/drawing/2014/main" id="{BA1A9665-BD89-4168-97B3-108DE0D404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1432" y="2115555"/>
            <a:ext cx="4833291" cy="1611097"/>
          </a:xfrm>
          <a:prstGeom prst="rect">
            <a:avLst/>
          </a:prstGeom>
        </p:spPr>
      </p:pic>
      <p:pic>
        <p:nvPicPr>
          <p:cNvPr id="3" name="Grafik 2" descr="Ein Bild, das Text, Screenshot, Diagramm, Reihe enthält.&#10;&#10;KI-generierte Inhalte können fehlerhaft sein.">
            <a:extLst>
              <a:ext uri="{FF2B5EF4-FFF2-40B4-BE49-F238E27FC236}">
                <a16:creationId xmlns:a16="http://schemas.microsoft.com/office/drawing/2014/main" id="{D4388EF4-15B1-7FCD-E7AA-1C6B286059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1431" y="3996506"/>
            <a:ext cx="4833291" cy="1611097"/>
          </a:xfrm>
          <a:prstGeom prst="rect">
            <a:avLst/>
          </a:prstGeom>
        </p:spPr>
      </p:pic>
    </p:spTree>
    <p:extLst>
      <p:ext uri="{BB962C8B-B14F-4D97-AF65-F5344CB8AC3E}">
        <p14:creationId xmlns:p14="http://schemas.microsoft.com/office/powerpoint/2010/main" val="1480914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F81B7A9-5F97-BDCA-0EC0-3BE7490F2595}"/>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A9286757-BB7F-93CE-BADA-A5561662B775}"/>
              </a:ext>
            </a:extLst>
          </p:cNvPr>
          <p:cNvSpPr>
            <a:spLocks noGrp="1"/>
          </p:cNvSpPr>
          <p:nvPr>
            <p:ph type="title"/>
          </p:nvPr>
        </p:nvSpPr>
        <p:spPr bwMode="auto"/>
        <p:txBody>
          <a:bodyPr/>
          <a:lstStyle/>
          <a:p>
            <a:pPr>
              <a:defRPr/>
            </a:pPr>
            <a:r>
              <a:rPr lang="de-DE" dirty="0"/>
              <a:t>Numerische Merkmale: Extremwerte</a:t>
            </a:r>
            <a:endParaRPr dirty="0"/>
          </a:p>
        </p:txBody>
      </p:sp>
      <p:sp>
        <p:nvSpPr>
          <p:cNvPr id="998545421" name="Content Placeholder 2">
            <a:extLst>
              <a:ext uri="{FF2B5EF4-FFF2-40B4-BE49-F238E27FC236}">
                <a16:creationId xmlns:a16="http://schemas.microsoft.com/office/drawing/2014/main" id="{181FA9F8-A311-A6B1-6911-1DE8B561EF5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15B61D63-D869-13A6-FD29-3481FE2F6E22}"/>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Für alle numerischen Features wurde der </a:t>
            </a:r>
            <a:r>
              <a:rPr lang="de-DE" sz="2000" b="1" dirty="0"/>
              <a:t>Z-Score</a:t>
            </a:r>
            <a:r>
              <a:rPr lang="de-DE" sz="2000" dirty="0"/>
              <a:t> berechnet</a:t>
            </a:r>
          </a:p>
          <a:p>
            <a:pPr lvl="0">
              <a:lnSpc>
                <a:spcPct val="111000"/>
              </a:lnSpc>
              <a:defRPr/>
            </a:pPr>
            <a:endParaRPr lang="de-DE" sz="2000" dirty="0"/>
          </a:p>
          <a:p>
            <a:pPr lvl="0">
              <a:lnSpc>
                <a:spcPct val="111000"/>
              </a:lnSpc>
              <a:defRPr/>
            </a:pPr>
            <a:r>
              <a:rPr lang="de-DE" dirty="0"/>
              <a:t>Nutzen: Identifikation systematisch </a:t>
            </a:r>
            <a:r>
              <a:rPr lang="de-DE" b="1" dirty="0"/>
              <a:t>auffälliger Attribute</a:t>
            </a:r>
          </a:p>
          <a:p>
            <a:pPr lvl="0">
              <a:lnSpc>
                <a:spcPct val="111000"/>
              </a:lnSpc>
              <a:defRPr/>
            </a:pPr>
            <a:endParaRPr lang="de-DE" dirty="0"/>
          </a:p>
          <a:p>
            <a:pPr lvl="0">
              <a:lnSpc>
                <a:spcPct val="111000"/>
              </a:lnSpc>
              <a:defRPr/>
            </a:pPr>
            <a:r>
              <a:rPr lang="de-DE" dirty="0"/>
              <a:t>Interpretation: Extremwerte nicht als Rauschen, sondern als </a:t>
            </a:r>
            <a:r>
              <a:rPr lang="de-DE" b="1" dirty="0"/>
              <a:t>potenziell erklärungsstark</a:t>
            </a:r>
            <a:r>
              <a:rPr lang="de-DE" dirty="0"/>
              <a:t> anzusehen</a:t>
            </a:r>
          </a:p>
          <a:p>
            <a:pPr lvl="1">
              <a:lnSpc>
                <a:spcPct val="111000"/>
              </a:lnSpc>
              <a:defRPr/>
            </a:pPr>
            <a:endParaRPr lang="de-DE" dirty="0"/>
          </a:p>
        </p:txBody>
      </p:sp>
      <p:pic>
        <p:nvPicPr>
          <p:cNvPr id="4" name="Grafik 3" descr="Ein Bild, das Text, Screenshot, Schrift, Zahl enthält.&#10;&#10;KI-generierte Inhalte können fehlerhaft sein.">
            <a:extLst>
              <a:ext uri="{FF2B5EF4-FFF2-40B4-BE49-F238E27FC236}">
                <a16:creationId xmlns:a16="http://schemas.microsoft.com/office/drawing/2014/main" id="{6CA71CC4-88C8-08CC-C2BE-98261D6D9854}"/>
              </a:ext>
            </a:extLst>
          </p:cNvPr>
          <p:cNvPicPr>
            <a:picLocks noChangeAspect="1"/>
          </p:cNvPicPr>
          <p:nvPr/>
        </p:nvPicPr>
        <p:blipFill>
          <a:blip r:embed="rId3"/>
          <a:stretch>
            <a:fillRect/>
          </a:stretch>
        </p:blipFill>
        <p:spPr>
          <a:xfrm>
            <a:off x="8453530" y="1842988"/>
            <a:ext cx="2590144" cy="3462203"/>
          </a:xfrm>
          <a:prstGeom prst="rect">
            <a:avLst/>
          </a:prstGeom>
        </p:spPr>
      </p:pic>
    </p:spTree>
    <p:extLst>
      <p:ext uri="{BB962C8B-B14F-4D97-AF65-F5344CB8AC3E}">
        <p14:creationId xmlns:p14="http://schemas.microsoft.com/office/powerpoint/2010/main" val="16293637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269DC6A-4297-DCCA-B90B-87E8355C46BC}"/>
            </a:ext>
          </a:extLst>
        </p:cNvPr>
        <p:cNvGrpSpPr/>
        <p:nvPr/>
      </p:nvGrpSpPr>
      <p:grpSpPr bwMode="auto">
        <a:xfrm>
          <a:off x="0" y="0"/>
          <a:ext cx="0" cy="0"/>
          <a:chOff x="0" y="0"/>
          <a:chExt cx="0" cy="0"/>
        </a:xfrm>
      </p:grpSpPr>
      <p:sp>
        <p:nvSpPr>
          <p:cNvPr id="1307615714" name="Title 1">
            <a:extLst>
              <a:ext uri="{FF2B5EF4-FFF2-40B4-BE49-F238E27FC236}">
                <a16:creationId xmlns:a16="http://schemas.microsoft.com/office/drawing/2014/main" id="{6FAEDA87-6226-6D83-FF51-D3D89387FDB2}"/>
              </a:ext>
            </a:extLst>
          </p:cNvPr>
          <p:cNvSpPr>
            <a:spLocks noGrp="1"/>
          </p:cNvSpPr>
          <p:nvPr>
            <p:ph type="title"/>
          </p:nvPr>
        </p:nvSpPr>
        <p:spPr bwMode="auto"/>
        <p:txBody>
          <a:bodyPr/>
          <a:lstStyle/>
          <a:p>
            <a:pPr>
              <a:defRPr/>
            </a:pPr>
            <a:r>
              <a:rPr lang="de-DE" dirty="0"/>
              <a:t>Numerische Merkmale: </a:t>
            </a:r>
            <a:r>
              <a:rPr lang="de-CH" dirty="0"/>
              <a:t>Signifikanz</a:t>
            </a:r>
            <a:endParaRPr dirty="0"/>
          </a:p>
        </p:txBody>
      </p:sp>
      <p:sp>
        <p:nvSpPr>
          <p:cNvPr id="2" name="Content Placeholder 2">
            <a:extLst>
              <a:ext uri="{FF2B5EF4-FFF2-40B4-BE49-F238E27FC236}">
                <a16:creationId xmlns:a16="http://schemas.microsoft.com/office/drawing/2014/main" id="{018F182B-887C-929A-0728-F66FA52C3C45}"/>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dirty="0"/>
              <a:t>T-Test als Entscheidungskriterium, welche Prädiktoren signifikant sind</a:t>
            </a:r>
          </a:p>
          <a:p>
            <a:pPr lvl="0">
              <a:lnSpc>
                <a:spcPct val="111000"/>
              </a:lnSpc>
              <a:defRPr/>
            </a:pPr>
            <a:r>
              <a:rPr lang="de-DE" dirty="0"/>
              <a:t>Zusätzlich Analyse, wie viel mit dem Prädiktor erklärt werden kann (Relevanz)</a:t>
            </a:r>
          </a:p>
          <a:p>
            <a:pPr lvl="0">
              <a:lnSpc>
                <a:spcPct val="111000"/>
              </a:lnSpc>
              <a:defRPr/>
            </a:pPr>
            <a:endParaRPr lang="de-DE" sz="18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Zahl enthält.&#10;&#10;KI-generierte Inhalte können fehlerhaft sein.">
            <a:extLst>
              <a:ext uri="{FF2B5EF4-FFF2-40B4-BE49-F238E27FC236}">
                <a16:creationId xmlns:a16="http://schemas.microsoft.com/office/drawing/2014/main" id="{8B3A8D8E-151E-ADD6-0AF0-6FFA8B38A4FA}"/>
              </a:ext>
            </a:extLst>
          </p:cNvPr>
          <p:cNvPicPr>
            <a:picLocks noChangeAspect="1"/>
          </p:cNvPicPr>
          <p:nvPr/>
        </p:nvPicPr>
        <p:blipFill>
          <a:blip r:embed="rId3"/>
          <a:stretch>
            <a:fillRect/>
          </a:stretch>
        </p:blipFill>
        <p:spPr>
          <a:xfrm>
            <a:off x="3627031" y="3720556"/>
            <a:ext cx="4533900" cy="1889760"/>
          </a:xfrm>
          <a:prstGeom prst="rect">
            <a:avLst/>
          </a:prstGeom>
        </p:spPr>
      </p:pic>
      <p:sp>
        <p:nvSpPr>
          <p:cNvPr id="4" name="Rechteck 3">
            <a:extLst>
              <a:ext uri="{FF2B5EF4-FFF2-40B4-BE49-F238E27FC236}">
                <a16:creationId xmlns:a16="http://schemas.microsoft.com/office/drawing/2014/main" id="{48D50383-6CC3-C608-CE77-CEAD84676764}"/>
              </a:ext>
            </a:extLst>
          </p:cNvPr>
          <p:cNvSpPr/>
          <p:nvPr/>
        </p:nvSpPr>
        <p:spPr>
          <a:xfrm>
            <a:off x="3656092" y="4315756"/>
            <a:ext cx="4411980" cy="182880"/>
          </a:xfrm>
          <a:prstGeom prst="rect">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Tree>
    <p:extLst>
      <p:ext uri="{BB962C8B-B14F-4D97-AF65-F5344CB8AC3E}">
        <p14:creationId xmlns:p14="http://schemas.microsoft.com/office/powerpoint/2010/main" val="1980034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5F56CC-B9C7-C5BD-DD77-568CA473AC0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ED499F9-A3D7-F013-F125-777336990ABE}"/>
              </a:ext>
            </a:extLst>
          </p:cNvPr>
          <p:cNvSpPr>
            <a:spLocks noGrp="1"/>
          </p:cNvSpPr>
          <p:nvPr>
            <p:ph type="title"/>
          </p:nvPr>
        </p:nvSpPr>
        <p:spPr bwMode="auto"/>
        <p:txBody>
          <a:bodyPr/>
          <a:lstStyle/>
          <a:p>
            <a:pPr>
              <a:defRPr/>
            </a:pPr>
            <a:r>
              <a:rPr lang="de-DE" dirty="0"/>
              <a:t>Kategoriale Merkmale von Fraud (1)</a:t>
            </a:r>
            <a:endParaRPr dirty="0"/>
          </a:p>
        </p:txBody>
      </p:sp>
      <p:sp>
        <p:nvSpPr>
          <p:cNvPr id="998545421" name="Content Placeholder 2">
            <a:extLst>
              <a:ext uri="{FF2B5EF4-FFF2-40B4-BE49-F238E27FC236}">
                <a16:creationId xmlns:a16="http://schemas.microsoft.com/office/drawing/2014/main" id="{47D0E57A-5DB7-5458-60C8-507165588194}"/>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F83462C-7092-DE79-4194-EAA1B1A13584}"/>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Im Folgenden einige graphische Gegenüberstellungen von FRAUD / NORMAL anhand kategorialer Variablen</a:t>
            </a:r>
          </a:p>
          <a:p>
            <a:pPr lvl="0">
              <a:lnSpc>
                <a:spcPct val="111000"/>
              </a:lnSpc>
              <a:defRPr/>
            </a:pPr>
            <a:endParaRPr lang="de-DE" sz="2000" dirty="0"/>
          </a:p>
          <a:p>
            <a:pPr lvl="0">
              <a:lnSpc>
                <a:spcPct val="111000"/>
              </a:lnSpc>
              <a:defRPr/>
            </a:pPr>
            <a:r>
              <a:rPr lang="de-DE" sz="2000" dirty="0"/>
              <a:t>Insbesondere bestimmte Produktkategorien kommen hier besonders häufig vor, ebenso:</a:t>
            </a:r>
          </a:p>
          <a:p>
            <a:pPr lvl="1">
              <a:lnSpc>
                <a:spcPct val="111000"/>
              </a:lnSpc>
              <a:defRPr/>
            </a:pPr>
            <a:r>
              <a:rPr lang="de-DE" sz="1800" dirty="0"/>
              <a:t>Wurde mehrheitlich bar bezahlt</a:t>
            </a:r>
          </a:p>
          <a:p>
            <a:pPr lvl="1">
              <a:lnSpc>
                <a:spcPct val="111000"/>
              </a:lnSpc>
              <a:defRPr/>
            </a:pPr>
            <a:r>
              <a:rPr lang="de-DE" sz="1800" dirty="0"/>
              <a:t>Hat das Kamerasystem Auffälligkeiten bemerkt</a:t>
            </a:r>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spTree>
    <p:extLst>
      <p:ext uri="{BB962C8B-B14F-4D97-AF65-F5344CB8AC3E}">
        <p14:creationId xmlns:p14="http://schemas.microsoft.com/office/powerpoint/2010/main" val="1878314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45819240" name="Title 1"/>
          <p:cNvSpPr>
            <a:spLocks noGrp="1"/>
          </p:cNvSpPr>
          <p:nvPr>
            <p:ph type="title"/>
          </p:nvPr>
        </p:nvSpPr>
        <p:spPr bwMode="auto"/>
        <p:txBody>
          <a:bodyPr/>
          <a:lstStyle/>
          <a:p>
            <a:pPr>
              <a:defRPr/>
            </a:pPr>
            <a:r>
              <a:rPr lang="de-DE" dirty="0"/>
              <a:t>Kategoriale Merkmale: Monat</a:t>
            </a:r>
            <a:endParaRPr dirty="0"/>
          </a:p>
        </p:txBody>
      </p:sp>
      <p:pic>
        <p:nvPicPr>
          <p:cNvPr id="498458967" name="Grafik 498458966"/>
          <p:cNvPicPr>
            <a:picLocks noChangeAspect="1"/>
          </p:cNvPicPr>
          <p:nvPr/>
        </p:nvPicPr>
        <p:blipFill>
          <a:blip r:embed="rId3"/>
          <a:stretch/>
        </p:blipFill>
        <p:spPr bwMode="auto">
          <a:xfrm>
            <a:off x="515112" y="2234074"/>
            <a:ext cx="6131494" cy="3065746"/>
          </a:xfrm>
          <a:prstGeom prst="rect">
            <a:avLst/>
          </a:prstGeom>
        </p:spPr>
      </p:pic>
      <p:pic>
        <p:nvPicPr>
          <p:cNvPr id="1865249964" name="Grafik 1865249963"/>
          <p:cNvPicPr>
            <a:picLocks noChangeAspect="1"/>
          </p:cNvPicPr>
          <p:nvPr/>
        </p:nvPicPr>
        <p:blipFill>
          <a:blip r:embed="rId4"/>
          <a:stretch/>
        </p:blipFill>
        <p:spPr bwMode="auto">
          <a:xfrm>
            <a:off x="6891520" y="2626071"/>
            <a:ext cx="4540454" cy="2530089"/>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61776648" name="Title 1"/>
          <p:cNvSpPr>
            <a:spLocks noGrp="1"/>
          </p:cNvSpPr>
          <p:nvPr>
            <p:ph type="title"/>
          </p:nvPr>
        </p:nvSpPr>
        <p:spPr bwMode="auto"/>
        <p:txBody>
          <a:bodyPr/>
          <a:lstStyle/>
          <a:p>
            <a:pPr>
              <a:defRPr/>
            </a:pPr>
            <a:r>
              <a:rPr lang="de-DE" dirty="0"/>
              <a:t>Kategoriale Merkmale: </a:t>
            </a:r>
            <a:r>
              <a:rPr lang="de-CH" dirty="0"/>
              <a:t>Wochentag</a:t>
            </a:r>
            <a:endParaRPr dirty="0"/>
          </a:p>
        </p:txBody>
      </p:sp>
      <p:pic>
        <p:nvPicPr>
          <p:cNvPr id="750932172" name="Grafik 750932171"/>
          <p:cNvPicPr>
            <a:picLocks noChangeAspect="1"/>
          </p:cNvPicPr>
          <p:nvPr/>
        </p:nvPicPr>
        <p:blipFill>
          <a:blip r:embed="rId3"/>
          <a:stretch/>
        </p:blipFill>
        <p:spPr bwMode="auto">
          <a:xfrm>
            <a:off x="2183204" y="2368093"/>
            <a:ext cx="7620000" cy="380999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23850493" name="Title 1"/>
          <p:cNvSpPr>
            <a:spLocks noGrp="1"/>
          </p:cNvSpPr>
          <p:nvPr>
            <p:ph type="title"/>
          </p:nvPr>
        </p:nvSpPr>
        <p:spPr bwMode="auto"/>
        <p:txBody>
          <a:bodyPr/>
          <a:lstStyle/>
          <a:p>
            <a:pPr>
              <a:defRPr/>
            </a:pPr>
            <a:r>
              <a:rPr lang="de-DE" dirty="0"/>
              <a:t>Kategoriale Merkmale: </a:t>
            </a:r>
            <a:r>
              <a:rPr lang="de-CH" dirty="0"/>
              <a:t>Tageszeit</a:t>
            </a:r>
            <a:endParaRPr dirty="0"/>
          </a:p>
        </p:txBody>
      </p:sp>
      <p:pic>
        <p:nvPicPr>
          <p:cNvPr id="936773557" name="Grafik 936773556"/>
          <p:cNvPicPr>
            <a:picLocks noChangeAspect="1"/>
          </p:cNvPicPr>
          <p:nvPr/>
        </p:nvPicPr>
        <p:blipFill>
          <a:blip r:embed="rId3"/>
          <a:stretch/>
        </p:blipFill>
        <p:spPr bwMode="auto">
          <a:xfrm>
            <a:off x="437536" y="2226688"/>
            <a:ext cx="6188227" cy="3094113"/>
          </a:xfrm>
          <a:prstGeom prst="rect">
            <a:avLst/>
          </a:prstGeom>
        </p:spPr>
      </p:pic>
      <p:pic>
        <p:nvPicPr>
          <p:cNvPr id="787042764" name="Grafik 787042763"/>
          <p:cNvPicPr>
            <a:picLocks noChangeAspect="1"/>
          </p:cNvPicPr>
          <p:nvPr/>
        </p:nvPicPr>
        <p:blipFill>
          <a:blip r:embed="rId4"/>
          <a:stretch/>
        </p:blipFill>
        <p:spPr bwMode="auto">
          <a:xfrm>
            <a:off x="6784259" y="2600497"/>
            <a:ext cx="5122508" cy="2561254"/>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06017120" name="Title 1"/>
          <p:cNvSpPr>
            <a:spLocks noGrp="1"/>
          </p:cNvSpPr>
          <p:nvPr>
            <p:ph type="title"/>
          </p:nvPr>
        </p:nvSpPr>
        <p:spPr bwMode="auto"/>
        <p:txBody>
          <a:bodyPr/>
          <a:lstStyle/>
          <a:p>
            <a:pPr>
              <a:defRPr/>
            </a:pPr>
            <a:r>
              <a:rPr lang="de-DE" dirty="0"/>
              <a:t>Kategoriale Merkmale: </a:t>
            </a:r>
            <a:r>
              <a:rPr lang="de-CH" dirty="0"/>
              <a:t>Produktkategorie</a:t>
            </a:r>
            <a:endParaRPr dirty="0"/>
          </a:p>
        </p:txBody>
      </p:sp>
      <p:pic>
        <p:nvPicPr>
          <p:cNvPr id="1136216080" name="Grafik 1136216079"/>
          <p:cNvPicPr>
            <a:picLocks noChangeAspect="1"/>
          </p:cNvPicPr>
          <p:nvPr/>
        </p:nvPicPr>
        <p:blipFill>
          <a:blip r:embed="rId3"/>
          <a:srcRect b="5658"/>
          <a:stretch/>
        </p:blipFill>
        <p:spPr bwMode="auto">
          <a:xfrm>
            <a:off x="515112" y="2300284"/>
            <a:ext cx="5548715" cy="3140851"/>
          </a:xfrm>
          <a:prstGeom prst="rect">
            <a:avLst/>
          </a:prstGeom>
        </p:spPr>
      </p:pic>
      <p:pic>
        <p:nvPicPr>
          <p:cNvPr id="2120695231" name="Grafik 2120695230"/>
          <p:cNvPicPr>
            <a:picLocks noChangeAspect="1"/>
          </p:cNvPicPr>
          <p:nvPr/>
        </p:nvPicPr>
        <p:blipFill>
          <a:blip r:embed="rId4"/>
          <a:stretch/>
        </p:blipFill>
        <p:spPr bwMode="auto">
          <a:xfrm>
            <a:off x="6128175" y="2441448"/>
            <a:ext cx="5570416" cy="314085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61343602" name="Title 1"/>
          <p:cNvSpPr>
            <a:spLocks noGrp="1"/>
          </p:cNvSpPr>
          <p:nvPr>
            <p:ph type="title"/>
          </p:nvPr>
        </p:nvSpPr>
        <p:spPr bwMode="auto"/>
        <p:txBody>
          <a:bodyPr/>
          <a:lstStyle/>
          <a:p>
            <a:pPr>
              <a:defRPr/>
            </a:pPr>
            <a:r>
              <a:rPr lang="de-DE" dirty="0"/>
              <a:t>Kategoriale Merkmale: </a:t>
            </a:r>
            <a:r>
              <a:rPr lang="de-CH" dirty="0"/>
              <a:t>Kamerasystem</a:t>
            </a:r>
            <a:endParaRPr dirty="0"/>
          </a:p>
        </p:txBody>
      </p:sp>
      <p:pic>
        <p:nvPicPr>
          <p:cNvPr id="1611242181" name="Grafik 1611242180"/>
          <p:cNvPicPr>
            <a:picLocks noChangeAspect="1"/>
          </p:cNvPicPr>
          <p:nvPr/>
        </p:nvPicPr>
        <p:blipFill>
          <a:blip r:embed="rId3"/>
          <a:stretch/>
        </p:blipFill>
        <p:spPr bwMode="auto">
          <a:xfrm>
            <a:off x="521208" y="2521360"/>
            <a:ext cx="5438469" cy="2719234"/>
          </a:xfrm>
          <a:prstGeom prst="rect">
            <a:avLst/>
          </a:prstGeom>
        </p:spPr>
      </p:pic>
      <p:pic>
        <p:nvPicPr>
          <p:cNvPr id="385084861" name="Grafik 385084860"/>
          <p:cNvPicPr>
            <a:picLocks noChangeAspect="1"/>
          </p:cNvPicPr>
          <p:nvPr/>
        </p:nvPicPr>
        <p:blipFill>
          <a:blip r:embed="rId4"/>
          <a:stretch/>
        </p:blipFill>
        <p:spPr bwMode="auto">
          <a:xfrm>
            <a:off x="6096001" y="2840603"/>
            <a:ext cx="5093110" cy="239999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5E888-673D-1E40-9D76-758BE864512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2646C1-8E88-2784-AB03-ADA2E2AF5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09A2EF01-BF9B-6479-D21C-C754F6832E63}"/>
              </a:ext>
            </a:extLst>
          </p:cNvPr>
          <p:cNvSpPr>
            <a:spLocks noGrp="1"/>
          </p:cNvSpPr>
          <p:nvPr>
            <p:ph type="ctrTitle"/>
          </p:nvPr>
        </p:nvSpPr>
        <p:spPr>
          <a:xfrm>
            <a:off x="521208" y="1211766"/>
            <a:ext cx="7237052" cy="4727988"/>
          </a:xfrm>
        </p:spPr>
        <p:txBody>
          <a:bodyPr anchor="b">
            <a:normAutofit/>
          </a:bodyPr>
          <a:lstStyle/>
          <a:p>
            <a:r>
              <a:rPr lang="de-DE" sz="6000" dirty="0"/>
              <a:t>1. Vorbemerkung</a:t>
            </a:r>
          </a:p>
        </p:txBody>
      </p:sp>
      <p:sp>
        <p:nvSpPr>
          <p:cNvPr id="9" name="Freeform: Shape 8">
            <a:extLst>
              <a:ext uri="{FF2B5EF4-FFF2-40B4-BE49-F238E27FC236}">
                <a16:creationId xmlns:a16="http://schemas.microsoft.com/office/drawing/2014/main" id="{C9D76775-DCC4-B711-8D6A-545D19165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272223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07615714" name="Title 1"/>
          <p:cNvSpPr>
            <a:spLocks noGrp="1"/>
          </p:cNvSpPr>
          <p:nvPr>
            <p:ph type="title"/>
          </p:nvPr>
        </p:nvSpPr>
        <p:spPr bwMode="auto"/>
        <p:txBody>
          <a:bodyPr/>
          <a:lstStyle/>
          <a:p>
            <a:pPr>
              <a:defRPr/>
            </a:pPr>
            <a:r>
              <a:rPr lang="de-DE" dirty="0"/>
              <a:t>Kategoriale Merkmale: </a:t>
            </a:r>
            <a:r>
              <a:rPr lang="de-CH" dirty="0"/>
              <a:t>Zahlungsmittel</a:t>
            </a:r>
            <a:endParaRPr dirty="0"/>
          </a:p>
        </p:txBody>
      </p:sp>
      <p:pic>
        <p:nvPicPr>
          <p:cNvPr id="1692536420" name="Grafik 1692536419"/>
          <p:cNvPicPr>
            <a:picLocks noChangeAspect="1"/>
          </p:cNvPicPr>
          <p:nvPr/>
        </p:nvPicPr>
        <p:blipFill>
          <a:blip r:embed="rId3"/>
          <a:stretch/>
        </p:blipFill>
        <p:spPr bwMode="auto">
          <a:xfrm>
            <a:off x="2162527" y="1885597"/>
            <a:ext cx="7619999" cy="3809999"/>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9289AC6-CE3D-C007-E766-75F2AD2E633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30CCDF67-43E8-A68C-8911-1CC967FCCF88}"/>
              </a:ext>
            </a:extLst>
          </p:cNvPr>
          <p:cNvSpPr>
            <a:spLocks noGrp="1"/>
          </p:cNvSpPr>
          <p:nvPr>
            <p:ph type="title"/>
          </p:nvPr>
        </p:nvSpPr>
        <p:spPr bwMode="auto"/>
        <p:txBody>
          <a:bodyPr/>
          <a:lstStyle/>
          <a:p>
            <a:pPr>
              <a:defRPr/>
            </a:pPr>
            <a:r>
              <a:rPr lang="de-DE" dirty="0"/>
              <a:t>Kategoriale Merkmale: </a:t>
            </a:r>
            <a:r>
              <a:rPr lang="de-CH" dirty="0"/>
              <a:t>Signifikanz</a:t>
            </a:r>
            <a:endParaRPr dirty="0"/>
          </a:p>
        </p:txBody>
      </p:sp>
      <p:sp>
        <p:nvSpPr>
          <p:cNvPr id="998545421" name="Content Placeholder 2">
            <a:extLst>
              <a:ext uri="{FF2B5EF4-FFF2-40B4-BE49-F238E27FC236}">
                <a16:creationId xmlns:a16="http://schemas.microsoft.com/office/drawing/2014/main" id="{F7A918B1-F21C-3F84-DA32-D3D4E472239B}"/>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9D5A50C7-FB65-6353-8E32-97C5FF85269A}"/>
              </a:ext>
            </a:extLst>
          </p:cNvPr>
          <p:cNvSpPr>
            <a:spLocks noGrp="1"/>
          </p:cNvSpPr>
          <p:nvPr/>
        </p:nvSpPr>
        <p:spPr bwMode="auto">
          <a:xfrm>
            <a:off x="592205" y="1842988"/>
            <a:ext cx="599540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Chi²-Test als Entscheidungskriterium, welche Prädiktoren signifikant sind</a:t>
            </a:r>
          </a:p>
          <a:p>
            <a:pPr lvl="0">
              <a:lnSpc>
                <a:spcPct val="111000"/>
              </a:lnSpc>
              <a:defRPr/>
            </a:pPr>
            <a:r>
              <a:rPr lang="de-DE" sz="2000" dirty="0"/>
              <a:t>Zusätzlich Analyse, wie viel mit dem Prädiktor erklärt werden kann (Relevanz)</a:t>
            </a:r>
          </a:p>
          <a:p>
            <a:pPr lvl="0">
              <a:lnSpc>
                <a:spcPct val="111000"/>
              </a:lnSpc>
              <a:defRPr/>
            </a:pP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Reihe enthält.&#10;&#10;KI-generierte Inhalte können fehlerhaft sein.">
            <a:extLst>
              <a:ext uri="{FF2B5EF4-FFF2-40B4-BE49-F238E27FC236}">
                <a16:creationId xmlns:a16="http://schemas.microsoft.com/office/drawing/2014/main" id="{C6543479-D486-FDC8-F3DB-358F73E9E402}"/>
              </a:ext>
            </a:extLst>
          </p:cNvPr>
          <p:cNvPicPr>
            <a:picLocks noChangeAspect="1"/>
          </p:cNvPicPr>
          <p:nvPr/>
        </p:nvPicPr>
        <p:blipFill>
          <a:blip r:embed="rId3"/>
          <a:stretch>
            <a:fillRect/>
          </a:stretch>
        </p:blipFill>
        <p:spPr>
          <a:xfrm>
            <a:off x="3005598" y="4259826"/>
            <a:ext cx="5295900" cy="914400"/>
          </a:xfrm>
          <a:prstGeom prst="rect">
            <a:avLst/>
          </a:prstGeom>
        </p:spPr>
      </p:pic>
    </p:spTree>
    <p:extLst>
      <p:ext uri="{BB962C8B-B14F-4D97-AF65-F5344CB8AC3E}">
        <p14:creationId xmlns:p14="http://schemas.microsoft.com/office/powerpoint/2010/main" val="749026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F2D3B590-3EFD-4CF9-E4AA-78DF679E7A4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CF479C78-9BB5-0DAE-841E-CD8E8A04403A}"/>
              </a:ext>
            </a:extLst>
          </p:cNvPr>
          <p:cNvSpPr>
            <a:spLocks noGrp="1"/>
          </p:cNvSpPr>
          <p:nvPr>
            <p:ph type="title"/>
          </p:nvPr>
        </p:nvSpPr>
        <p:spPr bwMode="auto"/>
        <p:txBody>
          <a:bodyPr/>
          <a:lstStyle/>
          <a:p>
            <a:pPr>
              <a:defRPr/>
            </a:pPr>
            <a:r>
              <a:rPr lang="de-DE" dirty="0"/>
              <a:t>Nichtlineare Zusammenhänge </a:t>
            </a:r>
            <a:endParaRPr dirty="0"/>
          </a:p>
        </p:txBody>
      </p:sp>
      <p:sp>
        <p:nvSpPr>
          <p:cNvPr id="998545421" name="Content Placeholder 2">
            <a:extLst>
              <a:ext uri="{FF2B5EF4-FFF2-40B4-BE49-F238E27FC236}">
                <a16:creationId xmlns:a16="http://schemas.microsoft.com/office/drawing/2014/main" id="{D7806B2F-644A-F3E4-F643-1D7888FC859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5A7EDF0D-E056-01BA-3A45-90F2EF88FDBD}"/>
              </a:ext>
            </a:extLst>
          </p:cNvPr>
          <p:cNvSpPr>
            <a:spLocks noGrp="1"/>
          </p:cNvSpPr>
          <p:nvPr/>
        </p:nvSpPr>
        <p:spPr bwMode="auto">
          <a:xfrm>
            <a:off x="592205" y="1842988"/>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dirty="0"/>
              <a:t>Zur Analyse nichtlinearer Zusammenhänge zwischen numerischen Attributen und Schadenshöhe zwei Ansätze:</a:t>
            </a:r>
          </a:p>
          <a:p>
            <a:pPr lvl="1">
              <a:lnSpc>
                <a:spcPct val="111000"/>
              </a:lnSpc>
              <a:defRPr/>
            </a:pPr>
            <a:r>
              <a:rPr lang="de-DE" sz="1800" b="1" dirty="0"/>
              <a:t>LOWESS-Glättung</a:t>
            </a:r>
            <a:r>
              <a:rPr lang="de-DE" sz="1800" dirty="0"/>
              <a:t> zur visuellen Trendbewertung</a:t>
            </a:r>
          </a:p>
          <a:p>
            <a:pPr lvl="1">
              <a:lnSpc>
                <a:spcPct val="111000"/>
              </a:lnSpc>
              <a:defRPr/>
            </a:pPr>
            <a:r>
              <a:rPr lang="de-DE" sz="1800" b="1" dirty="0"/>
              <a:t>Spearman &amp; Pearson-Korrelation</a:t>
            </a:r>
            <a:r>
              <a:rPr lang="de-DE" sz="1800" dirty="0"/>
              <a:t> zur quantitativen Bewertung</a:t>
            </a:r>
          </a:p>
          <a:p>
            <a:pPr lvl="1">
              <a:lnSpc>
                <a:spcPct val="111000"/>
              </a:lnSpc>
              <a:defRPr/>
            </a:pPr>
            <a:endParaRPr lang="de-DE" sz="1800" dirty="0"/>
          </a:p>
          <a:p>
            <a:pPr>
              <a:lnSpc>
                <a:spcPct val="111000"/>
              </a:lnSpc>
              <a:defRPr/>
            </a:pPr>
            <a:r>
              <a:rPr lang="de-DE" sz="2000" dirty="0"/>
              <a:t>Ergebnisse: </a:t>
            </a:r>
            <a:r>
              <a:rPr lang="de-DE" dirty="0"/>
              <a:t>Die meisten Merkmale zeigen keine klare nichtlineare Beziehung. Lediglich zwei Merkmale zeigen komplexere Beziehung zur Schadenshöhe. </a:t>
            </a: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5" name="Grafik 4" descr="Ein Bild, das Text, Screenshot, Reihe, Diagramm enthält.&#10;&#10;KI-generierte Inhalte können fehlerhaft sein.">
            <a:extLst>
              <a:ext uri="{FF2B5EF4-FFF2-40B4-BE49-F238E27FC236}">
                <a16:creationId xmlns:a16="http://schemas.microsoft.com/office/drawing/2014/main" id="{7899626B-1AE6-FB51-EEBB-45543F193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334" y="4326194"/>
            <a:ext cx="2639961" cy="1759974"/>
          </a:xfrm>
          <a:prstGeom prst="rect">
            <a:avLst/>
          </a:prstGeom>
        </p:spPr>
      </p:pic>
      <p:pic>
        <p:nvPicPr>
          <p:cNvPr id="6" name="Grafik 5" descr="Ein Bild, das Text, Screenshot, Software, Display enthält.&#10;&#10;KI-generierte Inhalte können fehlerhaft sein.">
            <a:extLst>
              <a:ext uri="{FF2B5EF4-FFF2-40B4-BE49-F238E27FC236}">
                <a16:creationId xmlns:a16="http://schemas.microsoft.com/office/drawing/2014/main" id="{2CDFFAA6-B726-8FC3-740D-8C7C23AF89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6882" y="4338369"/>
            <a:ext cx="2774020" cy="1849347"/>
          </a:xfrm>
          <a:prstGeom prst="rect">
            <a:avLst/>
          </a:prstGeom>
        </p:spPr>
      </p:pic>
    </p:spTree>
    <p:extLst>
      <p:ext uri="{BB962C8B-B14F-4D97-AF65-F5344CB8AC3E}">
        <p14:creationId xmlns:p14="http://schemas.microsoft.com/office/powerpoint/2010/main" val="2672434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037B8D9-A995-7AB4-EA15-BBF92A670BE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68ADD1E6-3085-F96C-ECB1-402247A6C9AF}"/>
              </a:ext>
            </a:extLst>
          </p:cNvPr>
          <p:cNvSpPr>
            <a:spLocks noGrp="1"/>
          </p:cNvSpPr>
          <p:nvPr>
            <p:ph type="title"/>
          </p:nvPr>
        </p:nvSpPr>
        <p:spPr bwMode="auto"/>
        <p:txBody>
          <a:bodyPr/>
          <a:lstStyle/>
          <a:p>
            <a:pPr>
              <a:defRPr/>
            </a:pPr>
            <a:r>
              <a:rPr lang="de-DE" dirty="0"/>
              <a:t>Regressionsanalyse: Multivariate Analyse</a:t>
            </a:r>
            <a:endParaRPr dirty="0"/>
          </a:p>
        </p:txBody>
      </p:sp>
      <p:sp>
        <p:nvSpPr>
          <p:cNvPr id="998545421" name="Content Placeholder 2">
            <a:extLst>
              <a:ext uri="{FF2B5EF4-FFF2-40B4-BE49-F238E27FC236}">
                <a16:creationId xmlns:a16="http://schemas.microsoft.com/office/drawing/2014/main" id="{801A3561-C8A9-761D-EA37-EDB6D3F2D8A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4C98FF3-FB58-35F4-C044-A21BF4200C5A}"/>
              </a:ext>
            </a:extLst>
          </p:cNvPr>
          <p:cNvSpPr>
            <a:spLocks noGrp="1"/>
          </p:cNvSpPr>
          <p:nvPr/>
        </p:nvSpPr>
        <p:spPr bwMode="auto">
          <a:xfrm>
            <a:off x="592205" y="2078963"/>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b="1" dirty="0"/>
              <a:t>Multivariate Modellbildung</a:t>
            </a:r>
            <a:r>
              <a:rPr lang="de-DE" sz="2000" dirty="0"/>
              <a:t> mit Reduktion (schrittweise Entfernen nicht relevanter Attribute)</a:t>
            </a:r>
          </a:p>
          <a:p>
            <a:pPr lvl="0">
              <a:lnSpc>
                <a:spcPct val="111000"/>
              </a:lnSpc>
              <a:defRPr/>
            </a:pPr>
            <a:r>
              <a:rPr lang="de-DE" sz="2000" dirty="0"/>
              <a:t>Getrennte Betrachtung für Zielgrößen:</a:t>
            </a:r>
          </a:p>
          <a:p>
            <a:pPr lvl="1">
              <a:lnSpc>
                <a:spcPct val="111000"/>
              </a:lnSpc>
              <a:defRPr/>
            </a:pPr>
            <a:r>
              <a:rPr lang="de-DE" dirty="0"/>
              <a:t>Logistische Regression: FRAUD / NORMAL</a:t>
            </a:r>
          </a:p>
          <a:p>
            <a:pPr lvl="1">
              <a:lnSpc>
                <a:spcPct val="111000"/>
              </a:lnSpc>
              <a:defRPr/>
            </a:pPr>
            <a:r>
              <a:rPr lang="de-DE" dirty="0"/>
              <a:t>Klassische Regression: Schadenshöhe</a:t>
            </a:r>
          </a:p>
          <a:p>
            <a:pPr lvl="1">
              <a:lnSpc>
                <a:spcPct val="111000"/>
              </a:lnSpc>
              <a:defRPr/>
            </a:pPr>
            <a:endParaRPr lang="de-DE" dirty="0"/>
          </a:p>
          <a:p>
            <a:pPr>
              <a:lnSpc>
                <a:spcPct val="111000"/>
              </a:lnSpc>
              <a:defRPr/>
            </a:pPr>
            <a:r>
              <a:rPr lang="de-DE" dirty="0"/>
              <a:t>Aufteilung der Daten in eine Trainingsmenge (80%) und eine Validierungsmenge (20%). Bewertung anhand der Performance auf beiden Mengen. </a:t>
            </a:r>
          </a:p>
          <a:p>
            <a:pPr lvl="1">
              <a:lnSpc>
                <a:spcPct val="111000"/>
              </a:lnSpc>
              <a:defRPr/>
            </a:pPr>
            <a:endParaRPr lang="de-DE" dirty="0"/>
          </a:p>
        </p:txBody>
      </p:sp>
    </p:spTree>
    <p:extLst>
      <p:ext uri="{BB962C8B-B14F-4D97-AF65-F5344CB8AC3E}">
        <p14:creationId xmlns:p14="http://schemas.microsoft.com/office/powerpoint/2010/main" val="7322332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619CAB-8281-99FB-F1DD-B3589158D89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7B11EEBC-661B-BA6B-98B3-84470D4872F1}"/>
              </a:ext>
            </a:extLst>
          </p:cNvPr>
          <p:cNvSpPr>
            <a:spLocks noGrp="1"/>
          </p:cNvSpPr>
          <p:nvPr>
            <p:ph type="title"/>
          </p:nvPr>
        </p:nvSpPr>
        <p:spPr bwMode="auto"/>
        <p:txBody>
          <a:bodyPr/>
          <a:lstStyle/>
          <a:p>
            <a:pPr>
              <a:defRPr/>
            </a:pPr>
            <a:r>
              <a:rPr lang="de-DE" dirty="0"/>
              <a:t>Regressionsanalyse: Auswertung</a:t>
            </a:r>
            <a:endParaRPr dirty="0"/>
          </a:p>
        </p:txBody>
      </p:sp>
      <p:sp>
        <p:nvSpPr>
          <p:cNvPr id="998545421" name="Content Placeholder 2">
            <a:extLst>
              <a:ext uri="{FF2B5EF4-FFF2-40B4-BE49-F238E27FC236}">
                <a16:creationId xmlns:a16="http://schemas.microsoft.com/office/drawing/2014/main" id="{216AD390-EF94-4D3F-558C-1318B199555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0DAE244-B7AB-37A0-F80F-5E8E41188105}"/>
              </a:ext>
            </a:extLst>
          </p:cNvPr>
          <p:cNvSpPr>
            <a:spLocks noGrp="1"/>
          </p:cNvSpPr>
          <p:nvPr/>
        </p:nvSpPr>
        <p:spPr bwMode="auto">
          <a:xfrm>
            <a:off x="592205" y="1842988"/>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a:lnSpc>
                <a:spcPct val="111000"/>
              </a:lnSpc>
              <a:defRPr/>
            </a:pPr>
            <a:endParaRPr lang="de-DE" dirty="0"/>
          </a:p>
          <a:p>
            <a:pPr>
              <a:lnSpc>
                <a:spcPct val="111000"/>
              </a:lnSpc>
              <a:defRPr/>
            </a:pPr>
            <a:r>
              <a:rPr lang="de-DE" dirty="0"/>
              <a:t>Gute Prognosegüte bei Klassifikation</a:t>
            </a:r>
          </a:p>
          <a:p>
            <a:pPr marL="0" indent="0">
              <a:lnSpc>
                <a:spcPct val="111000"/>
              </a:lnSpc>
              <a:buNone/>
              <a:defRPr/>
            </a:pPr>
            <a:endParaRPr lang="de-DE" dirty="0"/>
          </a:p>
          <a:p>
            <a:pPr>
              <a:lnSpc>
                <a:spcPct val="111000"/>
              </a:lnSpc>
              <a:defRPr/>
            </a:pPr>
            <a:r>
              <a:rPr lang="de-DE" dirty="0"/>
              <a:t>Weniger gute Vorhersagbarkeit der Schadenshöhe</a:t>
            </a:r>
          </a:p>
          <a:p>
            <a:pPr lvl="1">
              <a:lnSpc>
                <a:spcPct val="111000"/>
              </a:lnSpc>
              <a:defRPr/>
            </a:pPr>
            <a:r>
              <a:rPr lang="de-DE" b="1" dirty="0"/>
              <a:t>Breite Streuung</a:t>
            </a:r>
            <a:r>
              <a:rPr lang="de-DE" dirty="0"/>
              <a:t> der Schadensbeträge</a:t>
            </a:r>
          </a:p>
          <a:p>
            <a:pPr lvl="1">
              <a:lnSpc>
                <a:spcPct val="111000"/>
              </a:lnSpc>
              <a:defRPr/>
            </a:pPr>
            <a:r>
              <a:rPr lang="de-DE" dirty="0"/>
              <a:t>Großer Anteil an Null-Schäden → Verteilung verzerrt</a:t>
            </a:r>
          </a:p>
          <a:p>
            <a:pPr lvl="1">
              <a:lnSpc>
                <a:spcPct val="111000"/>
              </a:lnSpc>
              <a:defRPr/>
            </a:pPr>
            <a:endParaRPr lang="de-DE" dirty="0"/>
          </a:p>
          <a:p>
            <a:pPr>
              <a:lnSpc>
                <a:spcPct val="111000"/>
              </a:lnSpc>
              <a:defRPr/>
            </a:pPr>
            <a:r>
              <a:rPr lang="de-DE" dirty="0"/>
              <a:t>Komplexere Modelle mit Interaktionen:</a:t>
            </a:r>
          </a:p>
          <a:p>
            <a:pPr lvl="1">
              <a:lnSpc>
                <a:spcPct val="111000"/>
              </a:lnSpc>
              <a:defRPr/>
            </a:pPr>
            <a:r>
              <a:rPr lang="de-DE" b="1" dirty="0"/>
              <a:t>Verbesserung auf Trainingsdaten</a:t>
            </a:r>
            <a:r>
              <a:rPr lang="de-DE" dirty="0"/>
              <a:t>, aber</a:t>
            </a:r>
          </a:p>
          <a:p>
            <a:pPr lvl="1">
              <a:lnSpc>
                <a:spcPct val="111000"/>
              </a:lnSpc>
              <a:defRPr/>
            </a:pPr>
            <a:r>
              <a:rPr lang="de-DE" b="1" dirty="0"/>
              <a:t>Kein Zugewinn auf Testdaten</a:t>
            </a:r>
            <a:r>
              <a:rPr lang="de-DE" dirty="0"/>
              <a:t> → Überanpassung</a:t>
            </a:r>
          </a:p>
          <a:p>
            <a:pPr>
              <a:lnSpc>
                <a:spcPct val="111000"/>
              </a:lnSpc>
              <a:defRPr/>
            </a:pPr>
            <a:endParaRPr lang="de-DE" dirty="0"/>
          </a:p>
          <a:p>
            <a:pPr>
              <a:lnSpc>
                <a:spcPct val="111000"/>
              </a:lnSpc>
              <a:defRPr/>
            </a:pPr>
            <a:endParaRPr lang="de-DE" dirty="0"/>
          </a:p>
          <a:p>
            <a:pPr lvl="0">
              <a:lnSpc>
                <a:spcPct val="111000"/>
              </a:lnSpc>
              <a:defRPr/>
            </a:pPr>
            <a:endParaRPr lang="de-DE" dirty="0"/>
          </a:p>
          <a:p>
            <a:pPr lvl="1">
              <a:lnSpc>
                <a:spcPct val="111000"/>
              </a:lnSpc>
              <a:defRPr/>
            </a:pPr>
            <a:endParaRPr lang="de-DE" dirty="0"/>
          </a:p>
        </p:txBody>
      </p:sp>
      <p:pic>
        <p:nvPicPr>
          <p:cNvPr id="2" name="Grafik 1" descr="Ein Bild, das Text, Screenshot, Schrift, Zahl enthält.&#10;&#10;KI-generierte Inhalte können fehlerhaft sein.">
            <a:extLst>
              <a:ext uri="{FF2B5EF4-FFF2-40B4-BE49-F238E27FC236}">
                <a16:creationId xmlns:a16="http://schemas.microsoft.com/office/drawing/2014/main" id="{810E7AD8-ADCF-A937-DCBB-A6736396D00C}"/>
              </a:ext>
            </a:extLst>
          </p:cNvPr>
          <p:cNvPicPr>
            <a:picLocks noChangeAspect="1"/>
          </p:cNvPicPr>
          <p:nvPr/>
        </p:nvPicPr>
        <p:blipFill>
          <a:blip r:embed="rId3"/>
          <a:stretch>
            <a:fillRect/>
          </a:stretch>
        </p:blipFill>
        <p:spPr>
          <a:xfrm>
            <a:off x="6607276" y="2228164"/>
            <a:ext cx="2094272" cy="2996975"/>
          </a:xfrm>
          <a:prstGeom prst="rect">
            <a:avLst/>
          </a:prstGeom>
        </p:spPr>
      </p:pic>
      <p:pic>
        <p:nvPicPr>
          <p:cNvPr id="3" name="Grafik 2" descr="Ein Bild, das Text, Schrift, Screenshot enthält.&#10;&#10;KI-generierte Inhalte können fehlerhaft sein.">
            <a:extLst>
              <a:ext uri="{FF2B5EF4-FFF2-40B4-BE49-F238E27FC236}">
                <a16:creationId xmlns:a16="http://schemas.microsoft.com/office/drawing/2014/main" id="{73B84010-3C05-941F-0F85-3F1D74AC952E}"/>
              </a:ext>
            </a:extLst>
          </p:cNvPr>
          <p:cNvPicPr>
            <a:picLocks noChangeAspect="1"/>
          </p:cNvPicPr>
          <p:nvPr/>
        </p:nvPicPr>
        <p:blipFill>
          <a:blip r:embed="rId4"/>
          <a:stretch>
            <a:fillRect/>
          </a:stretch>
        </p:blipFill>
        <p:spPr>
          <a:xfrm>
            <a:off x="8878529" y="2308570"/>
            <a:ext cx="1828800" cy="1304925"/>
          </a:xfrm>
          <a:prstGeom prst="rect">
            <a:avLst/>
          </a:prstGeom>
        </p:spPr>
      </p:pic>
    </p:spTree>
    <p:extLst>
      <p:ext uri="{BB962C8B-B14F-4D97-AF65-F5344CB8AC3E}">
        <p14:creationId xmlns:p14="http://schemas.microsoft.com/office/powerpoint/2010/main" val="3980386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F72632-0B9F-D051-941F-EF5126A2D21D}"/>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2BC2C15-C046-8DDE-274B-8EA601D0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3852B0A-4610-435E-D0C4-88E32022C0CB}"/>
              </a:ext>
            </a:extLst>
          </p:cNvPr>
          <p:cNvSpPr>
            <a:spLocks noGrp="1"/>
          </p:cNvSpPr>
          <p:nvPr>
            <p:ph type="ctrTitle"/>
          </p:nvPr>
        </p:nvSpPr>
        <p:spPr>
          <a:xfrm>
            <a:off x="521208" y="1211766"/>
            <a:ext cx="7237052" cy="4727988"/>
          </a:xfrm>
        </p:spPr>
        <p:txBody>
          <a:bodyPr anchor="b">
            <a:normAutofit/>
          </a:bodyPr>
          <a:lstStyle/>
          <a:p>
            <a:r>
              <a:rPr lang="de-DE" sz="6000" dirty="0"/>
              <a:t>5. Ausblick</a:t>
            </a:r>
          </a:p>
        </p:txBody>
      </p:sp>
      <p:sp>
        <p:nvSpPr>
          <p:cNvPr id="9" name="Freeform: Shape 8">
            <a:extLst>
              <a:ext uri="{FF2B5EF4-FFF2-40B4-BE49-F238E27FC236}">
                <a16:creationId xmlns:a16="http://schemas.microsoft.com/office/drawing/2014/main" id="{D47444B8-98A1-6336-3C52-268D7E809B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093146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Fazit</a:t>
            </a:r>
            <a:r>
              <a:rPr lang="de-DE" dirty="0"/>
              <a:t> des zweiten Meilensteins</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Daten sind </a:t>
            </a:r>
            <a:r>
              <a:rPr lang="de-DE" b="1" dirty="0"/>
              <a:t>plausibel und konsistent </a:t>
            </a:r>
            <a:r>
              <a:rPr lang="de-DE" dirty="0"/>
              <a:t>(Stornothematik noch zu klären)</a:t>
            </a:r>
          </a:p>
          <a:p>
            <a:pPr marL="0" indent="0">
              <a:buNone/>
              <a:defRPr sz="1800">
                <a:solidFill>
                  <a:srgbClr val="000000"/>
                </a:solidFill>
              </a:defRPr>
            </a:pPr>
            <a:endParaRPr dirty="0"/>
          </a:p>
          <a:p>
            <a:pPr>
              <a:defRPr sz="1800">
                <a:solidFill>
                  <a:srgbClr val="000000"/>
                </a:solidFill>
              </a:defRPr>
            </a:pPr>
            <a:r>
              <a:rPr b="1" dirty="0" err="1"/>
              <a:t>Relevante</a:t>
            </a:r>
            <a:r>
              <a:rPr b="1" dirty="0"/>
              <a:t> </a:t>
            </a:r>
            <a:r>
              <a:rPr b="1" dirty="0" err="1"/>
              <a:t>Merkmale</a:t>
            </a:r>
            <a:r>
              <a:rPr b="1" dirty="0"/>
              <a:t> </a:t>
            </a:r>
            <a:r>
              <a:rPr lang="de-DE" dirty="0"/>
              <a:t>wurden extrahiert und statistische analysiert</a:t>
            </a:r>
          </a:p>
          <a:p>
            <a:pPr>
              <a:defRPr sz="1800">
                <a:solidFill>
                  <a:srgbClr val="000000"/>
                </a:solidFill>
              </a:defRPr>
            </a:pPr>
            <a:endParaRPr lang="de-DE" dirty="0"/>
          </a:p>
          <a:p>
            <a:pPr>
              <a:defRPr sz="1800">
                <a:solidFill>
                  <a:srgbClr val="000000"/>
                </a:solidFill>
              </a:defRPr>
            </a:pPr>
            <a:r>
              <a:rPr lang="de-DE" dirty="0"/>
              <a:t>Daten eignen sich für </a:t>
            </a:r>
            <a:r>
              <a:rPr lang="de-DE" b="1" dirty="0"/>
              <a:t>weiteren Modellaufbau</a:t>
            </a:r>
            <a:endParaRPr b="1"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1C851-116D-244D-5734-089655BAC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03A47-A414-0AAD-F153-9BDCA3E2B7D8}"/>
              </a:ext>
            </a:extLst>
          </p:cNvPr>
          <p:cNvSpPr>
            <a:spLocks noGrp="1"/>
          </p:cNvSpPr>
          <p:nvPr>
            <p:ph type="title"/>
          </p:nvPr>
        </p:nvSpPr>
        <p:spPr/>
        <p:txBody>
          <a:bodyPr/>
          <a:lstStyle/>
          <a:p>
            <a:r>
              <a:rPr lang="de-DE" dirty="0"/>
              <a:t>Nächste Schritte</a:t>
            </a:r>
            <a:endParaRPr dirty="0"/>
          </a:p>
        </p:txBody>
      </p:sp>
      <p:sp>
        <p:nvSpPr>
          <p:cNvPr id="3" name="Content Placeholder 2">
            <a:extLst>
              <a:ext uri="{FF2B5EF4-FFF2-40B4-BE49-F238E27FC236}">
                <a16:creationId xmlns:a16="http://schemas.microsoft.com/office/drawing/2014/main" id="{B9E36041-BDD3-378B-C13A-CC86C05433B9}"/>
              </a:ext>
            </a:extLst>
          </p:cNvPr>
          <p:cNvSpPr>
            <a:spLocks noGrp="1"/>
          </p:cNvSpPr>
          <p:nvPr>
            <p:ph idx="1"/>
          </p:nvPr>
        </p:nvSpPr>
        <p:spPr>
          <a:xfrm>
            <a:off x="515112" y="2211625"/>
            <a:ext cx="5475555" cy="3767328"/>
          </a:xfrm>
        </p:spPr>
        <p:txBody>
          <a:bodyPr/>
          <a:lstStyle/>
          <a:p>
            <a:pPr>
              <a:defRPr sz="1800">
                <a:solidFill>
                  <a:srgbClr val="000000"/>
                </a:solidFill>
              </a:defRPr>
            </a:pPr>
            <a:r>
              <a:rPr lang="de-DE" b="1" dirty="0"/>
              <a:t>Dreistufiges Modell </a:t>
            </a:r>
            <a:r>
              <a:rPr lang="de-DE" dirty="0"/>
              <a:t>auf Grundlage der aktuellen Datenerkenntnisse:</a:t>
            </a:r>
          </a:p>
          <a:p>
            <a:pPr lvl="1">
              <a:defRPr sz="1800">
                <a:solidFill>
                  <a:srgbClr val="000000"/>
                </a:solidFill>
              </a:defRPr>
            </a:pPr>
            <a:r>
              <a:rPr lang="de-DE" dirty="0"/>
              <a:t>1. Statische Anwendung gewisser </a:t>
            </a:r>
            <a:r>
              <a:rPr lang="de-DE" b="1" dirty="0"/>
              <a:t>Erkennungsregeln</a:t>
            </a:r>
          </a:p>
          <a:p>
            <a:pPr lvl="1">
              <a:defRPr sz="1800">
                <a:solidFill>
                  <a:srgbClr val="000000"/>
                </a:solidFill>
              </a:defRPr>
            </a:pPr>
            <a:r>
              <a:rPr lang="de-DE" dirty="0"/>
              <a:t>2. </a:t>
            </a:r>
            <a:r>
              <a:rPr lang="de-DE" b="1" dirty="0"/>
              <a:t>Klassifikationsalgorithmus</a:t>
            </a:r>
            <a:r>
              <a:rPr lang="de-DE" dirty="0"/>
              <a:t> zur Erkennung von fehlerhaften Transaktionen</a:t>
            </a:r>
          </a:p>
          <a:p>
            <a:pPr lvl="1">
              <a:defRPr sz="1800">
                <a:solidFill>
                  <a:srgbClr val="000000"/>
                </a:solidFill>
              </a:defRPr>
            </a:pPr>
            <a:r>
              <a:rPr lang="de-DE" dirty="0"/>
              <a:t>3. </a:t>
            </a:r>
            <a:r>
              <a:rPr lang="de-DE" b="1" dirty="0"/>
              <a:t>Modell für Schätzung der Schadenshöhe </a:t>
            </a:r>
            <a:r>
              <a:rPr lang="de-DE" dirty="0"/>
              <a:t>im Falle fehlerhafter Transaktionen (ansonsten prognostiziere Schaden=0)</a:t>
            </a:r>
          </a:p>
          <a:p>
            <a:pPr lvl="1">
              <a:defRPr sz="1800">
                <a:solidFill>
                  <a:srgbClr val="000000"/>
                </a:solidFill>
              </a:defRPr>
            </a:pPr>
            <a:r>
              <a:rPr lang="de-DE" dirty="0"/>
              <a:t>Einbau der </a:t>
            </a:r>
            <a:r>
              <a:rPr lang="de-DE" b="1" dirty="0"/>
              <a:t>Bewertungsfunktion</a:t>
            </a:r>
            <a:r>
              <a:rPr lang="de-DE" dirty="0"/>
              <a:t> in Regeln für manuelle Kontrollen</a:t>
            </a:r>
            <a:endParaRPr dirty="0"/>
          </a:p>
        </p:txBody>
      </p:sp>
      <p:pic>
        <p:nvPicPr>
          <p:cNvPr id="4" name="Grafik 3" descr="Ein Bild, das Text, Screenshot, Diagramm, Schrift enthält.&#10;&#10;KI-generierte Inhalte können fehlerhaft sein.">
            <a:extLst>
              <a:ext uri="{FF2B5EF4-FFF2-40B4-BE49-F238E27FC236}">
                <a16:creationId xmlns:a16="http://schemas.microsoft.com/office/drawing/2014/main" id="{A713914C-40BF-5E58-731C-54C40255C102}"/>
              </a:ext>
            </a:extLst>
          </p:cNvPr>
          <p:cNvPicPr>
            <a:picLocks noChangeAspect="1"/>
          </p:cNvPicPr>
          <p:nvPr/>
        </p:nvPicPr>
        <p:blipFill>
          <a:blip r:embed="rId2"/>
          <a:stretch>
            <a:fillRect/>
          </a:stretch>
        </p:blipFill>
        <p:spPr>
          <a:xfrm>
            <a:off x="6096000" y="879047"/>
            <a:ext cx="5303571" cy="4602958"/>
          </a:xfrm>
          <a:prstGeom prst="rect">
            <a:avLst/>
          </a:prstGeom>
        </p:spPr>
      </p:pic>
    </p:spTree>
    <p:extLst>
      <p:ext uri="{BB962C8B-B14F-4D97-AF65-F5344CB8AC3E}">
        <p14:creationId xmlns:p14="http://schemas.microsoft.com/office/powerpoint/2010/main" val="616360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4047-4E04-DE49-DFBF-75DCE1D652DA}"/>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4AD3B829-371A-417B-8B01-43D13EAAB4EB}"/>
              </a:ext>
            </a:extLst>
          </p:cNvPr>
          <p:cNvSpPr txBox="1">
            <a:spLocks/>
          </p:cNvSpPr>
          <p:nvPr/>
        </p:nvSpPr>
        <p:spPr>
          <a:xfrm>
            <a:off x="5823857" y="1672605"/>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Vielen Dank für Ihre Aufmerksamkeit!</a:t>
            </a: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8CC3BEAB-1521-0B64-4FC1-2D43B80DF96F}"/>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20483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Datenannahmen &amp; potenzielle Verzerrungen</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595281"/>
            <a:ext cx="11155680" cy="3767328"/>
          </a:xfrm>
        </p:spPr>
        <p:txBody>
          <a:bodyPr/>
          <a:lstStyle/>
          <a:p>
            <a:endParaRPr dirty="0"/>
          </a:p>
          <a:p>
            <a:pPr>
              <a:defRPr sz="1800">
                <a:solidFill>
                  <a:srgbClr val="000000"/>
                </a:solidFill>
              </a:defRPr>
            </a:pPr>
            <a:r>
              <a:rPr lang="de-DE" dirty="0"/>
              <a:t>Annahme: </a:t>
            </a:r>
            <a:r>
              <a:rPr lang="de-DE" b="1" dirty="0" err="1"/>
              <a:t>KassenSichV</a:t>
            </a:r>
            <a:r>
              <a:rPr lang="de-DE" b="1" dirty="0"/>
              <a:t>-konforme</a:t>
            </a:r>
            <a:r>
              <a:rPr lang="de-DE" dirty="0"/>
              <a:t> Daten (manipulationssicher)</a:t>
            </a:r>
          </a:p>
          <a:p>
            <a:pPr>
              <a:defRPr sz="1800">
                <a:solidFill>
                  <a:srgbClr val="000000"/>
                </a:solidFill>
              </a:defRPr>
            </a:pPr>
            <a:endParaRPr lang="de-DE" dirty="0"/>
          </a:p>
          <a:p>
            <a:pPr>
              <a:defRPr sz="1800">
                <a:solidFill>
                  <a:srgbClr val="000000"/>
                </a:solidFill>
              </a:defRPr>
            </a:pPr>
            <a:r>
              <a:rPr lang="de-DE" dirty="0"/>
              <a:t>Mögliche Verzerrung: </a:t>
            </a:r>
            <a:r>
              <a:rPr lang="de-DE" b="1" dirty="0"/>
              <a:t>Keine negativen Schadensfälle im Datensatz</a:t>
            </a:r>
          </a:p>
          <a:p>
            <a:pPr lvl="1">
              <a:defRPr sz="1800">
                <a:solidFill>
                  <a:srgbClr val="000000"/>
                </a:solidFill>
              </a:defRPr>
            </a:pPr>
            <a:r>
              <a:rPr lang="de-DE" sz="1800" dirty="0"/>
              <a:t>z. B. vergessene Ware → theoretischer Überzahlung</a:t>
            </a:r>
          </a:p>
          <a:p>
            <a:pPr lvl="1">
              <a:defRPr sz="1800">
                <a:solidFill>
                  <a:srgbClr val="000000"/>
                </a:solidFill>
              </a:defRPr>
            </a:pPr>
            <a:r>
              <a:rPr lang="de-DE" sz="1800" dirty="0"/>
              <a:t>Relevanz für Nettoverlust- und Risikobetrachtungen</a:t>
            </a:r>
          </a:p>
          <a:p>
            <a:pPr lvl="1">
              <a:defRPr sz="1800">
                <a:solidFill>
                  <a:srgbClr val="000000"/>
                </a:solidFill>
              </a:defRPr>
            </a:pPr>
            <a:endParaRPr lang="de-DE" sz="1800" dirty="0"/>
          </a:p>
          <a:p>
            <a:pPr>
              <a:defRPr sz="1800">
                <a:solidFill>
                  <a:srgbClr val="000000"/>
                </a:solidFill>
              </a:defRPr>
            </a:pPr>
            <a:r>
              <a:rPr lang="de-DE" dirty="0"/>
              <a:t>Keine ergänzenden </a:t>
            </a:r>
            <a:r>
              <a:rPr lang="de-DE" b="1" dirty="0"/>
              <a:t>Auditberichte </a:t>
            </a:r>
            <a:r>
              <a:rPr lang="de-DE" dirty="0"/>
              <a:t>oder</a:t>
            </a:r>
            <a:r>
              <a:rPr lang="de-DE" b="1" dirty="0"/>
              <a:t> technische Dokumentationen </a:t>
            </a:r>
            <a:r>
              <a:rPr lang="de-DE" dirty="0"/>
              <a:t>verfügbar</a:t>
            </a:r>
            <a:endParaRPr lang="de-DE" sz="2000" dirty="0"/>
          </a:p>
          <a:p>
            <a:pPr lvl="1">
              <a:defRPr sz="1800">
                <a:solidFill>
                  <a:srgbClr val="000000"/>
                </a:solidFill>
              </a:defRPr>
            </a:pPr>
            <a:endParaRPr lang="de-DE" dirty="0"/>
          </a:p>
        </p:txBody>
      </p:sp>
    </p:spTree>
    <p:extLst>
      <p:ext uri="{BB962C8B-B14F-4D97-AF65-F5344CB8AC3E}">
        <p14:creationId xmlns:p14="http://schemas.microsoft.com/office/powerpoint/2010/main" val="3120551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Fokus des zweiten Meilensteins</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595281"/>
            <a:ext cx="11155680" cy="3767328"/>
          </a:xfrm>
        </p:spPr>
        <p:txBody>
          <a:bodyPr/>
          <a:lstStyle/>
          <a:p>
            <a:r>
              <a:rPr lang="de-DE" dirty="0"/>
              <a:t>Fokus: Datenaufbereitung, Management &amp; EDA (Explorative Datenanalyse)</a:t>
            </a:r>
          </a:p>
          <a:p>
            <a:pPr>
              <a:defRPr sz="1800">
                <a:solidFill>
                  <a:srgbClr val="000000"/>
                </a:solidFill>
              </a:defRPr>
            </a:pPr>
            <a:endParaRPr lang="de-DE" dirty="0"/>
          </a:p>
          <a:p>
            <a:pPr>
              <a:defRPr sz="1800">
                <a:solidFill>
                  <a:srgbClr val="000000"/>
                </a:solidFill>
              </a:defRPr>
            </a:pPr>
            <a:r>
              <a:rPr lang="de-DE" dirty="0"/>
              <a:t>Vorbereitung für nachfolgende Modellierungsphasen: „</a:t>
            </a:r>
            <a:r>
              <a:rPr lang="de-DE" b="1" dirty="0"/>
              <a:t>Exploration </a:t>
            </a:r>
            <a:r>
              <a:rPr lang="de-DE" b="1" dirty="0" err="1"/>
              <a:t>before</a:t>
            </a:r>
            <a:r>
              <a:rPr lang="de-DE" b="1" dirty="0"/>
              <a:t> </a:t>
            </a:r>
            <a:r>
              <a:rPr lang="de-DE" b="1" dirty="0" err="1"/>
              <a:t>prediction</a:t>
            </a:r>
            <a:r>
              <a:rPr lang="de-DE" dirty="0"/>
              <a:t>“ – solide Basis für belastbare Modelle</a:t>
            </a:r>
          </a:p>
          <a:p>
            <a:pPr>
              <a:defRPr sz="1800">
                <a:solidFill>
                  <a:srgbClr val="000000"/>
                </a:solidFill>
              </a:defRPr>
            </a:pPr>
            <a:endParaRPr lang="de-DE" sz="1800" dirty="0"/>
          </a:p>
          <a:p>
            <a:pPr>
              <a:defRPr sz="1800">
                <a:solidFill>
                  <a:srgbClr val="000000"/>
                </a:solidFill>
              </a:defRPr>
            </a:pPr>
            <a:r>
              <a:rPr lang="de-DE" dirty="0"/>
              <a:t>Teil des </a:t>
            </a:r>
            <a:r>
              <a:rPr lang="de-DE" b="1" dirty="0"/>
              <a:t>iterativen Vorgehens </a:t>
            </a:r>
            <a:r>
              <a:rPr lang="de-DE" dirty="0"/>
              <a:t>nach DASC-PM</a:t>
            </a:r>
          </a:p>
          <a:p>
            <a:pPr lvl="1">
              <a:defRPr sz="1800">
                <a:solidFill>
                  <a:srgbClr val="000000"/>
                </a:solidFill>
              </a:defRPr>
            </a:pPr>
            <a:r>
              <a:rPr lang="de-DE" sz="1800" dirty="0"/>
              <a:t>Analysen &amp; Modelle werden bei Bedarf angepasst</a:t>
            </a:r>
          </a:p>
          <a:p>
            <a:pPr lvl="1">
              <a:defRPr sz="1800">
                <a:solidFill>
                  <a:srgbClr val="000000"/>
                </a:solidFill>
              </a:defRPr>
            </a:pPr>
            <a:r>
              <a:rPr lang="de-DE" sz="1800" dirty="0"/>
              <a:t>Neue Erkenntnisse oder zusätzliche Daten → Re-Validierung möglich</a:t>
            </a:r>
            <a:endParaRPr lang="de-DE" dirty="0"/>
          </a:p>
        </p:txBody>
      </p:sp>
    </p:spTree>
    <p:extLst>
      <p:ext uri="{BB962C8B-B14F-4D97-AF65-F5344CB8AC3E}">
        <p14:creationId xmlns:p14="http://schemas.microsoft.com/office/powerpoint/2010/main" val="297470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75549C-C093-AF38-D69C-FED06E8BE587}"/>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0414C72-E2EE-388B-1AC4-3EDD8285B1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B2431DD-A23B-6E0A-87E2-83F333208FAB}"/>
              </a:ext>
            </a:extLst>
          </p:cNvPr>
          <p:cNvSpPr>
            <a:spLocks noGrp="1"/>
          </p:cNvSpPr>
          <p:nvPr>
            <p:ph type="ctrTitle"/>
          </p:nvPr>
        </p:nvSpPr>
        <p:spPr>
          <a:xfrm>
            <a:off x="521208" y="1211766"/>
            <a:ext cx="7237052" cy="4727988"/>
          </a:xfrm>
        </p:spPr>
        <p:txBody>
          <a:bodyPr anchor="b">
            <a:normAutofit/>
          </a:bodyPr>
          <a:lstStyle/>
          <a:p>
            <a:r>
              <a:rPr lang="de-DE" sz="6000" dirty="0"/>
              <a:t>2. Grundlagen</a:t>
            </a:r>
          </a:p>
        </p:txBody>
      </p:sp>
      <p:sp>
        <p:nvSpPr>
          <p:cNvPr id="9" name="Freeform: Shape 8">
            <a:extLst>
              <a:ext uri="{FF2B5EF4-FFF2-40B4-BE49-F238E27FC236}">
                <a16:creationId xmlns:a16="http://schemas.microsoft.com/office/drawing/2014/main" id="{8233FFD9-B8F7-30BB-3AAD-9C60D0BF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6473945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16EB3-6C62-C9C9-7D2A-A27259A1A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C562A-E08A-9E2A-06C0-725EBBCE486E}"/>
              </a:ext>
            </a:extLst>
          </p:cNvPr>
          <p:cNvSpPr>
            <a:spLocks noGrp="1"/>
          </p:cNvSpPr>
          <p:nvPr>
            <p:ph type="title"/>
          </p:nvPr>
        </p:nvSpPr>
        <p:spPr>
          <a:xfrm>
            <a:off x="521208" y="978408"/>
            <a:ext cx="11155680" cy="1170432"/>
          </a:xfrm>
        </p:spPr>
        <p:txBody>
          <a:bodyPr>
            <a:normAutofit fontScale="90000"/>
          </a:bodyPr>
          <a:lstStyle/>
          <a:p>
            <a:r>
              <a:rPr lang="de-DE" sz="4400" dirty="0"/>
              <a:t>Repräsentativität</a:t>
            </a:r>
            <a:br>
              <a:rPr lang="de-DE" sz="4400" dirty="0"/>
            </a:br>
            <a:br>
              <a:rPr lang="de-DE" dirty="0"/>
            </a:br>
            <a:br>
              <a:rPr lang="de-DE" dirty="0"/>
            </a:br>
            <a:br>
              <a:rPr lang="de-DE" dirty="0"/>
            </a:br>
            <a:endParaRPr dirty="0"/>
          </a:p>
        </p:txBody>
      </p:sp>
      <p:pic>
        <p:nvPicPr>
          <p:cNvPr id="5" name="Inhaltsplatzhalter 4">
            <a:extLst>
              <a:ext uri="{FF2B5EF4-FFF2-40B4-BE49-F238E27FC236}">
                <a16:creationId xmlns:a16="http://schemas.microsoft.com/office/drawing/2014/main" id="{76B3BE21-483C-03F2-AB19-A8C8B2A37B86}"/>
              </a:ext>
            </a:extLst>
          </p:cNvPr>
          <p:cNvPicPr>
            <a:picLocks noGrp="1" noChangeAspect="1"/>
          </p:cNvPicPr>
          <p:nvPr>
            <p:ph idx="1"/>
          </p:nvPr>
        </p:nvPicPr>
        <p:blipFill>
          <a:blip r:embed="rId2"/>
          <a:stretch>
            <a:fillRect/>
          </a:stretch>
        </p:blipFill>
        <p:spPr>
          <a:xfrm>
            <a:off x="570729" y="2601829"/>
            <a:ext cx="8376626" cy="2029166"/>
          </a:xfrm>
        </p:spPr>
      </p:pic>
      <p:sp>
        <p:nvSpPr>
          <p:cNvPr id="4" name="Textfeld 3">
            <a:extLst>
              <a:ext uri="{FF2B5EF4-FFF2-40B4-BE49-F238E27FC236}">
                <a16:creationId xmlns:a16="http://schemas.microsoft.com/office/drawing/2014/main" id="{ADCF4EB4-B4D9-CEBD-7F4A-42F0605FA999}"/>
              </a:ext>
            </a:extLst>
          </p:cNvPr>
          <p:cNvSpPr txBox="1"/>
          <p:nvPr/>
        </p:nvSpPr>
        <p:spPr>
          <a:xfrm>
            <a:off x="521207" y="4562171"/>
            <a:ext cx="9891153" cy="1415772"/>
          </a:xfrm>
          <a:prstGeom prst="rect">
            <a:avLst/>
          </a:prstGeom>
          <a:noFill/>
        </p:spPr>
        <p:txBody>
          <a:bodyPr wrap="square">
            <a:spAutoFit/>
          </a:bodyPr>
          <a:lstStyle/>
          <a:p>
            <a:r>
              <a:rPr lang="de-DE" sz="1400" i="1" dirty="0"/>
              <a:t>(Ausschnitt für numerische Merkmale auf Basis eines t-Tests)</a:t>
            </a:r>
          </a:p>
          <a:p>
            <a:endParaRPr lang="de-DE" sz="1800" dirty="0"/>
          </a:p>
          <a:p>
            <a:r>
              <a:rPr lang="de-DE" sz="1800" dirty="0"/>
              <a:t>Fazit: </a:t>
            </a:r>
            <a:r>
              <a:rPr lang="de-DE" sz="1800" b="1" dirty="0"/>
              <a:t>gelabelte Daten sind repräsentativ</a:t>
            </a:r>
            <a:r>
              <a:rPr lang="de-DE" sz="1800" dirty="0"/>
              <a:t> für den gesamten </a:t>
            </a:r>
            <a:r>
              <a:rPr lang="de-DE" dirty="0"/>
              <a:t>Trainingsd</a:t>
            </a:r>
            <a:r>
              <a:rPr lang="de-DE" sz="1800" dirty="0"/>
              <a:t>atensatz</a:t>
            </a:r>
          </a:p>
          <a:p>
            <a:endParaRPr lang="de-DE" dirty="0"/>
          </a:p>
          <a:p>
            <a:r>
              <a:rPr lang="de-DE" b="1" dirty="0"/>
              <a:t>Achtung: </a:t>
            </a:r>
            <a:r>
              <a:rPr lang="de-DE" dirty="0"/>
              <a:t>Unterschiede zwischen Trainings- und Testdaten!</a:t>
            </a:r>
          </a:p>
        </p:txBody>
      </p:sp>
      <p:sp>
        <p:nvSpPr>
          <p:cNvPr id="7" name="Textfeld 6">
            <a:extLst>
              <a:ext uri="{FF2B5EF4-FFF2-40B4-BE49-F238E27FC236}">
                <a16:creationId xmlns:a16="http://schemas.microsoft.com/office/drawing/2014/main" id="{FEBC38C1-8C75-6993-3474-854D3D0FE549}"/>
              </a:ext>
            </a:extLst>
          </p:cNvPr>
          <p:cNvSpPr txBox="1"/>
          <p:nvPr/>
        </p:nvSpPr>
        <p:spPr>
          <a:xfrm>
            <a:off x="521207" y="1574376"/>
            <a:ext cx="9891153" cy="1350883"/>
          </a:xfrm>
          <a:prstGeom prst="rect">
            <a:avLst/>
          </a:prstGeom>
          <a:noFill/>
        </p:spPr>
        <p:txBody>
          <a:bodyPr wrap="square">
            <a:spAutoFit/>
          </a:bodyPr>
          <a:lstStyle/>
          <a:p>
            <a:endParaRPr lang="de-DE" dirty="0"/>
          </a:p>
          <a:p>
            <a:pPr>
              <a:lnSpc>
                <a:spcPct val="107000"/>
              </a:lnSpc>
              <a:spcAft>
                <a:spcPts val="800"/>
              </a:spcAft>
              <a:buSzPts val="1000"/>
              <a:tabLst>
                <a:tab pos="457200" algn="l"/>
              </a:tabLst>
            </a:pPr>
            <a:r>
              <a:rPr lang="de-DE" dirty="0">
                <a:latin typeface="Aptos" panose="020B0004020202020204" pitchFamily="34" charset="0"/>
                <a:ea typeface="Aptos" panose="020B0004020202020204" pitchFamily="34" charset="0"/>
                <a:cs typeface="Times New Roman" panose="02020603050405020304" pitchFamily="18" charset="0"/>
              </a:rPr>
              <a:t>Vergleich klassifizierter („gelabelter“, d.h. „FRAUD“ bzw. „NORMAL“) Daten mit dem restlichen Datensatz:</a:t>
            </a:r>
          </a:p>
          <a:p>
            <a:pPr marL="342900" indent="-342900">
              <a:lnSpc>
                <a:spcPct val="107000"/>
              </a:lnSpc>
              <a:spcAft>
                <a:spcPts val="800"/>
              </a:spcAft>
              <a:buSzPts val="1000"/>
              <a:buFont typeface="Symbol" panose="05050102010706020507" pitchFamily="18" charset="2"/>
              <a:buChar char=""/>
              <a:tabLst>
                <a:tab pos="457200" algn="l"/>
              </a:tabLst>
            </a:pPr>
            <a:endParaRPr lang="de-DE"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9142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Plausibilit</a:t>
            </a:r>
            <a:r>
              <a:rPr lang="de-DE" dirty="0" err="1"/>
              <a:t>ät</a:t>
            </a:r>
            <a:endParaRPr dirty="0"/>
          </a:p>
        </p:txBody>
      </p:sp>
      <p:sp>
        <p:nvSpPr>
          <p:cNvPr id="3" name="Content Placeholder 2"/>
          <p:cNvSpPr>
            <a:spLocks noGrp="1"/>
          </p:cNvSpPr>
          <p:nvPr>
            <p:ph idx="1"/>
          </p:nvPr>
        </p:nvSpPr>
        <p:spPr>
          <a:xfrm>
            <a:off x="515112" y="1998505"/>
            <a:ext cx="11155680" cy="3767328"/>
          </a:xfrm>
        </p:spPr>
        <p:txBody>
          <a:bodyPr/>
          <a:lstStyle/>
          <a:p>
            <a:pPr marL="0" indent="0">
              <a:buNone/>
            </a:pPr>
            <a:endParaRPr lang="de-DE" dirty="0"/>
          </a:p>
          <a:p>
            <a:pPr>
              <a:defRPr sz="1800">
                <a:solidFill>
                  <a:srgbClr val="000000"/>
                </a:solidFill>
              </a:defRPr>
            </a:pPr>
            <a:r>
              <a:rPr lang="de-DE" dirty="0"/>
              <a:t>Daten im Wesentlichen konsistent, aber:</a:t>
            </a:r>
          </a:p>
          <a:p>
            <a:pPr lvl="1">
              <a:defRPr sz="1800">
                <a:solidFill>
                  <a:srgbClr val="000000"/>
                </a:solidFill>
              </a:defRPr>
            </a:pPr>
            <a:r>
              <a:rPr lang="de-DE" b="1" dirty="0"/>
              <a:t>Komplexe Stornothematik </a:t>
            </a:r>
            <a:r>
              <a:rPr lang="de-DE" sz="1800" dirty="0"/>
              <a:t>→ konnte in Meilenstein 2 nicht abschließend geklärt werden, muss in Meilenstein 3 erneut aufgenommen werden</a:t>
            </a:r>
          </a:p>
          <a:p>
            <a:pPr lvl="1">
              <a:defRPr sz="1800">
                <a:solidFill>
                  <a:srgbClr val="000000"/>
                </a:solidFill>
              </a:defRPr>
            </a:pPr>
            <a:r>
              <a:rPr lang="de-DE" sz="1800" dirty="0"/>
              <a:t>Durch statische Regeln lassen sich viele als „FRAUD“ deklarierte Transaktionen </a:t>
            </a:r>
            <a:r>
              <a:rPr lang="de-DE" sz="1800" b="1" dirty="0"/>
              <a:t>sehr sicher vorhersagen</a:t>
            </a:r>
          </a:p>
          <a:p>
            <a:pPr lvl="1">
              <a:defRPr sz="1800">
                <a:solidFill>
                  <a:srgbClr val="000000"/>
                </a:solidFill>
              </a:defRPr>
            </a:pPr>
            <a:endParaRPr lang="de-DE" sz="1800" dirty="0"/>
          </a:p>
          <a:p>
            <a:pPr>
              <a:defRPr sz="1800">
                <a:solidFill>
                  <a:srgbClr val="000000"/>
                </a:solidFill>
              </a:defRPr>
            </a:pPr>
            <a:r>
              <a:rPr lang="de-DE" dirty="0"/>
              <a:t>Berücksichtigung bei </a:t>
            </a:r>
            <a:r>
              <a:rPr lang="de-DE" b="1" dirty="0"/>
              <a:t>späterer Modellbildung</a:t>
            </a:r>
            <a:endParaRPr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B4005-C13F-7EE1-3BDB-3927FA418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C965F-B61A-9A89-CB14-EFE5961F0E89}"/>
              </a:ext>
            </a:extLst>
          </p:cNvPr>
          <p:cNvSpPr>
            <a:spLocks noGrp="1"/>
          </p:cNvSpPr>
          <p:nvPr>
            <p:ph type="title"/>
          </p:nvPr>
        </p:nvSpPr>
        <p:spPr/>
        <p:txBody>
          <a:bodyPr>
            <a:normAutofit/>
          </a:bodyPr>
          <a:lstStyle/>
          <a:p>
            <a:r>
              <a:rPr lang="de-DE" dirty="0"/>
              <a:t>Auffälligkeit – Kundenfeedback</a:t>
            </a:r>
            <a:br>
              <a:rPr lang="de-DE" dirty="0"/>
            </a:br>
            <a:endParaRPr lang="de-DE" dirty="0"/>
          </a:p>
        </p:txBody>
      </p:sp>
      <p:sp>
        <p:nvSpPr>
          <p:cNvPr id="3" name="Content Placeholder 2">
            <a:extLst>
              <a:ext uri="{FF2B5EF4-FFF2-40B4-BE49-F238E27FC236}">
                <a16:creationId xmlns:a16="http://schemas.microsoft.com/office/drawing/2014/main" id="{2B144FDA-FA4D-247B-166A-F3F2596D52DB}"/>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36F05D89-3372-252D-EFD4-72B64C50D1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3981" y="1839758"/>
            <a:ext cx="4860121" cy="3438144"/>
          </a:xfrm>
          <a:prstGeom prst="rect">
            <a:avLst/>
          </a:prstGeom>
        </p:spPr>
      </p:pic>
      <p:sp>
        <p:nvSpPr>
          <p:cNvPr id="6" name="Textfeld 5">
            <a:extLst>
              <a:ext uri="{FF2B5EF4-FFF2-40B4-BE49-F238E27FC236}">
                <a16:creationId xmlns:a16="http://schemas.microsoft.com/office/drawing/2014/main" id="{A3A01EC1-C379-32AB-2384-A02CB1D1B7A0}"/>
              </a:ext>
            </a:extLst>
          </p:cNvPr>
          <p:cNvSpPr txBox="1"/>
          <p:nvPr/>
        </p:nvSpPr>
        <p:spPr>
          <a:xfrm>
            <a:off x="515112" y="5415062"/>
            <a:ext cx="9769430" cy="646331"/>
          </a:xfrm>
          <a:prstGeom prst="rect">
            <a:avLst/>
          </a:prstGeom>
          <a:noFill/>
        </p:spPr>
        <p:txBody>
          <a:bodyPr wrap="square">
            <a:spAutoFit/>
          </a:bodyPr>
          <a:lstStyle/>
          <a:p>
            <a:r>
              <a:rPr lang="de-DE" sz="1800" kern="100" dirty="0">
                <a:effectLst/>
                <a:latin typeface="Aptos" panose="020B0004020202020204" pitchFamily="34" charset="0"/>
                <a:ea typeface="Aptos" panose="020B0004020202020204" pitchFamily="34" charset="0"/>
                <a:cs typeface="Times New Roman" panose="02020603050405020304" pitchFamily="18" charset="0"/>
              </a:rPr>
              <a:t>Wenige Werte bei Kundenfeedback und bei vorhandenen Werten extreme Ausprägung (bei Fraud mehrheitlich volle Punktzahl) </a:t>
            </a:r>
            <a:endParaRPr lang="de-DE" dirty="0"/>
          </a:p>
        </p:txBody>
      </p:sp>
    </p:spTree>
    <p:extLst>
      <p:ext uri="{BB962C8B-B14F-4D97-AF65-F5344CB8AC3E}">
        <p14:creationId xmlns:p14="http://schemas.microsoft.com/office/powerpoint/2010/main" val="3003915889"/>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1_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Arial"/>
        <a:cs typeface="Arial"/>
      </a:majorFont>
      <a:minorFont>
        <a:latin typeface="Bierstadt"/>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bwMode="auto"/>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1293</Words>
  <Application>Microsoft Office PowerPoint</Application>
  <PresentationFormat>Breitbild</PresentationFormat>
  <Paragraphs>234</Paragraphs>
  <Slides>38</Slides>
  <Notes>27</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38</vt:i4>
      </vt:variant>
    </vt:vector>
  </HeadingPairs>
  <TitlesOfParts>
    <vt:vector size="45" baseType="lpstr">
      <vt:lpstr>Aptos</vt:lpstr>
      <vt:lpstr>Arial</vt:lpstr>
      <vt:lpstr>Bierstadt</vt:lpstr>
      <vt:lpstr>Calibri</vt:lpstr>
      <vt:lpstr>Symbol</vt:lpstr>
      <vt:lpstr>GestaltVTI</vt:lpstr>
      <vt:lpstr>1_GestaltVTI</vt:lpstr>
      <vt:lpstr>PowerPoint-Präsentation</vt:lpstr>
      <vt:lpstr>PowerPoint-Präsentation</vt:lpstr>
      <vt:lpstr>1. Vorbemerkung</vt:lpstr>
      <vt:lpstr>Datenannahmen &amp; potenzielle Verzerrungen</vt:lpstr>
      <vt:lpstr>Fokus des zweiten Meilensteins</vt:lpstr>
      <vt:lpstr>2. Grundlagen</vt:lpstr>
      <vt:lpstr>Repräsentativität    </vt:lpstr>
      <vt:lpstr>Plausibilität</vt:lpstr>
      <vt:lpstr>Auffälligkeit – Kundenfeedback </vt:lpstr>
      <vt:lpstr>Lernkurve – Kamerasystem </vt:lpstr>
      <vt:lpstr>3. Datenmanagement</vt:lpstr>
      <vt:lpstr>Transformation der Daten</vt:lpstr>
      <vt:lpstr>Aggregation der Daten</vt:lpstr>
      <vt:lpstr>Umgang mit unvollständigen Daten (1)</vt:lpstr>
      <vt:lpstr>Umgang mit unvollständigen Daten</vt:lpstr>
      <vt:lpstr>4. Explorative Analyse</vt:lpstr>
      <vt:lpstr>Übersicht</vt:lpstr>
      <vt:lpstr>Numerische Merkmale von FRAUD (1)</vt:lpstr>
      <vt:lpstr>Numerische Merkmale von FRAUD (2)</vt:lpstr>
      <vt:lpstr>Numerische Merkmale von FRAUD (3): Bezahlter Preis ≠ Nominalpreis </vt:lpstr>
      <vt:lpstr>Numerische Merkmale von FRAUD (4)</vt:lpstr>
      <vt:lpstr>Numerische Merkmale: Extremwerte</vt:lpstr>
      <vt:lpstr>Numerische Merkmale: Signifikanz</vt:lpstr>
      <vt:lpstr>Kategoriale Merkmale von Fraud (1)</vt:lpstr>
      <vt:lpstr>Kategoriale Merkmale: Monat</vt:lpstr>
      <vt:lpstr>Kategoriale Merkmale: Wochentag</vt:lpstr>
      <vt:lpstr>Kategoriale Merkmale: Tageszeit</vt:lpstr>
      <vt:lpstr>Kategoriale Merkmale: Produktkategorie</vt:lpstr>
      <vt:lpstr>Kategoriale Merkmale: Kamerasystem</vt:lpstr>
      <vt:lpstr>Kategoriale Merkmale: Zahlungsmittel</vt:lpstr>
      <vt:lpstr>Kategoriale Merkmale: Signifikanz</vt:lpstr>
      <vt:lpstr>Nichtlineare Zusammenhänge </vt:lpstr>
      <vt:lpstr>Regressionsanalyse: Multivariate Analyse</vt:lpstr>
      <vt:lpstr>Regressionsanalyse: Auswertung</vt:lpstr>
      <vt:lpstr>5. Ausblick</vt:lpstr>
      <vt:lpstr>Fazit des zweiten Meilensteins</vt:lpstr>
      <vt:lpstr>Nächste Schritte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Raphael Schaffarczik</cp:lastModifiedBy>
  <cp:revision>176</cp:revision>
  <dcterms:created xsi:type="dcterms:W3CDTF">2025-04-25T09:01:47Z</dcterms:created>
  <dcterms:modified xsi:type="dcterms:W3CDTF">2025-05-21T07:17:20Z</dcterms:modified>
</cp:coreProperties>
</file>