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0"/>
  </p:notesMasterIdLst>
  <p:sldIdLst>
    <p:sldId id="2582" r:id="rId3"/>
    <p:sldId id="2615" r:id="rId4"/>
    <p:sldId id="2598" r:id="rId5"/>
    <p:sldId id="2633" r:id="rId6"/>
    <p:sldId id="2661" r:id="rId7"/>
    <p:sldId id="2677" r:id="rId8"/>
    <p:sldId id="2678" r:id="rId9"/>
    <p:sldId id="2679" r:id="rId10"/>
    <p:sldId id="2680" r:id="rId11"/>
    <p:sldId id="2681" r:id="rId12"/>
    <p:sldId id="2634" r:id="rId13"/>
    <p:sldId id="2682" r:id="rId14"/>
    <p:sldId id="2683" r:id="rId15"/>
    <p:sldId id="2684" r:id="rId16"/>
    <p:sldId id="256" r:id="rId17"/>
    <p:sldId id="257" r:id="rId18"/>
    <p:sldId id="2685" r:id="rId19"/>
    <p:sldId id="2686" r:id="rId20"/>
    <p:sldId id="2687" r:id="rId21"/>
    <p:sldId id="2688" r:id="rId22"/>
    <p:sldId id="2689" r:id="rId23"/>
    <p:sldId id="2690" r:id="rId24"/>
    <p:sldId id="260" r:id="rId25"/>
    <p:sldId id="2664" r:id="rId26"/>
    <p:sldId id="2691" r:id="rId27"/>
    <p:sldId id="2692" r:id="rId28"/>
    <p:sldId id="2636" r:id="rId29"/>
    <p:sldId id="2695" r:id="rId30"/>
    <p:sldId id="2697" r:id="rId31"/>
    <p:sldId id="2694" r:id="rId32"/>
    <p:sldId id="2698" r:id="rId33"/>
    <p:sldId id="2699" r:id="rId34"/>
    <p:sldId id="2700" r:id="rId35"/>
    <p:sldId id="2701" r:id="rId36"/>
    <p:sldId id="2693" r:id="rId37"/>
    <p:sldId id="2631" r:id="rId38"/>
    <p:sldId id="2632" r:id="rId3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615"/>
            <p14:sldId id="2598"/>
            <p14:sldId id="2633"/>
            <p14:sldId id="2661"/>
            <p14:sldId id="2677"/>
            <p14:sldId id="2678"/>
            <p14:sldId id="2679"/>
            <p14:sldId id="2680"/>
            <p14:sldId id="2681"/>
            <p14:sldId id="2634"/>
            <p14:sldId id="2682"/>
            <p14:sldId id="2683"/>
            <p14:sldId id="2684"/>
            <p14:sldId id="256"/>
            <p14:sldId id="257"/>
            <p14:sldId id="2685"/>
            <p14:sldId id="2686"/>
            <p14:sldId id="2687"/>
            <p14:sldId id="2688"/>
            <p14:sldId id="2689"/>
            <p14:sldId id="2690"/>
            <p14:sldId id="260"/>
            <p14:sldId id="2664"/>
            <p14:sldId id="2691"/>
            <p14:sldId id="2692"/>
            <p14:sldId id="2636"/>
            <p14:sldId id="2695"/>
            <p14:sldId id="2697"/>
            <p14:sldId id="2694"/>
            <p14:sldId id="2698"/>
            <p14:sldId id="2699"/>
            <p14:sldId id="2700"/>
            <p14:sldId id="2701"/>
            <p14:sldId id="2693"/>
            <p14:sldId id="2631"/>
            <p14:sldId id="2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6247" autoAdjust="0"/>
  </p:normalViewPr>
  <p:slideViewPr>
    <p:cSldViewPr snapToGrid="0">
      <p:cViewPr varScale="1">
        <p:scale>
          <a:sx n="78" d="100"/>
          <a:sy n="78" d="100"/>
        </p:scale>
        <p:origin x="7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23.06.2025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056E-2D8F-7F06-3C65-2F71F6BAB2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99CFB6F-B199-F176-2B3D-FC2B617E4E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88BDAC-0F56-0076-6723-0545242CE00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BC400787-1B25-76AE-B5F4-32238663D297}"/>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2227373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C4809-F518-3D7B-0C88-35B6C0FEF89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B96B8645-5645-4593-160E-971598332BC5}"/>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0090F4AE-0523-527F-2B4F-FDFD0581F537}"/>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162A118-2C31-8A95-F2BB-A4149F75213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90091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97449870" name="Folienbildplatzhalter 1"/>
          <p:cNvSpPr>
            <a:spLocks noGrp="1" noRot="1" noChangeAspect="1"/>
          </p:cNvSpPr>
          <p:nvPr>
            <p:ph type="sldImg"/>
          </p:nvPr>
        </p:nvSpPr>
        <p:spPr bwMode="auto"/>
      </p:sp>
      <p:sp>
        <p:nvSpPr>
          <p:cNvPr id="1772139445" name="Notizenplatzhalter 2"/>
          <p:cNvSpPr>
            <a:spLocks noGrp="1"/>
          </p:cNvSpPr>
          <p:nvPr>
            <p:ph type="body" idx="1"/>
          </p:nvPr>
        </p:nvSpPr>
        <p:spPr bwMode="auto"/>
        <p:txBody>
          <a:bodyPr/>
          <a:lstStyle/>
          <a:p>
            <a:pPr>
              <a:defRPr/>
            </a:pPr>
            <a:r>
              <a:rPr lang="de-DE"/>
              <a:t>Hier beginnen wir mit dem Hintergrund und der Motivation für unser Projekt. Wir geben einen Überblick über die Einzelhandelsbranche und erläutern die Zielsetzung unseres Data Science Projekts, um Prozesse zu optimieren und die Effizienz zu steigern.</a:t>
            </a:r>
            <a:endParaRPr/>
          </a:p>
        </p:txBody>
      </p:sp>
      <p:sp>
        <p:nvSpPr>
          <p:cNvPr id="1983412138" name="Foliennummernplatzhalter 3"/>
          <p:cNvSpPr>
            <a:spLocks noGrp="1"/>
          </p:cNvSpPr>
          <p:nvPr>
            <p:ph type="sldNum" sz="quarter" idx="5"/>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C36BA74-7AA1-48ED-B9BC-0F570D47A9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23</a:t>
            </a:fld>
            <a:endParaRPr kumimoji="0" lang="de-DE"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DE42-1D1F-CA82-7701-4EF6DAAB234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5147794-95D5-3EBE-B29E-0F301F254631}"/>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DCF11677-E798-0730-353F-2C3485653D3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EC38EF4C-01D8-D704-EC75-8DB8FF1E81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86518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4B3FB-A8BF-FE78-1355-F0237D106B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7572DA5-4A1F-FDD5-94BF-76FCF0F44D4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AEFB35F-C11C-29BC-11FA-83AE8EED3E2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0DAC04F4-D0EA-1515-2C5E-3ADDCF840E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4222852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0F02A-2871-644B-DBF2-E8862E32AD1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8920983-7480-CD8A-29E1-3B4524B16FE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4B622C3-0288-3C9A-160C-1C260E4AB511}"/>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DC1A5DEA-714B-709B-872A-C9ECBC516CAE}"/>
              </a:ext>
            </a:extLst>
          </p:cNvPr>
          <p:cNvSpPr>
            <a:spLocks noGrp="1"/>
          </p:cNvSpPr>
          <p:nvPr>
            <p:ph type="sldNum" sz="quarter" idx="5"/>
          </p:nvPr>
        </p:nvSpPr>
        <p:spPr/>
        <p:txBody>
          <a:bodyPr/>
          <a:lstStyle/>
          <a:p>
            <a:fld id="{8C36BA74-7AA1-48ED-B9BC-0F570D47A936}" type="slidenum">
              <a:t>27</a:t>
            </a:fld>
            <a:endParaRPr lang="de-DE"/>
          </a:p>
        </p:txBody>
      </p:sp>
    </p:spTree>
    <p:extLst>
      <p:ext uri="{BB962C8B-B14F-4D97-AF65-F5344CB8AC3E}">
        <p14:creationId xmlns:p14="http://schemas.microsoft.com/office/powerpoint/2010/main" val="346317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2848F-AB5D-8100-D4FC-B0369624D85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A4F9FA6-0ABA-72AD-8931-02FFAE41E5B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DB8AF28-8DB2-BBA8-1427-E61A79BFC192}"/>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313F6753-B0A3-302F-A04C-03A379CE945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9080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FF912-D4B6-1CEC-3109-5A46A657F9A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C804D89-D859-90B1-FA99-F2C6E3C8554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63F06931-B822-4E01-8732-EF7B8505423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4BBF9850-A72A-ACFD-7968-08C6DB530A1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928311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D5C83-C1E5-69B4-9CBD-F48D27F3001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0E100BD-441E-6730-43F1-7936DAE7494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FA3B23C-CBFF-C6EE-8B98-14E672AB58C0}"/>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8D321C24-4021-BA5E-5063-DE14E5ECA4EC}"/>
              </a:ext>
            </a:extLst>
          </p:cNvPr>
          <p:cNvSpPr>
            <a:spLocks noGrp="1"/>
          </p:cNvSpPr>
          <p:nvPr>
            <p:ph type="sldNum" sz="quarter" idx="5"/>
          </p:nvPr>
        </p:nvSpPr>
        <p:spPr/>
        <p:txBody>
          <a:bodyPr/>
          <a:lstStyle/>
          <a:p>
            <a:fld id="{8C36BA74-7AA1-48ED-B9BC-0F570D47A936}" type="slidenum">
              <a:t>30</a:t>
            </a:fld>
            <a:endParaRPr lang="de-DE"/>
          </a:p>
        </p:txBody>
      </p:sp>
    </p:spTree>
    <p:extLst>
      <p:ext uri="{BB962C8B-B14F-4D97-AF65-F5344CB8AC3E}">
        <p14:creationId xmlns:p14="http://schemas.microsoft.com/office/powerpoint/2010/main" val="1912491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06739-1567-B389-27EB-96890F9ECD3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32D7566-9A6D-225F-EA98-70101BF4401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2073CA3-EE16-2C99-C6C6-07A0340AA00B}"/>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C8578FD1-B651-4D44-4A9A-EAAF684110C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21547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DB8D5-9C31-D4E0-AA56-2AE4BBF73A6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57D9948-0944-F815-D3B9-82E0B93594C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5E82BC6-48E1-2B98-AC20-3C848F01F10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549CACA6-CCD9-D262-FD52-7480655F2EAC}"/>
              </a:ext>
            </a:extLst>
          </p:cNvPr>
          <p:cNvSpPr>
            <a:spLocks noGrp="1"/>
          </p:cNvSpPr>
          <p:nvPr>
            <p:ph type="sldNum" sz="quarter" idx="5"/>
          </p:nvPr>
        </p:nvSpPr>
        <p:spPr/>
        <p:txBody>
          <a:bodyPr/>
          <a:lstStyle/>
          <a:p>
            <a:fld id="{8C36BA74-7AA1-48ED-B9BC-0F570D47A936}" type="slidenum">
              <a:t>11</a:t>
            </a:fld>
            <a:endParaRPr lang="de-DE"/>
          </a:p>
        </p:txBody>
      </p:sp>
    </p:spTree>
    <p:extLst>
      <p:ext uri="{BB962C8B-B14F-4D97-AF65-F5344CB8AC3E}">
        <p14:creationId xmlns:p14="http://schemas.microsoft.com/office/powerpoint/2010/main" val="3005684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9F3D3-D5A2-453D-4054-1B6ABEA6DF1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13F44863-AC7B-8ABD-AAA9-D819BC1D70C8}"/>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3B76D12-19FF-91AA-4941-782F0B7996F1}"/>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DB14216-72B6-587D-8E1A-5F4B7D7AA16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871987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F79CF-CD17-6033-1FEF-05B17707F01A}"/>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E683B9E-A0DE-86F4-BD95-319D8EBFE26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64C980E-94DA-1FD5-935B-F531D86CBDD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FBE7416-06B8-8F75-A9EF-A9895DF8107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18382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313CF-1FEC-98D5-3C31-CE6F4B8F6ABF}"/>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E126841-CF9B-8112-14DF-EF343B2B21B4}"/>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1A9BCC-D8A0-8BD2-7F2A-D5FDE80127E6}"/>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58DFE2D-F19D-0F43-B42D-F1713DB9637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785065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3E24D-182D-0946-E6FF-4C4B6547EC7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AAD4B9A-AABD-4E5D-E309-CA838DD2F95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D4B21C4-95B5-BB12-702C-E3960C816902}"/>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6F8BE75C-A172-2D02-BC14-AEE4852E9B6F}"/>
              </a:ext>
            </a:extLst>
          </p:cNvPr>
          <p:cNvSpPr>
            <a:spLocks noGrp="1"/>
          </p:cNvSpPr>
          <p:nvPr>
            <p:ph type="sldNum" sz="quarter" idx="5"/>
          </p:nvPr>
        </p:nvSpPr>
        <p:spPr/>
        <p:txBody>
          <a:bodyPr/>
          <a:lstStyle/>
          <a:p>
            <a:fld id="{8C36BA74-7AA1-48ED-B9BC-0F570D47A936}" type="slidenum">
              <a:t>35</a:t>
            </a:fld>
            <a:endParaRPr lang="de-DE"/>
          </a:p>
        </p:txBody>
      </p:sp>
    </p:spTree>
    <p:extLst>
      <p:ext uri="{BB962C8B-B14F-4D97-AF65-F5344CB8AC3E}">
        <p14:creationId xmlns:p14="http://schemas.microsoft.com/office/powerpoint/2010/main" val="641141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421614736" name="Folienbildplatzhalter 1"/>
          <p:cNvSpPr>
            <a:spLocks noGrp="1" noRot="1" noChangeAspect="1"/>
          </p:cNvSpPr>
          <p:nvPr>
            <p:ph type="sldImg"/>
          </p:nvPr>
        </p:nvSpPr>
        <p:spPr bwMode="auto"/>
      </p:sp>
      <p:sp>
        <p:nvSpPr>
          <p:cNvPr id="13902956" name="Notizenplatzhalter 2"/>
          <p:cNvSpPr>
            <a:spLocks noGrp="1"/>
          </p:cNvSpPr>
          <p:nvPr>
            <p:ph type="body" idx="1"/>
          </p:nvPr>
        </p:nvSpPr>
        <p:spPr bwMode="auto"/>
        <p:txBody>
          <a:bodyPr/>
          <a:lstStyle/>
          <a:p>
            <a:pPr>
              <a:defRPr/>
            </a:pPr>
            <a:r>
              <a:rPr lang="de-DE"/>
              <a:t>Hier beginnen wir mit dem Hintergrund und der Motivation für unser Projekt. Wir geben einen Überblick über die Einzelhandelsbranche und erläutern die Zielsetzung unseres Data Science Projekts, um Prozesse zu optimieren und die Effizienz zu steigern.</a:t>
            </a:r>
            <a:endParaRPr/>
          </a:p>
        </p:txBody>
      </p:sp>
      <p:sp>
        <p:nvSpPr>
          <p:cNvPr id="1424657788" name="Foliennummernplatzhalter 3"/>
          <p:cNvSpPr>
            <a:spLocks noGrp="1"/>
          </p:cNvSpPr>
          <p:nvPr>
            <p:ph type="sldNum" sz="quarter" idx="5"/>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C36BA74-7AA1-48ED-B9BC-0F570D47A9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15</a:t>
            </a:fld>
            <a:endParaRPr kumimoji="0" lang="de-DE"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16</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B3700-FB22-8ADE-F033-554F027A05E8}"/>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3F736781-1889-BC5C-FB5F-F94DE5F74C59}"/>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FF20F60D-7F26-D4A8-74FD-54D044479092}"/>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E15B35D-2E42-4F29-CE1E-E7107BA388F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7478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B5073-8EAD-4DFA-A13D-BA454D6B5EC9}"/>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0F3AAEC4-0330-20A6-7B90-AA189194E4A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7DD02D89-D38A-E02C-40B2-674E42F84C54}"/>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07874E8D-BFD4-4A81-8379-BB3DD1B4F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128678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92738-03C1-03C9-8025-30BDA45C610D}"/>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2EE1E529-DC86-D3B6-49A0-2D65FA11F5A0}"/>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17574C73-F3BE-B80D-02C9-271B05D4D288}"/>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8FB20F0B-AB34-14B8-4963-85EFB34A9B42}"/>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902437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7901-49F7-F12B-FFA5-DDF2CF4C64DE}"/>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1A0931BC-1901-D7B8-7B73-9665A5A7487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BF382972-7254-CD67-0466-0D32973D79F3}"/>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BB35E0D4-6A49-C004-8EAD-EC5900E109C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99269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4D7CD-3D3F-EE5D-2B65-BC744F5F882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486C0883-F4B1-6F2F-6707-76F6FC09F1B2}"/>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30D83B0C-ECF8-B4E0-A3C5-DCEFE425F2D5}"/>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3F788EA0-AF0D-CFC7-4010-B5D1234D8D3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01101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6/23/2025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6/23/2025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6/23/2025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1404975195" name="Freeform: Shape 6"/>
          <p:cNvSpPr/>
          <p:nvPr/>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1816815235" name="Title 1"/>
          <p:cNvSpPr>
            <a:spLocks noGrp="1"/>
          </p:cNvSpPr>
          <p:nvPr>
            <p:ph type="ctrTitle"/>
          </p:nvPr>
        </p:nvSpPr>
        <p:spPr bwMode="auto">
          <a:xfrm>
            <a:off x="521208" y="978408"/>
            <a:ext cx="11155680" cy="3429000"/>
          </a:xfrm>
        </p:spPr>
        <p:txBody>
          <a:bodyPr anchor="t">
            <a:normAutofit/>
          </a:bodyPr>
          <a:lstStyle>
            <a:lvl1pPr algn="l">
              <a:defRPr sz="7200"/>
            </a:lvl1pPr>
          </a:lstStyle>
          <a:p>
            <a:pPr>
              <a:defRPr/>
            </a:pPr>
            <a:r>
              <a:rPr lang="en-US"/>
              <a:t>Click to edit Master title style</a:t>
            </a:r>
            <a:endParaRPr/>
          </a:p>
        </p:txBody>
      </p:sp>
      <p:sp>
        <p:nvSpPr>
          <p:cNvPr id="1480741037" name="Subtitle 2"/>
          <p:cNvSpPr>
            <a:spLocks noGrp="1"/>
          </p:cNvSpPr>
          <p:nvPr>
            <p:ph type="subTitle" idx="1"/>
          </p:nvPr>
        </p:nvSpPr>
        <p:spPr bwMode="auto">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985086716" name="Date Placeholder 3"/>
          <p:cNvSpPr>
            <a:spLocks noGrp="1"/>
          </p:cNvSpPr>
          <p:nvPr>
            <p:ph type="dt" sz="half" idx="10"/>
          </p:nvPr>
        </p:nvSpPr>
        <p:spPr bwMode="auto"/>
        <p:txBody>
          <a:bodyPr/>
          <a:lstStyle/>
          <a:p>
            <a:pPr>
              <a:defRPr/>
            </a:pPr>
            <a:fld id="{4E96B16B-3D02-421E-9A22-E7AF4889F0FE}" type="datetime1">
              <a:rPr lang="en-US"/>
              <a:t>6/23/2025</a:t>
            </a:fld>
            <a:endParaRPr lang="en-US"/>
          </a:p>
        </p:txBody>
      </p:sp>
      <p:sp>
        <p:nvSpPr>
          <p:cNvPr id="1604263409"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707521755"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Tree>
    <p:extLst>
      <p:ext uri="{BB962C8B-B14F-4D97-AF65-F5344CB8AC3E}">
        <p14:creationId xmlns:p14="http://schemas.microsoft.com/office/powerpoint/2010/main" val="1660794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073067361" name="Title 1"/>
          <p:cNvSpPr>
            <a:spLocks noGrp="1"/>
          </p:cNvSpPr>
          <p:nvPr>
            <p:ph type="title"/>
          </p:nvPr>
        </p:nvSpPr>
        <p:spPr bwMode="auto"/>
        <p:txBody>
          <a:bodyPr/>
          <a:lstStyle/>
          <a:p>
            <a:pPr>
              <a:defRPr/>
            </a:pPr>
            <a:r>
              <a:rPr lang="en-US"/>
              <a:t>Click to edit Master title style</a:t>
            </a:r>
            <a:endParaRPr/>
          </a:p>
        </p:txBody>
      </p:sp>
      <p:sp>
        <p:nvSpPr>
          <p:cNvPr id="1879618080"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145567663" name="Date Placeholder 3"/>
          <p:cNvSpPr>
            <a:spLocks noGrp="1"/>
          </p:cNvSpPr>
          <p:nvPr>
            <p:ph type="dt" sz="half" idx="10"/>
          </p:nvPr>
        </p:nvSpPr>
        <p:spPr bwMode="auto">
          <a:xfrm>
            <a:off x="521208" y="6419088"/>
            <a:ext cx="801754" cy="365125"/>
          </a:xfrm>
        </p:spPr>
        <p:txBody>
          <a:bodyPr/>
          <a:lstStyle/>
          <a:p>
            <a:pPr>
              <a:defRPr/>
            </a:pPr>
            <a:fld id="{75E84928-FE16-43B9-BC25-2859501720EA}" type="datetime1">
              <a:rPr lang="en-US"/>
              <a:t>6/23/2025</a:t>
            </a:fld>
            <a:endParaRPr lang="en-US"/>
          </a:p>
        </p:txBody>
      </p:sp>
      <p:sp>
        <p:nvSpPr>
          <p:cNvPr id="1317987454" name="Footer Placeholder 4"/>
          <p:cNvSpPr>
            <a:spLocks noGrp="1"/>
          </p:cNvSpPr>
          <p:nvPr>
            <p:ph type="ftr" sz="quarter" idx="11"/>
          </p:nvPr>
        </p:nvSpPr>
        <p:spPr bwMode="auto">
          <a:xfrm>
            <a:off x="1322962" y="6419088"/>
            <a:ext cx="4114800" cy="365125"/>
          </a:xfrm>
        </p:spPr>
        <p:txBody>
          <a:bodyPr/>
          <a:lstStyle/>
          <a:p>
            <a:pPr>
              <a:defRPr/>
            </a:pPr>
            <a:r>
              <a:rPr lang="en-US"/>
              <a:t>Matthias Bald | David Zurschmitten | Raphael Schaffarczik</a:t>
            </a:r>
          </a:p>
        </p:txBody>
      </p:sp>
      <p:sp>
        <p:nvSpPr>
          <p:cNvPr id="752599215"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38213964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783777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secHead" preserve="1" userDrawn="1">
  <p:cSld name="Section Header">
    <p:spTree>
      <p:nvGrpSpPr>
        <p:cNvPr id="1" name=""/>
        <p:cNvGrpSpPr/>
        <p:nvPr/>
      </p:nvGrpSpPr>
      <p:grpSpPr bwMode="auto">
        <a:xfrm>
          <a:off x="0" y="0"/>
          <a:ext cx="0" cy="0"/>
          <a:chOff x="0" y="0"/>
          <a:chExt cx="0" cy="0"/>
        </a:xfrm>
      </p:grpSpPr>
      <p:sp>
        <p:nvSpPr>
          <p:cNvPr id="1014068855" name="Title 1"/>
          <p:cNvSpPr>
            <a:spLocks noGrp="1"/>
          </p:cNvSpPr>
          <p:nvPr>
            <p:ph type="title"/>
          </p:nvPr>
        </p:nvSpPr>
        <p:spPr bwMode="auto">
          <a:xfrm>
            <a:off x="521208" y="978408"/>
            <a:ext cx="5020056" cy="4288536"/>
          </a:xfrm>
        </p:spPr>
        <p:txBody>
          <a:bodyPr anchor="t">
            <a:normAutofit/>
          </a:bodyPr>
          <a:lstStyle>
            <a:lvl1pPr>
              <a:defRPr sz="5400"/>
            </a:lvl1pPr>
          </a:lstStyle>
          <a:p>
            <a:pPr>
              <a:defRPr/>
            </a:pPr>
            <a:r>
              <a:rPr lang="en-US"/>
              <a:t>Click to edit Master title style</a:t>
            </a:r>
            <a:endParaRPr/>
          </a:p>
        </p:txBody>
      </p:sp>
      <p:sp>
        <p:nvSpPr>
          <p:cNvPr id="130706032" name="Text Placeholder 2"/>
          <p:cNvSpPr>
            <a:spLocks noGrp="1"/>
          </p:cNvSpPr>
          <p:nvPr>
            <p:ph type="body" idx="1"/>
          </p:nvPr>
        </p:nvSpPr>
        <p:spPr bwMode="auto">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defRPr/>
            </a:pPr>
            <a:r>
              <a:rPr lang="en-US"/>
              <a:t>Click to edit Master text styles</a:t>
            </a:r>
            <a:endParaRPr/>
          </a:p>
        </p:txBody>
      </p:sp>
      <p:sp>
        <p:nvSpPr>
          <p:cNvPr id="66137928" name="Date Placeholder 3"/>
          <p:cNvSpPr>
            <a:spLocks noGrp="1"/>
          </p:cNvSpPr>
          <p:nvPr>
            <p:ph type="dt" sz="half" idx="10"/>
          </p:nvPr>
        </p:nvSpPr>
        <p:spPr bwMode="auto"/>
        <p:txBody>
          <a:bodyPr/>
          <a:lstStyle/>
          <a:p>
            <a:pPr>
              <a:defRPr/>
            </a:pPr>
            <a:fld id="{52B94D21-0962-4C08-BB57-BC7507DEE084}" type="datetime1">
              <a:rPr lang="en-US"/>
              <a:t>6/23/2025</a:t>
            </a:fld>
            <a:endParaRPr lang="en-US"/>
          </a:p>
        </p:txBody>
      </p:sp>
      <p:sp>
        <p:nvSpPr>
          <p:cNvPr id="1822937749"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822169292"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763383906" name="Rectangle 6"/>
          <p:cNvSpPr/>
          <p:nvPr/>
        </p:nvSpPr>
        <p:spPr bwMode="auto">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79663902"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4183622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675668021" name="Title 1"/>
          <p:cNvSpPr>
            <a:spLocks noGrp="1"/>
          </p:cNvSpPr>
          <p:nvPr>
            <p:ph type="title"/>
          </p:nvPr>
        </p:nvSpPr>
        <p:spPr bwMode="auto"/>
        <p:txBody>
          <a:bodyPr/>
          <a:lstStyle/>
          <a:p>
            <a:pPr>
              <a:defRPr/>
            </a:pPr>
            <a:r>
              <a:rPr lang="en-US"/>
              <a:t>Click to edit Master title style</a:t>
            </a:r>
            <a:endParaRPr/>
          </a:p>
        </p:txBody>
      </p:sp>
      <p:sp>
        <p:nvSpPr>
          <p:cNvPr id="1459792188" name="Content Placeholder 2"/>
          <p:cNvSpPr>
            <a:spLocks noGrp="1"/>
          </p:cNvSpPr>
          <p:nvPr>
            <p:ph sz="half" idx="1"/>
          </p:nvPr>
        </p:nvSpPr>
        <p:spPr bwMode="auto">
          <a:xfrm>
            <a:off x="521208" y="2578608"/>
            <a:ext cx="5166360" cy="376732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369310382" name="Content Placeholder 3"/>
          <p:cNvSpPr>
            <a:spLocks noGrp="1"/>
          </p:cNvSpPr>
          <p:nvPr>
            <p:ph sz="half" idx="2"/>
          </p:nvPr>
        </p:nvSpPr>
        <p:spPr bwMode="auto">
          <a:xfrm>
            <a:off x="6519672" y="2578608"/>
            <a:ext cx="5166360" cy="376732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440103092" name="Date Placeholder 4"/>
          <p:cNvSpPr>
            <a:spLocks noGrp="1"/>
          </p:cNvSpPr>
          <p:nvPr>
            <p:ph type="dt" sz="half" idx="10"/>
          </p:nvPr>
        </p:nvSpPr>
        <p:spPr bwMode="auto"/>
        <p:txBody>
          <a:bodyPr/>
          <a:lstStyle/>
          <a:p>
            <a:pPr>
              <a:defRPr/>
            </a:pPr>
            <a:fld id="{EF075700-B54E-437C-8A31-0CC21845C39D}" type="datetime1">
              <a:rPr lang="en-US"/>
              <a:t>6/23/2025</a:t>
            </a:fld>
            <a:endParaRPr lang="en-US"/>
          </a:p>
        </p:txBody>
      </p:sp>
      <p:sp>
        <p:nvSpPr>
          <p:cNvPr id="1200604303" name="Footer Placeholder 5"/>
          <p:cNvSpPr>
            <a:spLocks noGrp="1"/>
          </p:cNvSpPr>
          <p:nvPr>
            <p:ph type="ftr" sz="quarter" idx="11"/>
          </p:nvPr>
        </p:nvSpPr>
        <p:spPr bwMode="auto"/>
        <p:txBody>
          <a:bodyPr/>
          <a:lstStyle/>
          <a:p>
            <a:pPr>
              <a:defRPr/>
            </a:pPr>
            <a:r>
              <a:rPr lang="en-US"/>
              <a:t>Matthias Bald | David Zurschmitten | Raphael Schaffarczik</a:t>
            </a:r>
          </a:p>
        </p:txBody>
      </p:sp>
      <p:sp>
        <p:nvSpPr>
          <p:cNvPr id="752081472"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826570585"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1754371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1681995713" name="Title 1"/>
          <p:cNvSpPr>
            <a:spLocks noGrp="1"/>
          </p:cNvSpPr>
          <p:nvPr>
            <p:ph type="title"/>
          </p:nvPr>
        </p:nvSpPr>
        <p:spPr bwMode="auto">
          <a:xfrm>
            <a:off x="521208" y="978408"/>
            <a:ext cx="11164824" cy="1216151"/>
          </a:xfrm>
        </p:spPr>
        <p:txBody>
          <a:bodyPr/>
          <a:lstStyle/>
          <a:p>
            <a:pPr>
              <a:defRPr/>
            </a:pPr>
            <a:r>
              <a:rPr lang="en-US"/>
              <a:t>Click to edit Master title style</a:t>
            </a:r>
            <a:endParaRPr/>
          </a:p>
        </p:txBody>
      </p:sp>
      <p:sp>
        <p:nvSpPr>
          <p:cNvPr id="2132268889" name="Text Placeholder 2"/>
          <p:cNvSpPr>
            <a:spLocks noGrp="1"/>
          </p:cNvSpPr>
          <p:nvPr>
            <p:ph type="body" idx="1"/>
          </p:nvPr>
        </p:nvSpPr>
        <p:spPr bwMode="auto">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79677708" name="Content Placeholder 3"/>
          <p:cNvSpPr>
            <a:spLocks noGrp="1"/>
          </p:cNvSpPr>
          <p:nvPr>
            <p:ph sz="half" idx="2"/>
          </p:nvPr>
        </p:nvSpPr>
        <p:spPr bwMode="auto">
          <a:xfrm>
            <a:off x="521208" y="3035808"/>
            <a:ext cx="5166360" cy="331012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92543795" name="Text Placeholder 4"/>
          <p:cNvSpPr>
            <a:spLocks noGrp="1"/>
          </p:cNvSpPr>
          <p:nvPr>
            <p:ph type="body" sz="quarter" idx="3"/>
          </p:nvPr>
        </p:nvSpPr>
        <p:spPr bwMode="auto">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940603491" name="Content Placeholder 5"/>
          <p:cNvSpPr>
            <a:spLocks noGrp="1"/>
          </p:cNvSpPr>
          <p:nvPr>
            <p:ph sz="quarter" idx="4"/>
          </p:nvPr>
        </p:nvSpPr>
        <p:spPr bwMode="auto">
          <a:xfrm>
            <a:off x="6519672" y="3035808"/>
            <a:ext cx="5166360" cy="331012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052167190" name="Date Placeholder 6"/>
          <p:cNvSpPr>
            <a:spLocks noGrp="1"/>
          </p:cNvSpPr>
          <p:nvPr>
            <p:ph type="dt" sz="half" idx="10"/>
          </p:nvPr>
        </p:nvSpPr>
        <p:spPr bwMode="auto"/>
        <p:txBody>
          <a:bodyPr/>
          <a:lstStyle/>
          <a:p>
            <a:pPr>
              <a:defRPr/>
            </a:pPr>
            <a:fld id="{A7472505-C2E4-4560-87BD-F72139D98800}" type="datetime1">
              <a:rPr lang="en-US"/>
              <a:t>6/23/2025</a:t>
            </a:fld>
            <a:endParaRPr lang="en-US"/>
          </a:p>
        </p:txBody>
      </p:sp>
      <p:sp>
        <p:nvSpPr>
          <p:cNvPr id="654883029" name="Footer Placeholder 7"/>
          <p:cNvSpPr>
            <a:spLocks noGrp="1"/>
          </p:cNvSpPr>
          <p:nvPr>
            <p:ph type="ftr" sz="quarter" idx="11"/>
          </p:nvPr>
        </p:nvSpPr>
        <p:spPr bwMode="auto"/>
        <p:txBody>
          <a:bodyPr/>
          <a:lstStyle/>
          <a:p>
            <a:pPr>
              <a:defRPr/>
            </a:pPr>
            <a:r>
              <a:rPr lang="en-US"/>
              <a:t>Matthias Bald | David Zurschmitten | Raphael Schaffarczik</a:t>
            </a:r>
          </a:p>
        </p:txBody>
      </p:sp>
      <p:sp>
        <p:nvSpPr>
          <p:cNvPr id="423020449" name="Slide Number Placeholder 8"/>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94013519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1617908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1794816151" name="Title 1"/>
          <p:cNvSpPr>
            <a:spLocks noGrp="1"/>
          </p:cNvSpPr>
          <p:nvPr>
            <p:ph type="title"/>
          </p:nvPr>
        </p:nvSpPr>
        <p:spPr bwMode="auto"/>
        <p:txBody>
          <a:bodyPr/>
          <a:lstStyle/>
          <a:p>
            <a:pPr>
              <a:defRPr/>
            </a:pPr>
            <a:r>
              <a:rPr lang="en-US"/>
              <a:t>Click to edit Master title style</a:t>
            </a:r>
            <a:endParaRPr/>
          </a:p>
        </p:txBody>
      </p:sp>
      <p:sp>
        <p:nvSpPr>
          <p:cNvPr id="869086042" name="Date Placeholder 2"/>
          <p:cNvSpPr>
            <a:spLocks noGrp="1"/>
          </p:cNvSpPr>
          <p:nvPr>
            <p:ph type="dt" sz="half" idx="10"/>
          </p:nvPr>
        </p:nvSpPr>
        <p:spPr bwMode="auto"/>
        <p:txBody>
          <a:bodyPr/>
          <a:lstStyle/>
          <a:p>
            <a:pPr>
              <a:defRPr/>
            </a:pPr>
            <a:fld id="{688C6202-6C0C-4936-9181-C3BAC183F367}" type="datetime1">
              <a:rPr lang="en-US"/>
              <a:t>6/23/2025</a:t>
            </a:fld>
            <a:endParaRPr lang="en-US"/>
          </a:p>
        </p:txBody>
      </p:sp>
      <p:sp>
        <p:nvSpPr>
          <p:cNvPr id="784468350" name="Footer Placeholder 3"/>
          <p:cNvSpPr>
            <a:spLocks noGrp="1"/>
          </p:cNvSpPr>
          <p:nvPr>
            <p:ph type="ftr" sz="quarter" idx="11"/>
          </p:nvPr>
        </p:nvSpPr>
        <p:spPr bwMode="auto"/>
        <p:txBody>
          <a:bodyPr/>
          <a:lstStyle/>
          <a:p>
            <a:pPr>
              <a:defRPr/>
            </a:pPr>
            <a:r>
              <a:rPr lang="en-US"/>
              <a:t>Matthias Bald | David Zurschmitten | Raphael Schaffarczik</a:t>
            </a:r>
          </a:p>
        </p:txBody>
      </p:sp>
      <p:sp>
        <p:nvSpPr>
          <p:cNvPr id="893084328" name="Slide Number Placeholder 4"/>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036321327"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248461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type="blank" preserve="1" userDrawn="1">
  <p:cSld name="Blank">
    <p:spTree>
      <p:nvGrpSpPr>
        <p:cNvPr id="1" name=""/>
        <p:cNvGrpSpPr/>
        <p:nvPr/>
      </p:nvGrpSpPr>
      <p:grpSpPr bwMode="auto">
        <a:xfrm>
          <a:off x="0" y="0"/>
          <a:ext cx="0" cy="0"/>
          <a:chOff x="0" y="0"/>
          <a:chExt cx="0" cy="0"/>
        </a:xfrm>
      </p:grpSpPr>
      <p:sp>
        <p:nvSpPr>
          <p:cNvPr id="1982508545" name="Date Placeholder 1"/>
          <p:cNvSpPr>
            <a:spLocks noGrp="1"/>
          </p:cNvSpPr>
          <p:nvPr>
            <p:ph type="dt" sz="half" idx="10"/>
          </p:nvPr>
        </p:nvSpPr>
        <p:spPr bwMode="auto"/>
        <p:txBody>
          <a:bodyPr/>
          <a:lstStyle/>
          <a:p>
            <a:pPr>
              <a:defRPr/>
            </a:pPr>
            <a:fld id="{B9C3A1C5-5A4D-40F5-AA30-2E2FA551A28A}" type="datetime1">
              <a:rPr lang="en-US"/>
              <a:t>6/23/2025</a:t>
            </a:fld>
            <a:endParaRPr lang="en-US"/>
          </a:p>
        </p:txBody>
      </p:sp>
      <p:sp>
        <p:nvSpPr>
          <p:cNvPr id="989125143" name="Footer Placeholder 2"/>
          <p:cNvSpPr>
            <a:spLocks noGrp="1"/>
          </p:cNvSpPr>
          <p:nvPr>
            <p:ph type="ftr" sz="quarter" idx="11"/>
          </p:nvPr>
        </p:nvSpPr>
        <p:spPr bwMode="auto"/>
        <p:txBody>
          <a:bodyPr/>
          <a:lstStyle/>
          <a:p>
            <a:pPr>
              <a:defRPr/>
            </a:pPr>
            <a:r>
              <a:rPr lang="en-US"/>
              <a:t>Matthias Bald | David Zurschmitten | Raphael Schaffarczik</a:t>
            </a:r>
          </a:p>
        </p:txBody>
      </p:sp>
      <p:sp>
        <p:nvSpPr>
          <p:cNvPr id="109211392" name="Slide Number Placeholder 3"/>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51983887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565948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765318378" name="Title 1"/>
          <p:cNvSpPr>
            <a:spLocks noGrp="1"/>
          </p:cNvSpPr>
          <p:nvPr>
            <p:ph type="title"/>
          </p:nvPr>
        </p:nvSpPr>
        <p:spPr bwMode="auto">
          <a:xfrm>
            <a:off x="521208" y="978408"/>
            <a:ext cx="5020056" cy="2459735"/>
          </a:xfrm>
        </p:spPr>
        <p:txBody>
          <a:bodyPr anchor="t">
            <a:noAutofit/>
          </a:bodyPr>
          <a:lstStyle>
            <a:lvl1pPr>
              <a:defRPr sz="4400"/>
            </a:lvl1pPr>
          </a:lstStyle>
          <a:p>
            <a:pPr>
              <a:defRPr/>
            </a:pPr>
            <a:r>
              <a:rPr lang="en-US"/>
              <a:t>Click to edit Master title style</a:t>
            </a:r>
            <a:endParaRPr/>
          </a:p>
        </p:txBody>
      </p:sp>
      <p:sp>
        <p:nvSpPr>
          <p:cNvPr id="1465699341" name="Content Placeholder 2"/>
          <p:cNvSpPr>
            <a:spLocks noGrp="1"/>
          </p:cNvSpPr>
          <p:nvPr>
            <p:ph idx="1"/>
          </p:nvPr>
        </p:nvSpPr>
        <p:spPr bwMode="auto">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680037091" name="Text Placeholder 3"/>
          <p:cNvSpPr>
            <a:spLocks noGrp="1"/>
          </p:cNvSpPr>
          <p:nvPr>
            <p:ph type="body" sz="half" idx="2"/>
          </p:nvPr>
        </p:nvSpPr>
        <p:spPr bwMode="auto">
          <a:xfrm>
            <a:off x="521208" y="3575303"/>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75558454" name="Date Placeholder 4"/>
          <p:cNvSpPr>
            <a:spLocks noGrp="1"/>
          </p:cNvSpPr>
          <p:nvPr>
            <p:ph type="dt" sz="half" idx="10"/>
          </p:nvPr>
        </p:nvSpPr>
        <p:spPr bwMode="auto"/>
        <p:txBody>
          <a:bodyPr/>
          <a:lstStyle/>
          <a:p>
            <a:pPr>
              <a:defRPr/>
            </a:pPr>
            <a:fld id="{A3AFC84A-6073-47BB-AA17-B11F88B48FFC}" type="datetime1">
              <a:rPr lang="en-US"/>
              <a:t>6/23/2025</a:t>
            </a:fld>
            <a:endParaRPr lang="en-US"/>
          </a:p>
        </p:txBody>
      </p:sp>
      <p:sp>
        <p:nvSpPr>
          <p:cNvPr id="95362649" name="Footer Placeholder 5"/>
          <p:cNvSpPr>
            <a:spLocks noGrp="1"/>
          </p:cNvSpPr>
          <p:nvPr>
            <p:ph type="ftr" sz="quarter" idx="11"/>
          </p:nvPr>
        </p:nvSpPr>
        <p:spPr bwMode="auto"/>
        <p:txBody>
          <a:bodyPr/>
          <a:lstStyle/>
          <a:p>
            <a:pPr>
              <a:defRPr/>
            </a:pPr>
            <a:r>
              <a:rPr lang="en-US"/>
              <a:t>Matthias Bald | David Zurschmitten | Raphael Schaffarczik</a:t>
            </a:r>
          </a:p>
        </p:txBody>
      </p:sp>
      <p:sp>
        <p:nvSpPr>
          <p:cNvPr id="1750865351"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328871280"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71665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6/23/2025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1097499506" name="Title 1"/>
          <p:cNvSpPr>
            <a:spLocks noGrp="1"/>
          </p:cNvSpPr>
          <p:nvPr>
            <p:ph type="title"/>
          </p:nvPr>
        </p:nvSpPr>
        <p:spPr bwMode="auto">
          <a:xfrm>
            <a:off x="521208" y="978408"/>
            <a:ext cx="5020056" cy="2459735"/>
          </a:xfrm>
        </p:spPr>
        <p:txBody>
          <a:bodyPr anchor="t">
            <a:noAutofit/>
          </a:bodyPr>
          <a:lstStyle>
            <a:lvl1pPr>
              <a:defRPr sz="4400"/>
            </a:lvl1pPr>
          </a:lstStyle>
          <a:p>
            <a:pPr>
              <a:defRPr/>
            </a:pPr>
            <a:r>
              <a:rPr lang="en-US"/>
              <a:t>Click to edit Master title style</a:t>
            </a:r>
            <a:endParaRPr/>
          </a:p>
        </p:txBody>
      </p:sp>
      <p:sp>
        <p:nvSpPr>
          <p:cNvPr id="1671411287" name="Picture Placeholder 2"/>
          <p:cNvSpPr>
            <a:spLocks noGrp="1"/>
          </p:cNvSpPr>
          <p:nvPr>
            <p:ph type="pic" idx="1"/>
          </p:nvPr>
        </p:nvSpPr>
        <p:spPr bwMode="auto">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1741389758" name="Text Placeholder 3"/>
          <p:cNvSpPr>
            <a:spLocks noGrp="1"/>
          </p:cNvSpPr>
          <p:nvPr>
            <p:ph type="body" sz="half" idx="2"/>
          </p:nvPr>
        </p:nvSpPr>
        <p:spPr bwMode="auto">
          <a:xfrm>
            <a:off x="521208" y="3575303"/>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1432910384" name="Date Placeholder 4"/>
          <p:cNvSpPr>
            <a:spLocks noGrp="1"/>
          </p:cNvSpPr>
          <p:nvPr>
            <p:ph type="dt" sz="half" idx="10"/>
          </p:nvPr>
        </p:nvSpPr>
        <p:spPr bwMode="auto"/>
        <p:txBody>
          <a:bodyPr/>
          <a:lstStyle/>
          <a:p>
            <a:pPr>
              <a:defRPr/>
            </a:pPr>
            <a:fld id="{049970C6-98BD-4B9C-9DB4-A09FCA6FDD64}" type="datetime1">
              <a:rPr lang="en-US"/>
              <a:t>6/23/2025</a:t>
            </a:fld>
            <a:endParaRPr lang="en-US"/>
          </a:p>
        </p:txBody>
      </p:sp>
      <p:sp>
        <p:nvSpPr>
          <p:cNvPr id="1844368011" name="Footer Placeholder 5"/>
          <p:cNvSpPr>
            <a:spLocks noGrp="1"/>
          </p:cNvSpPr>
          <p:nvPr>
            <p:ph type="ftr" sz="quarter" idx="11"/>
          </p:nvPr>
        </p:nvSpPr>
        <p:spPr bwMode="auto"/>
        <p:txBody>
          <a:bodyPr/>
          <a:lstStyle/>
          <a:p>
            <a:pPr>
              <a:defRPr/>
            </a:pPr>
            <a:r>
              <a:rPr lang="en-US"/>
              <a:t>Matthias Bald | David Zurschmitten | Raphael Schaffarczik</a:t>
            </a:r>
          </a:p>
        </p:txBody>
      </p:sp>
      <p:sp>
        <p:nvSpPr>
          <p:cNvPr id="1314290533"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819339819"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3897755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1442195985" name="Title 1"/>
          <p:cNvSpPr>
            <a:spLocks noGrp="1"/>
          </p:cNvSpPr>
          <p:nvPr>
            <p:ph type="title"/>
          </p:nvPr>
        </p:nvSpPr>
        <p:spPr bwMode="auto"/>
        <p:txBody>
          <a:bodyPr/>
          <a:lstStyle/>
          <a:p>
            <a:pPr>
              <a:defRPr/>
            </a:pPr>
            <a:r>
              <a:rPr lang="en-US"/>
              <a:t>Click to edit Master title style</a:t>
            </a:r>
            <a:endParaRPr/>
          </a:p>
        </p:txBody>
      </p:sp>
      <p:sp>
        <p:nvSpPr>
          <p:cNvPr id="1078011712"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5204183" name="Date Placeholder 3"/>
          <p:cNvSpPr>
            <a:spLocks noGrp="1"/>
          </p:cNvSpPr>
          <p:nvPr>
            <p:ph type="dt" sz="half" idx="10"/>
          </p:nvPr>
        </p:nvSpPr>
        <p:spPr bwMode="auto"/>
        <p:txBody>
          <a:bodyPr/>
          <a:lstStyle/>
          <a:p>
            <a:pPr>
              <a:defRPr/>
            </a:pPr>
            <a:fld id="{DB775AC6-EFC6-47B7-8612-9DA8DD25D955}" type="datetime1">
              <a:rPr lang="en-US"/>
              <a:t>6/23/2025</a:t>
            </a:fld>
            <a:endParaRPr lang="en-US"/>
          </a:p>
        </p:txBody>
      </p:sp>
      <p:sp>
        <p:nvSpPr>
          <p:cNvPr id="1575869278"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1386011710"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48161415"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373142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showMasterPhAnim="0" type="vertTitleAndTx" preserve="1" userDrawn="1">
  <p:cSld name="Vertical Title and Text">
    <p:spTree>
      <p:nvGrpSpPr>
        <p:cNvPr id="1" name=""/>
        <p:cNvGrpSpPr/>
        <p:nvPr/>
      </p:nvGrpSpPr>
      <p:grpSpPr bwMode="auto">
        <a:xfrm>
          <a:off x="0" y="0"/>
          <a:ext cx="0" cy="0"/>
          <a:chOff x="0" y="0"/>
          <a:chExt cx="0" cy="0"/>
        </a:xfrm>
      </p:grpSpPr>
      <p:sp>
        <p:nvSpPr>
          <p:cNvPr id="1036150327" name="Vertical Title 1"/>
          <p:cNvSpPr>
            <a:spLocks noGrp="1"/>
          </p:cNvSpPr>
          <p:nvPr>
            <p:ph type="title" orient="vert"/>
          </p:nvPr>
        </p:nvSpPr>
        <p:spPr bwMode="auto">
          <a:xfrm>
            <a:off x="8659368" y="978408"/>
            <a:ext cx="2551176" cy="5367528"/>
          </a:xfrm>
        </p:spPr>
        <p:txBody>
          <a:bodyPr vert="eaVert"/>
          <a:lstStyle/>
          <a:p>
            <a:pPr>
              <a:defRPr/>
            </a:pPr>
            <a:r>
              <a:rPr lang="en-US"/>
              <a:t>Click to edit Master title style</a:t>
            </a:r>
            <a:endParaRPr/>
          </a:p>
        </p:txBody>
      </p:sp>
      <p:sp>
        <p:nvSpPr>
          <p:cNvPr id="235575721" name="Vertical Text Placeholder 2"/>
          <p:cNvSpPr>
            <a:spLocks noGrp="1"/>
          </p:cNvSpPr>
          <p:nvPr>
            <p:ph type="body" orient="vert" idx="1"/>
          </p:nvPr>
        </p:nvSpPr>
        <p:spPr bwMode="auto">
          <a:xfrm>
            <a:off x="521208" y="978408"/>
            <a:ext cx="8010144" cy="536752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7452297" name="Date Placeholder 3"/>
          <p:cNvSpPr>
            <a:spLocks noGrp="1"/>
          </p:cNvSpPr>
          <p:nvPr>
            <p:ph type="dt" sz="half" idx="10"/>
          </p:nvPr>
        </p:nvSpPr>
        <p:spPr bwMode="auto"/>
        <p:txBody>
          <a:bodyPr/>
          <a:lstStyle/>
          <a:p>
            <a:pPr>
              <a:defRPr/>
            </a:pPr>
            <a:fld id="{6AA36526-50D6-4421-A203-614B20CF2703}" type="datetime1">
              <a:rPr lang="en-US"/>
              <a:t>6/23/2025</a:t>
            </a:fld>
            <a:endParaRPr lang="en-US"/>
          </a:p>
        </p:txBody>
      </p:sp>
      <p:sp>
        <p:nvSpPr>
          <p:cNvPr id="275281640"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488314274"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639663047" name="Rectangle 6"/>
          <p:cNvSpPr/>
          <p:nvPr/>
        </p:nvSpPr>
        <p:spPr bwMode="auto">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extLst>
      <p:ext uri="{BB962C8B-B14F-4D97-AF65-F5344CB8AC3E}">
        <p14:creationId xmlns:p14="http://schemas.microsoft.com/office/powerpoint/2010/main" val="88421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6/23/2025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6/23/2025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6/23/2025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6/23/2025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6/23/2025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6/23/2025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6/23/2025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fik 8">
            <a:extLst>
              <a:ext uri="{FF2B5EF4-FFF2-40B4-BE49-F238E27FC236}">
                <a16:creationId xmlns:a16="http://schemas.microsoft.com/office/drawing/2014/main" id="{8C9E038B-A861-13C2-87C8-2CAE5E77B390}"/>
              </a:ext>
            </a:extLst>
          </p:cNvPr>
          <p:cNvPicPr>
            <a:picLocks noChangeAspect="1"/>
          </p:cNvPicPr>
          <p:nvPr userDrawn="1"/>
        </p:nvPicPr>
        <p:blipFill>
          <a:blip r:embed="rId13"/>
          <a:stretch>
            <a:fillRect/>
          </a:stretch>
        </p:blipFill>
        <p:spPr>
          <a:xfrm>
            <a:off x="10672485" y="5605205"/>
            <a:ext cx="998307" cy="518205"/>
          </a:xfrm>
          <a:prstGeom prst="rect">
            <a:avLst/>
          </a:prstGeom>
        </p:spPr>
      </p:pic>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6/23/2025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62994514" name="Title Placeholder 1"/>
          <p:cNvSpPr>
            <a:spLocks noGrp="1"/>
          </p:cNvSpPr>
          <p:nvPr>
            <p:ph type="title"/>
          </p:nvPr>
        </p:nvSpPr>
        <p:spPr bwMode="auto">
          <a:xfrm>
            <a:off x="521208" y="978408"/>
            <a:ext cx="11155680" cy="1463040"/>
          </a:xfrm>
          <a:prstGeom prst="rect">
            <a:avLst/>
          </a:prstGeom>
        </p:spPr>
        <p:txBody>
          <a:bodyPr vert="horz" lIns="91440" tIns="45720" rIns="91440" bIns="45720" rtlCol="0" anchor="t">
            <a:normAutofit/>
          </a:bodyPr>
          <a:lstStyle/>
          <a:p>
            <a:pPr>
              <a:defRPr/>
            </a:pPr>
            <a:r>
              <a:rPr lang="en-US"/>
              <a:t>Click to edit Master title style</a:t>
            </a:r>
            <a:endParaRPr/>
          </a:p>
        </p:txBody>
      </p:sp>
      <p:sp>
        <p:nvSpPr>
          <p:cNvPr id="253294356" name="Text Placeholder 2"/>
          <p:cNvSpPr>
            <a:spLocks noGrp="1"/>
          </p:cNvSpPr>
          <p:nvPr>
            <p:ph type="body" idx="1"/>
          </p:nvPr>
        </p:nvSpPr>
        <p:spPr bwMode="auto">
          <a:xfrm>
            <a:off x="521208" y="2578608"/>
            <a:ext cx="11155680" cy="376732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26450582" name="Footer Placeholder 4"/>
          <p:cNvSpPr>
            <a:spLocks noGrp="1"/>
          </p:cNvSpPr>
          <p:nvPr>
            <p:ph type="ftr" sz="quarter" idx="3"/>
          </p:nvPr>
        </p:nvSpPr>
        <p:spPr bwMode="auto">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pPr>
              <a:defRPr/>
            </a:pPr>
            <a:r>
              <a:rPr lang="en-US"/>
              <a:t>Matthias Bald | David Zurschmitten | Raphael Schaffarczik</a:t>
            </a:r>
          </a:p>
        </p:txBody>
      </p:sp>
      <p:sp>
        <p:nvSpPr>
          <p:cNvPr id="680965473" name="Slide Number Placeholder 5"/>
          <p:cNvSpPr>
            <a:spLocks noGrp="1"/>
          </p:cNvSpPr>
          <p:nvPr>
            <p:ph type="sldNum" sz="quarter" idx="4"/>
          </p:nvPr>
        </p:nvSpPr>
        <p:spPr bwMode="auto">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pPr>
              <a:defRPr/>
            </a:pPr>
            <a:fld id="{148CC95F-0247-41B6-91CF-DC97C76A7088}" type="slidenum">
              <a:rPr lang="en-US"/>
              <a:t>‹Nr.›</a:t>
            </a:fld>
            <a:endParaRPr lang="en-US"/>
          </a:p>
        </p:txBody>
      </p:sp>
      <p:sp>
        <p:nvSpPr>
          <p:cNvPr id="1459922844" name="Freeform: Shape 6"/>
          <p:cNvSpPr/>
          <p:nvPr/>
        </p:nvSpPr>
        <p:spPr bwMode="auto">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pic>
        <p:nvPicPr>
          <p:cNvPr id="1634834013" name="Grafik 8"/>
          <p:cNvPicPr>
            <a:picLocks noChangeAspect="1"/>
          </p:cNvPicPr>
          <p:nvPr userDrawn="1"/>
        </p:nvPicPr>
        <p:blipFill>
          <a:blip r:embed="rId13"/>
          <a:stretch/>
        </p:blipFill>
        <p:spPr bwMode="auto">
          <a:xfrm>
            <a:off x="10672485" y="5605205"/>
            <a:ext cx="998307" cy="518205"/>
          </a:xfrm>
          <a:prstGeom prst="rect">
            <a:avLst/>
          </a:prstGeom>
        </p:spPr>
      </p:pic>
      <p:sp>
        <p:nvSpPr>
          <p:cNvPr id="60381731" name="Date Placeholder 3"/>
          <p:cNvSpPr>
            <a:spLocks noGrp="1"/>
          </p:cNvSpPr>
          <p:nvPr>
            <p:ph type="dt" sz="half" idx="2"/>
          </p:nvPr>
        </p:nvSpPr>
        <p:spPr bwMode="auto">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pPr>
              <a:defRPr/>
            </a:pPr>
            <a:fld id="{F21DBC69-2876-4ACB-95B6-39F77D4C7E0D}" type="datetime1">
              <a:rPr lang="en-US"/>
              <a:t>6/23/2025</a:t>
            </a:fld>
            <a:r>
              <a:rPr lang="en-US"/>
              <a:t> Matthias Bald | Raphael Schaffarczik | David Zurschmitten</a:t>
            </a:r>
          </a:p>
        </p:txBody>
      </p:sp>
      <p:sp>
        <p:nvSpPr>
          <p:cNvPr id="1261089771" name="Textfeld 9"/>
          <p:cNvSpPr txBox="1"/>
          <p:nvPr userDrawn="1"/>
        </p:nvSpPr>
        <p:spPr bwMode="auto">
          <a:xfrm>
            <a:off x="7821041" y="6360720"/>
            <a:ext cx="4034583" cy="276999"/>
          </a:xfrm>
          <a:prstGeom prst="rect">
            <a:avLst/>
          </a:prstGeom>
          <a:noFill/>
        </p:spPr>
        <p:txBody>
          <a:bodyPr wrap="square" rtlCol="0">
            <a:spAutoFit/>
          </a:bodyPr>
          <a:lstStyle/>
          <a:p>
            <a:pPr>
              <a:defRPr/>
            </a:pPr>
            <a:r>
              <a:rPr lang="de-DE" sz="1200" i="1"/>
              <a:t>Matthias Bald | David Zurschmitten | Raphael Schaffarczik</a:t>
            </a:r>
            <a:endParaRPr/>
          </a:p>
        </p:txBody>
      </p:sp>
    </p:spTree>
    <p:extLst>
      <p:ext uri="{BB962C8B-B14F-4D97-AF65-F5344CB8AC3E}">
        <p14:creationId xmlns:p14="http://schemas.microsoft.com/office/powerpoint/2010/main" val="34927739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a:lnSpc>
          <a:spcPct val="100000"/>
        </a:lnSpc>
        <a:spcBef>
          <a:spcPts val="0"/>
        </a:spcBef>
        <a:buNone/>
        <a:defRPr sz="4400" b="1">
          <a:solidFill>
            <a:schemeClr val="tx1"/>
          </a:solidFill>
          <a:latin typeface="+mj-lt"/>
          <a:ea typeface="+mj-ea"/>
          <a:cs typeface="+mj-cs"/>
        </a:defRPr>
      </a:lvl1pPr>
    </p:titleStyle>
    <p:bodyStyle>
      <a:lvl1pPr marL="228600" indent="-228600" algn="l" defTabSz="914400">
        <a:lnSpc>
          <a:spcPct val="110000"/>
        </a:lnSpc>
        <a:spcBef>
          <a:spcPts val="1000"/>
        </a:spcBef>
        <a:buFont typeface="Arial"/>
        <a:buChar char="•"/>
        <a:defRPr sz="1800">
          <a:solidFill>
            <a:schemeClr val="tx1"/>
          </a:solidFill>
          <a:latin typeface="+mn-lt"/>
          <a:ea typeface="+mn-ea"/>
          <a:cs typeface="+mn-cs"/>
        </a:defRPr>
      </a:lvl1pPr>
      <a:lvl2pPr marL="685800" indent="-228600" algn="l" defTabSz="914400">
        <a:lnSpc>
          <a:spcPct val="110000"/>
        </a:lnSpc>
        <a:spcBef>
          <a:spcPts val="500"/>
        </a:spcBef>
        <a:buFont typeface="Arial"/>
        <a:buChar char="•"/>
        <a:defRPr sz="1600">
          <a:solidFill>
            <a:schemeClr val="tx1"/>
          </a:solidFill>
          <a:latin typeface="+mn-lt"/>
          <a:ea typeface="+mn-ea"/>
          <a:cs typeface="+mn-cs"/>
        </a:defRPr>
      </a:lvl2pPr>
      <a:lvl3pPr marL="1143000" indent="-228600" algn="l" defTabSz="914400">
        <a:lnSpc>
          <a:spcPct val="110000"/>
        </a:lnSpc>
        <a:spcBef>
          <a:spcPts val="500"/>
        </a:spcBef>
        <a:buFont typeface="Arial"/>
        <a:buChar char="•"/>
        <a:defRPr sz="1400">
          <a:solidFill>
            <a:schemeClr val="tx1"/>
          </a:solidFill>
          <a:latin typeface="+mn-lt"/>
          <a:ea typeface="+mn-ea"/>
          <a:cs typeface="+mn-cs"/>
        </a:defRPr>
      </a:lvl3pPr>
      <a:lvl4pPr marL="1600200" indent="-228600" algn="l" defTabSz="914400">
        <a:lnSpc>
          <a:spcPct val="110000"/>
        </a:lnSpc>
        <a:spcBef>
          <a:spcPts val="500"/>
        </a:spcBef>
        <a:buFont typeface="Arial"/>
        <a:buChar char="•"/>
        <a:defRPr sz="1200">
          <a:solidFill>
            <a:schemeClr val="tx1"/>
          </a:solidFill>
          <a:latin typeface="+mn-lt"/>
          <a:ea typeface="+mn-ea"/>
          <a:cs typeface="+mn-cs"/>
        </a:defRPr>
      </a:lvl4pPr>
      <a:lvl5pPr marL="2057400" indent="-228600" algn="l" defTabSz="914400">
        <a:lnSpc>
          <a:spcPct val="110000"/>
        </a:lnSpc>
        <a:spcBef>
          <a:spcPts val="500"/>
        </a:spcBef>
        <a:buFont typeface="Arial"/>
        <a:buChar char="•"/>
        <a:defRPr sz="12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Meilenstein 3</a:t>
            </a:r>
            <a:br>
              <a:rPr lang="de-DE" sz="3200" dirty="0"/>
            </a:br>
            <a:br>
              <a:rPr lang="de-DE" sz="3200" dirty="0"/>
            </a:br>
            <a:r>
              <a:rPr lang="de-DE" sz="3200" b="0" dirty="0"/>
              <a:t>Verlustprävention 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Durchgeführt durch die </a:t>
            </a:r>
            <a:br>
              <a:rPr lang="de-DE" sz="2400" dirty="0"/>
            </a:br>
            <a:r>
              <a:rPr lang="de-DE" sz="2400" dirty="0"/>
              <a:t>Retail Data Mining GmbH</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72698"/>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D6E66-EE21-14D9-29E3-956F173DE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21E14-82EA-9510-1BFD-0E16360C049E}"/>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77D35AB1-FF6A-2FB7-2D16-C09E4A18451F}"/>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Rabattsystematik auffällig</a:t>
            </a:r>
            <a:r>
              <a:rPr lang="de-DE" dirty="0"/>
              <a:t>,</a:t>
            </a:r>
            <a:r>
              <a:rPr lang="de-DE" b="1" dirty="0"/>
              <a:t> </a:t>
            </a:r>
            <a:r>
              <a:rPr lang="de-DE" dirty="0"/>
              <a:t>aber schwer übertragbar auf neue Filialen → aktuell keine starren Rabattregeln implementiert. </a:t>
            </a:r>
          </a:p>
          <a:p>
            <a:endParaRPr lang="de-DE" dirty="0"/>
          </a:p>
          <a:p>
            <a:r>
              <a:rPr lang="de-DE" dirty="0"/>
              <a:t>Empfohlene technische Prävention:</a:t>
            </a:r>
          </a:p>
          <a:p>
            <a:pPr lvl="1"/>
            <a:r>
              <a:rPr lang="de-DE" b="1" dirty="0"/>
              <a:t>Rabattfunktion</a:t>
            </a:r>
            <a:r>
              <a:rPr lang="de-DE" dirty="0"/>
              <a:t> bei nicht rabattfähigen Produkten </a:t>
            </a:r>
            <a:r>
              <a:rPr lang="de-DE" b="1" dirty="0"/>
              <a:t>deaktivieren</a:t>
            </a:r>
          </a:p>
          <a:p>
            <a:pPr lvl="1"/>
            <a:r>
              <a:rPr lang="de-DE" dirty="0"/>
              <a:t>Nutzung vordefinierter </a:t>
            </a:r>
            <a:r>
              <a:rPr lang="de-DE" b="1" dirty="0"/>
              <a:t>Rabatt-Barcodes</a:t>
            </a:r>
            <a:r>
              <a:rPr lang="de-DE" dirty="0"/>
              <a:t> zur Kontrolle</a:t>
            </a:r>
          </a:p>
          <a:p>
            <a:pPr lvl="1"/>
            <a:r>
              <a:rPr lang="de-DE" dirty="0"/>
              <a:t>Ergänzend: </a:t>
            </a:r>
            <a:r>
              <a:rPr lang="de-DE" b="1" dirty="0"/>
              <a:t>statische Modellregeln </a:t>
            </a:r>
            <a:r>
              <a:rPr lang="de-DE" dirty="0"/>
              <a:t>für auffällige Rabattmuster definieren</a:t>
            </a:r>
          </a:p>
        </p:txBody>
      </p:sp>
    </p:spTree>
    <p:extLst>
      <p:ext uri="{BB962C8B-B14F-4D97-AF65-F5344CB8AC3E}">
        <p14:creationId xmlns:p14="http://schemas.microsoft.com/office/powerpoint/2010/main" val="3982654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75549C-C093-AF38-D69C-FED06E8BE587}"/>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0414C72-E2EE-388B-1AC4-3EDD8285B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B2431DD-A23B-6E0A-87E2-83F333208FAB}"/>
              </a:ext>
            </a:extLst>
          </p:cNvPr>
          <p:cNvSpPr>
            <a:spLocks noGrp="1"/>
          </p:cNvSpPr>
          <p:nvPr>
            <p:ph type="ctrTitle"/>
          </p:nvPr>
        </p:nvSpPr>
        <p:spPr>
          <a:xfrm>
            <a:off x="521208" y="1211766"/>
            <a:ext cx="7237052" cy="4727988"/>
          </a:xfrm>
        </p:spPr>
        <p:txBody>
          <a:bodyPr anchor="b">
            <a:normAutofit/>
          </a:bodyPr>
          <a:lstStyle/>
          <a:p>
            <a:r>
              <a:rPr lang="de-DE" sz="6000" dirty="0"/>
              <a:t>2. Statische Regeln</a:t>
            </a:r>
          </a:p>
        </p:txBody>
      </p:sp>
      <p:sp>
        <p:nvSpPr>
          <p:cNvPr id="9" name="Freeform: Shape 8">
            <a:extLst>
              <a:ext uri="{FF2B5EF4-FFF2-40B4-BE49-F238E27FC236}">
                <a16:creationId xmlns:a16="http://schemas.microsoft.com/office/drawing/2014/main" id="{8233FFD9-B8F7-30BB-3AAD-9C60D0BF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6473945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D3595-CBCE-FDBD-4C2E-A73997F27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878CCE-922B-7070-D2C8-65B631686703}"/>
              </a:ext>
            </a:extLst>
          </p:cNvPr>
          <p:cNvSpPr>
            <a:spLocks noGrp="1"/>
          </p:cNvSpPr>
          <p:nvPr>
            <p:ph type="title"/>
          </p:nvPr>
        </p:nvSpPr>
        <p:spPr/>
        <p:txBody>
          <a:bodyPr/>
          <a:lstStyle/>
          <a:p>
            <a:r>
              <a:rPr lang="de-DE" dirty="0"/>
              <a:t>Statische Regeln zur Vorfilterung (1)</a:t>
            </a:r>
            <a:endParaRPr dirty="0"/>
          </a:p>
        </p:txBody>
      </p:sp>
      <p:sp>
        <p:nvSpPr>
          <p:cNvPr id="3" name="Content Placeholder 2">
            <a:extLst>
              <a:ext uri="{FF2B5EF4-FFF2-40B4-BE49-F238E27FC236}">
                <a16:creationId xmlns:a16="http://schemas.microsoft.com/office/drawing/2014/main" id="{F8A14773-5DD0-4524-B1F5-DAA6ED939A26}"/>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Ziel: einfache, </a:t>
            </a:r>
            <a:r>
              <a:rPr lang="de-DE" b="1" dirty="0"/>
              <a:t>interpretierbare Regeln mit hoher Präzision bei minimaler Komplexität</a:t>
            </a:r>
          </a:p>
          <a:p>
            <a:endParaRPr lang="de-DE" dirty="0"/>
          </a:p>
          <a:p>
            <a:r>
              <a:rPr lang="de-DE" b="1" dirty="0"/>
              <a:t>Methodik:</a:t>
            </a:r>
          </a:p>
          <a:p>
            <a:pPr lvl="1"/>
            <a:r>
              <a:rPr lang="de-DE" dirty="0"/>
              <a:t>Daten kategorial / binär kodiert</a:t>
            </a:r>
          </a:p>
          <a:p>
            <a:pPr lvl="1"/>
            <a:r>
              <a:rPr lang="de-DE" dirty="0"/>
              <a:t>Analyse von Regeln mit ein bis zwei Merkmalen, um Überanpassung zu vermeiden und Interpretierbarkeit zu gewährleisten</a:t>
            </a:r>
          </a:p>
          <a:p>
            <a:pPr lvl="1"/>
            <a:r>
              <a:rPr lang="de-DE" dirty="0"/>
              <a:t>Bewertung: Güte der Vorhersage höher als bei dem anschließenden Klassifikationsmodell</a:t>
            </a:r>
          </a:p>
        </p:txBody>
      </p:sp>
    </p:spTree>
    <p:extLst>
      <p:ext uri="{BB962C8B-B14F-4D97-AF65-F5344CB8AC3E}">
        <p14:creationId xmlns:p14="http://schemas.microsoft.com/office/powerpoint/2010/main" val="2667377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8EBD5-2E51-0428-8946-751773F6B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98FED-998F-C10B-09A5-EBB7BB926C07}"/>
              </a:ext>
            </a:extLst>
          </p:cNvPr>
          <p:cNvSpPr>
            <a:spLocks noGrp="1"/>
          </p:cNvSpPr>
          <p:nvPr>
            <p:ph type="title"/>
          </p:nvPr>
        </p:nvSpPr>
        <p:spPr/>
        <p:txBody>
          <a:bodyPr/>
          <a:lstStyle/>
          <a:p>
            <a:r>
              <a:rPr lang="de-DE" dirty="0"/>
              <a:t>Statische Regeln zur Vorfilterung (2)</a:t>
            </a:r>
            <a:endParaRPr dirty="0"/>
          </a:p>
        </p:txBody>
      </p:sp>
      <p:sp>
        <p:nvSpPr>
          <p:cNvPr id="3" name="Content Placeholder 2">
            <a:extLst>
              <a:ext uri="{FF2B5EF4-FFF2-40B4-BE49-F238E27FC236}">
                <a16:creationId xmlns:a16="http://schemas.microsoft.com/office/drawing/2014/main" id="{3AC5FEE7-1A9E-3962-7CEF-8A737DA1CF27}"/>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Regeln mit einem Merkmal als Basis:</a:t>
            </a:r>
          </a:p>
          <a:p>
            <a:pPr lvl="1"/>
            <a:r>
              <a:rPr lang="de-DE" b="1" dirty="0" err="1"/>
              <a:t>has_unscanned</a:t>
            </a:r>
            <a:r>
              <a:rPr lang="de-DE" b="1" dirty="0"/>
              <a:t> </a:t>
            </a:r>
            <a:r>
              <a:rPr lang="de-DE" dirty="0"/>
              <a:t>== True mit perfekter Vorhersage von Betrugsfällen</a:t>
            </a:r>
          </a:p>
          <a:p>
            <a:pPr lvl="1"/>
            <a:r>
              <a:rPr lang="de-DE" b="1" dirty="0" err="1"/>
              <a:t>has_missing</a:t>
            </a:r>
            <a:r>
              <a:rPr lang="de-DE" b="1" dirty="0"/>
              <a:t> </a:t>
            </a:r>
            <a:r>
              <a:rPr lang="de-DE" dirty="0"/>
              <a:t>== True ebenfalls mit perfekter Vorhersage</a:t>
            </a:r>
          </a:p>
          <a:p>
            <a:pPr marL="457200" lvl="1" indent="0">
              <a:buNone/>
            </a:pPr>
            <a:endParaRPr lang="de-DE" dirty="0"/>
          </a:p>
          <a:p>
            <a:r>
              <a:rPr lang="de-DE" dirty="0"/>
              <a:t>Wirtschaftlicher Nutzen </a:t>
            </a:r>
            <a:r>
              <a:rPr lang="de-DE" b="1" dirty="0"/>
              <a:t>&gt; 5.000 € </a:t>
            </a:r>
            <a:r>
              <a:rPr lang="de-DE" dirty="0"/>
              <a:t>potenziell verhindert, aber nur </a:t>
            </a:r>
            <a:r>
              <a:rPr lang="de-DE" b="1" dirty="0"/>
              <a:t>geringe Abdeckung </a:t>
            </a:r>
            <a:r>
              <a:rPr lang="de-DE" dirty="0"/>
              <a:t>der gesamten Fälle (400)</a:t>
            </a:r>
          </a:p>
          <a:p>
            <a:endParaRPr lang="de-DE" dirty="0"/>
          </a:p>
        </p:txBody>
      </p:sp>
      <p:pic>
        <p:nvPicPr>
          <p:cNvPr id="7" name="Grafik 6">
            <a:extLst>
              <a:ext uri="{FF2B5EF4-FFF2-40B4-BE49-F238E27FC236}">
                <a16:creationId xmlns:a16="http://schemas.microsoft.com/office/drawing/2014/main" id="{922AF84A-B4EC-4876-465F-1BEBB8FD13A4}"/>
              </a:ext>
            </a:extLst>
          </p:cNvPr>
          <p:cNvPicPr>
            <a:picLocks noChangeAspect="1"/>
          </p:cNvPicPr>
          <p:nvPr/>
        </p:nvPicPr>
        <p:blipFill>
          <a:blip r:embed="rId2"/>
          <a:stretch>
            <a:fillRect/>
          </a:stretch>
        </p:blipFill>
        <p:spPr>
          <a:xfrm>
            <a:off x="515112" y="4914901"/>
            <a:ext cx="8403300" cy="1214074"/>
          </a:xfrm>
          <a:prstGeom prst="rect">
            <a:avLst/>
          </a:prstGeom>
        </p:spPr>
      </p:pic>
    </p:spTree>
    <p:extLst>
      <p:ext uri="{BB962C8B-B14F-4D97-AF65-F5344CB8AC3E}">
        <p14:creationId xmlns:p14="http://schemas.microsoft.com/office/powerpoint/2010/main" val="1447490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2E10B-8906-7184-9934-F86B117C8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3A9B40-E0ED-4F19-0E79-36F4094C5FE4}"/>
              </a:ext>
            </a:extLst>
          </p:cNvPr>
          <p:cNvSpPr>
            <a:spLocks noGrp="1"/>
          </p:cNvSpPr>
          <p:nvPr>
            <p:ph type="title"/>
          </p:nvPr>
        </p:nvSpPr>
        <p:spPr/>
        <p:txBody>
          <a:bodyPr/>
          <a:lstStyle/>
          <a:p>
            <a:r>
              <a:rPr lang="de-DE" dirty="0"/>
              <a:t>Bewertung der statischen Regeln</a:t>
            </a:r>
            <a:endParaRPr dirty="0"/>
          </a:p>
        </p:txBody>
      </p:sp>
      <p:sp>
        <p:nvSpPr>
          <p:cNvPr id="3" name="Content Placeholder 2">
            <a:extLst>
              <a:ext uri="{FF2B5EF4-FFF2-40B4-BE49-F238E27FC236}">
                <a16:creationId xmlns:a16="http://schemas.microsoft.com/office/drawing/2014/main" id="{92940C2C-C4CB-1772-B6B8-92296E040CF4}"/>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Regeln mit zwei Merkmalen </a:t>
            </a:r>
            <a:r>
              <a:rPr lang="de-DE" dirty="0"/>
              <a:t>enthalten entweder wiederum </a:t>
            </a:r>
            <a:r>
              <a:rPr lang="de-DE" dirty="0" err="1"/>
              <a:t>has_unscanned</a:t>
            </a:r>
            <a:r>
              <a:rPr lang="de-DE" dirty="0"/>
              <a:t> oder haben eine FPR von über 50% und sind daher </a:t>
            </a:r>
            <a:r>
              <a:rPr lang="de-DE" b="1" dirty="0"/>
              <a:t>nicht sinnvoll; </a:t>
            </a:r>
            <a:r>
              <a:rPr lang="de-DE" dirty="0"/>
              <a:t>nur Verwendung der beiden Einzelregeln</a:t>
            </a:r>
          </a:p>
          <a:p>
            <a:endParaRPr lang="de-DE" b="1" dirty="0"/>
          </a:p>
          <a:p>
            <a:r>
              <a:rPr lang="de-DE" dirty="0"/>
              <a:t>Einzelregeln sehr präzise und ideal für vorgesehenen Einsatz</a:t>
            </a:r>
          </a:p>
          <a:p>
            <a:endParaRPr lang="de-DE" dirty="0"/>
          </a:p>
          <a:p>
            <a:r>
              <a:rPr lang="de-DE" dirty="0" err="1"/>
              <a:t>has_unscanned</a:t>
            </a:r>
            <a:r>
              <a:rPr lang="de-DE" dirty="0"/>
              <a:t> &amp; </a:t>
            </a:r>
            <a:r>
              <a:rPr lang="de-DE" dirty="0" err="1"/>
              <a:t>has_missing</a:t>
            </a:r>
            <a:r>
              <a:rPr lang="de-DE" dirty="0"/>
              <a:t>: FPR = 0, d. h. kein einziger </a:t>
            </a:r>
            <a:r>
              <a:rPr lang="de-DE" dirty="0" err="1"/>
              <a:t>False</a:t>
            </a:r>
            <a:r>
              <a:rPr lang="de-DE" dirty="0"/>
              <a:t> Positive Fall im Training</a:t>
            </a:r>
          </a:p>
          <a:p>
            <a:endParaRPr lang="de-DE" dirty="0"/>
          </a:p>
          <a:p>
            <a:r>
              <a:rPr lang="de-DE" b="1" dirty="0"/>
              <a:t>Ggf. Erweiterung </a:t>
            </a:r>
            <a:r>
              <a:rPr lang="de-DE" dirty="0"/>
              <a:t>um zuvor besprochene statische Regeln gegen </a:t>
            </a:r>
            <a:r>
              <a:rPr lang="de-DE" b="1" dirty="0"/>
              <a:t>Rabattbetrug</a:t>
            </a:r>
          </a:p>
          <a:p>
            <a:pPr marL="0" indent="0">
              <a:buNone/>
            </a:pPr>
            <a:endParaRPr lang="de-DE" dirty="0"/>
          </a:p>
        </p:txBody>
      </p:sp>
    </p:spTree>
    <p:extLst>
      <p:ext uri="{BB962C8B-B14F-4D97-AF65-F5344CB8AC3E}">
        <p14:creationId xmlns:p14="http://schemas.microsoft.com/office/powerpoint/2010/main" val="3298633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86089430" name="Rectangle 6"/>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
        <p:nvSpPr>
          <p:cNvPr id="730816072" name="Titel 1"/>
          <p:cNvSpPr>
            <a:spLocks noGrp="1"/>
          </p:cNvSpPr>
          <p:nvPr>
            <p:ph type="ctrTitle"/>
          </p:nvPr>
        </p:nvSpPr>
        <p:spPr bwMode="auto">
          <a:xfrm>
            <a:off x="521208" y="1211766"/>
            <a:ext cx="10461424" cy="4727988"/>
          </a:xfrm>
        </p:spPr>
        <p:txBody>
          <a:bodyPr anchor="b">
            <a:normAutofit/>
          </a:bodyPr>
          <a:lstStyle/>
          <a:p>
            <a:pPr>
              <a:defRPr/>
            </a:pPr>
            <a:r>
              <a:rPr lang="de-DE" sz="6600" dirty="0"/>
              <a:t>3. Klassifikation</a:t>
            </a:r>
            <a:endParaRPr dirty="0"/>
          </a:p>
        </p:txBody>
      </p:sp>
      <p:sp>
        <p:nvSpPr>
          <p:cNvPr id="255967217" name="Freeform: Shape 8"/>
          <p:cNvSpPr>
            <a:spLocks noGrp="1" noRot="1" noChangeAspect="1" noMove="1" noResize="1" noEditPoints="1" noAdjustHandles="1" noChangeArrowheads="1" noChangeShapeType="1" noTextEdit="1"/>
          </p:cNvSpPr>
          <p:nvPr/>
        </p:nvSpPr>
        <p:spPr bwMode="auto">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fade/>
      </p:transition>
    </mc:Choice>
    <mc:Fallback xmlns:w="http://schemas.openxmlformats.org/wordprocessingml/2006/main" xmlns:m="http://schemas.openxmlformats.org/officeDocument/2006/math" xmlns="">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730816072"/>
                                        </p:tgtEl>
                                        <p:attrNameLst>
                                          <p:attrName>style.visibility</p:attrName>
                                        </p:attrNameLst>
                                      </p:cBhvr>
                                      <p:to>
                                        <p:strVal val="visible"/>
                                      </p:to>
                                    </p:set>
                                    <p:animEffect transition="in" filter="fade">
                                      <p:cBhvr>
                                        <p:cTn id="7" dur="700"/>
                                        <p:tgtEl>
                                          <p:spTgt spid="730816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81607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Klassifikation der Transaktionen</a:t>
            </a:r>
            <a:endParaRPr dirty="0"/>
          </a:p>
        </p:txBody>
      </p:sp>
      <p:sp>
        <p:nvSpPr>
          <p:cNvPr id="701458849" name="Content Placeholder 2"/>
          <p:cNvSpPr>
            <a:spLocks noGrp="1"/>
          </p:cNvSpPr>
          <p:nvPr>
            <p:ph idx="1"/>
          </p:nvPr>
        </p:nvSpPr>
        <p:spPr bwMode="auto">
          <a:xfrm>
            <a:off x="518160" y="2618508"/>
            <a:ext cx="11155680" cy="3261083"/>
          </a:xfrm>
        </p:spPr>
        <p:txBody>
          <a:bodyPr>
            <a:normAutofit/>
          </a:bodyPr>
          <a:lstStyle/>
          <a:p>
            <a:pPr>
              <a:defRPr/>
            </a:pPr>
            <a:r>
              <a:rPr lang="de-DE" sz="1800" b="0" i="0" u="none" strike="noStrike" cap="none" spc="0" dirty="0">
                <a:solidFill>
                  <a:schemeClr val="tx1"/>
                </a:solidFill>
                <a:latin typeface="Bierstadt"/>
                <a:cs typeface="Bierstadt"/>
              </a:rPr>
              <a:t>Klassifikationsmodell liefert </a:t>
            </a:r>
            <a:r>
              <a:rPr lang="de-DE" sz="1800" b="1" i="0" u="none" strike="noStrike" cap="none" spc="0" dirty="0">
                <a:solidFill>
                  <a:schemeClr val="tx1"/>
                </a:solidFill>
                <a:latin typeface="Bierstadt"/>
                <a:cs typeface="Bierstadt"/>
              </a:rPr>
              <a:t>Score zwischen 0 und 1 </a:t>
            </a:r>
            <a:r>
              <a:rPr lang="de-DE" sz="1800" b="0" i="0" u="none" strike="noStrike" cap="none" spc="0" dirty="0">
                <a:solidFill>
                  <a:schemeClr val="tx1"/>
                </a:solidFill>
                <a:latin typeface="Bierstadt"/>
                <a:cs typeface="Bierstadt"/>
              </a:rPr>
              <a:t>je Transaktion (</a:t>
            </a:r>
            <a:r>
              <a:rPr lang="de-DE" dirty="0">
                <a:cs typeface="Bierstadt"/>
              </a:rPr>
              <a:t>→ Fraud- „Wahrscheinlichkeit</a:t>
            </a:r>
            <a:r>
              <a:rPr lang="de-DE" sz="1800" b="0" i="0" u="none" strike="noStrike" cap="none" spc="0" dirty="0">
                <a:solidFill>
                  <a:schemeClr val="tx1"/>
                </a:solidFill>
                <a:latin typeface="Bierstadt"/>
                <a:cs typeface="Bierstadt"/>
              </a:rPr>
              <a: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Technisch keine echten Wahrscheinlichkeiten, aber gut interpretierbare Scores (nach Kalibrierung)</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Entscheidung erfolgt über einen </a:t>
            </a:r>
            <a:r>
              <a:rPr lang="de-DE" sz="1800" b="1" i="0" u="none" strike="noStrike" cap="none" spc="0" dirty="0">
                <a:solidFill>
                  <a:schemeClr val="tx1"/>
                </a:solidFill>
                <a:latin typeface="Bierstadt"/>
                <a:cs typeface="Bierstadt"/>
              </a:rPr>
              <a:t>Threshold</a:t>
            </a:r>
            <a:r>
              <a:rPr lang="de-DE" sz="1800" b="0" i="0" u="none" strike="noStrike" cap="none" spc="0" dirty="0">
                <a:solidFill>
                  <a:schemeClr val="tx1"/>
                </a:solidFill>
                <a:latin typeface="Bierstadt"/>
                <a:cs typeface="Bierstadt"/>
              </a:rPr>
              <a:t> (z. B. 0.5): Ab diesem Wert wird als FRAUD klassifiziert</a:t>
            </a:r>
            <a:endParaRPr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F943EDE-DC25-DE99-A784-827E1CD93DEC}"/>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7C1D781-57FA-5617-A136-2278952AF5D0}"/>
              </a:ext>
            </a:extLst>
          </p:cNvPr>
          <p:cNvSpPr>
            <a:spLocks noGrp="1"/>
          </p:cNvSpPr>
          <p:nvPr>
            <p:ph type="title"/>
          </p:nvPr>
        </p:nvSpPr>
        <p:spPr bwMode="auto"/>
        <p:txBody>
          <a:bodyPr/>
          <a:lstStyle/>
          <a:p>
            <a:pPr>
              <a:defRPr/>
            </a:pPr>
            <a:r>
              <a:rPr lang="de-DE" dirty="0"/>
              <a:t>Modellentwicklung &amp; Evaluation</a:t>
            </a:r>
            <a:endParaRPr dirty="0"/>
          </a:p>
        </p:txBody>
      </p:sp>
      <p:sp>
        <p:nvSpPr>
          <p:cNvPr id="701458849" name="Content Placeholder 2">
            <a:extLst>
              <a:ext uri="{FF2B5EF4-FFF2-40B4-BE49-F238E27FC236}">
                <a16:creationId xmlns:a16="http://schemas.microsoft.com/office/drawing/2014/main" id="{395FC52B-BB0B-0B8F-906D-21DE6E2E5807}"/>
              </a:ext>
            </a:extLst>
          </p:cNvPr>
          <p:cNvSpPr>
            <a:spLocks noGrp="1"/>
          </p:cNvSpPr>
          <p:nvPr>
            <p:ph idx="1"/>
          </p:nvPr>
        </p:nvSpPr>
        <p:spPr bwMode="auto">
          <a:xfrm>
            <a:off x="518160" y="2078182"/>
            <a:ext cx="11155680" cy="4010891"/>
          </a:xfrm>
        </p:spPr>
        <p:txBody>
          <a:bodyPr>
            <a:normAutofit/>
          </a:bodyPr>
          <a:lstStyle/>
          <a:p>
            <a:pPr>
              <a:defRPr/>
            </a:pPr>
            <a:r>
              <a:rPr lang="de-DE" sz="1800" b="1" i="0" u="none" strike="noStrike" cap="none" spc="0" dirty="0">
                <a:solidFill>
                  <a:schemeClr val="tx1"/>
                </a:solidFill>
                <a:latin typeface="Bierstadt"/>
                <a:cs typeface="Bierstadt"/>
              </a:rPr>
              <a:t>Iterativer Prozess </a:t>
            </a:r>
            <a:r>
              <a:rPr lang="de-DE" sz="1800" b="0" i="0" u="none" strike="noStrike" cap="none" spc="0" dirty="0">
                <a:solidFill>
                  <a:schemeClr val="tx1"/>
                </a:solidFill>
                <a:latin typeface="Bierstadt"/>
                <a:cs typeface="Bierstadt"/>
              </a:rPr>
              <a:t>mit gezielter Auswahl leistungsfähiger Klassifikationsmodelle</a:t>
            </a:r>
          </a:p>
          <a:p>
            <a:pPr>
              <a:defRPr/>
            </a:pPr>
            <a:endParaRPr lang="de-DE" sz="1800" b="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4 zentrale Schritte</a:t>
            </a:r>
            <a:r>
              <a:rPr lang="de-DE" sz="1800" b="0" i="0" u="none" strike="noStrike" cap="none" spc="0" dirty="0">
                <a:solidFill>
                  <a:schemeClr val="tx1"/>
                </a:solidFill>
                <a:latin typeface="Bierstadt"/>
                <a:cs typeface="Bierstadt"/>
              </a:rPr>
              <a:t>:</a:t>
            </a:r>
          </a:p>
          <a:p>
            <a:pPr lvl="1">
              <a:defRPr/>
            </a:pPr>
            <a:r>
              <a:rPr lang="de-DE" b="1" i="0" u="none" strike="noStrike" cap="none" spc="0" dirty="0">
                <a:solidFill>
                  <a:schemeClr val="tx1"/>
                </a:solidFill>
                <a:latin typeface="Bierstadt"/>
                <a:cs typeface="Bierstadt"/>
              </a:rPr>
              <a:t>Modellauswahl </a:t>
            </a:r>
            <a:r>
              <a:rPr lang="de-DE" b="0" i="0" u="none" strike="noStrike" cap="none" spc="0" dirty="0">
                <a:solidFill>
                  <a:schemeClr val="tx1"/>
                </a:solidFill>
                <a:latin typeface="Bierstadt"/>
                <a:cs typeface="Bierstadt"/>
              </a:rPr>
              <a:t>&amp; Vorabtests → ungeeignete Modelle ausgeschlossen</a:t>
            </a:r>
          </a:p>
          <a:p>
            <a:pPr lvl="1">
              <a:defRPr/>
            </a:pPr>
            <a:r>
              <a:rPr lang="de-DE" b="1" i="0" u="none" strike="noStrike" cap="none" spc="0" dirty="0">
                <a:solidFill>
                  <a:schemeClr val="tx1"/>
                </a:solidFill>
                <a:latin typeface="Bierstadt"/>
                <a:cs typeface="Bierstadt"/>
              </a:rPr>
              <a:t>Hyperparameter-Optimierung</a:t>
            </a:r>
            <a:r>
              <a:rPr lang="de-DE" b="0" i="0" u="none" strike="noStrike" cap="none" spc="0" dirty="0">
                <a:solidFill>
                  <a:schemeClr val="tx1"/>
                </a:solidFill>
                <a:latin typeface="Bierstadt"/>
                <a:cs typeface="Bierstadt"/>
              </a:rPr>
              <a:t> &amp; Kalibrierung der Scores</a:t>
            </a:r>
          </a:p>
          <a:p>
            <a:pPr lvl="1">
              <a:defRPr/>
            </a:pPr>
            <a:r>
              <a:rPr lang="de-DE" b="1" i="0" u="none" strike="noStrike" cap="none" spc="0" dirty="0">
                <a:solidFill>
                  <a:schemeClr val="tx1"/>
                </a:solidFill>
                <a:latin typeface="Bierstadt"/>
                <a:cs typeface="Bierstadt"/>
              </a:rPr>
              <a:t>Merkmalsauswahl</a:t>
            </a:r>
            <a:r>
              <a:rPr lang="de-DE" b="0" i="0" u="none" strike="noStrike" cap="none" spc="0" dirty="0">
                <a:solidFill>
                  <a:schemeClr val="tx1"/>
                </a:solidFill>
                <a:latin typeface="Bierstadt"/>
                <a:cs typeface="Bierstadt"/>
              </a:rPr>
              <a:t> zur Reduktion &amp; Robustheit</a:t>
            </a:r>
          </a:p>
          <a:p>
            <a:pPr lvl="1">
              <a:defRPr/>
            </a:pPr>
            <a:r>
              <a:rPr lang="de-DE" sz="1800" b="1" i="0" u="none" strike="noStrike" cap="none" spc="0" dirty="0">
                <a:solidFill>
                  <a:schemeClr val="tx1"/>
                </a:solidFill>
                <a:latin typeface="Bierstadt"/>
                <a:cs typeface="Bierstadt"/>
              </a:rPr>
              <a:t>Evaluation</a:t>
            </a:r>
            <a:r>
              <a:rPr lang="de-DE" sz="1800" b="0" i="0" u="none" strike="noStrike" cap="none" spc="0" dirty="0">
                <a:solidFill>
                  <a:schemeClr val="tx1"/>
                </a:solidFill>
                <a:latin typeface="Bierstadt"/>
                <a:cs typeface="Bierstadt"/>
              </a:rPr>
              <a:t> mit AUC-PR &amp; betriebswirtschaftlicher Bewertungsfunktion</a:t>
            </a:r>
            <a:endParaRPr b="1" dirty="0"/>
          </a:p>
        </p:txBody>
      </p:sp>
    </p:spTree>
    <p:extLst>
      <p:ext uri="{BB962C8B-B14F-4D97-AF65-F5344CB8AC3E}">
        <p14:creationId xmlns:p14="http://schemas.microsoft.com/office/powerpoint/2010/main" val="4091625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AC02D6DA-0DE0-2976-9182-BB752F7115F1}"/>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96513D29-165F-58B0-EB91-9598BDC2DDF8}"/>
              </a:ext>
            </a:extLst>
          </p:cNvPr>
          <p:cNvSpPr>
            <a:spLocks noGrp="1"/>
          </p:cNvSpPr>
          <p:nvPr>
            <p:ph type="title"/>
          </p:nvPr>
        </p:nvSpPr>
        <p:spPr bwMode="auto"/>
        <p:txBody>
          <a:bodyPr/>
          <a:lstStyle/>
          <a:p>
            <a:pPr>
              <a:defRPr/>
            </a:pPr>
            <a:r>
              <a:rPr lang="de-DE" dirty="0"/>
              <a:t>Verglichene Modellklassen</a:t>
            </a:r>
            <a:endParaRPr dirty="0"/>
          </a:p>
        </p:txBody>
      </p:sp>
      <p:sp>
        <p:nvSpPr>
          <p:cNvPr id="701458849" name="Content Placeholder 2">
            <a:extLst>
              <a:ext uri="{FF2B5EF4-FFF2-40B4-BE49-F238E27FC236}">
                <a16:creationId xmlns:a16="http://schemas.microsoft.com/office/drawing/2014/main" id="{56384323-A9B7-E161-1F32-5FB1C108A654}"/>
              </a:ext>
            </a:extLst>
          </p:cNvPr>
          <p:cNvSpPr>
            <a:spLocks noGrp="1"/>
          </p:cNvSpPr>
          <p:nvPr>
            <p:ph idx="1"/>
          </p:nvPr>
        </p:nvSpPr>
        <p:spPr bwMode="auto">
          <a:xfrm>
            <a:off x="518160" y="2441448"/>
            <a:ext cx="11155680" cy="3647625"/>
          </a:xfrm>
        </p:spPr>
        <p:txBody>
          <a:bodyPr>
            <a:normAutofit/>
          </a:bodyPr>
          <a:lstStyle/>
          <a:p>
            <a:pPr>
              <a:defRPr/>
            </a:pPr>
            <a:r>
              <a:rPr lang="de-DE" sz="1800" b="1" i="0" u="none" strike="noStrike" cap="none" spc="0" dirty="0">
                <a:solidFill>
                  <a:schemeClr val="tx1"/>
                </a:solidFill>
                <a:latin typeface="Bierstadt"/>
                <a:cs typeface="Bierstadt"/>
              </a:rPr>
              <a:t>Baseline-Modelle:</a:t>
            </a:r>
            <a:r>
              <a:rPr lang="de-DE" sz="1800" i="0" u="none" strike="noStrike" cap="none" spc="0" dirty="0">
                <a:solidFill>
                  <a:schemeClr val="tx1"/>
                </a:solidFill>
                <a:latin typeface="Bierstadt"/>
                <a:cs typeface="Bierstadt"/>
              </a:rPr>
              <a:t> Logistische Regression &amp; Entscheidungsbaum</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Fortgeschrittene Modelle: </a:t>
            </a:r>
            <a:r>
              <a:rPr lang="de-DE" sz="1800" i="0" u="none" strike="noStrike" cap="none" spc="0" dirty="0">
                <a:solidFill>
                  <a:schemeClr val="tx1"/>
                </a:solidFill>
                <a:latin typeface="Bierstadt"/>
                <a:cs typeface="Bierstadt"/>
              </a:rPr>
              <a:t>Random Forest, </a:t>
            </a:r>
            <a:r>
              <a:rPr lang="de-DE" sz="1800" i="0" u="none" strike="noStrike" cap="none" spc="0" dirty="0" err="1">
                <a:solidFill>
                  <a:schemeClr val="tx1"/>
                </a:solidFill>
                <a:latin typeface="Bierstadt"/>
                <a:cs typeface="Bierstadt"/>
              </a:rPr>
              <a:t>Boosting</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CatBoost</a:t>
            </a:r>
            <a:r>
              <a:rPr lang="de-DE" sz="1800" i="0" u="none" strike="noStrike" cap="none" spc="0" dirty="0">
                <a:solidFill>
                  <a:schemeClr val="tx1"/>
                </a:solidFill>
                <a:latin typeface="Bierstadt"/>
                <a:cs typeface="Bierstadt"/>
              </a:rPr>
              <a:t>), neuronale Netze</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err="1">
                <a:solidFill>
                  <a:schemeClr val="tx1"/>
                </a:solidFill>
                <a:latin typeface="Bierstadt"/>
                <a:cs typeface="Bierstadt"/>
              </a:rPr>
              <a:t>Boosting</a:t>
            </a:r>
            <a:r>
              <a:rPr lang="de-DE" sz="1800" b="1" i="0" u="none" strike="noStrike" cap="none" spc="0" dirty="0">
                <a:solidFill>
                  <a:schemeClr val="tx1"/>
                </a:solidFill>
                <a:latin typeface="Bierstadt"/>
                <a:cs typeface="Bierstadt"/>
              </a:rPr>
              <a:t>-Modelle</a:t>
            </a:r>
            <a:r>
              <a:rPr lang="de-DE" sz="1800" i="0" u="none" strike="noStrike" cap="none" spc="0" dirty="0">
                <a:solidFill>
                  <a:schemeClr val="tx1"/>
                </a:solidFill>
                <a:latin typeface="Bierstadt"/>
                <a:cs typeface="Bierstadt"/>
              </a:rPr>
              <a:t> performten am besten → gezielte Weiterentwicklung</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Neuronale Netze </a:t>
            </a:r>
            <a:r>
              <a:rPr lang="de-DE" sz="1800" i="0" u="none" strike="noStrike" cap="none" spc="0" dirty="0">
                <a:solidFill>
                  <a:schemeClr val="tx1"/>
                </a:solidFill>
                <a:latin typeface="Bierstadt"/>
                <a:cs typeface="Bierstadt"/>
              </a:rPr>
              <a:t>zeigten gute Einzelresultate, aber instabil &amp; sensitiv gegenüber Parametern</a:t>
            </a:r>
            <a:endParaRPr dirty="0"/>
          </a:p>
        </p:txBody>
      </p:sp>
    </p:spTree>
    <p:extLst>
      <p:ext uri="{BB962C8B-B14F-4D97-AF65-F5344CB8AC3E}">
        <p14:creationId xmlns:p14="http://schemas.microsoft.com/office/powerpoint/2010/main" val="1582591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3CB9494-E071-1485-CD5B-C92F67BF48D5}"/>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F6C4B815-E769-3CDA-A5CD-60BE4765C53B}"/>
              </a:ext>
            </a:extLst>
          </p:cNvPr>
          <p:cNvSpPr>
            <a:spLocks noGrp="1"/>
          </p:cNvSpPr>
          <p:nvPr>
            <p:ph type="title"/>
          </p:nvPr>
        </p:nvSpPr>
        <p:spPr bwMode="auto"/>
        <p:txBody>
          <a:bodyPr/>
          <a:lstStyle/>
          <a:p>
            <a:pPr>
              <a:defRPr/>
            </a:pPr>
            <a:r>
              <a:rPr lang="de-DE" dirty="0"/>
              <a:t>Modellvergleich (1)</a:t>
            </a:r>
            <a:endParaRPr dirty="0"/>
          </a:p>
        </p:txBody>
      </p:sp>
      <p:sp>
        <p:nvSpPr>
          <p:cNvPr id="701458849" name="Content Placeholder 2">
            <a:extLst>
              <a:ext uri="{FF2B5EF4-FFF2-40B4-BE49-F238E27FC236}">
                <a16:creationId xmlns:a16="http://schemas.microsoft.com/office/drawing/2014/main" id="{0C41FF86-767B-6261-19F7-46CCCE1479EF}"/>
              </a:ext>
            </a:extLst>
          </p:cNvPr>
          <p:cNvSpPr>
            <a:spLocks noGrp="1"/>
          </p:cNvSpPr>
          <p:nvPr>
            <p:ph idx="1"/>
          </p:nvPr>
        </p:nvSpPr>
        <p:spPr bwMode="auto">
          <a:xfrm>
            <a:off x="518160" y="2441448"/>
            <a:ext cx="11155680" cy="3647625"/>
          </a:xfrm>
        </p:spPr>
        <p:txBody>
          <a:bodyPr>
            <a:normAutofit fontScale="92500" lnSpcReduction="10000"/>
          </a:bodyPr>
          <a:lstStyle/>
          <a:p>
            <a:pPr>
              <a:defRPr/>
            </a:pPr>
            <a:r>
              <a:rPr lang="de-DE" sz="1800" b="1" i="0" u="none" strike="noStrike" cap="none" spc="0" dirty="0">
                <a:solidFill>
                  <a:schemeClr val="tx1"/>
                </a:solidFill>
                <a:latin typeface="Bierstadt"/>
                <a:cs typeface="Bierstadt"/>
              </a:rPr>
              <a:t>Trainingsdaten ohne durch statische Regeln eindeutig erkannte Fälle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Lineares Modell: nur </a:t>
            </a:r>
            <a:r>
              <a:rPr lang="de-DE" sz="1800" b="1" i="0" u="none" strike="noStrike" cap="none" spc="0" dirty="0">
                <a:solidFill>
                  <a:schemeClr val="tx1"/>
                </a:solidFill>
                <a:latin typeface="Bierstadt"/>
                <a:cs typeface="Bierstadt"/>
              </a:rPr>
              <a:t>3 ausgewählte Merkmale </a:t>
            </a:r>
            <a:r>
              <a:rPr lang="de-DE" sz="1800" i="0" u="none" strike="noStrike" cap="none" spc="0" dirty="0">
                <a:solidFill>
                  <a:schemeClr val="tx1"/>
                </a:solidFill>
                <a:latin typeface="Bierstadt"/>
                <a:cs typeface="Bierstadt"/>
              </a:rPr>
              <a:t>aus Phase 2</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Alle anderen Modelle: </a:t>
            </a:r>
            <a:r>
              <a:rPr lang="de-DE" sz="1800" b="1" i="0" u="none" strike="noStrike" cap="none" spc="0" dirty="0">
                <a:solidFill>
                  <a:schemeClr val="tx1"/>
                </a:solidFill>
                <a:latin typeface="Bierstadt"/>
                <a:cs typeface="Bierstadt"/>
              </a:rPr>
              <a:t>29 gezielt ausgewählte Features </a:t>
            </a:r>
            <a:r>
              <a:rPr lang="de-DE" sz="1800" i="0" u="none" strike="noStrike" cap="none" spc="0" dirty="0">
                <a:solidFill>
                  <a:schemeClr val="tx1"/>
                </a:solidFill>
                <a:latin typeface="Bierstadt"/>
                <a:cs typeface="Bierstadt"/>
              </a:rPr>
              <a:t>(z. B. Zahlungsmittel, Tageszeit, Kamerasignale)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err="1">
                <a:solidFill>
                  <a:schemeClr val="tx1"/>
                </a:solidFill>
                <a:latin typeface="Bierstadt"/>
                <a:cs typeface="Bierstadt"/>
              </a:rPr>
              <a:t>Preprocessing</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One</a:t>
            </a:r>
            <a:r>
              <a:rPr lang="de-DE" sz="1800" i="0" u="none" strike="noStrike" cap="none" spc="0" dirty="0">
                <a:solidFill>
                  <a:schemeClr val="tx1"/>
                </a:solidFill>
                <a:latin typeface="Bierstadt"/>
                <a:cs typeface="Bierstadt"/>
              </a:rPr>
              <a:t>-Hot-Encoding + ggf. Skalierung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Bewertung mit 5×5-facher Kreuzvalidierung unter Beibehaltung der Klassenverteilung (</a:t>
            </a:r>
            <a:r>
              <a:rPr lang="de-DE" sz="1800" i="0" u="none" strike="noStrike" cap="none" spc="0" dirty="0" err="1">
                <a:solidFill>
                  <a:schemeClr val="tx1"/>
                </a:solidFill>
                <a:latin typeface="Bierstadt"/>
                <a:cs typeface="Bierstadt"/>
              </a:rPr>
              <a:t>stratified</a:t>
            </a:r>
            <a:r>
              <a:rPr lang="de-DE" sz="1800" i="0" u="none" strike="noStrike" cap="none" spc="0" dirty="0">
                <a:solidFill>
                  <a:schemeClr val="tx1"/>
                </a:solidFill>
                <a:latin typeface="Bierstadt"/>
                <a:cs typeface="Bierstadt"/>
              </a:rPr>
              <a:t> CV)</a:t>
            </a:r>
            <a:endParaRPr dirty="0"/>
          </a:p>
        </p:txBody>
      </p:sp>
    </p:spTree>
    <p:extLst>
      <p:ext uri="{BB962C8B-B14F-4D97-AF65-F5344CB8AC3E}">
        <p14:creationId xmlns:p14="http://schemas.microsoft.com/office/powerpoint/2010/main" val="3652074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7BB40381-8EA0-D7E6-E8D5-5A1778CBB6DA}"/>
              </a:ext>
            </a:extLst>
          </p:cNvPr>
          <p:cNvSpPr txBox="1"/>
          <p:nvPr/>
        </p:nvSpPr>
        <p:spPr>
          <a:xfrm>
            <a:off x="7177547" y="1632155"/>
            <a:ext cx="4414683" cy="2585323"/>
          </a:xfrm>
          <a:prstGeom prst="rect">
            <a:avLst/>
          </a:prstGeom>
          <a:noFill/>
        </p:spPr>
        <p:txBody>
          <a:bodyPr wrap="square" rtlCol="0">
            <a:spAutoFit/>
          </a:bodyPr>
          <a:lstStyle/>
          <a:p>
            <a:r>
              <a:rPr lang="de-DE" b="1" dirty="0"/>
              <a:t>Themen für heute:</a:t>
            </a:r>
          </a:p>
          <a:p>
            <a:endParaRPr lang="de-DE" b="1" dirty="0"/>
          </a:p>
          <a:p>
            <a:pPr marL="342900" indent="-342900">
              <a:buAutoNum type="arabicPeriod"/>
            </a:pPr>
            <a:r>
              <a:rPr lang="de-DE" b="1" dirty="0"/>
              <a:t>Vorbemerkung</a:t>
            </a:r>
          </a:p>
          <a:p>
            <a:pPr marL="342900" indent="-342900">
              <a:buAutoNum type="arabicPeriod"/>
            </a:pPr>
            <a:r>
              <a:rPr lang="de-DE" b="1" dirty="0"/>
              <a:t>Statische Regeln</a:t>
            </a:r>
          </a:p>
          <a:p>
            <a:pPr marL="342900" indent="-342900">
              <a:buAutoNum type="arabicPeriod"/>
            </a:pPr>
            <a:r>
              <a:rPr lang="de-DE" b="1" dirty="0"/>
              <a:t>Klassifikationsmodell</a:t>
            </a:r>
          </a:p>
          <a:p>
            <a:pPr marL="342900" indent="-342900">
              <a:buAutoNum type="arabicPeriod"/>
            </a:pPr>
            <a:r>
              <a:rPr lang="de-DE" b="1" dirty="0"/>
              <a:t>Regressionsmodell</a:t>
            </a:r>
          </a:p>
          <a:p>
            <a:pPr marL="342900" indent="-342900">
              <a:buAutoNum type="arabicPeriod"/>
            </a:pPr>
            <a:r>
              <a:rPr lang="de-DE" b="1" dirty="0"/>
              <a:t>Gesamtmodell</a:t>
            </a:r>
          </a:p>
          <a:p>
            <a:pPr marL="342900" indent="-342900">
              <a:buAutoNum type="arabicPeriod"/>
            </a:pPr>
            <a:r>
              <a:rPr lang="de-DE" b="1" dirty="0"/>
              <a:t>Bewertung und Empfehlung</a:t>
            </a:r>
          </a:p>
          <a:p>
            <a:pPr marL="342900" indent="-342900">
              <a:buAutoNum type="arabicPeriod"/>
            </a:pPr>
            <a:r>
              <a:rPr lang="de-DE" b="1" dirty="0"/>
              <a:t>Ausblick</a:t>
            </a:r>
          </a:p>
        </p:txBody>
      </p:sp>
      <p:pic>
        <p:nvPicPr>
          <p:cNvPr id="3" name="Grafik 2" descr="Ein Bild, das Text, Cartoon, Mobiliar, Darstellung enthält.&#10;&#10;KI-generierte Inhalte können fehlerhaft sein.">
            <a:extLst>
              <a:ext uri="{FF2B5EF4-FFF2-40B4-BE49-F238E27FC236}">
                <a16:creationId xmlns:a16="http://schemas.microsoft.com/office/drawing/2014/main" id="{B93AD821-A639-20B0-BCB3-6F9B7728C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89" y="660902"/>
            <a:ext cx="5327502" cy="5549482"/>
          </a:xfrm>
          <a:prstGeom prst="rect">
            <a:avLst/>
          </a:prstGeom>
        </p:spPr>
      </p:pic>
    </p:spTree>
    <p:extLst>
      <p:ext uri="{BB962C8B-B14F-4D97-AF65-F5344CB8AC3E}">
        <p14:creationId xmlns:p14="http://schemas.microsoft.com/office/powerpoint/2010/main" val="197770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B76CFDF-C62F-3ACC-9768-5CA0538B5247}"/>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0A98F864-CCEA-BFF9-1E94-AAC4DCA2DECC}"/>
              </a:ext>
            </a:extLst>
          </p:cNvPr>
          <p:cNvSpPr>
            <a:spLocks noGrp="1"/>
          </p:cNvSpPr>
          <p:nvPr>
            <p:ph type="title"/>
          </p:nvPr>
        </p:nvSpPr>
        <p:spPr bwMode="auto"/>
        <p:txBody>
          <a:bodyPr/>
          <a:lstStyle/>
          <a:p>
            <a:pPr>
              <a:defRPr/>
            </a:pPr>
            <a:r>
              <a:rPr lang="de-DE" dirty="0"/>
              <a:t>Modellvergleich (2)</a:t>
            </a:r>
            <a:endParaRPr dirty="0"/>
          </a:p>
        </p:txBody>
      </p:sp>
      <p:sp>
        <p:nvSpPr>
          <p:cNvPr id="701458849" name="Content Placeholder 2">
            <a:extLst>
              <a:ext uri="{FF2B5EF4-FFF2-40B4-BE49-F238E27FC236}">
                <a16:creationId xmlns:a16="http://schemas.microsoft.com/office/drawing/2014/main" id="{8802B77F-3C86-99EE-206B-B8A50530C7D6}"/>
              </a:ext>
            </a:extLst>
          </p:cNvPr>
          <p:cNvSpPr>
            <a:spLocks noGrp="1"/>
          </p:cNvSpPr>
          <p:nvPr>
            <p:ph idx="1"/>
          </p:nvPr>
        </p:nvSpPr>
        <p:spPr bwMode="auto">
          <a:xfrm>
            <a:off x="518160" y="2067792"/>
            <a:ext cx="6502802" cy="4021282"/>
          </a:xfrm>
        </p:spPr>
        <p:txBody>
          <a:bodyPr>
            <a:normAutofit/>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LightGBM</a:t>
            </a:r>
            <a:r>
              <a:rPr lang="de-DE" sz="1800" b="1" i="0" u="none" strike="noStrike" cap="none" spc="0" dirty="0">
                <a:solidFill>
                  <a:schemeClr val="tx1"/>
                </a:solidFill>
                <a:latin typeface="Bierstadt"/>
                <a:cs typeface="Bierstadt"/>
              </a:rPr>
              <a:t> </a:t>
            </a:r>
            <a:r>
              <a:rPr lang="de-DE" sz="1800" i="0" u="none" strike="noStrike" cap="none" spc="0" dirty="0">
                <a:solidFill>
                  <a:schemeClr val="tx1"/>
                </a:solidFill>
                <a:latin typeface="Bierstadt"/>
                <a:cs typeface="Bierstadt"/>
              </a:rPr>
              <a:t>liefern beste Ergebnisse – sowohl statistisch als auch wirtschaftlich</a:t>
            </a:r>
          </a:p>
          <a:p>
            <a:pPr lvl="1">
              <a:defRPr/>
            </a:pPr>
            <a:r>
              <a:rPr lang="de-DE" b="1" i="0" u="none" strike="noStrike" cap="none" spc="0" dirty="0">
                <a:solidFill>
                  <a:schemeClr val="tx1"/>
                </a:solidFill>
                <a:latin typeface="Bierstadt"/>
                <a:cs typeface="Bierstadt"/>
              </a:rPr>
              <a:t>≈ 55 % der Fraud-Fälle erkannt</a:t>
            </a:r>
            <a:r>
              <a:rPr lang="de-DE" i="0" u="none" strike="noStrike" cap="none" spc="0" dirty="0">
                <a:solidFill>
                  <a:schemeClr val="tx1"/>
                </a:solidFill>
                <a:latin typeface="Bierstadt"/>
                <a:cs typeface="Bierstadt"/>
              </a:rPr>
              <a:t>, hohe Präzision → wenige unnötige Kontrollen</a:t>
            </a:r>
          </a:p>
          <a:p>
            <a:pPr lvl="1">
              <a:defRPr/>
            </a:pPr>
            <a:r>
              <a:rPr lang="de-DE" sz="1800" i="0" u="none" strike="noStrike" cap="none" spc="0" dirty="0">
                <a:solidFill>
                  <a:schemeClr val="tx1"/>
                </a:solidFill>
                <a:latin typeface="Bierstadt"/>
                <a:cs typeface="Bierstadt"/>
              </a:rPr>
              <a:t>+5 % Recall gegenüber neuronalen Netzen</a:t>
            </a:r>
          </a:p>
          <a:p>
            <a:pPr lvl="1">
              <a:defRPr/>
            </a:pPr>
            <a:r>
              <a:rPr lang="de-DE" sz="1800" b="1" i="0" u="none" strike="noStrike" cap="none" spc="0" dirty="0">
                <a:solidFill>
                  <a:schemeClr val="tx1"/>
                </a:solidFill>
                <a:latin typeface="Bierstadt"/>
                <a:cs typeface="Bierstadt"/>
              </a:rPr>
              <a:t>Logistische Regression deutlich schlechter </a:t>
            </a:r>
            <a:r>
              <a:rPr lang="de-DE" sz="1800" i="0" u="none" strike="noStrike" cap="none" spc="0" dirty="0">
                <a:solidFill>
                  <a:schemeClr val="tx1"/>
                </a:solidFill>
                <a:latin typeface="Bierstadt"/>
                <a:cs typeface="Bierstadt"/>
              </a:rPr>
              <a:t>bei Recall &amp; Schadenserkennung</a:t>
            </a:r>
            <a:endParaRPr dirty="0"/>
          </a:p>
        </p:txBody>
      </p:sp>
      <p:pic>
        <p:nvPicPr>
          <p:cNvPr id="3" name="Grafik 2">
            <a:extLst>
              <a:ext uri="{FF2B5EF4-FFF2-40B4-BE49-F238E27FC236}">
                <a16:creationId xmlns:a16="http://schemas.microsoft.com/office/drawing/2014/main" id="{BB2DB41C-80A5-942E-12A7-A3C8D98D38DE}"/>
              </a:ext>
            </a:extLst>
          </p:cNvPr>
          <p:cNvPicPr>
            <a:picLocks noChangeAspect="1"/>
          </p:cNvPicPr>
          <p:nvPr/>
        </p:nvPicPr>
        <p:blipFill>
          <a:blip r:embed="rId3"/>
          <a:stretch>
            <a:fillRect/>
          </a:stretch>
        </p:blipFill>
        <p:spPr>
          <a:xfrm>
            <a:off x="7299871" y="4078433"/>
            <a:ext cx="4025715" cy="1419902"/>
          </a:xfrm>
          <a:prstGeom prst="rect">
            <a:avLst/>
          </a:prstGeom>
        </p:spPr>
      </p:pic>
      <p:pic>
        <p:nvPicPr>
          <p:cNvPr id="5" name="Grafik 4">
            <a:extLst>
              <a:ext uri="{FF2B5EF4-FFF2-40B4-BE49-F238E27FC236}">
                <a16:creationId xmlns:a16="http://schemas.microsoft.com/office/drawing/2014/main" id="{9AA4E5C4-9156-4D9A-9453-23DDB7A6D81D}"/>
              </a:ext>
            </a:extLst>
          </p:cNvPr>
          <p:cNvPicPr>
            <a:picLocks noChangeAspect="1"/>
          </p:cNvPicPr>
          <p:nvPr/>
        </p:nvPicPr>
        <p:blipFill>
          <a:blip r:embed="rId4"/>
          <a:stretch>
            <a:fillRect/>
          </a:stretch>
        </p:blipFill>
        <p:spPr>
          <a:xfrm>
            <a:off x="7299871" y="993146"/>
            <a:ext cx="4098108" cy="2896603"/>
          </a:xfrm>
          <a:prstGeom prst="rect">
            <a:avLst/>
          </a:prstGeom>
        </p:spPr>
      </p:pic>
    </p:spTree>
    <p:extLst>
      <p:ext uri="{BB962C8B-B14F-4D97-AF65-F5344CB8AC3E}">
        <p14:creationId xmlns:p14="http://schemas.microsoft.com/office/powerpoint/2010/main" val="1538894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0C35550-AC60-B43F-8F4D-23F64BC83CB8}"/>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A321F676-5C37-945E-4381-325236D9A646}"/>
              </a:ext>
            </a:extLst>
          </p:cNvPr>
          <p:cNvSpPr>
            <a:spLocks noGrp="1"/>
          </p:cNvSpPr>
          <p:nvPr>
            <p:ph type="title"/>
          </p:nvPr>
        </p:nvSpPr>
        <p:spPr bwMode="auto"/>
        <p:txBody>
          <a:bodyPr/>
          <a:lstStyle/>
          <a:p>
            <a:pPr>
              <a:defRPr/>
            </a:pPr>
            <a:r>
              <a:rPr lang="de-DE" dirty="0"/>
              <a:t>Modellvergleich (3)</a:t>
            </a:r>
            <a:endParaRPr dirty="0"/>
          </a:p>
        </p:txBody>
      </p:sp>
      <p:sp>
        <p:nvSpPr>
          <p:cNvPr id="701458849" name="Content Placeholder 2">
            <a:extLst>
              <a:ext uri="{FF2B5EF4-FFF2-40B4-BE49-F238E27FC236}">
                <a16:creationId xmlns:a16="http://schemas.microsoft.com/office/drawing/2014/main" id="{904FA809-3187-12C0-ECAF-888E7E7CFB90}"/>
              </a:ext>
            </a:extLst>
          </p:cNvPr>
          <p:cNvSpPr>
            <a:spLocks noGrp="1"/>
          </p:cNvSpPr>
          <p:nvPr>
            <p:ph idx="1"/>
          </p:nvPr>
        </p:nvSpPr>
        <p:spPr bwMode="auto">
          <a:xfrm>
            <a:off x="518160" y="2161310"/>
            <a:ext cx="11155680" cy="3927764"/>
          </a:xfrm>
        </p:spPr>
        <p:txBody>
          <a:bodyPr>
            <a:normAutofit fontScale="85000" lnSpcReduction="10000"/>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mit besserem Recall,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mit höherer Präzision </a:t>
            </a:r>
            <a:r>
              <a:rPr lang="de-DE" sz="1800" i="0" u="none" strike="noStrike" cap="none" spc="0" dirty="0">
                <a:solidFill>
                  <a:schemeClr val="tx1"/>
                </a:solidFill>
                <a:latin typeface="Bierstadt"/>
                <a:cs typeface="Bierstadt"/>
              </a:rPr>
              <a:t>→ Trade-off zwischen Entdeckungsrate und Kontrollkosten</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Random Forest unterliegt dem Einzelbaum – trotz Theorievorteil</a:t>
            </a:r>
          </a:p>
          <a:p>
            <a:pPr lvl="1">
              <a:defRPr/>
            </a:pPr>
            <a:r>
              <a:rPr lang="de-DE" i="0" u="none" strike="noStrike" cap="none" spc="0" dirty="0">
                <a:solidFill>
                  <a:schemeClr val="tx1"/>
                </a:solidFill>
                <a:latin typeface="Bierstadt"/>
                <a:cs typeface="Bierstadt"/>
              </a:rPr>
              <a:t>Ursache: fehlende Hyperparameter-Optimierung</a:t>
            </a:r>
          </a:p>
          <a:p>
            <a:pPr lvl="1">
              <a:defRPr/>
            </a:pPr>
            <a:endParaRPr lang="de-DE" dirty="0"/>
          </a:p>
          <a:p>
            <a:pPr>
              <a:defRPr/>
            </a:pPr>
            <a:r>
              <a:rPr lang="de-DE" dirty="0" err="1"/>
              <a:t>CatBoost</a:t>
            </a:r>
            <a:r>
              <a:rPr lang="de-DE" dirty="0"/>
              <a:t> leicht besser, aber </a:t>
            </a:r>
            <a:r>
              <a:rPr lang="de-DE" b="1" dirty="0"/>
              <a:t>Entscheidung zugunsten </a:t>
            </a:r>
            <a:r>
              <a:rPr lang="de-DE" b="1" dirty="0" err="1"/>
              <a:t>XGBoost</a:t>
            </a:r>
            <a:r>
              <a:rPr lang="de-DE" b="1" dirty="0"/>
              <a:t> </a:t>
            </a:r>
            <a:r>
              <a:rPr lang="de-DE" dirty="0"/>
              <a:t>aus praktischen Gründen:</a:t>
            </a:r>
          </a:p>
          <a:p>
            <a:pPr lvl="1">
              <a:defRPr/>
            </a:pPr>
            <a:r>
              <a:rPr lang="de-DE" dirty="0"/>
              <a:t>Starke Verbreitung</a:t>
            </a:r>
          </a:p>
          <a:p>
            <a:pPr lvl="1">
              <a:defRPr/>
            </a:pPr>
            <a:r>
              <a:rPr lang="de-DE" dirty="0"/>
              <a:t>Gute Dokumentation</a:t>
            </a:r>
          </a:p>
          <a:p>
            <a:pPr lvl="1">
              <a:defRPr/>
            </a:pPr>
            <a:r>
              <a:rPr lang="de-DE" dirty="0"/>
              <a:t>Effizientes Training</a:t>
            </a:r>
          </a:p>
          <a:p>
            <a:pPr lvl="1">
              <a:defRPr/>
            </a:pPr>
            <a:r>
              <a:rPr lang="de-DE" dirty="0"/>
              <a:t>Besser wart- &amp; erweiterbar im operativen Einsatz</a:t>
            </a:r>
          </a:p>
          <a:p>
            <a:pPr>
              <a:defRPr/>
            </a:pPr>
            <a:endParaRPr lang="de-DE" dirty="0"/>
          </a:p>
          <a:p>
            <a:pPr>
              <a:defRPr/>
            </a:pPr>
            <a:r>
              <a:rPr lang="de-DE" b="1" dirty="0"/>
              <a:t>Erfüllt alle Anforderungen</a:t>
            </a:r>
            <a:r>
              <a:rPr lang="de-DE" dirty="0"/>
              <a:t>: Verständlichkeit, Skalierbarkeit, Robustheit, Reproduzierbarkeit</a:t>
            </a:r>
            <a:endParaRPr dirty="0"/>
          </a:p>
        </p:txBody>
      </p:sp>
    </p:spTree>
    <p:extLst>
      <p:ext uri="{BB962C8B-B14F-4D97-AF65-F5344CB8AC3E}">
        <p14:creationId xmlns:p14="http://schemas.microsoft.com/office/powerpoint/2010/main" val="2163364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D625B59-12AF-6BA6-0258-1886E7089920}"/>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DD84B93-6E15-4BC9-E21D-B08C1FCF7DB9}"/>
              </a:ext>
            </a:extLst>
          </p:cNvPr>
          <p:cNvSpPr>
            <a:spLocks noGrp="1"/>
          </p:cNvSpPr>
          <p:nvPr>
            <p:ph type="title"/>
          </p:nvPr>
        </p:nvSpPr>
        <p:spPr bwMode="auto"/>
        <p:txBody>
          <a:bodyPr/>
          <a:lstStyle/>
          <a:p>
            <a:pPr>
              <a:defRPr/>
            </a:pPr>
            <a:r>
              <a:rPr lang="de-DE" dirty="0"/>
              <a:t>Kalibrierung &amp; Schwellenwertwahl</a:t>
            </a:r>
            <a:endParaRPr dirty="0"/>
          </a:p>
        </p:txBody>
      </p:sp>
      <p:sp>
        <p:nvSpPr>
          <p:cNvPr id="701458849" name="Content Placeholder 2">
            <a:extLst>
              <a:ext uri="{FF2B5EF4-FFF2-40B4-BE49-F238E27FC236}">
                <a16:creationId xmlns:a16="http://schemas.microsoft.com/office/drawing/2014/main" id="{B4DF85D4-2171-3EB1-CA74-0C4A29A480F1}"/>
              </a:ext>
            </a:extLst>
          </p:cNvPr>
          <p:cNvSpPr>
            <a:spLocks noGrp="1"/>
          </p:cNvSpPr>
          <p:nvPr>
            <p:ph idx="1"/>
          </p:nvPr>
        </p:nvSpPr>
        <p:spPr bwMode="auto">
          <a:xfrm>
            <a:off x="518160" y="2161310"/>
            <a:ext cx="8026072" cy="3927764"/>
          </a:xfrm>
        </p:spPr>
        <p:txBody>
          <a:bodyPr>
            <a:normAutofit/>
          </a:bodyPr>
          <a:lstStyle/>
          <a:p>
            <a:pPr>
              <a:defRPr/>
            </a:pP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-Scores ≠ echte Wahrscheinlichkeiten, von daher sollte im Nachgang der Entscheidungsschwellwert (Sicherheit des Modells, dass </a:t>
            </a:r>
            <a:r>
              <a:rPr lang="de-DE" dirty="0">
                <a:latin typeface="Bierstadt"/>
                <a:cs typeface="Bierstadt"/>
              </a:rPr>
              <a:t>Betrug vorliegt) kalibriert werden</a:t>
            </a:r>
          </a:p>
          <a:p>
            <a:pPr>
              <a:defRPr/>
            </a:pPr>
            <a:endParaRPr lang="de-DE" sz="1800" i="0" u="none" strike="noStrike" cap="none" spc="0" dirty="0">
              <a:solidFill>
                <a:schemeClr val="tx1"/>
              </a:solidFill>
              <a:latin typeface="Bierstadt"/>
              <a:cs typeface="Bierstadt"/>
            </a:endParaRPr>
          </a:p>
          <a:p>
            <a:pPr>
              <a:defRPr/>
            </a:pPr>
            <a:r>
              <a:rPr lang="de-DE" dirty="0">
                <a:latin typeface="Bierstadt"/>
                <a:cs typeface="Bierstadt"/>
              </a:rPr>
              <a:t>A</a:t>
            </a:r>
            <a:r>
              <a:rPr lang="de-DE" sz="1800" i="0" u="none" strike="noStrike" cap="none" spc="0" dirty="0">
                <a:solidFill>
                  <a:schemeClr val="tx1"/>
                </a:solidFill>
                <a:latin typeface="Bierstadt"/>
                <a:cs typeface="Bierstadt"/>
              </a:rPr>
              <a:t>ber: </a:t>
            </a:r>
            <a:r>
              <a:rPr lang="de-DE" sz="1800" b="1" i="0" u="none" strike="noStrike" cap="none" spc="0" dirty="0">
                <a:solidFill>
                  <a:schemeClr val="tx1"/>
                </a:solidFill>
                <a:latin typeface="Bierstadt"/>
                <a:cs typeface="Bierstadt"/>
              </a:rPr>
              <a:t>Modell zeigt ohne Kalibrierung gute Performance</a:t>
            </a:r>
            <a:r>
              <a:rPr lang="de-DE" sz="1800" i="0" u="none" strike="noStrike" cap="none" spc="0" dirty="0">
                <a:solidFill>
                  <a:schemeClr val="tx1"/>
                </a:solidFill>
                <a:latin typeface="Bierstadt"/>
                <a:cs typeface="Bierstadt"/>
              </a:rPr>
              <a:t>. Performance sogar besser als bei nachträglicher Schwellwertoptimierung!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Standardwert 0.5 liefert stabilere &amp; bessere Ergebnisse → keine Schwellenanpassung nötig</a:t>
            </a:r>
          </a:p>
          <a:p>
            <a:pPr marL="0" indent="0">
              <a:buNone/>
              <a:defRPr/>
            </a:pPr>
            <a:endParaRPr lang="de-DE" sz="1800" i="0" u="none" strike="noStrike" cap="none" spc="0" dirty="0">
              <a:solidFill>
                <a:schemeClr val="tx1"/>
              </a:solidFill>
              <a:latin typeface="Bierstadt"/>
              <a:cs typeface="Bierstadt"/>
            </a:endParaRPr>
          </a:p>
        </p:txBody>
      </p:sp>
      <p:pic>
        <p:nvPicPr>
          <p:cNvPr id="3" name="Grafik 2">
            <a:extLst>
              <a:ext uri="{FF2B5EF4-FFF2-40B4-BE49-F238E27FC236}">
                <a16:creationId xmlns:a16="http://schemas.microsoft.com/office/drawing/2014/main" id="{5BDA3F39-9B2C-7557-8D9B-B20AEAEFD907}"/>
              </a:ext>
            </a:extLst>
          </p:cNvPr>
          <p:cNvPicPr>
            <a:picLocks noChangeAspect="1"/>
          </p:cNvPicPr>
          <p:nvPr/>
        </p:nvPicPr>
        <p:blipFill>
          <a:blip r:embed="rId3"/>
          <a:stretch>
            <a:fillRect/>
          </a:stretch>
        </p:blipFill>
        <p:spPr>
          <a:xfrm>
            <a:off x="8155026" y="2161310"/>
            <a:ext cx="3645023" cy="2780780"/>
          </a:xfrm>
          <a:prstGeom prst="rect">
            <a:avLst/>
          </a:prstGeom>
        </p:spPr>
      </p:pic>
    </p:spTree>
    <p:extLst>
      <p:ext uri="{BB962C8B-B14F-4D97-AF65-F5344CB8AC3E}">
        <p14:creationId xmlns:p14="http://schemas.microsoft.com/office/powerpoint/2010/main" val="1154306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142778748" name="Rectangle 6"/>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
        <p:nvSpPr>
          <p:cNvPr id="575777091" name="Titel 1"/>
          <p:cNvSpPr>
            <a:spLocks noGrp="1"/>
          </p:cNvSpPr>
          <p:nvPr>
            <p:ph type="ctrTitle"/>
          </p:nvPr>
        </p:nvSpPr>
        <p:spPr bwMode="auto">
          <a:xfrm>
            <a:off x="521207" y="1211766"/>
            <a:ext cx="9330715" cy="4727988"/>
          </a:xfrm>
        </p:spPr>
        <p:txBody>
          <a:bodyPr anchor="b">
            <a:normAutofit/>
          </a:bodyPr>
          <a:lstStyle/>
          <a:p>
            <a:pPr>
              <a:defRPr/>
            </a:pPr>
            <a:r>
              <a:rPr lang="de-DE" sz="6000" dirty="0"/>
              <a:t>4. Regression</a:t>
            </a:r>
            <a:endParaRPr dirty="0"/>
          </a:p>
        </p:txBody>
      </p:sp>
      <p:sp>
        <p:nvSpPr>
          <p:cNvPr id="751125624" name="Freeform: Shape 8"/>
          <p:cNvSpPr>
            <a:spLocks noGrp="1" noRot="1" noChangeAspect="1" noMove="1" noResize="1" noEditPoints="1" noAdjustHandles="1" noChangeArrowheads="1" noChangeShapeType="1" noTextEdit="1"/>
          </p:cNvSpPr>
          <p:nvPr/>
        </p:nvSpPr>
        <p:spPr bwMode="auto">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fade/>
      </p:transition>
    </mc:Choice>
    <mc:Fallback xmlns:w="http://schemas.openxmlformats.org/wordprocessingml/2006/main" xmlns:m="http://schemas.openxmlformats.org/officeDocument/2006/math" xmlns="">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575777091"/>
                                        </p:tgtEl>
                                        <p:attrNameLst>
                                          <p:attrName>style.visibility</p:attrName>
                                        </p:attrNameLst>
                                      </p:cBhvr>
                                      <p:to>
                                        <p:strVal val="visible"/>
                                      </p:to>
                                    </p:set>
                                    <p:animEffect transition="in" filter="fade">
                                      <p:cBhvr>
                                        <p:cTn id="7" dur="700"/>
                                        <p:tgtEl>
                                          <p:spTgt spid="575777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777091"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DE" dirty="0"/>
              <a:t>Schadensschätzung per Regression</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a:t>
            </a:r>
            <a:r>
              <a:rPr lang="de-DE" sz="1900" b="1" dirty="0"/>
              <a:t>Schadenshöhe im Betrugsfall </a:t>
            </a:r>
            <a:r>
              <a:rPr lang="de-DE" sz="1900" dirty="0"/>
              <a:t>prognostizieren – unabhängig von der Klassifikationssicherheit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Ergänzt die Klassifikation um quantitative Risikoabschätzung pro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Ermöglicht differenzierte Entscheidungen: z. B. Kontrolle trotz niedriger Score-Wahrscheinlichkeit bei hohem vermutetem Schaden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err="1"/>
              <a:t>Boosting</a:t>
            </a:r>
            <a:r>
              <a:rPr lang="de-DE" sz="1900" b="1" dirty="0"/>
              <a:t>-Modelle </a:t>
            </a:r>
            <a:r>
              <a:rPr lang="de-DE" sz="1900" dirty="0"/>
              <a:t>erneut am besten, verwendet wird ein </a:t>
            </a:r>
            <a:r>
              <a:rPr lang="de-DE" sz="1900" dirty="0" err="1"/>
              <a:t>XGBoost</a:t>
            </a:r>
            <a:r>
              <a:rPr lang="de-DE" sz="1900" dirty="0"/>
              <a:t>-Regressor</a:t>
            </a:r>
            <a:endParaRPr lang="de-DE" dirty="0"/>
          </a:p>
        </p:txBody>
      </p:sp>
    </p:spTree>
    <p:extLst>
      <p:ext uri="{BB962C8B-B14F-4D97-AF65-F5344CB8AC3E}">
        <p14:creationId xmlns:p14="http://schemas.microsoft.com/office/powerpoint/2010/main" val="1705477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1EA452-8CFB-1D9D-3960-2CD0407DC9EB}"/>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170B35C-B78A-69CC-F031-A87FE8BD2AA1}"/>
              </a:ext>
            </a:extLst>
          </p:cNvPr>
          <p:cNvSpPr>
            <a:spLocks noGrp="1"/>
          </p:cNvSpPr>
          <p:nvPr>
            <p:ph type="title"/>
          </p:nvPr>
        </p:nvSpPr>
        <p:spPr bwMode="auto"/>
        <p:txBody>
          <a:bodyPr/>
          <a:lstStyle/>
          <a:p>
            <a:pPr>
              <a:defRPr/>
            </a:pPr>
            <a:r>
              <a:rPr lang="de-DE" dirty="0"/>
              <a:t>Trainingsvarianten (1)</a:t>
            </a:r>
            <a:endParaRPr dirty="0"/>
          </a:p>
        </p:txBody>
      </p:sp>
      <p:sp>
        <p:nvSpPr>
          <p:cNvPr id="998545421" name="Content Placeholder 2">
            <a:extLst>
              <a:ext uri="{FF2B5EF4-FFF2-40B4-BE49-F238E27FC236}">
                <a16:creationId xmlns:a16="http://schemas.microsoft.com/office/drawing/2014/main" id="{078EC296-3690-D7E8-9341-04C708D05C99}"/>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658E2EB-3362-851E-DCD6-86B8D8B2535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3 Trainingsvarianten zur Modellierung getestet:</a:t>
            </a:r>
          </a:p>
          <a:p>
            <a:pPr lvl="1">
              <a:lnSpc>
                <a:spcPct val="111000"/>
              </a:lnSpc>
              <a:spcBef>
                <a:spcPts val="999"/>
              </a:spcBef>
              <a:defRPr/>
            </a:pPr>
            <a:r>
              <a:rPr lang="de-DE" sz="1700" b="1" dirty="0"/>
              <a:t>Vollständiger Datensatz </a:t>
            </a:r>
            <a:r>
              <a:rPr lang="de-DE" sz="1700" dirty="0"/>
              <a:t>(inkl. Schaden = 0): realistisch, aber stark unausgewogen</a:t>
            </a:r>
          </a:p>
          <a:p>
            <a:pPr lvl="1">
              <a:lnSpc>
                <a:spcPct val="111000"/>
              </a:lnSpc>
              <a:spcBef>
                <a:spcPts val="999"/>
              </a:spcBef>
              <a:defRPr/>
            </a:pPr>
            <a:r>
              <a:rPr lang="de-DE" sz="1800" b="1" dirty="0" err="1"/>
              <a:t>Balanced</a:t>
            </a:r>
            <a:r>
              <a:rPr lang="de-DE" sz="1800" b="1" dirty="0"/>
              <a:t> Set </a:t>
            </a:r>
            <a:r>
              <a:rPr lang="de-DE" sz="1800" dirty="0"/>
              <a:t>(gleich viele Schaden / kein Schaden): sensitiv, aber nicht repräsentativ</a:t>
            </a:r>
          </a:p>
          <a:p>
            <a:pPr lvl="1">
              <a:lnSpc>
                <a:spcPct val="111000"/>
              </a:lnSpc>
              <a:spcBef>
                <a:spcPts val="999"/>
              </a:spcBef>
              <a:defRPr/>
            </a:pPr>
            <a:r>
              <a:rPr lang="de-DE" sz="1800" b="1" dirty="0"/>
              <a:t>Nur Schadensfälle</a:t>
            </a:r>
            <a:r>
              <a:rPr lang="de-DE" sz="1800" dirty="0"/>
              <a:t>: genauer für Betrug, aber nicht einsetzbar bei normalen Transaktionen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Zielkonflikt: Generalisierung vs. Präzision vs. Repräsentativität</a:t>
            </a:r>
            <a:endParaRPr lang="de-DE" dirty="0"/>
          </a:p>
        </p:txBody>
      </p:sp>
    </p:spTree>
    <p:extLst>
      <p:ext uri="{BB962C8B-B14F-4D97-AF65-F5344CB8AC3E}">
        <p14:creationId xmlns:p14="http://schemas.microsoft.com/office/powerpoint/2010/main" val="2316386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BCFB6B0-5025-65C1-2A47-4353D11EC2A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850BD90E-16B2-4CED-14BF-EECC4C95876E}"/>
              </a:ext>
            </a:extLst>
          </p:cNvPr>
          <p:cNvSpPr>
            <a:spLocks noGrp="1"/>
          </p:cNvSpPr>
          <p:nvPr>
            <p:ph type="title"/>
          </p:nvPr>
        </p:nvSpPr>
        <p:spPr bwMode="auto"/>
        <p:txBody>
          <a:bodyPr/>
          <a:lstStyle/>
          <a:p>
            <a:pPr>
              <a:defRPr/>
            </a:pPr>
            <a:r>
              <a:rPr lang="de-DE" dirty="0"/>
              <a:t>Trainingsvarianten (2)</a:t>
            </a:r>
            <a:endParaRPr dirty="0"/>
          </a:p>
        </p:txBody>
      </p:sp>
      <p:sp>
        <p:nvSpPr>
          <p:cNvPr id="998545421" name="Content Placeholder 2">
            <a:extLst>
              <a:ext uri="{FF2B5EF4-FFF2-40B4-BE49-F238E27FC236}">
                <a16:creationId xmlns:a16="http://schemas.microsoft.com/office/drawing/2014/main" id="{9493FE00-7117-558D-40A8-12323D5D3CE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3" name="Grafik 2">
            <a:extLst>
              <a:ext uri="{FF2B5EF4-FFF2-40B4-BE49-F238E27FC236}">
                <a16:creationId xmlns:a16="http://schemas.microsoft.com/office/drawing/2014/main" id="{484B22AC-4851-61A1-1D29-C594F95E6D4A}"/>
              </a:ext>
            </a:extLst>
          </p:cNvPr>
          <p:cNvPicPr>
            <a:picLocks noChangeAspect="1"/>
          </p:cNvPicPr>
          <p:nvPr/>
        </p:nvPicPr>
        <p:blipFill>
          <a:blip r:embed="rId3"/>
          <a:stretch>
            <a:fillRect/>
          </a:stretch>
        </p:blipFill>
        <p:spPr>
          <a:xfrm>
            <a:off x="5504549" y="2144548"/>
            <a:ext cx="6166243" cy="2848037"/>
          </a:xfrm>
          <a:prstGeom prst="rect">
            <a:avLst/>
          </a:prstGeom>
        </p:spPr>
      </p:pic>
      <p:sp>
        <p:nvSpPr>
          <p:cNvPr id="6" name="Textfeld 5">
            <a:extLst>
              <a:ext uri="{FF2B5EF4-FFF2-40B4-BE49-F238E27FC236}">
                <a16:creationId xmlns:a16="http://schemas.microsoft.com/office/drawing/2014/main" id="{4229FAD0-8126-E45E-C5BF-7B51C329BCA9}"/>
              </a:ext>
            </a:extLst>
          </p:cNvPr>
          <p:cNvSpPr txBox="1"/>
          <p:nvPr/>
        </p:nvSpPr>
        <p:spPr>
          <a:xfrm>
            <a:off x="601357" y="1947121"/>
            <a:ext cx="4823044" cy="4247317"/>
          </a:xfrm>
          <a:prstGeom prst="rect">
            <a:avLst/>
          </a:prstGeom>
          <a:noFill/>
        </p:spPr>
        <p:txBody>
          <a:bodyPr wrap="square" rtlCol="0">
            <a:spAutoFit/>
          </a:bodyPr>
          <a:lstStyle/>
          <a:p>
            <a:pPr marL="285750" indent="-285750">
              <a:buFont typeface="Arial" panose="020B0604020202020204" pitchFamily="34" charset="0"/>
              <a:buChar char="•"/>
            </a:pPr>
            <a:r>
              <a:rPr lang="de-DE" dirty="0"/>
              <a:t>Alle Varianten haben Schwierigkeiten bei der Vorhersage hoher Schäden</a:t>
            </a:r>
          </a:p>
          <a:p>
            <a:endParaRPr lang="de-DE" dirty="0"/>
          </a:p>
          <a:p>
            <a:pPr marL="285750" indent="-285750">
              <a:buFont typeface="Arial" panose="020B0604020202020204" pitchFamily="34" charset="0"/>
              <a:buChar char="•"/>
            </a:pPr>
            <a:r>
              <a:rPr lang="de-DE" dirty="0"/>
              <a:t>Im Bereich 0–10 €: hohe Streuung, quadratische Verteilung</a:t>
            </a:r>
          </a:p>
          <a:p>
            <a:endParaRPr lang="de-DE" dirty="0"/>
          </a:p>
          <a:p>
            <a:pPr marL="285750" indent="-285750">
              <a:buFont typeface="Arial" panose="020B0604020202020204" pitchFamily="34" charset="0"/>
              <a:buChar char="•"/>
            </a:pPr>
            <a:r>
              <a:rPr lang="de-DE" dirty="0"/>
              <a:t>„Nur-FRAUD“-Modell überschätzt normale Transaktionen stark, trifft aber hohe Schäden am besten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Klassische Metriken (R², MAE etc.) nur bedingt aussagekräftig im Vergleich</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„Damage-</a:t>
            </a:r>
            <a:r>
              <a:rPr lang="de-DE" dirty="0" err="1"/>
              <a:t>only</a:t>
            </a:r>
            <a:r>
              <a:rPr lang="de-DE" dirty="0"/>
              <a:t>“-Variante versagt bei Generalisierung, </a:t>
            </a:r>
            <a:r>
              <a:rPr lang="de-DE" dirty="0" err="1"/>
              <a:t>balanced</a:t>
            </a:r>
            <a:r>
              <a:rPr lang="de-DE" dirty="0"/>
              <a:t> liegt dazwischen</a:t>
            </a:r>
          </a:p>
        </p:txBody>
      </p:sp>
    </p:spTree>
    <p:extLst>
      <p:ext uri="{BB962C8B-B14F-4D97-AF65-F5344CB8AC3E}">
        <p14:creationId xmlns:p14="http://schemas.microsoft.com/office/powerpoint/2010/main" val="2322877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F72632-0B9F-D051-941F-EF5126A2D21D}"/>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2BC2C15-C046-8DDE-274B-8EA601D0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3852B0A-4610-435E-D0C4-88E32022C0CB}"/>
              </a:ext>
            </a:extLst>
          </p:cNvPr>
          <p:cNvSpPr>
            <a:spLocks noGrp="1"/>
          </p:cNvSpPr>
          <p:nvPr>
            <p:ph type="ctrTitle"/>
          </p:nvPr>
        </p:nvSpPr>
        <p:spPr>
          <a:xfrm>
            <a:off x="521208" y="1211766"/>
            <a:ext cx="7237052" cy="4727988"/>
          </a:xfrm>
        </p:spPr>
        <p:txBody>
          <a:bodyPr anchor="b">
            <a:normAutofit/>
          </a:bodyPr>
          <a:lstStyle/>
          <a:p>
            <a:r>
              <a:rPr lang="de-DE" sz="6000" dirty="0"/>
              <a:t>5. Gesamtmodell</a:t>
            </a:r>
          </a:p>
        </p:txBody>
      </p:sp>
      <p:sp>
        <p:nvSpPr>
          <p:cNvPr id="9" name="Freeform: Shape 8">
            <a:extLst>
              <a:ext uri="{FF2B5EF4-FFF2-40B4-BE49-F238E27FC236}">
                <a16:creationId xmlns:a16="http://schemas.microsoft.com/office/drawing/2014/main" id="{D47444B8-98A1-6336-3C52-268D7E809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093146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7FD490D5-8395-F426-1F68-FC667A226F92}"/>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F38E6DC-D7C0-A63C-CC80-6821A79C951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F90B5745-7AA5-6B97-A618-B6FFB5AA24E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84C430-1CEE-3EA1-C2E9-F6429FF79342}"/>
              </a:ext>
            </a:extLst>
          </p:cNvPr>
          <p:cNvSpPr>
            <a:spLocks noGrp="1"/>
          </p:cNvSpPr>
          <p:nvPr/>
        </p:nvSpPr>
        <p:spPr bwMode="auto">
          <a:xfrm>
            <a:off x="592205" y="1676731"/>
            <a:ext cx="11155680"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wirtschaftlich sinnvolle Kontrollentscheidung für jede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Vergleich zweier Szenarien:</a:t>
            </a:r>
          </a:p>
          <a:p>
            <a:pPr lvl="1">
              <a:lnSpc>
                <a:spcPct val="111000"/>
              </a:lnSpc>
              <a:spcBef>
                <a:spcPts val="999"/>
              </a:spcBef>
              <a:defRPr/>
            </a:pPr>
            <a:r>
              <a:rPr lang="de-DE" sz="1700" b="1" dirty="0"/>
              <a:t>Keine Kontrolle </a:t>
            </a:r>
            <a:r>
              <a:rPr lang="de-DE" sz="1700" dirty="0"/>
              <a:t>→ potenzieller Schaden bei nicht erkanntem Betrugsfall:  P(FRAUD) * erwarteter Schaden </a:t>
            </a:r>
          </a:p>
          <a:p>
            <a:pPr lvl="1">
              <a:lnSpc>
                <a:spcPct val="111000"/>
              </a:lnSpc>
              <a:spcBef>
                <a:spcPts val="999"/>
              </a:spcBef>
              <a:defRPr/>
            </a:pPr>
            <a:r>
              <a:rPr lang="de-DE" sz="1700" b="1" dirty="0"/>
              <a:t>Kontrolle</a:t>
            </a:r>
            <a:r>
              <a:rPr lang="de-DE" sz="1700" dirty="0"/>
              <a:t> → Mischung aus erwarteter Fraud-Prämie (bei richtiger Klassifikation) &amp; </a:t>
            </a:r>
            <a:r>
              <a:rPr lang="de-DE" sz="1700" dirty="0" err="1"/>
              <a:t>False</a:t>
            </a:r>
            <a:r>
              <a:rPr lang="de-DE" sz="1700" dirty="0"/>
              <a:t>-Positive-Kosten (bei Falschklassifikation):  P(FRAUD) * 5 € − P(NORMAL) * 10 €</a:t>
            </a:r>
          </a:p>
          <a:p>
            <a:pPr lvl="1">
              <a:lnSpc>
                <a:spcPct val="111000"/>
              </a:lnSpc>
              <a:spcBef>
                <a:spcPts val="999"/>
              </a:spcBef>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Kombiniertes Modell (Klassifikation + Regression) </a:t>
            </a:r>
            <a:r>
              <a:rPr lang="de-DE" sz="1900" dirty="0"/>
              <a:t>simuliert Entscheidung für gesamten Datensatz</a:t>
            </a:r>
          </a:p>
          <a:p>
            <a:pPr lvl="1">
              <a:lnSpc>
                <a:spcPct val="111000"/>
              </a:lnSpc>
              <a:spcBef>
                <a:spcPts val="999"/>
              </a:spcBef>
              <a:defRPr/>
            </a:pPr>
            <a:r>
              <a:rPr lang="de-DE" sz="1700" dirty="0"/>
              <a:t>Wahrscheinlichkeiten P(FRAUD) bzw. P(NORMAL) aus Klassifikationsmodell</a:t>
            </a:r>
          </a:p>
          <a:p>
            <a:pPr lvl="1">
              <a:lnSpc>
                <a:spcPct val="111000"/>
              </a:lnSpc>
              <a:spcBef>
                <a:spcPts val="999"/>
              </a:spcBef>
              <a:defRPr/>
            </a:pPr>
            <a:r>
              <a:rPr lang="de-DE" sz="1700" dirty="0"/>
              <a:t>Erwartungswert des Schadens E(Schaden) aus Regressionsmodell</a:t>
            </a:r>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807516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C98DD18-58BF-7A0D-7812-643C43AC546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AED189B-8A33-F151-E39B-E4E199B98B4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917A18F9-99CB-F19C-1254-987F9700082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DE21F6F-C094-5EB1-D7AA-10280B011D33}"/>
              </a:ext>
            </a:extLst>
          </p:cNvPr>
          <p:cNvSpPr>
            <a:spLocks noGrp="1"/>
          </p:cNvSpPr>
          <p:nvPr/>
        </p:nvSpPr>
        <p:spPr bwMode="auto">
          <a:xfrm>
            <a:off x="592205" y="1676731"/>
            <a:ext cx="4894195" cy="4381168"/>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Nur das Modell auf </a:t>
            </a:r>
            <a:r>
              <a:rPr lang="de-DE" sz="1900" b="1" dirty="0"/>
              <a:t>vollständigem Datensatz </a:t>
            </a:r>
            <a:r>
              <a:rPr lang="de-DE" sz="1900" dirty="0"/>
              <a:t>kann die tatsächliche Bewertungsfunktion realitätsnah approximieren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Andere Varianten (</a:t>
            </a:r>
            <a:r>
              <a:rPr lang="de-DE" sz="1900" dirty="0" err="1"/>
              <a:t>balanced</a:t>
            </a:r>
            <a:r>
              <a:rPr lang="de-DE" sz="1900" dirty="0"/>
              <a:t> / </a:t>
            </a:r>
            <a:r>
              <a:rPr lang="de-DE" sz="1900" dirty="0" err="1"/>
              <a:t>damage-only</a:t>
            </a:r>
            <a:r>
              <a:rPr lang="de-DE" sz="1900" dirty="0"/>
              <a:t>) liefern massiv verzerrte Werte (falsche Mittelwerte: 5.1 / 4.7 statt 0.21)</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Modell ist leicht optimistisch</a:t>
            </a:r>
            <a:r>
              <a:rPr lang="de-DE" sz="1900" dirty="0"/>
              <a:t>, aber klar robustester Ansatz für praxisnahe Entscheidungen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pic>
        <p:nvPicPr>
          <p:cNvPr id="3" name="Grafik 2">
            <a:extLst>
              <a:ext uri="{FF2B5EF4-FFF2-40B4-BE49-F238E27FC236}">
                <a16:creationId xmlns:a16="http://schemas.microsoft.com/office/drawing/2014/main" id="{3B2ABD0D-86F2-ABF5-6CF1-0A1ED30B6727}"/>
              </a:ext>
            </a:extLst>
          </p:cNvPr>
          <p:cNvPicPr>
            <a:picLocks noChangeAspect="1"/>
          </p:cNvPicPr>
          <p:nvPr/>
        </p:nvPicPr>
        <p:blipFill>
          <a:blip r:embed="rId3"/>
          <a:stretch>
            <a:fillRect/>
          </a:stretch>
        </p:blipFill>
        <p:spPr>
          <a:xfrm>
            <a:off x="6309822" y="1975600"/>
            <a:ext cx="5005879" cy="3565440"/>
          </a:xfrm>
          <a:prstGeom prst="rect">
            <a:avLst/>
          </a:prstGeom>
        </p:spPr>
      </p:pic>
    </p:spTree>
    <p:extLst>
      <p:ext uri="{BB962C8B-B14F-4D97-AF65-F5344CB8AC3E}">
        <p14:creationId xmlns:p14="http://schemas.microsoft.com/office/powerpoint/2010/main" val="1462723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5E888-673D-1E40-9D76-758BE864512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2646C1-8E88-2784-AB03-ADA2E2AF5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09A2EF01-BF9B-6479-D21C-C754F6832E63}"/>
              </a:ext>
            </a:extLst>
          </p:cNvPr>
          <p:cNvSpPr>
            <a:spLocks noGrp="1"/>
          </p:cNvSpPr>
          <p:nvPr>
            <p:ph type="ctrTitle"/>
          </p:nvPr>
        </p:nvSpPr>
        <p:spPr>
          <a:xfrm>
            <a:off x="521208" y="1211766"/>
            <a:ext cx="7237052" cy="4727988"/>
          </a:xfrm>
        </p:spPr>
        <p:txBody>
          <a:bodyPr anchor="b">
            <a:normAutofit/>
          </a:bodyPr>
          <a:lstStyle/>
          <a:p>
            <a:r>
              <a:rPr lang="de-DE" sz="6000" dirty="0"/>
              <a:t>1. Vorbemerkung</a:t>
            </a:r>
          </a:p>
        </p:txBody>
      </p:sp>
      <p:sp>
        <p:nvSpPr>
          <p:cNvPr id="9" name="Freeform: Shape 8">
            <a:extLst>
              <a:ext uri="{FF2B5EF4-FFF2-40B4-BE49-F238E27FC236}">
                <a16:creationId xmlns:a16="http://schemas.microsoft.com/office/drawing/2014/main" id="{C9D76775-DCC4-B711-8D6A-545D19165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272223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C25C9D-C6DF-41E5-4B24-EC16122F914F}"/>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AC2921D-8DF3-4F66-C8F5-BF2B1A05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6AC1D2A5-AFD7-DF58-180E-A25F1B545064}"/>
              </a:ext>
            </a:extLst>
          </p:cNvPr>
          <p:cNvSpPr>
            <a:spLocks noGrp="1"/>
          </p:cNvSpPr>
          <p:nvPr>
            <p:ph type="ctrTitle"/>
          </p:nvPr>
        </p:nvSpPr>
        <p:spPr>
          <a:xfrm>
            <a:off x="521208" y="1211766"/>
            <a:ext cx="9973610" cy="4727988"/>
          </a:xfrm>
        </p:spPr>
        <p:txBody>
          <a:bodyPr anchor="b">
            <a:normAutofit/>
          </a:bodyPr>
          <a:lstStyle/>
          <a:p>
            <a:r>
              <a:rPr lang="de-DE" sz="6000" dirty="0"/>
              <a:t>6. Bewertung &amp; Empfehlung</a:t>
            </a:r>
          </a:p>
        </p:txBody>
      </p:sp>
      <p:sp>
        <p:nvSpPr>
          <p:cNvPr id="9" name="Freeform: Shape 8">
            <a:extLst>
              <a:ext uri="{FF2B5EF4-FFF2-40B4-BE49-F238E27FC236}">
                <a16:creationId xmlns:a16="http://schemas.microsoft.com/office/drawing/2014/main" id="{30B398C1-7C27-CA55-799B-D2B71E054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1939355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3F89C0D-FF0A-0E49-6A60-7305D6295EA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58E6C9A6-FE4B-B1CA-39D3-64CF4C04F6E4}"/>
              </a:ext>
            </a:extLst>
          </p:cNvPr>
          <p:cNvSpPr>
            <a:spLocks noGrp="1"/>
          </p:cNvSpPr>
          <p:nvPr>
            <p:ph type="title"/>
          </p:nvPr>
        </p:nvSpPr>
        <p:spPr bwMode="auto"/>
        <p:txBody>
          <a:bodyPr/>
          <a:lstStyle/>
          <a:p>
            <a:pPr>
              <a:defRPr/>
            </a:pPr>
            <a:r>
              <a:rPr lang="de-DE" dirty="0"/>
              <a:t>Wirtschaftlicher Mehrwert des Modells</a:t>
            </a:r>
            <a:endParaRPr dirty="0"/>
          </a:p>
        </p:txBody>
      </p:sp>
      <p:sp>
        <p:nvSpPr>
          <p:cNvPr id="998545421" name="Content Placeholder 2">
            <a:extLst>
              <a:ext uri="{FF2B5EF4-FFF2-40B4-BE49-F238E27FC236}">
                <a16:creationId xmlns:a16="http://schemas.microsoft.com/office/drawing/2014/main" id="{82253865-B653-F0A7-180F-795475EED9D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81E63790-725C-439B-860E-8B320E09E0BA}"/>
              </a:ext>
            </a:extLst>
          </p:cNvPr>
          <p:cNvSpPr>
            <a:spLocks noGrp="1"/>
          </p:cNvSpPr>
          <p:nvPr/>
        </p:nvSpPr>
        <p:spPr bwMode="auto">
          <a:xfrm>
            <a:off x="592205" y="1839191"/>
            <a:ext cx="11155680" cy="4218708"/>
          </a:xfrm>
        </p:spPr>
        <p:txBody>
          <a:bodyPr vertOverflow="overflow" horzOverflow="overflow" vert="horz" wrap="square" lIns="91440" tIns="45720" rIns="91440" bIns="45720" numCol="1" spcCol="0" rtlCol="0" fromWordArt="0" anchor="t" anchorCtr="0" forceAA="0" compatLnSpc="0">
            <a:normAutofit fontScale="875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Umfangreiche Evaluation: 200 Testläufe (5×CV mit 40 Wiederholungen)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Durchschnittlicher Mehrwert: 0,22 € pro Transaktion </a:t>
            </a:r>
            <a:r>
              <a:rPr lang="de-DE" sz="1900" dirty="0"/>
              <a:t>(nach Bewertungsfunktion)</a:t>
            </a:r>
          </a:p>
          <a:p>
            <a:pPr marR="0" lvl="0" eaLnBrk="1" fontAlgn="auto" latinLnBrk="0" hangingPunct="1">
              <a:lnSpc>
                <a:spcPct val="111000"/>
              </a:lnSpc>
              <a:spcBef>
                <a:spcPts val="999"/>
              </a:spcBef>
              <a:spcAft>
                <a:spcPts val="0"/>
              </a:spcAft>
              <a:buClrTx/>
              <a:buSzTx/>
              <a:tabLst/>
              <a:defRPr/>
            </a:pPr>
            <a:endParaRPr lang="de-DE" sz="1900" dirty="0"/>
          </a:p>
          <a:p>
            <a:pPr lvl="0">
              <a:lnSpc>
                <a:spcPct val="111000"/>
              </a:lnSpc>
              <a:defRPr/>
            </a:pPr>
            <a:r>
              <a:rPr lang="de-DE" sz="1900" dirty="0"/>
              <a:t>Betrachtet man nur den verhinderten Schaden, also ohne Abzug der Kontrollkosten und ohne Bonus für entdeckte FRAUD-Fälle, ergibt sich ein mittlerer Wert von </a:t>
            </a:r>
            <a:r>
              <a:rPr lang="de-DE" sz="1900" b="1" dirty="0"/>
              <a:t>0,15 € pro Transaktion</a:t>
            </a:r>
            <a:r>
              <a:rPr lang="de-DE" sz="1900" dirty="0"/>
              <a: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gilt als robuste, belastbare Schätzung der Modellleistung</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Bezieht sich auf Testdaten (20 % des Gesamtbestands)</a:t>
            </a:r>
          </a:p>
        </p:txBody>
      </p:sp>
    </p:spTree>
    <p:extLst>
      <p:ext uri="{BB962C8B-B14F-4D97-AF65-F5344CB8AC3E}">
        <p14:creationId xmlns:p14="http://schemas.microsoft.com/office/powerpoint/2010/main" val="755415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873FD8C-AB8F-5DB4-EABD-F341741E640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DCCBFA7-69CF-9F2C-C2E9-C66FBEE172FB}"/>
              </a:ext>
            </a:extLst>
          </p:cNvPr>
          <p:cNvSpPr>
            <a:spLocks noGrp="1"/>
          </p:cNvSpPr>
          <p:nvPr>
            <p:ph type="title"/>
          </p:nvPr>
        </p:nvSpPr>
        <p:spPr bwMode="auto"/>
        <p:txBody>
          <a:bodyPr/>
          <a:lstStyle/>
          <a:p>
            <a:pPr>
              <a:defRPr/>
            </a:pPr>
            <a:r>
              <a:rPr lang="de-DE" dirty="0"/>
              <a:t>Schaden durch Rabattbetrug</a:t>
            </a:r>
            <a:endParaRPr dirty="0"/>
          </a:p>
        </p:txBody>
      </p:sp>
      <p:sp>
        <p:nvSpPr>
          <p:cNvPr id="998545421" name="Content Placeholder 2">
            <a:extLst>
              <a:ext uri="{FF2B5EF4-FFF2-40B4-BE49-F238E27FC236}">
                <a16:creationId xmlns:a16="http://schemas.microsoft.com/office/drawing/2014/main" id="{D055D63A-843D-22E8-B4CC-938E58DB7E8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76205210-4016-8BCD-C1A4-D52542F0273A}"/>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Modell erkennt </a:t>
            </a:r>
            <a:r>
              <a:rPr lang="de-DE" sz="1900" b="1" dirty="0"/>
              <a:t>62 % der unberechtigten Rabattfälle</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Dadurch können im Schnitt 63 % des zugehörigen Schadens verhindert 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 </a:t>
            </a:r>
            <a:r>
              <a:rPr lang="de-DE" sz="1900" b="1" dirty="0"/>
              <a:t>Hohes Präventionspotenzial </a:t>
            </a:r>
            <a:r>
              <a:rPr lang="de-DE" sz="1900" dirty="0"/>
              <a:t>bei Rabattmissbrauch</a:t>
            </a:r>
          </a:p>
        </p:txBody>
      </p:sp>
    </p:spTree>
    <p:extLst>
      <p:ext uri="{BB962C8B-B14F-4D97-AF65-F5344CB8AC3E}">
        <p14:creationId xmlns:p14="http://schemas.microsoft.com/office/powerpoint/2010/main" val="2647335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15BB6CD-5CE3-CDF9-955D-AB77FB2CE5C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E8105F9-091D-C430-3C7A-C13554A53520}"/>
              </a:ext>
            </a:extLst>
          </p:cNvPr>
          <p:cNvSpPr>
            <a:spLocks noGrp="1"/>
          </p:cNvSpPr>
          <p:nvPr>
            <p:ph type="title"/>
          </p:nvPr>
        </p:nvSpPr>
        <p:spPr bwMode="auto"/>
        <p:txBody>
          <a:bodyPr/>
          <a:lstStyle/>
          <a:p>
            <a:pPr>
              <a:defRPr/>
            </a:pPr>
            <a:r>
              <a:rPr lang="de-DE" dirty="0"/>
              <a:t>Sensitivitätsanalyse: Einflussfaktoren im Modell</a:t>
            </a:r>
            <a:endParaRPr dirty="0"/>
          </a:p>
        </p:txBody>
      </p:sp>
      <p:sp>
        <p:nvSpPr>
          <p:cNvPr id="998545421" name="Content Placeholder 2">
            <a:extLst>
              <a:ext uri="{FF2B5EF4-FFF2-40B4-BE49-F238E27FC236}">
                <a16:creationId xmlns:a16="http://schemas.microsoft.com/office/drawing/2014/main" id="{7A3DBD3C-2838-A047-6123-F1B8C61C3FB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A3C5E8-73E7-7B3F-98EA-194DB44FDC05}"/>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87500" lnSpcReduction="2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Wichtigste Prädiktoren:</a:t>
            </a:r>
          </a:p>
          <a:p>
            <a:pPr lvl="1">
              <a:lnSpc>
                <a:spcPct val="111000"/>
              </a:lnSpc>
              <a:spcBef>
                <a:spcPts val="999"/>
              </a:spcBef>
              <a:defRPr/>
            </a:pPr>
            <a:r>
              <a:rPr lang="de-DE" sz="1700" b="1" dirty="0"/>
              <a:t>Bargeldzahlung</a:t>
            </a:r>
            <a:r>
              <a:rPr lang="de-DE" sz="1700" dirty="0"/>
              <a:t> = stärkster Einzelindikator für Fraud</a:t>
            </a:r>
          </a:p>
          <a:p>
            <a:pPr lvl="1">
              <a:lnSpc>
                <a:spcPct val="111000"/>
              </a:lnSpc>
              <a:spcBef>
                <a:spcPts val="999"/>
              </a:spcBef>
              <a:defRPr/>
            </a:pPr>
            <a:r>
              <a:rPr lang="de-DE" sz="1700" b="1" dirty="0"/>
              <a:t>Preisabweichung &amp; Kamera-Hinweise </a:t>
            </a:r>
            <a:r>
              <a:rPr lang="de-DE" sz="1700" dirty="0"/>
              <a:t>erhöhen Risiko deutlich</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Zeitliche Merkmale (Scan-Dauer, Tageszeit) mit moderatem Einfluss</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Jüngere Kamerasysteme </a:t>
            </a:r>
            <a:r>
              <a:rPr lang="de-DE" sz="1900" dirty="0"/>
              <a:t>liefern </a:t>
            </a:r>
            <a:r>
              <a:rPr lang="de-DE" sz="1900" b="1" dirty="0"/>
              <a:t>weniger aussagekräftige Daten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Modell trifft </a:t>
            </a:r>
            <a:r>
              <a:rPr lang="de-DE" sz="1900" b="1" dirty="0"/>
              <a:t>nachvollziehbare Entscheidungen</a:t>
            </a:r>
            <a:r>
              <a:rPr lang="de-DE" sz="1900" dirty="0"/>
              <a:t>, keine Blackbox</a:t>
            </a:r>
          </a:p>
        </p:txBody>
      </p:sp>
      <p:pic>
        <p:nvPicPr>
          <p:cNvPr id="3" name="Grafik 2">
            <a:extLst>
              <a:ext uri="{FF2B5EF4-FFF2-40B4-BE49-F238E27FC236}">
                <a16:creationId xmlns:a16="http://schemas.microsoft.com/office/drawing/2014/main" id="{8B3C289F-C20D-42A1-8026-628A8451F8B5}"/>
              </a:ext>
            </a:extLst>
          </p:cNvPr>
          <p:cNvPicPr>
            <a:picLocks noChangeAspect="1"/>
          </p:cNvPicPr>
          <p:nvPr/>
        </p:nvPicPr>
        <p:blipFill>
          <a:blip r:embed="rId3"/>
          <a:stretch>
            <a:fillRect/>
          </a:stretch>
        </p:blipFill>
        <p:spPr>
          <a:xfrm>
            <a:off x="7301637" y="2758786"/>
            <a:ext cx="4369155" cy="2608118"/>
          </a:xfrm>
          <a:prstGeom prst="rect">
            <a:avLst/>
          </a:prstGeom>
        </p:spPr>
      </p:pic>
    </p:spTree>
    <p:extLst>
      <p:ext uri="{BB962C8B-B14F-4D97-AF65-F5344CB8AC3E}">
        <p14:creationId xmlns:p14="http://schemas.microsoft.com/office/powerpoint/2010/main" val="2174305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245F845-F14D-6DB1-52B1-8F2DDA0F1C2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966C360-7645-0B0E-4EAF-ABE7B1D7BF2F}"/>
              </a:ext>
            </a:extLst>
          </p:cNvPr>
          <p:cNvSpPr>
            <a:spLocks noGrp="1"/>
          </p:cNvSpPr>
          <p:nvPr>
            <p:ph type="title"/>
          </p:nvPr>
        </p:nvSpPr>
        <p:spPr bwMode="auto"/>
        <p:txBody>
          <a:bodyPr/>
          <a:lstStyle/>
          <a:p>
            <a:pPr>
              <a:defRPr/>
            </a:pPr>
            <a:r>
              <a:rPr lang="de-DE" dirty="0"/>
              <a:t>Handlungsempfehlungen &amp; Modellpflege</a:t>
            </a:r>
            <a:endParaRPr dirty="0"/>
          </a:p>
        </p:txBody>
      </p:sp>
      <p:sp>
        <p:nvSpPr>
          <p:cNvPr id="998545421" name="Content Placeholder 2">
            <a:extLst>
              <a:ext uri="{FF2B5EF4-FFF2-40B4-BE49-F238E27FC236}">
                <a16:creationId xmlns:a16="http://schemas.microsoft.com/office/drawing/2014/main" id="{DCBAF97E-5EA3-24E1-3540-809FBD211FF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C8495FB-653F-36F0-3356-E534EFF17B0C}"/>
              </a:ext>
            </a:extLst>
          </p:cNvPr>
          <p:cNvSpPr>
            <a:spLocks noGrp="1"/>
          </p:cNvSpPr>
          <p:nvPr/>
        </p:nvSpPr>
        <p:spPr bwMode="auto">
          <a:xfrm>
            <a:off x="592205" y="2182091"/>
            <a:ext cx="11155680" cy="38758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1900" b="1" dirty="0"/>
              <a:t>Gesamtmodell</a:t>
            </a:r>
            <a:r>
              <a:rPr lang="de-DE" sz="1900" dirty="0"/>
              <a:t> (Statische Regeln + Klassifikation + Regression) ist betriebsreif → sollte</a:t>
            </a:r>
            <a:r>
              <a:rPr lang="de-DE" sz="1900" b="1" dirty="0"/>
              <a:t> </a:t>
            </a:r>
            <a:r>
              <a:rPr lang="de-DE" sz="2000" b="1" dirty="0"/>
              <a:t>diskretionäre </a:t>
            </a:r>
            <a:r>
              <a:rPr lang="de-DE" sz="2000" dirty="0"/>
              <a:t>Kontrollen durch </a:t>
            </a:r>
            <a:r>
              <a:rPr lang="de-DE" sz="2000" b="1" dirty="0"/>
              <a:t>datenbasierte Entscheidungen </a:t>
            </a:r>
            <a:r>
              <a:rPr lang="de-DE" sz="2000" dirty="0"/>
              <a:t>ersetzen</a:t>
            </a:r>
            <a:endParaRPr lang="de-DE" sz="1900" b="1" dirty="0"/>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Schäden vermeiden &amp; Personal effizienter einsetzen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Regelmäßige </a:t>
            </a:r>
            <a:r>
              <a:rPr lang="de-DE" sz="1900" b="1" dirty="0"/>
              <a:t>Rekalibrierung</a:t>
            </a:r>
            <a:r>
              <a:rPr lang="de-DE" sz="1900" dirty="0"/>
              <a:t> empfohlen bei:</a:t>
            </a:r>
          </a:p>
          <a:p>
            <a:pPr lvl="1">
              <a:lnSpc>
                <a:spcPct val="111000"/>
              </a:lnSpc>
              <a:spcBef>
                <a:spcPts val="999"/>
              </a:spcBef>
              <a:defRPr/>
            </a:pPr>
            <a:r>
              <a:rPr lang="de-DE" sz="1700" dirty="0"/>
              <a:t>neuen Filialen / Sortimenten</a:t>
            </a:r>
          </a:p>
          <a:p>
            <a:pPr lvl="1">
              <a:lnSpc>
                <a:spcPct val="111000"/>
              </a:lnSpc>
              <a:spcBef>
                <a:spcPts val="999"/>
              </a:spcBef>
              <a:defRPr/>
            </a:pPr>
            <a:r>
              <a:rPr lang="de-DE" sz="1700" dirty="0"/>
              <a:t>veränderten Kundengruppen</a:t>
            </a:r>
          </a:p>
          <a:p>
            <a:pPr lvl="1">
              <a:lnSpc>
                <a:spcPct val="111000"/>
              </a:lnSpc>
              <a:spcBef>
                <a:spcPts val="999"/>
              </a:spcBef>
              <a:defRPr/>
            </a:pPr>
            <a:r>
              <a:rPr lang="de-DE" sz="1700" dirty="0"/>
              <a:t>neuen Kameradaten / Kontrollrückmeldungen</a:t>
            </a:r>
          </a:p>
        </p:txBody>
      </p:sp>
    </p:spTree>
    <p:extLst>
      <p:ext uri="{BB962C8B-B14F-4D97-AF65-F5344CB8AC3E}">
        <p14:creationId xmlns:p14="http://schemas.microsoft.com/office/powerpoint/2010/main" val="1963342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7BC3A0-FCB6-DBF9-94AC-AE2BDA370B5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18351FB-3E89-E2BD-F92F-F89D529C8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7725DE12-5732-CBF5-2658-902E45453053}"/>
              </a:ext>
            </a:extLst>
          </p:cNvPr>
          <p:cNvSpPr>
            <a:spLocks noGrp="1"/>
          </p:cNvSpPr>
          <p:nvPr>
            <p:ph type="ctrTitle"/>
          </p:nvPr>
        </p:nvSpPr>
        <p:spPr>
          <a:xfrm>
            <a:off x="521208" y="1211766"/>
            <a:ext cx="7237052" cy="4727988"/>
          </a:xfrm>
        </p:spPr>
        <p:txBody>
          <a:bodyPr anchor="b">
            <a:normAutofit/>
          </a:bodyPr>
          <a:lstStyle/>
          <a:p>
            <a:r>
              <a:rPr lang="de-DE" sz="6000" dirty="0"/>
              <a:t>7. Ausblick</a:t>
            </a:r>
          </a:p>
        </p:txBody>
      </p:sp>
      <p:sp>
        <p:nvSpPr>
          <p:cNvPr id="9" name="Freeform: Shape 8">
            <a:extLst>
              <a:ext uri="{FF2B5EF4-FFF2-40B4-BE49-F238E27FC236}">
                <a16:creationId xmlns:a16="http://schemas.microsoft.com/office/drawing/2014/main" id="{730C8768-5C24-4979-203C-EBD7A7683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0563545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Technische Umsetzung</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Modell wird über eine </a:t>
            </a:r>
            <a:r>
              <a:rPr lang="de-DE" b="1" dirty="0"/>
              <a:t>REST-API</a:t>
            </a:r>
            <a:r>
              <a:rPr lang="de-DE" dirty="0"/>
              <a:t> ins Kassensystem integriert</a:t>
            </a:r>
          </a:p>
          <a:p>
            <a:pPr lvl="1">
              <a:defRPr sz="1800">
                <a:solidFill>
                  <a:srgbClr val="000000"/>
                </a:solidFill>
              </a:defRPr>
            </a:pPr>
            <a:r>
              <a:rPr lang="de-DE" dirty="0"/>
              <a:t>Input: Transaktionsdaten (JSON)</a:t>
            </a:r>
          </a:p>
          <a:p>
            <a:pPr lvl="1">
              <a:defRPr sz="1800">
                <a:solidFill>
                  <a:srgbClr val="000000"/>
                </a:solidFill>
              </a:defRPr>
            </a:pPr>
            <a:r>
              <a:rPr lang="de-DE" dirty="0"/>
              <a:t>Output: Echtzeitentscheidung + Schadenprognose + Begründung</a:t>
            </a:r>
          </a:p>
          <a:p>
            <a:pPr>
              <a:defRPr sz="1800">
                <a:solidFill>
                  <a:srgbClr val="000000"/>
                </a:solidFill>
              </a:defRPr>
            </a:pPr>
            <a:endParaRPr lang="de-DE" dirty="0"/>
          </a:p>
          <a:p>
            <a:pPr>
              <a:defRPr sz="1800">
                <a:solidFill>
                  <a:srgbClr val="000000"/>
                </a:solidFill>
              </a:defRPr>
            </a:pPr>
            <a:r>
              <a:rPr lang="de-DE" b="1" dirty="0" err="1"/>
              <a:t>Codeversionierung</a:t>
            </a:r>
            <a:r>
              <a:rPr lang="de-DE" b="1" dirty="0"/>
              <a:t> &amp; Nachtraining </a:t>
            </a:r>
            <a:r>
              <a:rPr lang="de-DE" dirty="0"/>
              <a:t>über GitHub möglich</a:t>
            </a:r>
          </a:p>
          <a:p>
            <a:pPr>
              <a:defRPr sz="1800">
                <a:solidFill>
                  <a:srgbClr val="000000"/>
                </a:solidFill>
              </a:defRPr>
            </a:pPr>
            <a:endParaRPr lang="de-DE" dirty="0"/>
          </a:p>
          <a:p>
            <a:pPr>
              <a:defRPr sz="1800">
                <a:solidFill>
                  <a:srgbClr val="000000"/>
                </a:solidFill>
              </a:defRPr>
            </a:pPr>
            <a:r>
              <a:rPr lang="de-DE" b="1" dirty="0"/>
              <a:t>Evaluation </a:t>
            </a:r>
            <a:r>
              <a:rPr lang="de-DE" dirty="0"/>
              <a:t>mit Echtdaten der Wertkauf GmbH geplant</a:t>
            </a:r>
          </a:p>
          <a:p>
            <a:pPr>
              <a:defRPr sz="1800">
                <a:solidFill>
                  <a:srgbClr val="000000"/>
                </a:solidFill>
              </a:defRPr>
            </a:pPr>
            <a:endParaRPr lang="de-DE" dirty="0"/>
          </a:p>
          <a:p>
            <a:pPr>
              <a:defRPr sz="1800">
                <a:solidFill>
                  <a:srgbClr val="000000"/>
                </a:solidFill>
              </a:defRPr>
            </a:pPr>
            <a:r>
              <a:rPr lang="de-DE" dirty="0"/>
              <a:t>Langfristige </a:t>
            </a:r>
            <a:r>
              <a:rPr lang="de-DE" b="1" dirty="0"/>
              <a:t>Erweiterung denkbar</a:t>
            </a:r>
            <a:r>
              <a:rPr lang="de-DE" dirty="0"/>
              <a:t>: z. B. durch Kundenhistorie, Treuekarten, Warenkorbinhalte</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4047-4E04-DE49-DFBF-75DCE1D652DA}"/>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4AD3B829-371A-417B-8B01-43D13EAAB4EB}"/>
              </a:ext>
            </a:extLst>
          </p:cNvPr>
          <p:cNvSpPr txBox="1">
            <a:spLocks/>
          </p:cNvSpPr>
          <p:nvPr/>
        </p:nvSpPr>
        <p:spPr>
          <a:xfrm>
            <a:off x="5823857" y="1672605"/>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Vielen Dank für Ihre Aufmerksamkeit!</a:t>
            </a: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8CC3BEAB-1521-0B64-4FC1-2D43B80DF96F}"/>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20483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Ziele des Meilensteins (1)</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192482"/>
            <a:ext cx="11155680" cy="4170127"/>
          </a:xfrm>
        </p:spPr>
        <p:txBody>
          <a:bodyPr/>
          <a:lstStyle/>
          <a:p>
            <a:pPr>
              <a:defRPr sz="1800">
                <a:solidFill>
                  <a:srgbClr val="000000"/>
                </a:solidFill>
              </a:defRPr>
            </a:pPr>
            <a:r>
              <a:rPr lang="de-DE" dirty="0"/>
              <a:t>Entwicklung </a:t>
            </a:r>
            <a:r>
              <a:rPr lang="de-DE" b="1" dirty="0"/>
              <a:t>praxistauglicher Klassifikations- &amp; Regressionsmodelle </a:t>
            </a:r>
            <a:r>
              <a:rPr lang="de-DE" dirty="0"/>
              <a:t>zur Betrugserkennung an Selbstbedienungskassen</a:t>
            </a:r>
          </a:p>
          <a:p>
            <a:pPr>
              <a:defRPr sz="1800">
                <a:solidFill>
                  <a:srgbClr val="000000"/>
                </a:solidFill>
              </a:defRPr>
            </a:pPr>
            <a:endParaRPr lang="de-DE" dirty="0"/>
          </a:p>
          <a:p>
            <a:pPr>
              <a:defRPr sz="1800">
                <a:solidFill>
                  <a:srgbClr val="000000"/>
                </a:solidFill>
              </a:defRPr>
            </a:pPr>
            <a:r>
              <a:rPr lang="de-DE" dirty="0"/>
              <a:t>Analyse auf Basis </a:t>
            </a:r>
            <a:r>
              <a:rPr lang="de-DE" b="1" dirty="0"/>
              <a:t>aggregierter &amp; bereinigter </a:t>
            </a:r>
            <a:r>
              <a:rPr lang="de-DE" dirty="0"/>
              <a:t>Testdaten + Bewertung mittels </a:t>
            </a:r>
            <a:r>
              <a:rPr lang="de-DE" b="1" dirty="0"/>
              <a:t>Kostenfunktion</a:t>
            </a:r>
          </a:p>
          <a:p>
            <a:pPr>
              <a:defRPr sz="1800">
                <a:solidFill>
                  <a:srgbClr val="000000"/>
                </a:solidFill>
              </a:defRPr>
            </a:pPr>
            <a:endParaRPr lang="de-DE" dirty="0"/>
          </a:p>
          <a:p>
            <a:pPr>
              <a:defRPr sz="1800">
                <a:solidFill>
                  <a:srgbClr val="000000"/>
                </a:solidFill>
              </a:defRPr>
            </a:pPr>
            <a:r>
              <a:rPr lang="de-DE" dirty="0"/>
              <a:t>Werteverlust reduzieren &amp; unnötige Kontrollen vermeiden</a:t>
            </a:r>
          </a:p>
          <a:p>
            <a:pPr>
              <a:defRPr sz="1800">
                <a:solidFill>
                  <a:srgbClr val="000000"/>
                </a:solidFill>
              </a:defRPr>
            </a:pPr>
            <a:endParaRPr lang="de-DE" dirty="0"/>
          </a:p>
          <a:p>
            <a:pPr>
              <a:defRPr sz="1800">
                <a:solidFill>
                  <a:srgbClr val="000000"/>
                </a:solidFill>
              </a:defRPr>
            </a:pPr>
            <a:r>
              <a:rPr lang="de-DE" b="1" dirty="0"/>
              <a:t>Integration</a:t>
            </a:r>
            <a:r>
              <a:rPr lang="de-DE" dirty="0"/>
              <a:t> in eine betriebswirtschaftlich sinnvolle </a:t>
            </a:r>
            <a:r>
              <a:rPr lang="de-DE" b="1" dirty="0"/>
              <a:t>Entscheidungslogik</a:t>
            </a:r>
          </a:p>
        </p:txBody>
      </p:sp>
    </p:spTree>
    <p:extLst>
      <p:ext uri="{BB962C8B-B14F-4D97-AF65-F5344CB8AC3E}">
        <p14:creationId xmlns:p14="http://schemas.microsoft.com/office/powerpoint/2010/main" val="312055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Ziele des Meilensteins (2)</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441448"/>
            <a:ext cx="11155680" cy="3921161"/>
          </a:xfrm>
        </p:spPr>
        <p:txBody>
          <a:bodyPr/>
          <a:lstStyle/>
          <a:p>
            <a:r>
              <a:rPr lang="de-DE" b="1" dirty="0"/>
              <a:t>6 Teilziele</a:t>
            </a:r>
            <a:r>
              <a:rPr lang="de-DE" dirty="0"/>
              <a:t>:</a:t>
            </a:r>
          </a:p>
          <a:p>
            <a:pPr lvl="1"/>
            <a:r>
              <a:rPr lang="de-DE" dirty="0"/>
              <a:t>Einfache Regeln für offensichtliche Betrugsfälle</a:t>
            </a:r>
          </a:p>
          <a:p>
            <a:pPr lvl="1"/>
            <a:r>
              <a:rPr lang="de-DE" dirty="0"/>
              <a:t>Klassifikator für </a:t>
            </a:r>
            <a:r>
              <a:rPr lang="de-DE" b="1" dirty="0"/>
              <a:t>Betrugswahrscheinlichkeit</a:t>
            </a:r>
            <a:endParaRPr lang="de-DE" dirty="0"/>
          </a:p>
          <a:p>
            <a:pPr lvl="1"/>
            <a:r>
              <a:rPr lang="de-DE" dirty="0"/>
              <a:t>Regressionsmodell zur </a:t>
            </a:r>
            <a:r>
              <a:rPr lang="de-DE" b="1" dirty="0"/>
              <a:t>Schadenshöhe</a:t>
            </a:r>
            <a:endParaRPr lang="de-DE" dirty="0"/>
          </a:p>
          <a:p>
            <a:pPr lvl="1"/>
            <a:r>
              <a:rPr lang="de-DE" dirty="0"/>
              <a:t>Kombination beider Modelle in </a:t>
            </a:r>
            <a:r>
              <a:rPr lang="de-DE" b="1" dirty="0"/>
              <a:t>Entscheidungslogik</a:t>
            </a:r>
            <a:endParaRPr lang="de-DE" dirty="0"/>
          </a:p>
          <a:p>
            <a:pPr lvl="1"/>
            <a:r>
              <a:rPr lang="de-DE" b="1" dirty="0"/>
              <a:t>Threshold- &amp; Sensitivitätsanalyse</a:t>
            </a:r>
            <a:r>
              <a:rPr lang="de-DE" dirty="0"/>
              <a:t> zur Strategieoptimierung</a:t>
            </a:r>
          </a:p>
          <a:p>
            <a:pPr lvl="1"/>
            <a:r>
              <a:rPr lang="de-DE" b="1" dirty="0"/>
              <a:t>Konkrete Empfehlungen</a:t>
            </a:r>
            <a:r>
              <a:rPr lang="de-DE" dirty="0"/>
              <a:t> für den operativen Einsatz</a:t>
            </a:r>
          </a:p>
        </p:txBody>
      </p:sp>
    </p:spTree>
    <p:extLst>
      <p:ext uri="{BB962C8B-B14F-4D97-AF65-F5344CB8AC3E}">
        <p14:creationId xmlns:p14="http://schemas.microsoft.com/office/powerpoint/2010/main" val="297470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FCFAB-E1C8-AB29-A9DC-E1A051CA0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A03112-54F6-75D6-1AAD-744BF441F615}"/>
              </a:ext>
            </a:extLst>
          </p:cNvPr>
          <p:cNvSpPr>
            <a:spLocks noGrp="1"/>
          </p:cNvSpPr>
          <p:nvPr>
            <p:ph type="title"/>
          </p:nvPr>
        </p:nvSpPr>
        <p:spPr/>
        <p:txBody>
          <a:bodyPr/>
          <a:lstStyle/>
          <a:p>
            <a:r>
              <a:rPr lang="de-DE" dirty="0"/>
              <a:t>Merkmalsraum der Analysedaten (1)</a:t>
            </a:r>
            <a:endParaRPr dirty="0"/>
          </a:p>
        </p:txBody>
      </p:sp>
      <p:sp>
        <p:nvSpPr>
          <p:cNvPr id="3" name="Content Placeholder 2">
            <a:extLst>
              <a:ext uri="{FF2B5EF4-FFF2-40B4-BE49-F238E27FC236}">
                <a16:creationId xmlns:a16="http://schemas.microsoft.com/office/drawing/2014/main" id="{43434710-EB09-EAE9-C727-6E8B43737E21}"/>
              </a:ext>
            </a:extLst>
          </p:cNvPr>
          <p:cNvSpPr>
            <a:spLocks noGrp="1"/>
          </p:cNvSpPr>
          <p:nvPr>
            <p:ph idx="1"/>
          </p:nvPr>
        </p:nvSpPr>
        <p:spPr>
          <a:xfrm>
            <a:off x="521208" y="2140527"/>
            <a:ext cx="11155680" cy="4222082"/>
          </a:xfrm>
        </p:spPr>
        <p:txBody>
          <a:bodyPr>
            <a:normAutofit/>
          </a:bodyPr>
          <a:lstStyle/>
          <a:p>
            <a:r>
              <a:rPr lang="de-DE" b="1" dirty="0"/>
              <a:t>52 Merkmale </a:t>
            </a:r>
            <a:r>
              <a:rPr lang="de-DE" dirty="0"/>
              <a:t>(teils aus </a:t>
            </a:r>
            <a:r>
              <a:rPr lang="de-DE" b="1" dirty="0"/>
              <a:t>Aggregation</a:t>
            </a:r>
            <a:r>
              <a:rPr lang="de-DE" dirty="0"/>
              <a:t> der Positionsdaten gewonnen) bewusst beibehalten – auch redundante &amp; einzeln wenig signifikante</a:t>
            </a:r>
          </a:p>
          <a:p>
            <a:pPr marL="0" indent="0">
              <a:buNone/>
            </a:pPr>
            <a:r>
              <a:rPr lang="de-DE" dirty="0"/>
              <a:t>	Beispiel: Tageszeit in 3 Repräsentationen (kategorial, ordinal, stündlich)</a:t>
            </a:r>
          </a:p>
          <a:p>
            <a:endParaRPr lang="de-DE" dirty="0"/>
          </a:p>
          <a:p>
            <a:r>
              <a:rPr lang="de-DE" b="1" dirty="0"/>
              <a:t>Keine vorschnelle Reduktion</a:t>
            </a:r>
            <a:r>
              <a:rPr lang="de-DE" dirty="0"/>
              <a:t>, da Kombinationen oft entscheidend</a:t>
            </a:r>
          </a:p>
          <a:p>
            <a:endParaRPr lang="de-DE" dirty="0"/>
          </a:p>
          <a:p>
            <a:r>
              <a:rPr lang="de-DE" dirty="0"/>
              <a:t>Unterschiedliche Anforderungen je Modelltyp:</a:t>
            </a:r>
          </a:p>
          <a:p>
            <a:pPr lvl="1"/>
            <a:r>
              <a:rPr lang="de-DE" dirty="0"/>
              <a:t>Lineare Modelle bevorzugen wenige, fokussierte Merkmale</a:t>
            </a:r>
          </a:p>
          <a:p>
            <a:pPr lvl="1"/>
            <a:r>
              <a:rPr lang="de-DE" dirty="0" err="1"/>
              <a:t>Boosting</a:t>
            </a:r>
            <a:r>
              <a:rPr lang="de-DE" dirty="0"/>
              <a:t>-Modelle profitieren von umfangreichem Feature-Set</a:t>
            </a:r>
          </a:p>
        </p:txBody>
      </p:sp>
    </p:spTree>
    <p:extLst>
      <p:ext uri="{BB962C8B-B14F-4D97-AF65-F5344CB8AC3E}">
        <p14:creationId xmlns:p14="http://schemas.microsoft.com/office/powerpoint/2010/main" val="1145168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155CB-271A-EEA9-F83D-A6C20847C7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F7E000-0A64-89ED-4249-0A1C93295638}"/>
              </a:ext>
            </a:extLst>
          </p:cNvPr>
          <p:cNvSpPr>
            <a:spLocks noGrp="1"/>
          </p:cNvSpPr>
          <p:nvPr>
            <p:ph type="title"/>
          </p:nvPr>
        </p:nvSpPr>
        <p:spPr/>
        <p:txBody>
          <a:bodyPr/>
          <a:lstStyle/>
          <a:p>
            <a:r>
              <a:rPr lang="de-DE" dirty="0"/>
              <a:t>Merkmalsraum der Analysedaten (2)</a:t>
            </a:r>
            <a:endParaRPr dirty="0"/>
          </a:p>
        </p:txBody>
      </p:sp>
      <p:pic>
        <p:nvPicPr>
          <p:cNvPr id="7" name="Grafik 6">
            <a:extLst>
              <a:ext uri="{FF2B5EF4-FFF2-40B4-BE49-F238E27FC236}">
                <a16:creationId xmlns:a16="http://schemas.microsoft.com/office/drawing/2014/main" id="{52AAF868-F437-BFFE-D070-C7627035F4FF}"/>
              </a:ext>
            </a:extLst>
          </p:cNvPr>
          <p:cNvPicPr>
            <a:picLocks noChangeAspect="1"/>
          </p:cNvPicPr>
          <p:nvPr/>
        </p:nvPicPr>
        <p:blipFill>
          <a:blip r:embed="rId2"/>
          <a:stretch>
            <a:fillRect/>
          </a:stretch>
        </p:blipFill>
        <p:spPr>
          <a:xfrm>
            <a:off x="515112" y="2441448"/>
            <a:ext cx="5425910" cy="2819644"/>
          </a:xfrm>
          <a:prstGeom prst="rect">
            <a:avLst/>
          </a:prstGeom>
        </p:spPr>
      </p:pic>
      <p:pic>
        <p:nvPicPr>
          <p:cNvPr id="9" name="Grafik 8">
            <a:extLst>
              <a:ext uri="{FF2B5EF4-FFF2-40B4-BE49-F238E27FC236}">
                <a16:creationId xmlns:a16="http://schemas.microsoft.com/office/drawing/2014/main" id="{6D032E5F-8148-AAC2-96E1-E434D67B9192}"/>
              </a:ext>
            </a:extLst>
          </p:cNvPr>
          <p:cNvPicPr>
            <a:picLocks noChangeAspect="1"/>
          </p:cNvPicPr>
          <p:nvPr/>
        </p:nvPicPr>
        <p:blipFill>
          <a:blip r:embed="rId3"/>
          <a:stretch>
            <a:fillRect/>
          </a:stretch>
        </p:blipFill>
        <p:spPr>
          <a:xfrm>
            <a:off x="5941022" y="2654964"/>
            <a:ext cx="5471634" cy="2651990"/>
          </a:xfrm>
          <a:prstGeom prst="rect">
            <a:avLst/>
          </a:prstGeom>
        </p:spPr>
      </p:pic>
      <p:pic>
        <p:nvPicPr>
          <p:cNvPr id="13" name="Grafik 12">
            <a:extLst>
              <a:ext uri="{FF2B5EF4-FFF2-40B4-BE49-F238E27FC236}">
                <a16:creationId xmlns:a16="http://schemas.microsoft.com/office/drawing/2014/main" id="{1ED63AFC-3D24-87CA-DE75-5B8A5EDAA37F}"/>
              </a:ext>
            </a:extLst>
          </p:cNvPr>
          <p:cNvPicPr>
            <a:picLocks noChangeAspect="1"/>
          </p:cNvPicPr>
          <p:nvPr/>
        </p:nvPicPr>
        <p:blipFill>
          <a:blip r:embed="rId4"/>
          <a:stretch>
            <a:fillRect/>
          </a:stretch>
        </p:blipFill>
        <p:spPr>
          <a:xfrm>
            <a:off x="5979125" y="2335793"/>
            <a:ext cx="5433531" cy="327688"/>
          </a:xfrm>
          <a:prstGeom prst="rect">
            <a:avLst/>
          </a:prstGeom>
        </p:spPr>
      </p:pic>
    </p:spTree>
    <p:extLst>
      <p:ext uri="{BB962C8B-B14F-4D97-AF65-F5344CB8AC3E}">
        <p14:creationId xmlns:p14="http://schemas.microsoft.com/office/powerpoint/2010/main" val="3038475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6AD0A-5B25-4931-F4E5-34E5345F2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43708A-1134-8009-05AD-7AC1A77AC047}"/>
              </a:ext>
            </a:extLst>
          </p:cNvPr>
          <p:cNvSpPr>
            <a:spLocks noGrp="1"/>
          </p:cNvSpPr>
          <p:nvPr>
            <p:ph type="title"/>
          </p:nvPr>
        </p:nvSpPr>
        <p:spPr/>
        <p:txBody>
          <a:bodyPr/>
          <a:lstStyle/>
          <a:p>
            <a:r>
              <a:rPr lang="de-DE" dirty="0"/>
              <a:t>Anforderungen an Analyseverfahren</a:t>
            </a:r>
            <a:endParaRPr dirty="0"/>
          </a:p>
        </p:txBody>
      </p:sp>
      <p:sp>
        <p:nvSpPr>
          <p:cNvPr id="3" name="Content Placeholder 2">
            <a:extLst>
              <a:ext uri="{FF2B5EF4-FFF2-40B4-BE49-F238E27FC236}">
                <a16:creationId xmlns:a16="http://schemas.microsoft.com/office/drawing/2014/main" id="{E67EA258-7311-A1AE-F5F6-C04040B5E6B5}"/>
              </a:ext>
            </a:extLst>
          </p:cNvPr>
          <p:cNvSpPr>
            <a:spLocks noGrp="1"/>
          </p:cNvSpPr>
          <p:nvPr>
            <p:ph idx="1"/>
          </p:nvPr>
        </p:nvSpPr>
        <p:spPr>
          <a:xfrm>
            <a:off x="521208" y="2140527"/>
            <a:ext cx="11155680" cy="4222082"/>
          </a:xfrm>
        </p:spPr>
        <p:txBody>
          <a:bodyPr>
            <a:normAutofit/>
          </a:bodyPr>
          <a:lstStyle/>
          <a:p>
            <a:r>
              <a:rPr lang="de-DE" dirty="0"/>
              <a:t>Auswahl nicht nur nach Metriken (z. B. Precision, F2), sondern nach betriebsnahen Kriterien</a:t>
            </a:r>
          </a:p>
          <a:p>
            <a:endParaRPr lang="de-DE" b="1" dirty="0"/>
          </a:p>
          <a:p>
            <a:r>
              <a:rPr lang="de-DE" b="1" dirty="0"/>
              <a:t>5 zentrale Anforderungen </a:t>
            </a:r>
            <a:r>
              <a:rPr lang="de-DE" dirty="0"/>
              <a:t>gleichrangig berücksichtigt:</a:t>
            </a:r>
          </a:p>
          <a:p>
            <a:pPr lvl="1"/>
            <a:r>
              <a:rPr lang="de-DE" b="1" dirty="0"/>
              <a:t>Verständlichkeit: </a:t>
            </a:r>
            <a:r>
              <a:rPr lang="de-DE" dirty="0"/>
              <a:t>Ergebnisse nachvollziehbar &amp; visualisierbar</a:t>
            </a:r>
          </a:p>
          <a:p>
            <a:pPr lvl="1"/>
            <a:r>
              <a:rPr lang="de-DE" b="1" dirty="0"/>
              <a:t>Umsetzbarkeit: </a:t>
            </a:r>
            <a:r>
              <a:rPr lang="de-DE" dirty="0"/>
              <a:t>Einfach in der Praxis einsetzbar</a:t>
            </a:r>
          </a:p>
          <a:p>
            <a:pPr lvl="1"/>
            <a:r>
              <a:rPr lang="de-DE" b="1" dirty="0"/>
              <a:t>Reproduzierbarkeit: </a:t>
            </a:r>
            <a:r>
              <a:rPr lang="de-DE" dirty="0"/>
              <a:t>Konsistente Ergebnisse mit gleichem Code/Daten</a:t>
            </a:r>
          </a:p>
          <a:p>
            <a:pPr lvl="1"/>
            <a:r>
              <a:rPr lang="de-DE" b="1" dirty="0"/>
              <a:t>Skalierbarkeit: </a:t>
            </a:r>
            <a:r>
              <a:rPr lang="de-DE" dirty="0"/>
              <a:t>Einsetzbar in allen Filialen, nachtrainierbar</a:t>
            </a:r>
          </a:p>
          <a:p>
            <a:pPr lvl="1"/>
            <a:r>
              <a:rPr lang="de-DE" b="1" dirty="0"/>
              <a:t>Robustheit: </a:t>
            </a:r>
            <a:r>
              <a:rPr lang="de-DE" dirty="0"/>
              <a:t>Stabil bei Datenabweichungen &amp; erneutem Training</a:t>
            </a:r>
          </a:p>
        </p:txBody>
      </p:sp>
    </p:spTree>
    <p:extLst>
      <p:ext uri="{BB962C8B-B14F-4D97-AF65-F5344CB8AC3E}">
        <p14:creationId xmlns:p14="http://schemas.microsoft.com/office/powerpoint/2010/main" val="358774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D5B55-C090-812F-AA6E-F909B1B99B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D10000-0557-B988-C023-4811A5E117FE}"/>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81B210C2-0656-8C66-830D-BBF7C4D8838F}"/>
              </a:ext>
            </a:extLst>
          </p:cNvPr>
          <p:cNvSpPr>
            <a:spLocks noGrp="1"/>
          </p:cNvSpPr>
          <p:nvPr>
            <p:ph idx="1"/>
          </p:nvPr>
        </p:nvSpPr>
        <p:spPr>
          <a:xfrm>
            <a:off x="521208" y="2140527"/>
            <a:ext cx="11155680" cy="4222082"/>
          </a:xfrm>
        </p:spPr>
        <p:txBody>
          <a:bodyPr>
            <a:normAutofit/>
          </a:bodyPr>
          <a:lstStyle/>
          <a:p>
            <a:endParaRPr lang="de-DE" dirty="0"/>
          </a:p>
          <a:p>
            <a:endParaRPr lang="de-DE" dirty="0"/>
          </a:p>
          <a:p>
            <a:r>
              <a:rPr lang="de-DE" dirty="0"/>
              <a:t>Trainingsdaten lassen sich vor dem konkreten Modellaufbau in Kategorien einteilen:</a:t>
            </a:r>
          </a:p>
          <a:p>
            <a:pPr lvl="1"/>
            <a:r>
              <a:rPr lang="de-DE" b="1" dirty="0"/>
              <a:t>„</a:t>
            </a:r>
            <a:r>
              <a:rPr lang="de-DE" b="1" dirty="0" err="1"/>
              <a:t>Unscanned</a:t>
            </a:r>
            <a:r>
              <a:rPr lang="de-DE" b="1" dirty="0"/>
              <a:t>“ </a:t>
            </a:r>
            <a:r>
              <a:rPr lang="de-DE" dirty="0"/>
              <a:t>(100 % FRAUD, Kamera erkannt fehlende Scans)</a:t>
            </a:r>
          </a:p>
          <a:p>
            <a:pPr lvl="1"/>
            <a:r>
              <a:rPr lang="de-DE" b="1" dirty="0"/>
              <a:t>Fehlerhafte Rabatte </a:t>
            </a:r>
            <a:r>
              <a:rPr lang="de-DE" dirty="0"/>
              <a:t>(100 % FRAUD, manuell ausgelöste Rabattfunktion für dafür ungeeignete Artikel)</a:t>
            </a:r>
          </a:p>
          <a:p>
            <a:pPr lvl="1"/>
            <a:r>
              <a:rPr lang="de-DE" b="1" dirty="0"/>
              <a:t>Übrige Rabatte </a:t>
            </a:r>
            <a:r>
              <a:rPr lang="de-DE" dirty="0"/>
              <a:t>(12 % FRAUD, bei Artikeln mit MHD; Rabatt möglich, aber auffällig häufig)</a:t>
            </a:r>
          </a:p>
          <a:p>
            <a:pPr lvl="1"/>
            <a:r>
              <a:rPr lang="de-DE" b="1" dirty="0"/>
              <a:t>Übrige Fälle </a:t>
            </a:r>
            <a:r>
              <a:rPr lang="de-DE" dirty="0"/>
              <a:t>(1,17 % FRAUD, Restkategorie)</a:t>
            </a:r>
          </a:p>
          <a:p>
            <a:pPr marL="0" indent="0">
              <a:buNone/>
            </a:pPr>
            <a:endParaRPr lang="de-DE" dirty="0"/>
          </a:p>
        </p:txBody>
      </p:sp>
    </p:spTree>
    <p:extLst>
      <p:ext uri="{BB962C8B-B14F-4D97-AF65-F5344CB8AC3E}">
        <p14:creationId xmlns:p14="http://schemas.microsoft.com/office/powerpoint/2010/main" val="4062710152"/>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1_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Arial"/>
        <a:cs typeface="Arial"/>
      </a:majorFont>
      <a:minorFont>
        <a:latin typeface="Bierstadt"/>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bwMode="auto"/>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1777</Words>
  <Application>Microsoft Office PowerPoint</Application>
  <PresentationFormat>Breitbild</PresentationFormat>
  <Paragraphs>274</Paragraphs>
  <Slides>37</Slides>
  <Notes>23</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37</vt:i4>
      </vt:variant>
    </vt:vector>
  </HeadingPairs>
  <TitlesOfParts>
    <vt:vector size="42" baseType="lpstr">
      <vt:lpstr>Arial</vt:lpstr>
      <vt:lpstr>Bierstadt</vt:lpstr>
      <vt:lpstr>Calibri</vt:lpstr>
      <vt:lpstr>GestaltVTI</vt:lpstr>
      <vt:lpstr>1_GestaltVTI</vt:lpstr>
      <vt:lpstr>PowerPoint-Präsentation</vt:lpstr>
      <vt:lpstr>PowerPoint-Präsentation</vt:lpstr>
      <vt:lpstr>1. Vorbemerkung</vt:lpstr>
      <vt:lpstr>Ziele des Meilensteins (1)</vt:lpstr>
      <vt:lpstr>Ziele des Meilensteins (2)</vt:lpstr>
      <vt:lpstr>Merkmalsraum der Analysedaten (1)</vt:lpstr>
      <vt:lpstr>Merkmalsraum der Analysedaten (2)</vt:lpstr>
      <vt:lpstr>Anforderungen an Analyseverfahren</vt:lpstr>
      <vt:lpstr>Modellbildungsprozess &amp; Datenkategorien</vt:lpstr>
      <vt:lpstr>Modellbildungsprozess &amp; Datenkategorien</vt:lpstr>
      <vt:lpstr>2. Statische Regeln</vt:lpstr>
      <vt:lpstr>Statische Regeln zur Vorfilterung (1)</vt:lpstr>
      <vt:lpstr>Statische Regeln zur Vorfilterung (2)</vt:lpstr>
      <vt:lpstr>Bewertung der statischen Regeln</vt:lpstr>
      <vt:lpstr>3. Klassifikation</vt:lpstr>
      <vt:lpstr>Klassifikation der Transaktionen</vt:lpstr>
      <vt:lpstr>Modellentwicklung &amp; Evaluation</vt:lpstr>
      <vt:lpstr>Verglichene Modellklassen</vt:lpstr>
      <vt:lpstr>Modellvergleich (1)</vt:lpstr>
      <vt:lpstr>Modellvergleich (2)</vt:lpstr>
      <vt:lpstr>Modellvergleich (3)</vt:lpstr>
      <vt:lpstr>Kalibrierung &amp; Schwellenwertwahl</vt:lpstr>
      <vt:lpstr>4. Regression</vt:lpstr>
      <vt:lpstr>Schadensschätzung per Regression</vt:lpstr>
      <vt:lpstr>Trainingsvarianten (1)</vt:lpstr>
      <vt:lpstr>Trainingsvarianten (2)</vt:lpstr>
      <vt:lpstr>5. Gesamtmodell</vt:lpstr>
      <vt:lpstr>Simulierte Bewertungsfunktion </vt:lpstr>
      <vt:lpstr>Simulierte Bewertungsfunktion </vt:lpstr>
      <vt:lpstr>6. Bewertung &amp; Empfehlung</vt:lpstr>
      <vt:lpstr>Wirtschaftlicher Mehrwert des Modells</vt:lpstr>
      <vt:lpstr>Schaden durch Rabattbetrug</vt:lpstr>
      <vt:lpstr>Sensitivitätsanalyse: Einflussfaktoren im Modell</vt:lpstr>
      <vt:lpstr>Handlungsempfehlungen &amp; Modellpflege</vt:lpstr>
      <vt:lpstr>7. Ausblick</vt:lpstr>
      <vt:lpstr>Technische Umsetzung</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Raphael Schaffarczik</cp:lastModifiedBy>
  <cp:revision>209</cp:revision>
  <dcterms:created xsi:type="dcterms:W3CDTF">2025-04-25T09:01:47Z</dcterms:created>
  <dcterms:modified xsi:type="dcterms:W3CDTF">2025-06-23T10:24:04Z</dcterms:modified>
</cp:coreProperties>
</file>