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2" r:id="rId2"/>
    <p:sldId id="2615" r:id="rId3"/>
    <p:sldId id="2598" r:id="rId4"/>
    <p:sldId id="2633" r:id="rId5"/>
    <p:sldId id="2661" r:id="rId6"/>
    <p:sldId id="2634" r:id="rId7"/>
    <p:sldId id="2642" r:id="rId8"/>
    <p:sldId id="2627" r:id="rId9"/>
    <p:sldId id="2655" r:id="rId10"/>
    <p:sldId id="2656" r:id="rId11"/>
    <p:sldId id="2657" r:id="rId12"/>
    <p:sldId id="2662" r:id="rId13"/>
    <p:sldId id="2620" r:id="rId14"/>
    <p:sldId id="2650" r:id="rId15"/>
    <p:sldId id="2635" r:id="rId16"/>
    <p:sldId id="2624" r:id="rId17"/>
    <p:sldId id="2658" r:id="rId18"/>
    <p:sldId id="2659" r:id="rId19"/>
    <p:sldId id="2644" r:id="rId20"/>
    <p:sldId id="2660" r:id="rId21"/>
    <p:sldId id="2636" r:id="rId22"/>
    <p:sldId id="2625" r:id="rId23"/>
    <p:sldId id="2637" r:id="rId24"/>
    <p:sldId id="2640" r:id="rId25"/>
    <p:sldId id="2631" r:id="rId26"/>
    <p:sldId id="2632"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34"/>
            <p14:sldId id="2642"/>
            <p14:sldId id="2627"/>
            <p14:sldId id="2655"/>
            <p14:sldId id="2656"/>
            <p14:sldId id="2657"/>
            <p14:sldId id="2662"/>
            <p14:sldId id="2620"/>
            <p14:sldId id="2650"/>
            <p14:sldId id="2635"/>
            <p14:sldId id="2624"/>
            <p14:sldId id="2658"/>
            <p14:sldId id="2659"/>
            <p14:sldId id="2644"/>
            <p14:sldId id="2660"/>
            <p14:sldId id="2636"/>
            <p14:sldId id="2625"/>
            <p14:sldId id="2637"/>
            <p14:sldId id="2640"/>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20.05.2025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EE3AA-CF1A-E483-12FC-499C581B09C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6EC4307-2A7E-6C94-40C5-6B9285ACF23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8339BC3-563A-77B0-C480-71ADA46D8CE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C6BFD30-19E5-610A-7451-F09CE3F122A2}"/>
              </a:ext>
            </a:extLst>
          </p:cNvPr>
          <p:cNvSpPr>
            <a:spLocks noGrp="1"/>
          </p:cNvSpPr>
          <p:nvPr>
            <p:ph type="sldNum" sz="quarter" idx="5"/>
          </p:nvPr>
        </p:nvSpPr>
        <p:spPr/>
        <p:txBody>
          <a:bodyPr/>
          <a:lstStyle/>
          <a:p>
            <a:fld id="{8C36BA74-7AA1-48ED-B9BC-0F570D47A936}" type="slidenum">
              <a:t>12</a:t>
            </a:fld>
            <a:endParaRPr lang="de-DE"/>
          </a:p>
        </p:txBody>
      </p:sp>
    </p:spTree>
    <p:extLst>
      <p:ext uri="{BB962C8B-B14F-4D97-AF65-F5344CB8AC3E}">
        <p14:creationId xmlns:p14="http://schemas.microsoft.com/office/powerpoint/2010/main" val="316794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3207F-A383-62ED-7C74-CCE80B6F03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424EB3F-859A-1A36-14FD-10139616E78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6A6A255-0288-0EE0-E384-B49403D03E94}"/>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399DFBB-441E-AEAB-304A-B784860FE540}"/>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207543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003AE-4915-452B-8C1B-4F5F0757C8A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367AE77-2794-328C-7DA4-3D866D1754B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B31E85-B4F4-B4A9-FB44-A0CA77D1ABD5}"/>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ABDA6037-C4B9-CEBB-8E76-49ADAA0B1038}"/>
              </a:ext>
            </a:extLst>
          </p:cNvPr>
          <p:cNvSpPr>
            <a:spLocks noGrp="1"/>
          </p:cNvSpPr>
          <p:nvPr>
            <p:ph type="sldNum" sz="quarter" idx="5"/>
          </p:nvPr>
        </p:nvSpPr>
        <p:spPr/>
        <p:txBody>
          <a:bodyPr/>
          <a:lstStyle/>
          <a:p>
            <a:fld id="{8C36BA74-7AA1-48ED-B9BC-0F570D47A936}" type="slidenum">
              <a:t>15</a:t>
            </a:fld>
            <a:endParaRPr lang="de-DE"/>
          </a:p>
        </p:txBody>
      </p:sp>
    </p:spTree>
    <p:extLst>
      <p:ext uri="{BB962C8B-B14F-4D97-AF65-F5344CB8AC3E}">
        <p14:creationId xmlns:p14="http://schemas.microsoft.com/office/powerpoint/2010/main" val="378913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21</a:t>
            </a:fld>
            <a:endParaRPr lang="de-DE"/>
          </a:p>
        </p:txBody>
      </p:sp>
    </p:spTree>
    <p:extLst>
      <p:ext uri="{BB962C8B-B14F-4D97-AF65-F5344CB8AC3E}">
        <p14:creationId xmlns:p14="http://schemas.microsoft.com/office/powerpoint/2010/main" val="34631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5/20/2025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5/20/2025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5/20/2025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5/20/2025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5/20/2025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5/20/2025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5/20/2025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5/20/2025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5/20/2025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5/20/2025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5/20/2025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5/20/2025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2</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Vorabanalyse – Kundenfeedback</a:t>
            </a:r>
            <a:br>
              <a:rPr lang="de-DE" dirty="0"/>
            </a:br>
            <a:r>
              <a:rPr lang="de-DE" sz="2000" b="1" kern="100" dirty="0">
                <a:effectLst/>
                <a:latin typeface="Aptos" panose="020B0004020202020204" pitchFamily="34" charset="0"/>
                <a:ea typeface="Aptos" panose="020B0004020202020204" pitchFamily="34" charset="0"/>
                <a:cs typeface="Times New Roman" panose="02020603050405020304" pitchFamily="18" charset="0"/>
              </a:rPr>
              <a:t>Bei FRAUD sind niedrige Kundenbewertungen unterrepräsentiert</a:t>
            </a: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2262544"/>
            <a:ext cx="4860121" cy="3438144"/>
          </a:xfrm>
          <a:prstGeom prst="rect">
            <a:avLst/>
          </a:prstGeom>
        </p:spPr>
      </p:pic>
    </p:spTree>
    <p:extLst>
      <p:ext uri="{BB962C8B-B14F-4D97-AF65-F5344CB8AC3E}">
        <p14:creationId xmlns:p14="http://schemas.microsoft.com/office/powerpoint/2010/main" val="300391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Vorabanalyse – Kamerasystem</a:t>
            </a:r>
            <a:br>
              <a:rPr lang="de-DE" dirty="0"/>
            </a:br>
            <a:r>
              <a:rPr lang="de-DE" sz="2000" b="1" kern="100" dirty="0">
                <a:effectLst/>
                <a:latin typeface="Aptos" panose="020B0004020202020204" pitchFamily="34" charset="0"/>
                <a:ea typeface="Aptos" panose="020B0004020202020204" pitchFamily="34" charset="0"/>
                <a:cs typeface="Times New Roman" panose="02020603050405020304" pitchFamily="18" charset="0"/>
              </a:rPr>
              <a:t>Lernkurve des Kamerasystems</a:t>
            </a: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9488" y="2194503"/>
            <a:ext cx="5199490" cy="3919572"/>
          </a:xfrm>
          <a:prstGeom prst="rect">
            <a:avLst/>
          </a:prstGeom>
        </p:spPr>
      </p:pic>
    </p:spTree>
    <p:extLst>
      <p:ext uri="{BB962C8B-B14F-4D97-AF65-F5344CB8AC3E}">
        <p14:creationId xmlns:p14="http://schemas.microsoft.com/office/powerpoint/2010/main" val="249929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4D828-923A-88CD-281F-A85D6E33295A}"/>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7ED924B-E932-AC96-F36C-45BB2AA2B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A1E1CCE-D026-A77F-79F9-1BCB0D4A6005}"/>
              </a:ext>
            </a:extLst>
          </p:cNvPr>
          <p:cNvSpPr>
            <a:spLocks noGrp="1"/>
          </p:cNvSpPr>
          <p:nvPr>
            <p:ph type="ctrTitle"/>
          </p:nvPr>
        </p:nvSpPr>
        <p:spPr>
          <a:xfrm>
            <a:off x="521208" y="1211766"/>
            <a:ext cx="7237052" cy="4727988"/>
          </a:xfrm>
        </p:spPr>
        <p:txBody>
          <a:bodyPr anchor="b">
            <a:normAutofit/>
          </a:bodyPr>
          <a:lstStyle/>
          <a:p>
            <a:r>
              <a:rPr lang="de-DE" sz="6000" dirty="0"/>
              <a:t>2.Datenmanagment</a:t>
            </a:r>
          </a:p>
        </p:txBody>
      </p:sp>
      <p:sp>
        <p:nvSpPr>
          <p:cNvPr id="9" name="Freeform: Shape 8">
            <a:extLst>
              <a:ext uri="{FF2B5EF4-FFF2-40B4-BE49-F238E27FC236}">
                <a16:creationId xmlns:a16="http://schemas.microsoft.com/office/drawing/2014/main" id="{48291A8D-3B8E-6A66-1DDB-54C01CDDD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770825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Datenmanagement</a:t>
            </a:r>
            <a:endParaRPr dirty="0"/>
          </a:p>
        </p:txBody>
      </p:sp>
      <p:sp>
        <p:nvSpPr>
          <p:cNvPr id="3" name="Content Placeholder 2"/>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Dateiformate</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parquet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große Transaktionen/Lines,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csv</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Stammdaten</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Aptos" panose="020B0004020202020204" pitchFamily="34" charset="0"/>
                <a:ea typeface="Aptos" panose="020B0004020202020204" pitchFamily="34" charset="0"/>
                <a:cs typeface="Times New Roman" panose="02020603050405020304" pitchFamily="18" charset="0"/>
              </a:rPr>
              <a:t>Speicherung und Versionierung</a:t>
            </a:r>
            <a:r>
              <a:rPr lang="de-DE" sz="1800" dirty="0">
                <a:effectLst/>
                <a:latin typeface="Aptos" panose="020B0004020202020204" pitchFamily="34" charset="0"/>
                <a:ea typeface="Aptos" panose="020B0004020202020204" pitchFamily="34" charset="0"/>
                <a:cs typeface="Times New Roman" panose="02020603050405020304" pitchFamily="18" charset="0"/>
              </a:rPr>
              <a:t>: lokale Ablage, passwortgeschützte Einbindung in GitHub</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Aptos" panose="020B0004020202020204" pitchFamily="34" charset="0"/>
                <a:ea typeface="Aptos" panose="020B0004020202020204" pitchFamily="34" charset="0"/>
                <a:cs typeface="Times New Roman" panose="02020603050405020304" pitchFamily="18" charset="0"/>
              </a:rPr>
              <a:t>Datenschutz</a:t>
            </a:r>
            <a:r>
              <a:rPr lang="de-DE" sz="1800" dirty="0">
                <a:effectLst/>
                <a:latin typeface="Aptos" panose="020B0004020202020204" pitchFamily="34" charset="0"/>
                <a:ea typeface="Aptos" panose="020B0004020202020204" pitchFamily="34" charset="0"/>
                <a:cs typeface="Times New Roman" panose="02020603050405020304" pitchFamily="18" charset="0"/>
              </a:rPr>
              <a:t>: Es sind keine personenbezogenen Daten enthalten – DSGVO-konform</a:t>
            </a:r>
            <a:endParaRPr lang="de-DE"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Skalierbarkeit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Alle Schritte in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Notebooks dokumentiert und modular aufgebaut für spätere Automatisierung</a:t>
            </a:r>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E72B5E-6B0B-BCFE-A090-82C603E5002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CF5F66A-D5DF-A3BD-7B55-26CD61476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D5EAE95-A5E8-E1C9-DCA8-5641CD1678D3}"/>
              </a:ext>
            </a:extLst>
          </p:cNvPr>
          <p:cNvSpPr>
            <a:spLocks noGrp="1"/>
          </p:cNvSpPr>
          <p:nvPr>
            <p:ph type="ctrTitle"/>
          </p:nvPr>
        </p:nvSpPr>
        <p:spPr>
          <a:xfrm>
            <a:off x="521208" y="1211766"/>
            <a:ext cx="7237052" cy="4727988"/>
          </a:xfrm>
        </p:spPr>
        <p:txBody>
          <a:bodyPr anchor="b">
            <a:normAutofit/>
          </a:bodyPr>
          <a:lstStyle/>
          <a:p>
            <a:r>
              <a:rPr lang="de-DE" sz="6000" dirty="0"/>
              <a:t>3.Vorabanalyse</a:t>
            </a:r>
          </a:p>
        </p:txBody>
      </p:sp>
      <p:sp>
        <p:nvSpPr>
          <p:cNvPr id="9" name="Freeform: Shape 8">
            <a:extLst>
              <a:ext uri="{FF2B5EF4-FFF2-40B4-BE49-F238E27FC236}">
                <a16:creationId xmlns:a16="http://schemas.microsoft.com/office/drawing/2014/main" id="{61603231-7E18-9A2E-FB4C-0426DA580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0652753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89FF9F-FC2B-44BB-73F8-EA80D743C6D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2DAA9B-8858-FA8A-A900-954E57D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28C59B12-A36B-19D9-4495-E6CF783F5D94}"/>
              </a:ext>
            </a:extLst>
          </p:cNvPr>
          <p:cNvSpPr>
            <a:spLocks noGrp="1"/>
          </p:cNvSpPr>
          <p:nvPr>
            <p:ph type="ctrTitle"/>
          </p:nvPr>
        </p:nvSpPr>
        <p:spPr>
          <a:xfrm>
            <a:off x="521208" y="1211766"/>
            <a:ext cx="7237052" cy="4727988"/>
          </a:xfrm>
        </p:spPr>
        <p:txBody>
          <a:bodyPr anchor="b">
            <a:normAutofit/>
          </a:bodyPr>
          <a:lstStyle/>
          <a:p>
            <a:r>
              <a:rPr lang="de-DE" sz="6600" dirty="0"/>
              <a:t>5. Daten-Transformation</a:t>
            </a:r>
          </a:p>
        </p:txBody>
      </p:sp>
      <p:sp>
        <p:nvSpPr>
          <p:cNvPr id="9" name="Freeform: Shape 8">
            <a:extLst>
              <a:ext uri="{FF2B5EF4-FFF2-40B4-BE49-F238E27FC236}">
                <a16:creationId xmlns:a16="http://schemas.microsoft.com/office/drawing/2014/main" id="{90F81946-9EB6-36E5-321E-D743EC0E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5212932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Datentransformation</a:t>
            </a:r>
            <a:endParaRPr dirty="0"/>
          </a:p>
        </p:txBody>
      </p:sp>
      <p:sp>
        <p:nvSpPr>
          <p:cNvPr id="3" name="Content Placeholder 2"/>
          <p:cNvSpPr>
            <a:spLocks noGrp="1"/>
          </p:cNvSpPr>
          <p:nvPr>
            <p:ph idx="1"/>
          </p:nvPr>
        </p:nvSpPr>
        <p:spPr>
          <a:xfrm>
            <a:off x="521208" y="2569555"/>
            <a:ext cx="11155680" cy="3767328"/>
          </a:xfrm>
        </p:spPr>
        <p:txBody>
          <a:bodyPr/>
          <a:lstStyle/>
          <a:p>
            <a:endParaRPr dirty="0"/>
          </a:p>
          <a:p>
            <a:pPr>
              <a:defRPr sz="1800">
                <a:solidFill>
                  <a:srgbClr val="000000"/>
                </a:solidFill>
              </a:defRPr>
            </a:pPr>
            <a:r>
              <a:rPr dirty="0"/>
              <a:t>Join </a:t>
            </a:r>
            <a:r>
              <a:rPr dirty="0" err="1"/>
              <a:t>über</a:t>
            </a:r>
            <a:r>
              <a:rPr dirty="0"/>
              <a:t> </a:t>
            </a:r>
            <a:r>
              <a:rPr dirty="0" err="1"/>
              <a:t>transaction_id</a:t>
            </a:r>
            <a:r>
              <a:rPr dirty="0"/>
              <a:t>, </a:t>
            </a:r>
            <a:r>
              <a:rPr dirty="0" err="1"/>
              <a:t>product_id</a:t>
            </a:r>
            <a:r>
              <a:rPr dirty="0"/>
              <a:t>, </a:t>
            </a:r>
            <a:r>
              <a:rPr dirty="0" err="1"/>
              <a:t>store_id</a:t>
            </a:r>
            <a:r>
              <a:rPr lang="de-DE" dirty="0"/>
              <a:t> </a:t>
            </a:r>
            <a:r>
              <a:rPr lang="de-DE" dirty="0">
                <a:sym typeface="Wingdings" panose="05000000000000000000" pitchFamily="2" charset="2"/>
              </a:rPr>
              <a:t> insgesamt 1,6 Mio. gelabelte Positionen</a:t>
            </a:r>
            <a:endParaRPr dirty="0"/>
          </a:p>
          <a:p>
            <a:pPr>
              <a:defRPr sz="1800">
                <a:solidFill>
                  <a:srgbClr val="000000"/>
                </a:solidFill>
              </a:defRPr>
            </a:pPr>
            <a:r>
              <a:rPr dirty="0" err="1"/>
              <a:t>Berechnete</a:t>
            </a:r>
            <a:r>
              <a:rPr dirty="0"/>
              <a:t> </a:t>
            </a:r>
            <a:r>
              <a:rPr dirty="0" err="1"/>
              <a:t>Merkmale</a:t>
            </a:r>
            <a:r>
              <a:rPr dirty="0"/>
              <a:t>: Dauer, </a:t>
            </a:r>
            <a:r>
              <a:rPr dirty="0" err="1"/>
              <a:t>Uhrzeit</a:t>
            </a:r>
            <a:r>
              <a:rPr dirty="0"/>
              <a:t>, </a:t>
            </a:r>
            <a:r>
              <a:rPr lang="de-DE" dirty="0"/>
              <a:t>Monat, Wochentag, Soll-Preis…</a:t>
            </a:r>
          </a:p>
          <a:p>
            <a:pPr>
              <a:defRPr sz="1800">
                <a:solidFill>
                  <a:srgbClr val="000000"/>
                </a:solidFill>
              </a:defRPr>
            </a:pPr>
            <a:r>
              <a:rPr lang="de-DE" dirty="0"/>
              <a:t>Behandlung fehlender Werte</a:t>
            </a:r>
            <a:endParaRPr dirty="0"/>
          </a:p>
        </p:txBody>
      </p:sp>
      <p:sp>
        <p:nvSpPr>
          <p:cNvPr id="4" name="Rectangle 1">
            <a:extLst>
              <a:ext uri="{FF2B5EF4-FFF2-40B4-BE49-F238E27FC236}">
                <a16:creationId xmlns:a16="http://schemas.microsoft.com/office/drawing/2014/main" id="{65A3AC0D-1875-B6A9-D5FF-A6CE162B1A6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8F26037-CE64-6DB2-D0E6-D9D2F875FB7F}"/>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962DC-CC7B-232C-125C-6766BA175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70FD3-8B9B-6D29-A5A4-BDD61520709A}"/>
              </a:ext>
            </a:extLst>
          </p:cNvPr>
          <p:cNvSpPr>
            <a:spLocks noGrp="1"/>
          </p:cNvSpPr>
          <p:nvPr>
            <p:ph type="title"/>
          </p:nvPr>
        </p:nvSpPr>
        <p:spPr/>
        <p:txBody>
          <a:bodyPr/>
          <a:lstStyle/>
          <a:p>
            <a:r>
              <a:rPr lang="de-DE" dirty="0"/>
              <a:t>Datentransformation – </a:t>
            </a:r>
            <a:r>
              <a:rPr lang="de-DE" dirty="0" err="1"/>
              <a:t>Join</a:t>
            </a:r>
            <a:r>
              <a:rPr lang="de-DE" dirty="0"/>
              <a:t>-Strategie</a:t>
            </a:r>
            <a:endParaRPr dirty="0"/>
          </a:p>
        </p:txBody>
      </p:sp>
      <p:sp>
        <p:nvSpPr>
          <p:cNvPr id="3" name="Content Placeholder 2">
            <a:extLst>
              <a:ext uri="{FF2B5EF4-FFF2-40B4-BE49-F238E27FC236}">
                <a16:creationId xmlns:a16="http://schemas.microsoft.com/office/drawing/2014/main" id="{2BFF0EB1-13A7-AE47-664D-2BF9C20BFFAB}"/>
              </a:ext>
            </a:extLst>
          </p:cNvPr>
          <p:cNvSpPr>
            <a:spLocks noGrp="1"/>
          </p:cNvSpPr>
          <p:nvPr>
            <p:ph idx="1"/>
          </p:nvPr>
        </p:nvSpPr>
        <p:spPr>
          <a:xfrm>
            <a:off x="521208" y="2569555"/>
            <a:ext cx="11155680" cy="3767328"/>
          </a:xfrm>
        </p:spPr>
        <p:txBody>
          <a:bodyPr/>
          <a:lstStyle/>
          <a:p>
            <a:endParaRPr dirty="0"/>
          </a:p>
          <a:p>
            <a:pPr>
              <a:defRPr sz="1800">
                <a:solidFill>
                  <a:srgbClr val="000000"/>
                </a:solidFill>
              </a:defRPr>
            </a:pPr>
            <a:endParaRPr dirty="0"/>
          </a:p>
        </p:txBody>
      </p:sp>
      <p:sp>
        <p:nvSpPr>
          <p:cNvPr id="4" name="Rectangle 1">
            <a:extLst>
              <a:ext uri="{FF2B5EF4-FFF2-40B4-BE49-F238E27FC236}">
                <a16:creationId xmlns:a16="http://schemas.microsoft.com/office/drawing/2014/main" id="{47FC56A5-B486-4E50-B1ED-080AE24E8A5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B02553E-61E1-45C2-157D-E5730BFD7817}"/>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59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B8084-F38C-2485-6571-A9802E936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E0296-054E-06AA-88B2-05C98C82F7A5}"/>
              </a:ext>
            </a:extLst>
          </p:cNvPr>
          <p:cNvSpPr>
            <a:spLocks noGrp="1"/>
          </p:cNvSpPr>
          <p:nvPr>
            <p:ph type="title"/>
          </p:nvPr>
        </p:nvSpPr>
        <p:spPr/>
        <p:txBody>
          <a:bodyPr/>
          <a:lstStyle/>
          <a:p>
            <a:r>
              <a:rPr lang="de-DE" dirty="0"/>
              <a:t>Datentransformation – berechnete Merkmale</a:t>
            </a:r>
            <a:endParaRPr dirty="0"/>
          </a:p>
        </p:txBody>
      </p:sp>
      <p:sp>
        <p:nvSpPr>
          <p:cNvPr id="3" name="Content Placeholder 2">
            <a:extLst>
              <a:ext uri="{FF2B5EF4-FFF2-40B4-BE49-F238E27FC236}">
                <a16:creationId xmlns:a16="http://schemas.microsoft.com/office/drawing/2014/main" id="{4CAF17BE-087E-DED1-71D2-4BDCF9E420A9}"/>
              </a:ext>
            </a:extLst>
          </p:cNvPr>
          <p:cNvSpPr>
            <a:spLocks noGrp="1"/>
          </p:cNvSpPr>
          <p:nvPr>
            <p:ph idx="1"/>
          </p:nvPr>
        </p:nvSpPr>
        <p:spPr>
          <a:xfrm>
            <a:off x="521208" y="2569555"/>
            <a:ext cx="11155680" cy="3767328"/>
          </a:xfrm>
        </p:spPr>
        <p:txBody>
          <a:bodyPr/>
          <a:lstStyle/>
          <a:p>
            <a:endParaRPr dirty="0"/>
          </a:p>
          <a:p>
            <a:pPr>
              <a:defRPr sz="1800">
                <a:solidFill>
                  <a:srgbClr val="000000"/>
                </a:solidFill>
              </a:defRPr>
            </a:pPr>
            <a:r>
              <a:rPr lang="de-DE" dirty="0"/>
              <a:t>Transaktionsdauer</a:t>
            </a:r>
            <a:endParaRPr dirty="0"/>
          </a:p>
          <a:p>
            <a:pPr>
              <a:defRPr sz="1800">
                <a:solidFill>
                  <a:srgbClr val="000000"/>
                </a:solidFill>
              </a:defRPr>
            </a:pPr>
            <a:r>
              <a:rPr lang="de-DE" dirty="0"/>
              <a:t>Uhrzeit, Wochentag, Monat</a:t>
            </a:r>
          </a:p>
          <a:p>
            <a:pPr>
              <a:defRPr sz="1800">
                <a:solidFill>
                  <a:srgbClr val="000000"/>
                </a:solidFill>
              </a:defRPr>
            </a:pPr>
            <a:r>
              <a:rPr lang="de-DE" dirty="0"/>
              <a:t>Abstand zwischen zwei aufeinanderfolgenden Scanvorgängen</a:t>
            </a:r>
          </a:p>
          <a:p>
            <a:pPr>
              <a:defRPr sz="1800">
                <a:solidFill>
                  <a:srgbClr val="000000"/>
                </a:solidFill>
              </a:defRPr>
            </a:pPr>
            <a:r>
              <a:rPr lang="de-DE" dirty="0"/>
              <a:t>Abstand Transaktionsstart zum ersten Scan / letzter Scan zum Transaktionsende</a:t>
            </a:r>
          </a:p>
          <a:p>
            <a:pPr>
              <a:defRPr sz="1800">
                <a:solidFill>
                  <a:srgbClr val="000000"/>
                </a:solidFill>
              </a:defRPr>
            </a:pPr>
            <a:r>
              <a:rPr lang="de-DE" dirty="0"/>
              <a:t>Kalkulierter </a:t>
            </a:r>
            <a:r>
              <a:rPr lang="de-DE" dirty="0" err="1"/>
              <a:t>sales_price</a:t>
            </a:r>
            <a:endParaRPr lang="de-DE" dirty="0"/>
          </a:p>
          <a:p>
            <a:pPr>
              <a:defRPr sz="1800">
                <a:solidFill>
                  <a:srgbClr val="000000"/>
                </a:solidFill>
              </a:defRPr>
            </a:pPr>
            <a:r>
              <a:rPr lang="de-DE" dirty="0"/>
              <a:t>Kalkulierter </a:t>
            </a:r>
            <a:r>
              <a:rPr lang="de-DE" dirty="0" err="1"/>
              <a:t>total_amount</a:t>
            </a:r>
            <a:endParaRPr dirty="0"/>
          </a:p>
        </p:txBody>
      </p:sp>
      <p:sp>
        <p:nvSpPr>
          <p:cNvPr id="4" name="Rectangle 1">
            <a:extLst>
              <a:ext uri="{FF2B5EF4-FFF2-40B4-BE49-F238E27FC236}">
                <a16:creationId xmlns:a16="http://schemas.microsoft.com/office/drawing/2014/main" id="{D9285C33-B89E-29AA-3E32-63FE9A878AC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a:ln>
                  <a:noFill/>
                </a:ln>
                <a:solidFill>
                  <a:schemeClr val="tx1"/>
                </a:solidFill>
                <a:effectLst/>
                <a:latin typeface="Menlo"/>
              </a:rPr>
              <a:t>1581567</a:t>
            </a:r>
            <a:r>
              <a:rPr kumimoji="0" lang="de-DE" altLang="de-DE" sz="8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4FE791E-ACF6-1CB8-428C-16AA4B6DF6FB}"/>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137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95729-46F6-4319-6629-9CC2DDB50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9E731-940F-EDA9-1EED-BE23BCC778A2}"/>
              </a:ext>
            </a:extLst>
          </p:cNvPr>
          <p:cNvSpPr>
            <a:spLocks noGrp="1"/>
          </p:cNvSpPr>
          <p:nvPr>
            <p:ph type="title"/>
          </p:nvPr>
        </p:nvSpPr>
        <p:spPr/>
        <p:txBody>
          <a:bodyPr/>
          <a:lstStyle/>
          <a:p>
            <a:r>
              <a:rPr lang="de-DE" dirty="0"/>
              <a:t>Datentransformation – fehlende Werte</a:t>
            </a:r>
            <a:endParaRPr dirty="0"/>
          </a:p>
        </p:txBody>
      </p:sp>
      <p:sp>
        <p:nvSpPr>
          <p:cNvPr id="3" name="Content Placeholder 2">
            <a:extLst>
              <a:ext uri="{FF2B5EF4-FFF2-40B4-BE49-F238E27FC236}">
                <a16:creationId xmlns:a16="http://schemas.microsoft.com/office/drawing/2014/main" id="{CB0C15C2-7B44-8BE7-C409-8EE9A2B3ED8C}"/>
              </a:ext>
            </a:extLst>
          </p:cNvPr>
          <p:cNvSpPr>
            <a:spLocks noGrp="1"/>
          </p:cNvSpPr>
          <p:nvPr>
            <p:ph idx="1"/>
          </p:nvPr>
        </p:nvSpPr>
        <p:spPr/>
        <p:txBody>
          <a:bodyPr/>
          <a:lstStyle/>
          <a:p>
            <a:endParaRPr dirty="0"/>
          </a:p>
          <a:p>
            <a:pPr>
              <a:defRPr sz="1800">
                <a:solidFill>
                  <a:srgbClr val="000000"/>
                </a:solidFill>
              </a:defRPr>
            </a:pPr>
            <a:endParaRPr dirty="0"/>
          </a:p>
        </p:txBody>
      </p:sp>
    </p:spTree>
    <p:extLst>
      <p:ext uri="{BB962C8B-B14F-4D97-AF65-F5344CB8AC3E}">
        <p14:creationId xmlns:p14="http://schemas.microsoft.com/office/powerpoint/2010/main" val="313195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pic>
        <p:nvPicPr>
          <p:cNvPr id="4" name="Grafik 3" descr="Ein Bild, das Text, Kleidung, Cartoon, Darstellung enthält.&#10;&#10;KI-generierte Inhalte können fehlerhaft sein.">
            <a:extLst>
              <a:ext uri="{FF2B5EF4-FFF2-40B4-BE49-F238E27FC236}">
                <a16:creationId xmlns:a16="http://schemas.microsoft.com/office/drawing/2014/main" id="{6E30038A-35F8-859E-672D-5FD28C19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809259"/>
            <a:ext cx="6327376" cy="5272813"/>
          </a:xfrm>
          <a:prstGeom prst="rect">
            <a:avLst/>
          </a:prstGeom>
        </p:spPr>
      </p:pic>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1754326"/>
          </a:xfrm>
          <a:prstGeom prst="rect">
            <a:avLst/>
          </a:prstGeom>
          <a:noFill/>
        </p:spPr>
        <p:txBody>
          <a:bodyPr wrap="square" rtlCol="0">
            <a:spAutoFit/>
          </a:bodyPr>
          <a:lstStyle/>
          <a:p>
            <a:r>
              <a:rPr lang="de-DE" b="1" dirty="0"/>
              <a:t>Themen für heute:</a:t>
            </a:r>
          </a:p>
          <a:p>
            <a:endParaRPr lang="de-DE" b="1" dirty="0"/>
          </a:p>
          <a:p>
            <a:r>
              <a:rPr lang="de-DE" b="1" dirty="0"/>
              <a:t>1. Vorbemerkung zur Datenauswertung</a:t>
            </a:r>
          </a:p>
          <a:p>
            <a:r>
              <a:rPr lang="de-DE" b="1" dirty="0"/>
              <a:t>2. Grundlegende Datenanalyse</a:t>
            </a:r>
          </a:p>
          <a:p>
            <a:r>
              <a:rPr lang="de-DE" b="1" dirty="0"/>
              <a:t>3. Datentransformation</a:t>
            </a:r>
          </a:p>
          <a:p>
            <a:r>
              <a:rPr lang="de-DE" b="1" dirty="0"/>
              <a:t>4. Explorative Datenanalyse</a:t>
            </a:r>
          </a:p>
        </p:txBody>
      </p:sp>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CE89B-A3E6-16FD-EE5A-7368653B2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F50E1-4ACE-213B-2991-811B829EC857}"/>
              </a:ext>
            </a:extLst>
          </p:cNvPr>
          <p:cNvSpPr>
            <a:spLocks noGrp="1"/>
          </p:cNvSpPr>
          <p:nvPr>
            <p:ph type="title"/>
          </p:nvPr>
        </p:nvSpPr>
        <p:spPr/>
        <p:txBody>
          <a:bodyPr/>
          <a:lstStyle/>
          <a:p>
            <a:r>
              <a:rPr lang="de-DE" dirty="0"/>
              <a:t>Datentransformation – fehlende Werte</a:t>
            </a:r>
            <a:endParaRPr dirty="0"/>
          </a:p>
        </p:txBody>
      </p:sp>
      <p:sp>
        <p:nvSpPr>
          <p:cNvPr id="3" name="Content Placeholder 2">
            <a:extLst>
              <a:ext uri="{FF2B5EF4-FFF2-40B4-BE49-F238E27FC236}">
                <a16:creationId xmlns:a16="http://schemas.microsoft.com/office/drawing/2014/main" id="{9E1BEE9A-35D1-F160-93C5-1EB0935E2E8D}"/>
              </a:ext>
            </a:extLst>
          </p:cNvPr>
          <p:cNvSpPr>
            <a:spLocks noGrp="1"/>
          </p:cNvSpPr>
          <p:nvPr>
            <p:ph idx="1"/>
          </p:nvPr>
        </p:nvSpPr>
        <p:spPr>
          <a:xfrm>
            <a:off x="521208" y="2569555"/>
            <a:ext cx="11155680" cy="3767328"/>
          </a:xfrm>
        </p:spPr>
        <p:txBody>
          <a:bodyPr/>
          <a:lstStyle/>
          <a:p>
            <a:endParaRPr dirty="0"/>
          </a:p>
          <a:p>
            <a:pPr>
              <a:defRPr sz="1800">
                <a:solidFill>
                  <a:srgbClr val="000000"/>
                </a:solidFill>
              </a:defRPr>
            </a:pPr>
            <a:endParaRPr dirty="0"/>
          </a:p>
        </p:txBody>
      </p:sp>
      <p:sp>
        <p:nvSpPr>
          <p:cNvPr id="4" name="Rectangle 1">
            <a:extLst>
              <a:ext uri="{FF2B5EF4-FFF2-40B4-BE49-F238E27FC236}">
                <a16:creationId xmlns:a16="http://schemas.microsoft.com/office/drawing/2014/main" id="{1833486E-AEDC-A849-16C0-1B39C7BE787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64AD17-B052-7C66-7467-0323CC27A500}"/>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69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Explorative Analyse</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Explorative </a:t>
            </a:r>
            <a:r>
              <a:rPr dirty="0" err="1"/>
              <a:t>Analyse</a:t>
            </a:r>
            <a:r>
              <a:rPr lang="de-DE" dirty="0"/>
              <a:t> (EDA)</a:t>
            </a:r>
            <a:endParaRPr dirty="0"/>
          </a:p>
        </p:txBody>
      </p:sp>
      <p:sp>
        <p:nvSpPr>
          <p:cNvPr id="3" name="Content Placeholder 2"/>
          <p:cNvSpPr>
            <a:spLocks noGrp="1"/>
          </p:cNvSpPr>
          <p:nvPr>
            <p:ph idx="1"/>
          </p:nvPr>
        </p:nvSpPr>
        <p:spPr/>
        <p:txBody>
          <a:bodyPr/>
          <a:lstStyle/>
          <a:p>
            <a:pPr>
              <a:defRPr sz="1800">
                <a:solidFill>
                  <a:srgbClr val="000000"/>
                </a:solidFill>
              </a:defRPr>
            </a:pP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5A23-9DF2-7CEE-5BA9-308C32675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4CC79-F33A-022C-2548-3814EDD2F1BC}"/>
              </a:ext>
            </a:extLst>
          </p:cNvPr>
          <p:cNvSpPr>
            <a:spLocks noGrp="1"/>
          </p:cNvSpPr>
          <p:nvPr>
            <p:ph type="title"/>
          </p:nvPr>
        </p:nvSpPr>
        <p:spPr>
          <a:xfrm>
            <a:off x="521208" y="986028"/>
            <a:ext cx="11155680" cy="1463040"/>
          </a:xfrm>
        </p:spPr>
        <p:txBody>
          <a:bodyPr/>
          <a:lstStyle/>
          <a:p>
            <a:r>
              <a:rPr lang="de-DE" dirty="0"/>
              <a:t>EDA- kategoriale Attribute</a:t>
            </a:r>
            <a:br>
              <a:rPr lang="de-DE" dirty="0"/>
            </a:br>
            <a:r>
              <a:rPr lang="de-DE" sz="2000" dirty="0" err="1"/>
              <a:t>Payment_medium</a:t>
            </a:r>
            <a:endParaRPr dirty="0"/>
          </a:p>
        </p:txBody>
      </p:sp>
      <p:pic>
        <p:nvPicPr>
          <p:cNvPr id="5" name="Inhaltsplatzhalter 4">
            <a:extLst>
              <a:ext uri="{FF2B5EF4-FFF2-40B4-BE49-F238E27FC236}">
                <a16:creationId xmlns:a16="http://schemas.microsoft.com/office/drawing/2014/main" id="{2C0D6FE2-9134-5CC6-669A-6E221ACE4899}"/>
              </a:ext>
            </a:extLst>
          </p:cNvPr>
          <p:cNvPicPr>
            <a:picLocks noGrp="1" noChangeAspect="1"/>
          </p:cNvPicPr>
          <p:nvPr>
            <p:ph idx="1"/>
          </p:nvPr>
        </p:nvPicPr>
        <p:blipFill>
          <a:blip r:embed="rId2"/>
          <a:stretch>
            <a:fillRect/>
          </a:stretch>
        </p:blipFill>
        <p:spPr>
          <a:xfrm>
            <a:off x="639000" y="2311400"/>
            <a:ext cx="9457310" cy="3767138"/>
          </a:xfrm>
        </p:spPr>
      </p:pic>
    </p:spTree>
    <p:extLst>
      <p:ext uri="{BB962C8B-B14F-4D97-AF65-F5344CB8AC3E}">
        <p14:creationId xmlns:p14="http://schemas.microsoft.com/office/powerpoint/2010/main" val="1837561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DD0BB-EFFC-4A73-65F4-4D621E1C1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AE276-B743-1390-B2B5-49242614B9D9}"/>
              </a:ext>
            </a:extLst>
          </p:cNvPr>
          <p:cNvSpPr>
            <a:spLocks noGrp="1"/>
          </p:cNvSpPr>
          <p:nvPr>
            <p:ph type="title"/>
          </p:nvPr>
        </p:nvSpPr>
        <p:spPr/>
        <p:txBody>
          <a:bodyPr/>
          <a:lstStyle/>
          <a:p>
            <a:r>
              <a:rPr lang="de-DE" dirty="0"/>
              <a:t>EDA- kategoriale Attribute</a:t>
            </a:r>
            <a:br>
              <a:rPr lang="de-DE" dirty="0"/>
            </a:br>
            <a:r>
              <a:rPr lang="de-DE" sz="2000" dirty="0"/>
              <a:t>Hour </a:t>
            </a:r>
            <a:r>
              <a:rPr lang="de-DE" sz="2000" dirty="0" err="1"/>
              <a:t>of</a:t>
            </a:r>
            <a:r>
              <a:rPr lang="de-DE" sz="2000" dirty="0"/>
              <a:t> </a:t>
            </a:r>
            <a:r>
              <a:rPr lang="de-DE" sz="2000" dirty="0" err="1"/>
              <a:t>day</a:t>
            </a:r>
            <a:endParaRPr lang="de-DE" dirty="0"/>
          </a:p>
        </p:txBody>
      </p:sp>
      <p:pic>
        <p:nvPicPr>
          <p:cNvPr id="5" name="Inhaltsplatzhalter 4">
            <a:extLst>
              <a:ext uri="{FF2B5EF4-FFF2-40B4-BE49-F238E27FC236}">
                <a16:creationId xmlns:a16="http://schemas.microsoft.com/office/drawing/2014/main" id="{33868550-F604-132E-2F7F-8607D38984E9}"/>
              </a:ext>
            </a:extLst>
          </p:cNvPr>
          <p:cNvPicPr>
            <a:picLocks noGrp="1" noChangeAspect="1"/>
          </p:cNvPicPr>
          <p:nvPr>
            <p:ph idx="1"/>
          </p:nvPr>
        </p:nvPicPr>
        <p:blipFill>
          <a:blip r:embed="rId2"/>
          <a:stretch>
            <a:fillRect/>
          </a:stretch>
        </p:blipFill>
        <p:spPr>
          <a:xfrm>
            <a:off x="1291388" y="2341067"/>
            <a:ext cx="8416492" cy="3538525"/>
          </a:xfrm>
        </p:spPr>
      </p:pic>
    </p:spTree>
    <p:extLst>
      <p:ext uri="{BB962C8B-B14F-4D97-AF65-F5344CB8AC3E}">
        <p14:creationId xmlns:p14="http://schemas.microsoft.com/office/powerpoint/2010/main" val="205875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endParaRPr dirty="0"/>
          </a:p>
        </p:txBody>
      </p:sp>
      <p:sp>
        <p:nvSpPr>
          <p:cNvPr id="3" name="Content Placeholder 2"/>
          <p:cNvSpPr>
            <a:spLocks noGrp="1"/>
          </p:cNvSpPr>
          <p:nvPr>
            <p:ph idx="1"/>
          </p:nvPr>
        </p:nvSpPr>
        <p:spPr/>
        <p:txBody>
          <a:bodyPr/>
          <a:lstStyle/>
          <a:p>
            <a:pPr>
              <a:defRPr sz="1800">
                <a:solidFill>
                  <a:srgbClr val="000000"/>
                </a:solidFill>
              </a:defRPr>
            </a:pPr>
            <a:r>
              <a:rPr dirty="0" err="1"/>
              <a:t>Datengrundlage</a:t>
            </a:r>
            <a:r>
              <a:rPr dirty="0"/>
              <a:t> </a:t>
            </a:r>
            <a:r>
              <a:rPr dirty="0" err="1"/>
              <a:t>ist</a:t>
            </a:r>
            <a:r>
              <a:rPr dirty="0"/>
              <a:t> </a:t>
            </a:r>
            <a:r>
              <a:rPr dirty="0" err="1"/>
              <a:t>geeignet</a:t>
            </a:r>
            <a:r>
              <a:rPr dirty="0"/>
              <a:t> für </a:t>
            </a:r>
            <a:r>
              <a:rPr dirty="0" err="1"/>
              <a:t>Modellaufbau</a:t>
            </a:r>
            <a:endParaRPr dirty="0"/>
          </a:p>
          <a:p>
            <a:pPr>
              <a:defRPr sz="1800">
                <a:solidFill>
                  <a:srgbClr val="000000"/>
                </a:solidFill>
              </a:defRPr>
            </a:pPr>
            <a:r>
              <a:rPr dirty="0" err="1"/>
              <a:t>Relevante</a:t>
            </a:r>
            <a:r>
              <a:rPr dirty="0"/>
              <a:t> </a:t>
            </a:r>
            <a:r>
              <a:rPr dirty="0" err="1"/>
              <a:t>Merkmale</a:t>
            </a:r>
            <a:r>
              <a:rPr dirty="0"/>
              <a:t> für </a:t>
            </a:r>
            <a:r>
              <a:rPr dirty="0" err="1"/>
              <a:t>Klassifikation</a:t>
            </a:r>
            <a:r>
              <a:rPr dirty="0"/>
              <a:t> </a:t>
            </a:r>
            <a:r>
              <a:rPr dirty="0" err="1"/>
              <a:t>identifiziert</a:t>
            </a:r>
            <a:endParaRPr dirty="0"/>
          </a:p>
          <a:p>
            <a:pPr>
              <a:defRPr sz="1800">
                <a:solidFill>
                  <a:srgbClr val="000000"/>
                </a:solidFill>
              </a:defRPr>
            </a:pPr>
            <a:r>
              <a:rPr dirty="0" err="1"/>
              <a:t>Plausibilitäten</a:t>
            </a:r>
            <a:r>
              <a:rPr dirty="0"/>
              <a:t> </a:t>
            </a:r>
            <a:r>
              <a:rPr dirty="0" err="1"/>
              <a:t>geprüft</a:t>
            </a:r>
            <a:endParaRPr dirty="0"/>
          </a:p>
          <a:p>
            <a:pPr>
              <a:defRPr sz="1800">
                <a:solidFill>
                  <a:srgbClr val="000000"/>
                </a:solidFill>
              </a:defRPr>
            </a:pPr>
            <a:r>
              <a:rPr dirty="0" err="1"/>
              <a:t>Nächster</a:t>
            </a:r>
            <a:r>
              <a:rPr dirty="0"/>
              <a:t> Schritt: </a:t>
            </a:r>
            <a:r>
              <a:rPr dirty="0" err="1"/>
              <a:t>Modellierung</a:t>
            </a:r>
            <a:endParaRPr lang="de-DE" dirty="0"/>
          </a:p>
          <a:p>
            <a:pPr>
              <a:defRPr sz="1800">
                <a:solidFill>
                  <a:srgbClr val="000000"/>
                </a:solidFill>
              </a:defRPr>
            </a:pPr>
            <a:r>
              <a:rPr lang="de-DE" dirty="0"/>
              <a:t>Bewertungsfunktion  </a:t>
            </a:r>
            <a:r>
              <a:rPr lang="de-DE" dirty="0">
                <a:sym typeface="Wingdings" panose="05000000000000000000" pitchFamily="2" charset="2"/>
              </a:rPr>
              <a:t> in Abstimmung mit Wertkauf GmbH</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Datenannahmen &amp; potenzielle Verzerrungen</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595281"/>
            <a:ext cx="11155680" cy="3767328"/>
          </a:xfrm>
        </p:spPr>
        <p:txBody>
          <a:bodyPr/>
          <a:lstStyle/>
          <a:p>
            <a:endParaRPr dirty="0"/>
          </a:p>
          <a:p>
            <a:pPr>
              <a:defRPr sz="1800">
                <a:solidFill>
                  <a:srgbClr val="000000"/>
                </a:solidFill>
              </a:defRPr>
            </a:pPr>
            <a:r>
              <a:rPr lang="de-DE" dirty="0"/>
              <a:t>Annahme: </a:t>
            </a:r>
            <a:r>
              <a:rPr lang="de-DE" b="1" dirty="0" err="1"/>
              <a:t>KassenSichV</a:t>
            </a:r>
            <a:r>
              <a:rPr lang="de-DE" b="1" dirty="0"/>
              <a:t>-konforme</a:t>
            </a:r>
            <a:r>
              <a:rPr lang="de-DE" dirty="0"/>
              <a:t> Daten (manipulationssicher)</a:t>
            </a:r>
          </a:p>
          <a:p>
            <a:pPr>
              <a:defRPr sz="1800">
                <a:solidFill>
                  <a:srgbClr val="000000"/>
                </a:solidFill>
              </a:defRPr>
            </a:pPr>
            <a:endParaRPr lang="de-DE" dirty="0"/>
          </a:p>
          <a:p>
            <a:pPr>
              <a:defRPr sz="1800">
                <a:solidFill>
                  <a:srgbClr val="000000"/>
                </a:solidFill>
              </a:defRPr>
            </a:pPr>
            <a:r>
              <a:rPr lang="de-DE" dirty="0"/>
              <a:t>Mögliche Verzerrung: </a:t>
            </a:r>
            <a:r>
              <a:rPr lang="de-DE" b="1" dirty="0"/>
              <a:t>Keine negativen Schadensfälle im Datensatz</a:t>
            </a:r>
          </a:p>
          <a:p>
            <a:pPr lvl="1">
              <a:defRPr sz="1800">
                <a:solidFill>
                  <a:srgbClr val="000000"/>
                </a:solidFill>
              </a:defRPr>
            </a:pPr>
            <a:r>
              <a:rPr lang="de-DE" sz="1800" dirty="0"/>
              <a:t>z. B. vergessene Ware → theoretischer Überzahlung</a:t>
            </a:r>
          </a:p>
          <a:p>
            <a:pPr lvl="1">
              <a:defRPr sz="1800">
                <a:solidFill>
                  <a:srgbClr val="000000"/>
                </a:solidFill>
              </a:defRPr>
            </a:pPr>
            <a:r>
              <a:rPr lang="de-DE" sz="1800" dirty="0"/>
              <a:t>Relevanz für Nettoverlust- und Risikobetrachtungen</a:t>
            </a:r>
          </a:p>
          <a:p>
            <a:pPr lvl="1">
              <a:defRPr sz="1800">
                <a:solidFill>
                  <a:srgbClr val="000000"/>
                </a:solidFill>
              </a:defRPr>
            </a:pPr>
            <a:endParaRPr lang="de-DE" sz="1800" dirty="0"/>
          </a:p>
          <a:p>
            <a:pPr>
              <a:defRPr sz="1800">
                <a:solidFill>
                  <a:srgbClr val="000000"/>
                </a:solidFill>
              </a:defRPr>
            </a:pPr>
            <a:r>
              <a:rPr lang="de-DE" dirty="0"/>
              <a:t>Keine ergänzenden </a:t>
            </a:r>
            <a:r>
              <a:rPr lang="de-DE" b="1" dirty="0"/>
              <a:t>Auditberichte </a:t>
            </a:r>
            <a:r>
              <a:rPr lang="de-DE" dirty="0"/>
              <a:t>oder</a:t>
            </a:r>
            <a:r>
              <a:rPr lang="de-DE" b="1" dirty="0"/>
              <a:t> technische Dokumentationen </a:t>
            </a:r>
            <a:r>
              <a:rPr lang="de-DE" dirty="0"/>
              <a:t>verfügbar</a:t>
            </a:r>
            <a:endParaRPr lang="de-DE" sz="2000" dirty="0"/>
          </a:p>
          <a:p>
            <a:pPr lvl="1">
              <a:defRPr sz="1800">
                <a:solidFill>
                  <a:srgbClr val="000000"/>
                </a:solidFill>
              </a:defRPr>
            </a:pPr>
            <a:endParaRPr lang="de-DE" dirty="0"/>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Grundlagen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sehr sicher vorhersagen</a:t>
            </a:r>
          </a:p>
          <a:p>
            <a:pPr lvl="1">
              <a:defRPr sz="1800">
                <a:solidFill>
                  <a:srgbClr val="000000"/>
                </a:solidFill>
              </a:defRPr>
            </a:pPr>
            <a:endParaRPr lang="de-DE" sz="1800" dirty="0"/>
          </a:p>
          <a:p>
            <a:pPr>
              <a:defRPr sz="1800">
                <a:solidFill>
                  <a:srgbClr val="000000"/>
                </a:solidFill>
              </a:defRPr>
            </a:pPr>
            <a:r>
              <a:rPr lang="de-DE" dirty="0"/>
              <a:t>Berücksichtigung bei späterer Modellbildung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44C40-59AE-25CB-B136-D9F251C9C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D6F5A-5107-508C-F342-AFE7988AA3D1}"/>
              </a:ext>
            </a:extLst>
          </p:cNvPr>
          <p:cNvSpPr>
            <a:spLocks noGrp="1"/>
          </p:cNvSpPr>
          <p:nvPr>
            <p:ph type="title"/>
          </p:nvPr>
        </p:nvSpPr>
        <p:spPr/>
        <p:txBody>
          <a:bodyPr>
            <a:normAutofit/>
          </a:bodyPr>
          <a:lstStyle/>
          <a:p>
            <a:r>
              <a:rPr lang="de-DE" dirty="0"/>
              <a:t>Vorabanalyse – Stornoprozess</a:t>
            </a:r>
            <a:br>
              <a:rPr lang="de-DE" dirty="0"/>
            </a:br>
            <a:endParaRPr lang="de-DE" dirty="0"/>
          </a:p>
        </p:txBody>
      </p:sp>
      <p:sp>
        <p:nvSpPr>
          <p:cNvPr id="3" name="Content Placeholder 2">
            <a:extLst>
              <a:ext uri="{FF2B5EF4-FFF2-40B4-BE49-F238E27FC236}">
                <a16:creationId xmlns:a16="http://schemas.microsoft.com/office/drawing/2014/main" id="{5B3E69EB-2CFF-EE0A-36F2-5EA4A72A3FF9}"/>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500 stornierte Transaktionen mit </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sales_price</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b="1" kern="100" dirty="0">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 = 0  alle als FRAUD klassifiziert</a:t>
            </a:r>
          </a:p>
          <a:p>
            <a:pPr marL="800100" lvl="1" indent="-342900">
              <a:lnSpc>
                <a:spcPct val="107000"/>
              </a:lnSpc>
              <a:spcAft>
                <a:spcPts val="800"/>
              </a:spcAft>
              <a:buSzPts val="1000"/>
              <a:buFont typeface="Symbol" panose="05050102010706020507" pitchFamily="18" charset="2"/>
              <a:buChar char=""/>
              <a:tabLst>
                <a:tab pos="457200" algn="l"/>
              </a:tabLst>
            </a:pPr>
            <a:r>
              <a:rPr lang="de-DE" b="1" kern="100" dirty="0">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 von Kamera als nicht-gescannte Artikel erkannt</a:t>
            </a:r>
          </a:p>
          <a:p>
            <a:pPr marL="800100" lvl="1" indent="-342900">
              <a:lnSpc>
                <a:spcPct val="107000"/>
              </a:lnSpc>
              <a:spcAft>
                <a:spcPts val="800"/>
              </a:spcAft>
              <a:buSzPts val="1000"/>
              <a:buFont typeface="Symbol" panose="05050102010706020507" pitchFamily="18" charset="2"/>
              <a:buChar char=""/>
              <a:tabLst>
                <a:tab pos="457200" algn="l"/>
              </a:tabLst>
            </a:pPr>
            <a:r>
              <a:rPr lang="de-DE" b="1" dirty="0">
                <a:latin typeface="Aptos" panose="020B0004020202020204" pitchFamily="34" charset="0"/>
                <a:ea typeface="Aptos" panose="020B0004020202020204" pitchFamily="34" charset="0"/>
                <a:cs typeface="Times New Roman" panose="02020603050405020304" pitchFamily="18" charset="0"/>
              </a:rPr>
              <a:t>weitere Behandlung dieser Fälle noch zu klären</a:t>
            </a:r>
          </a:p>
          <a:p>
            <a:pPr marL="342900" lvl="0" indent="-342900">
              <a:lnSpc>
                <a:spcPct val="107000"/>
              </a:lnSpc>
              <a:spcAft>
                <a:spcPts val="800"/>
              </a:spcAft>
              <a:buSzPts val="1000"/>
              <a:buFont typeface="Symbol" panose="05050102010706020507" pitchFamily="18" charset="2"/>
              <a:buChar char=""/>
              <a:tabLst>
                <a:tab pos="457200" algn="l"/>
              </a:tabLst>
            </a:pPr>
            <a:r>
              <a:rPr lang="de-DE" b="1" dirty="0">
                <a:latin typeface="Aptos" panose="020B0004020202020204" pitchFamily="34" charset="0"/>
                <a:ea typeface="Aptos" panose="020B0004020202020204" pitchFamily="34" charset="0"/>
                <a:cs typeface="Times New Roman" panose="02020603050405020304" pitchFamily="18" charset="0"/>
              </a:rPr>
              <a:t>Weitere Auffälligkeiten im Zusammenhang mit Stornierungen  </a:t>
            </a:r>
            <a:r>
              <a:rPr lang="de-DE" b="1" dirty="0">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 noch in Klärung</a:t>
            </a:r>
            <a:endParaRPr lang="de-DE"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1426064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Breitbild</PresentationFormat>
  <Paragraphs>106</Paragraphs>
  <Slides>26</Slides>
  <Notes>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26</vt:i4>
      </vt:variant>
    </vt:vector>
  </HeadingPairs>
  <TitlesOfParts>
    <vt:vector size="34" baseType="lpstr">
      <vt:lpstr>Aptos</vt:lpstr>
      <vt:lpstr>Arial</vt:lpstr>
      <vt:lpstr>Bierstadt</vt:lpstr>
      <vt:lpstr>Calibri</vt:lpstr>
      <vt:lpstr>Menlo</vt:lpstr>
      <vt:lpstr>Symbol</vt:lpstr>
      <vt:lpstr>Wingdings</vt:lpstr>
      <vt:lpstr>GestaltVTI</vt:lpstr>
      <vt:lpstr>PowerPoint-Präsentation</vt:lpstr>
      <vt:lpstr>PowerPoint-Präsentation</vt:lpstr>
      <vt:lpstr>1. Vorbemerkung</vt:lpstr>
      <vt:lpstr>Datenannahmen &amp; potenzielle Verzerrungen</vt:lpstr>
      <vt:lpstr>Fokus des zweiten Meilensteins</vt:lpstr>
      <vt:lpstr>2. Grundlagen</vt:lpstr>
      <vt:lpstr>Repräsentativität    </vt:lpstr>
      <vt:lpstr>Plausibilität</vt:lpstr>
      <vt:lpstr>Vorabanalyse – Stornoprozess </vt:lpstr>
      <vt:lpstr>Vorabanalyse – Kundenfeedback Bei FRAUD sind niedrige Kundenbewertungen unterrepräsentiert</vt:lpstr>
      <vt:lpstr>Vorabanalyse – Kamerasystem Lernkurve des Kamerasystems</vt:lpstr>
      <vt:lpstr>2.Datenmanagment</vt:lpstr>
      <vt:lpstr>Datenmanagement</vt:lpstr>
      <vt:lpstr>3.Vorabanalyse</vt:lpstr>
      <vt:lpstr>5. Daten-Transformation</vt:lpstr>
      <vt:lpstr>Datentransformation</vt:lpstr>
      <vt:lpstr>Datentransformation – Join-Strategie</vt:lpstr>
      <vt:lpstr>Datentransformation – berechnete Merkmale</vt:lpstr>
      <vt:lpstr>Datentransformation – fehlende Werte</vt:lpstr>
      <vt:lpstr>Datentransformation – fehlende Werte</vt:lpstr>
      <vt:lpstr>5. Explorative Analyse</vt:lpstr>
      <vt:lpstr>Explorative Analyse (EDA)</vt:lpstr>
      <vt:lpstr>EDA- kategoriale Attribute Payment_medium</vt:lpstr>
      <vt:lpstr>EDA- kategoriale Attribute Hour of day</vt:lpstr>
      <vt:lpstr>Fazit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149</cp:revision>
  <dcterms:created xsi:type="dcterms:W3CDTF">2025-04-25T09:01:47Z</dcterms:created>
  <dcterms:modified xsi:type="dcterms:W3CDTF">2025-05-21T05:17:50Z</dcterms:modified>
</cp:coreProperties>
</file>