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82" r:id="rId3"/>
    <p:sldId id="2615" r:id="rId4"/>
    <p:sldId id="2598" r:id="rId5"/>
    <p:sldId id="2633" r:id="rId6"/>
    <p:sldId id="2661" r:id="rId7"/>
    <p:sldId id="2634" r:id="rId8"/>
    <p:sldId id="2642" r:id="rId9"/>
    <p:sldId id="2627" r:id="rId10"/>
    <p:sldId id="2656" r:id="rId11"/>
    <p:sldId id="2657" r:id="rId12"/>
    <p:sldId id="256" r:id="rId13"/>
    <p:sldId id="257" r:id="rId14"/>
    <p:sldId id="258" r:id="rId15"/>
    <p:sldId id="259" r:id="rId16"/>
    <p:sldId id="2663" r:id="rId17"/>
    <p:sldId id="260" r:id="rId18"/>
    <p:sldId id="2664" r:id="rId19"/>
    <p:sldId id="2665" r:id="rId20"/>
    <p:sldId id="2667" r:id="rId21"/>
    <p:sldId id="271" r:id="rId22"/>
    <p:sldId id="2668" r:id="rId23"/>
    <p:sldId id="2669" r:id="rId24"/>
    <p:sldId id="2672" r:id="rId25"/>
    <p:sldId id="2670" r:id="rId26"/>
    <p:sldId id="261" r:id="rId27"/>
    <p:sldId id="262" r:id="rId28"/>
    <p:sldId id="264" r:id="rId29"/>
    <p:sldId id="266" r:id="rId30"/>
    <p:sldId id="268" r:id="rId31"/>
    <p:sldId id="270" r:id="rId32"/>
    <p:sldId id="2673" r:id="rId33"/>
    <p:sldId id="2674" r:id="rId34"/>
    <p:sldId id="2675" r:id="rId35"/>
    <p:sldId id="2676" r:id="rId36"/>
    <p:sldId id="2636" r:id="rId37"/>
    <p:sldId id="2631" r:id="rId38"/>
    <p:sldId id="2662" r:id="rId39"/>
    <p:sldId id="2632"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34"/>
            <p14:sldId id="2642"/>
            <p14:sldId id="2627"/>
            <p14:sldId id="2656"/>
            <p14:sldId id="2657"/>
            <p14:sldId id="256"/>
            <p14:sldId id="257"/>
            <p14:sldId id="258"/>
            <p14:sldId id="259"/>
            <p14:sldId id="2663"/>
            <p14:sldId id="260"/>
            <p14:sldId id="2664"/>
            <p14:sldId id="2665"/>
            <p14:sldId id="2667"/>
            <p14:sldId id="271"/>
            <p14:sldId id="2668"/>
            <p14:sldId id="2669"/>
            <p14:sldId id="2672"/>
            <p14:sldId id="2670"/>
            <p14:sldId id="261"/>
            <p14:sldId id="262"/>
            <p14:sldId id="264"/>
            <p14:sldId id="266"/>
            <p14:sldId id="268"/>
            <p14:sldId id="270"/>
            <p14:sldId id="2673"/>
            <p14:sldId id="2674"/>
            <p14:sldId id="2675"/>
            <p14:sldId id="2676"/>
            <p14:sldId id="2636"/>
            <p14:sldId id="2631"/>
            <p14:sldId id="2662"/>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21.05.2025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35</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11</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5/21/2025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5/21/2025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5/21/2025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5/21/2025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5/21/2025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5/21/2025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5/21/2025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5/21/2025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5/21/2025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5/21/2025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5/21/2025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5/21/2025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5/21/2025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5/21/2025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5/21/2025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5/21/2025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5/21/2025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5/21/2025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5/21/2025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5/21/2025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5/21/2025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5/21/2025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5/21/2025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5/21/2025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2</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Datenmanagement</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 xmlns:m="http://schemas.openxmlformats.org/officeDocument/2006/math" xmlns:w="http://schemas.openxmlformats.org/wordprocessingml/2006/main">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Explorative Analyse</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 xmlns:m="http://schemas.openxmlformats.org/officeDocument/2006/math" xmlns:w="http://schemas.openxmlformats.org/wordprocessingml/2006/main">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4" name="Grafik 3" descr="Ein Bild, das Text, Kleidung, Cartoon, Darstellung enthält.&#10;&#10;KI-generierte Inhalte können fehlerhaft sein.">
            <a:extLst>
              <a:ext uri="{FF2B5EF4-FFF2-40B4-BE49-F238E27FC236}">
                <a16:creationId xmlns:a16="http://schemas.microsoft.com/office/drawing/2014/main" id="{6E30038A-35F8-859E-672D-5FD28C19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809259"/>
            <a:ext cx="6327376" cy="5272813"/>
          </a:xfrm>
          <a:prstGeom prst="rect">
            <a:avLst/>
          </a:prstGeom>
        </p:spPr>
      </p:pic>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r>
              <a:rPr lang="de-DE" b="1" dirty="0"/>
              <a:t>1. Vorbemerkung zur Datenauswertung</a:t>
            </a:r>
          </a:p>
          <a:p>
            <a:r>
              <a:rPr lang="de-DE" b="1" dirty="0"/>
              <a:t>2. Grundlegende Datenanalyse</a:t>
            </a:r>
          </a:p>
          <a:p>
            <a:r>
              <a:rPr lang="de-DE" b="1" dirty="0"/>
              <a:t>3. Datentransformation</a:t>
            </a:r>
          </a:p>
          <a:p>
            <a:r>
              <a:rPr lang="de-DE" b="1" dirty="0"/>
              <a:t>4. Explorative Datenanalyse</a:t>
            </a:r>
          </a:p>
          <a:p>
            <a:r>
              <a:rPr lang="de-DE" b="1" dirty="0"/>
              <a:t>5. Fazit und Ausblick</a:t>
            </a:r>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Ausblick</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Datenannahmen &amp; potenzielle Verzerrungen</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595281"/>
            <a:ext cx="11155680" cy="3767328"/>
          </a:xfrm>
        </p:spPr>
        <p:txBody>
          <a:bodyPr/>
          <a:lstStyle/>
          <a:p>
            <a:endParaRPr dirty="0"/>
          </a:p>
          <a:p>
            <a:pPr>
              <a:defRPr sz="1800">
                <a:solidFill>
                  <a:srgbClr val="000000"/>
                </a:solidFill>
              </a:defRPr>
            </a:pPr>
            <a:r>
              <a:rPr lang="de-DE" dirty="0"/>
              <a:t>Annahme: </a:t>
            </a:r>
            <a:r>
              <a:rPr lang="de-DE" b="1" dirty="0" err="1"/>
              <a:t>KassenSichV</a:t>
            </a:r>
            <a:r>
              <a:rPr lang="de-DE" b="1" dirty="0"/>
              <a:t>-konforme</a:t>
            </a:r>
            <a:r>
              <a:rPr lang="de-DE" dirty="0"/>
              <a:t> Daten (manipulationssicher)</a:t>
            </a:r>
          </a:p>
          <a:p>
            <a:pPr>
              <a:defRPr sz="1800">
                <a:solidFill>
                  <a:srgbClr val="000000"/>
                </a:solidFill>
              </a:defRPr>
            </a:pPr>
            <a:endParaRPr lang="de-DE" dirty="0"/>
          </a:p>
          <a:p>
            <a:pPr>
              <a:defRPr sz="1800">
                <a:solidFill>
                  <a:srgbClr val="000000"/>
                </a:solidFill>
              </a:defRPr>
            </a:pPr>
            <a:r>
              <a:rPr lang="de-DE" dirty="0"/>
              <a:t>Mögliche Verzerrung: </a:t>
            </a:r>
            <a:r>
              <a:rPr lang="de-DE" b="1" dirty="0"/>
              <a:t>Keine negativen Schadensfälle im Datensatz</a:t>
            </a:r>
          </a:p>
          <a:p>
            <a:pPr lvl="1">
              <a:defRPr sz="1800">
                <a:solidFill>
                  <a:srgbClr val="000000"/>
                </a:solidFill>
              </a:defRPr>
            </a:pPr>
            <a:r>
              <a:rPr lang="de-DE" sz="1800" dirty="0"/>
              <a:t>z. B. vergessene Ware → theoretischer Überzahlung</a:t>
            </a:r>
          </a:p>
          <a:p>
            <a:pPr lvl="1">
              <a:defRPr sz="1800">
                <a:solidFill>
                  <a:srgbClr val="000000"/>
                </a:solidFill>
              </a:defRPr>
            </a:pPr>
            <a:r>
              <a:rPr lang="de-DE" sz="1800" dirty="0"/>
              <a:t>Relevanz für Nettoverlust- und Risikobetrachtungen</a:t>
            </a:r>
          </a:p>
          <a:p>
            <a:pPr lvl="1">
              <a:defRPr sz="1800">
                <a:solidFill>
                  <a:srgbClr val="000000"/>
                </a:solidFill>
              </a:defRPr>
            </a:pPr>
            <a:endParaRPr lang="de-DE" sz="1800" dirty="0"/>
          </a:p>
          <a:p>
            <a:pPr>
              <a:defRPr sz="1800">
                <a:solidFill>
                  <a:srgbClr val="000000"/>
                </a:solidFill>
              </a:defRPr>
            </a:pPr>
            <a:r>
              <a:rPr lang="de-DE" dirty="0"/>
              <a:t>Keine ergänzenden </a:t>
            </a:r>
            <a:r>
              <a:rPr lang="de-DE" b="1" dirty="0"/>
              <a:t>Auditberichte </a:t>
            </a:r>
            <a:r>
              <a:rPr lang="de-DE" dirty="0"/>
              <a:t>oder</a:t>
            </a:r>
            <a:r>
              <a:rPr lang="de-DE" b="1" dirty="0"/>
              <a:t> technische Dokumentationen </a:t>
            </a:r>
            <a:r>
              <a:rPr lang="de-DE" dirty="0"/>
              <a:t>verfügbar</a:t>
            </a:r>
            <a:endParaRPr lang="de-DE" sz="2000" dirty="0"/>
          </a:p>
          <a:p>
            <a:pPr lvl="1">
              <a:defRPr sz="1800">
                <a:solidFill>
                  <a:srgbClr val="000000"/>
                </a:solidFill>
              </a:defRPr>
            </a:pPr>
            <a:endParaRPr lang="de-DE" dirty="0"/>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Grundlagen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1323</Words>
  <Application>Microsoft Office PowerPoint</Application>
  <PresentationFormat>Breitbild</PresentationFormat>
  <Paragraphs>236</Paragraphs>
  <Slides>38</Slides>
  <Notes>27</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38</vt:i4>
      </vt:variant>
    </vt:vector>
  </HeadingPairs>
  <TitlesOfParts>
    <vt:vector size="45" baseType="lpstr">
      <vt:lpstr>Aptos</vt:lpstr>
      <vt:lpstr>Arial</vt:lpstr>
      <vt:lpstr>Bierstadt</vt:lpstr>
      <vt:lpstr>Calibri</vt:lpstr>
      <vt:lpstr>Symbol</vt:lpstr>
      <vt:lpstr>GestaltVTI</vt:lpstr>
      <vt:lpstr>1_GestaltVTI</vt:lpstr>
      <vt:lpstr>PowerPoint-Präsentation</vt:lpstr>
      <vt:lpstr>PowerPoint-Präsentation</vt:lpstr>
      <vt:lpstr>1. Vorbemerkung</vt:lpstr>
      <vt:lpstr>Datenannahmen &amp; potenzielle Verzerrungen</vt:lpstr>
      <vt:lpstr>Fokus des zweiten Meilensteins</vt:lpstr>
      <vt:lpstr>2. Grundlagen</vt:lpstr>
      <vt:lpstr>Repräsentativität    </vt:lpstr>
      <vt:lpstr>Plausibilität</vt:lpstr>
      <vt:lpstr>Auffälligkeit – Kundenfeedback </vt:lpstr>
      <vt:lpstr>Lernkurve – Kamerasystem </vt:lpstr>
      <vt:lpstr>3. Datenmanagement</vt:lpstr>
      <vt:lpstr>Transformation der Daten</vt:lpstr>
      <vt:lpstr>Aggregation der Daten</vt:lpstr>
      <vt:lpstr>Umgang mit unvollständigen Daten (1)</vt:lpstr>
      <vt:lpstr>Umgang mit unvollständigen Daten</vt:lpstr>
      <vt:lpstr>4. Explorative Analyse</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5. Ausblick</vt:lpstr>
      <vt:lpstr>Fazit des zweiten Meilensteins</vt:lpstr>
      <vt:lpstr>Nächste Schritte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179</cp:revision>
  <dcterms:created xsi:type="dcterms:W3CDTF">2025-04-25T09:01:47Z</dcterms:created>
  <dcterms:modified xsi:type="dcterms:W3CDTF">2025-05-21T14:12:39Z</dcterms:modified>
</cp:coreProperties>
</file>