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82" r:id="rId2"/>
    <p:sldId id="2615" r:id="rId3"/>
    <p:sldId id="2598" r:id="rId4"/>
    <p:sldId id="2633" r:id="rId5"/>
    <p:sldId id="2634" r:id="rId6"/>
    <p:sldId id="2620" r:id="rId7"/>
    <p:sldId id="2650" r:id="rId8"/>
    <p:sldId id="2654" r:id="rId9"/>
    <p:sldId id="2642" r:id="rId10"/>
    <p:sldId id="2655" r:id="rId11"/>
    <p:sldId id="2656" r:id="rId12"/>
    <p:sldId id="2657" r:id="rId13"/>
    <p:sldId id="2627" r:id="rId14"/>
    <p:sldId id="2635" r:id="rId15"/>
    <p:sldId id="2624" r:id="rId16"/>
    <p:sldId id="2658" r:id="rId17"/>
    <p:sldId id="2659" r:id="rId18"/>
    <p:sldId id="2644" r:id="rId19"/>
    <p:sldId id="2660" r:id="rId20"/>
    <p:sldId id="2636" r:id="rId21"/>
    <p:sldId id="2625" r:id="rId22"/>
    <p:sldId id="2637" r:id="rId23"/>
    <p:sldId id="2640" r:id="rId24"/>
    <p:sldId id="2631" r:id="rId25"/>
    <p:sldId id="2632"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34"/>
            <p14:sldId id="2620"/>
            <p14:sldId id="2650"/>
            <p14:sldId id="2654"/>
            <p14:sldId id="2642"/>
            <p14:sldId id="2655"/>
            <p14:sldId id="2656"/>
            <p14:sldId id="2657"/>
            <p14:sldId id="2627"/>
            <p14:sldId id="2635"/>
            <p14:sldId id="2624"/>
            <p14:sldId id="2658"/>
            <p14:sldId id="2659"/>
            <p14:sldId id="2644"/>
            <p14:sldId id="2660"/>
            <p14:sldId id="2636"/>
            <p14:sldId id="2625"/>
            <p14:sldId id="2637"/>
            <p14:sldId id="2640"/>
            <p14:sldId id="263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6247" autoAdjust="0"/>
  </p:normalViewPr>
  <p:slideViewPr>
    <p:cSldViewPr snapToGrid="0">
      <p:cViewPr varScale="1">
        <p:scale>
          <a:sx n="106" d="100"/>
          <a:sy n="106"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19.05.2025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5</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3207F-A383-62ED-7C74-CCE80B6F03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424EB3F-859A-1A36-14FD-10139616E78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6A6A255-0288-0EE0-E384-B49403D03E94}"/>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399DFBB-441E-AEAB-304A-B784860FE540}"/>
              </a:ext>
            </a:extLst>
          </p:cNvPr>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2075434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003AE-4915-452B-8C1B-4F5F0757C8A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367AE77-2794-328C-7DA4-3D866D1754B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B31E85-B4F4-B4A9-FB44-A0CA77D1ABD5}"/>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ABDA6037-C4B9-CEBB-8E76-49ADAA0B1038}"/>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3789132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20</a:t>
            </a:fld>
            <a:endParaRPr lang="de-DE"/>
          </a:p>
        </p:txBody>
      </p:sp>
    </p:spTree>
    <p:extLst>
      <p:ext uri="{BB962C8B-B14F-4D97-AF65-F5344CB8AC3E}">
        <p14:creationId xmlns:p14="http://schemas.microsoft.com/office/powerpoint/2010/main" val="34631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5/19/2025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5/19/2025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5/19/2025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5/19/2025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5/19/2025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5/19/2025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5/19/2025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5/19/2025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5/19/2025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5/19/2025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5/19/2025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5/19/2025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Zweiter Meilenstein - Datenbereitstellung</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44C40-59AE-25CB-B136-D9F251C9C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D6F5A-5107-508C-F342-AFE7988AA3D1}"/>
              </a:ext>
            </a:extLst>
          </p:cNvPr>
          <p:cNvSpPr>
            <a:spLocks noGrp="1"/>
          </p:cNvSpPr>
          <p:nvPr>
            <p:ph type="title"/>
          </p:nvPr>
        </p:nvSpPr>
        <p:spPr/>
        <p:txBody>
          <a:bodyPr>
            <a:normAutofit/>
          </a:bodyPr>
          <a:lstStyle/>
          <a:p>
            <a:r>
              <a:rPr lang="de-DE" dirty="0"/>
              <a:t>Vorabanalyse – Stornoprozess</a:t>
            </a:r>
            <a:br>
              <a:rPr lang="de-DE" dirty="0"/>
            </a:br>
            <a:endParaRPr lang="de-DE" dirty="0"/>
          </a:p>
        </p:txBody>
      </p:sp>
      <p:sp>
        <p:nvSpPr>
          <p:cNvPr id="3" name="Content Placeholder 2">
            <a:extLst>
              <a:ext uri="{FF2B5EF4-FFF2-40B4-BE49-F238E27FC236}">
                <a16:creationId xmlns:a16="http://schemas.microsoft.com/office/drawing/2014/main" id="{5B3E69EB-2CFF-EE0A-36F2-5EA4A72A3FF9}"/>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Aptos" panose="020B0004020202020204" pitchFamily="34" charset="0"/>
                <a:ea typeface="Aptos" panose="020B0004020202020204" pitchFamily="34" charset="0"/>
                <a:cs typeface="Times New Roman" panose="02020603050405020304" pitchFamily="18" charset="0"/>
              </a:rPr>
              <a:t>500 stornierte Transaktionen mit </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sales_price</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b="1" kern="100" dirty="0">
                <a:latin typeface="Aptos" panose="020B0004020202020204" pitchFamily="34" charset="0"/>
                <a:ea typeface="Aptos" panose="020B0004020202020204" pitchFamily="34" charset="0"/>
                <a:cs typeface="Times New Roman" panose="02020603050405020304" pitchFamily="18" charset="0"/>
                <a:sym typeface="Wingdings" panose="05000000000000000000" pitchFamily="2" charset="2"/>
              </a:rPr>
              <a:t> = 0  alle als FRAUD klassifiziert</a:t>
            </a:r>
          </a:p>
          <a:p>
            <a:pPr marL="800100" lvl="1" indent="-342900">
              <a:lnSpc>
                <a:spcPct val="107000"/>
              </a:lnSpc>
              <a:spcAft>
                <a:spcPts val="800"/>
              </a:spcAft>
              <a:buSzPts val="1000"/>
              <a:buFont typeface="Symbol" panose="05050102010706020507" pitchFamily="18" charset="2"/>
              <a:buChar char=""/>
              <a:tabLst>
                <a:tab pos="457200" algn="l"/>
              </a:tabLst>
            </a:pPr>
            <a:r>
              <a:rPr lang="de-DE" b="1" kern="100" dirty="0">
                <a:latin typeface="Aptos" panose="020B0004020202020204" pitchFamily="34" charset="0"/>
                <a:ea typeface="Aptos" panose="020B0004020202020204" pitchFamily="34" charset="0"/>
                <a:cs typeface="Times New Roman" panose="02020603050405020304" pitchFamily="18" charset="0"/>
                <a:sym typeface="Wingdings" panose="05000000000000000000" pitchFamily="2" charset="2"/>
              </a:rPr>
              <a:t> von Kamera als nicht-gescannte Artikel erkannt</a:t>
            </a:r>
          </a:p>
          <a:p>
            <a:pPr marL="800100" lvl="1" indent="-342900">
              <a:lnSpc>
                <a:spcPct val="107000"/>
              </a:lnSpc>
              <a:spcAft>
                <a:spcPts val="800"/>
              </a:spcAft>
              <a:buSzPts val="1000"/>
              <a:buFont typeface="Symbol" panose="05050102010706020507" pitchFamily="18" charset="2"/>
              <a:buChar char=""/>
              <a:tabLst>
                <a:tab pos="457200" algn="l"/>
              </a:tabLst>
            </a:pPr>
            <a:r>
              <a:rPr lang="de-DE" b="1" dirty="0">
                <a:latin typeface="Aptos" panose="020B0004020202020204" pitchFamily="34" charset="0"/>
                <a:ea typeface="Aptos" panose="020B0004020202020204" pitchFamily="34" charset="0"/>
                <a:cs typeface="Times New Roman" panose="02020603050405020304" pitchFamily="18" charset="0"/>
              </a:rPr>
              <a:t>weitere Behandlung dieser Fälle noch zu klären</a:t>
            </a:r>
          </a:p>
          <a:p>
            <a:pPr marL="342900" lvl="0" indent="-342900">
              <a:lnSpc>
                <a:spcPct val="107000"/>
              </a:lnSpc>
              <a:spcAft>
                <a:spcPts val="800"/>
              </a:spcAft>
              <a:buSzPts val="1000"/>
              <a:buFont typeface="Symbol" panose="05050102010706020507" pitchFamily="18" charset="2"/>
              <a:buChar char=""/>
              <a:tabLst>
                <a:tab pos="457200" algn="l"/>
              </a:tabLst>
            </a:pPr>
            <a:r>
              <a:rPr lang="de-DE" b="1" dirty="0">
                <a:latin typeface="Aptos" panose="020B0004020202020204" pitchFamily="34" charset="0"/>
                <a:ea typeface="Aptos" panose="020B0004020202020204" pitchFamily="34" charset="0"/>
                <a:cs typeface="Times New Roman" panose="02020603050405020304" pitchFamily="18" charset="0"/>
              </a:rPr>
              <a:t>Weitere Auffälligkeiten im Zusammenhang mit Stornierungen  </a:t>
            </a:r>
            <a:r>
              <a:rPr lang="de-DE" b="1" dirty="0">
                <a:latin typeface="Aptos" panose="020B0004020202020204" pitchFamily="34" charset="0"/>
                <a:ea typeface="Aptos" panose="020B0004020202020204" pitchFamily="34" charset="0"/>
                <a:cs typeface="Times New Roman" panose="02020603050405020304" pitchFamily="18" charset="0"/>
                <a:sym typeface="Wingdings" panose="05000000000000000000" pitchFamily="2" charset="2"/>
              </a:rPr>
              <a:t> noch in Klärung</a:t>
            </a:r>
            <a:endParaRPr lang="de-DE"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1426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Vorabanalyse – Kundenfeedback</a:t>
            </a:r>
            <a:br>
              <a:rPr lang="de-DE" dirty="0"/>
            </a:br>
            <a:r>
              <a:rPr lang="de-DE" sz="2000" b="1" kern="100" dirty="0">
                <a:effectLst/>
                <a:latin typeface="Aptos" panose="020B0004020202020204" pitchFamily="34" charset="0"/>
                <a:ea typeface="Aptos" panose="020B0004020202020204" pitchFamily="34" charset="0"/>
                <a:cs typeface="Times New Roman" panose="02020603050405020304" pitchFamily="18" charset="0"/>
              </a:rPr>
              <a:t>Bei FRAUD sind niedrige Kundenbewertungen unterrepräsentiert</a:t>
            </a: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2262544"/>
            <a:ext cx="4860121" cy="3438144"/>
          </a:xfrm>
          <a:prstGeom prst="rect">
            <a:avLst/>
          </a:prstGeom>
        </p:spPr>
      </p:pic>
    </p:spTree>
    <p:extLst>
      <p:ext uri="{BB962C8B-B14F-4D97-AF65-F5344CB8AC3E}">
        <p14:creationId xmlns:p14="http://schemas.microsoft.com/office/powerpoint/2010/main" val="300391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Vorabanalyse – Kamerasystem</a:t>
            </a:r>
            <a:br>
              <a:rPr lang="de-DE" dirty="0"/>
            </a:br>
            <a:r>
              <a:rPr lang="de-DE" sz="2000" b="1" kern="100" dirty="0">
                <a:effectLst/>
                <a:latin typeface="Aptos" panose="020B0004020202020204" pitchFamily="34" charset="0"/>
                <a:ea typeface="Aptos" panose="020B0004020202020204" pitchFamily="34" charset="0"/>
                <a:cs typeface="Times New Roman" panose="02020603050405020304" pitchFamily="18" charset="0"/>
              </a:rPr>
              <a:t>Lernkurve des Kamerasystems</a:t>
            </a: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9488" y="2194503"/>
            <a:ext cx="5199490" cy="3919572"/>
          </a:xfrm>
          <a:prstGeom prst="rect">
            <a:avLst/>
          </a:prstGeom>
        </p:spPr>
      </p:pic>
    </p:spTree>
    <p:extLst>
      <p:ext uri="{BB962C8B-B14F-4D97-AF65-F5344CB8AC3E}">
        <p14:creationId xmlns:p14="http://schemas.microsoft.com/office/powerpoint/2010/main" val="249929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Vorabanalyse-</a:t>
            </a:r>
            <a:r>
              <a:rPr dirty="0" err="1"/>
              <a:t>Plausibilitätsprüfungen</a:t>
            </a:r>
            <a:endParaRPr dirty="0"/>
          </a:p>
        </p:txBody>
      </p:sp>
      <p:sp>
        <p:nvSpPr>
          <p:cNvPr id="3" name="Content Placeholder 2"/>
          <p:cNvSpPr>
            <a:spLocks noGrp="1"/>
          </p:cNvSpPr>
          <p:nvPr>
            <p:ph idx="1"/>
          </p:nvPr>
        </p:nvSpPr>
        <p:spPr/>
        <p:txBody>
          <a:bodyPr/>
          <a:lstStyle/>
          <a:p>
            <a:pPr marL="0" indent="0">
              <a:buNone/>
            </a:pPr>
            <a:endParaRPr lang="de-DE" dirty="0"/>
          </a:p>
          <a:p>
            <a:pPr>
              <a:defRPr sz="1800">
                <a:solidFill>
                  <a:srgbClr val="000000"/>
                </a:solidFill>
              </a:defRPr>
            </a:pPr>
            <a:r>
              <a:rPr dirty="0" err="1"/>
              <a:t>Konsistenz</a:t>
            </a:r>
            <a:r>
              <a:rPr dirty="0"/>
              <a:t> von </a:t>
            </a:r>
            <a:r>
              <a:rPr dirty="0" err="1"/>
              <a:t>sales_price</a:t>
            </a:r>
            <a:r>
              <a:rPr dirty="0"/>
              <a:t> </a:t>
            </a:r>
            <a:r>
              <a:rPr lang="de-DE" dirty="0"/>
              <a:t> </a:t>
            </a:r>
            <a:r>
              <a:rPr lang="de-DE" dirty="0">
                <a:sym typeface="Wingdings" panose="05000000000000000000" pitchFamily="2" charset="2"/>
              </a:rPr>
              <a:t> NEIN</a:t>
            </a:r>
          </a:p>
          <a:p>
            <a:pPr>
              <a:defRPr sz="1800">
                <a:solidFill>
                  <a:srgbClr val="000000"/>
                </a:solidFill>
              </a:defRPr>
            </a:pPr>
            <a:r>
              <a:rPr lang="de-DE" dirty="0">
                <a:sym typeface="Wingdings" panose="05000000000000000000" pitchFamily="2" charset="2"/>
              </a:rPr>
              <a:t>Konsistenz von Summe </a:t>
            </a:r>
            <a:r>
              <a:rPr lang="de-DE" dirty="0" err="1">
                <a:sym typeface="Wingdings" panose="05000000000000000000" pitchFamily="2" charset="2"/>
              </a:rPr>
              <a:t>sales_price</a:t>
            </a:r>
            <a:r>
              <a:rPr lang="de-DE" dirty="0">
                <a:sym typeface="Wingdings" panose="05000000000000000000" pitchFamily="2" charset="2"/>
              </a:rPr>
              <a:t> und </a:t>
            </a:r>
            <a:r>
              <a:rPr lang="de-DE" dirty="0" err="1">
                <a:sym typeface="Wingdings" panose="05000000000000000000" pitchFamily="2" charset="2"/>
              </a:rPr>
              <a:t>total_amount</a:t>
            </a:r>
            <a:r>
              <a:rPr lang="de-DE" dirty="0">
                <a:sym typeface="Wingdings" panose="05000000000000000000" pitchFamily="2" charset="2"/>
              </a:rPr>
              <a:t>  NEIN</a:t>
            </a:r>
            <a:endParaRPr dirty="0"/>
          </a:p>
          <a:p>
            <a:pPr>
              <a:defRPr sz="1800">
                <a:solidFill>
                  <a:srgbClr val="000000"/>
                </a:solidFill>
              </a:defRPr>
            </a:pPr>
            <a:r>
              <a:rPr lang="de-DE" dirty="0"/>
              <a:t>C</a:t>
            </a:r>
            <a:r>
              <a:rPr dirty="0" err="1"/>
              <a:t>amera_certainty</a:t>
            </a:r>
            <a:r>
              <a:rPr dirty="0"/>
              <a:t> ∈ [0,1]</a:t>
            </a:r>
            <a:r>
              <a:rPr lang="de-DE" dirty="0"/>
              <a:t> </a:t>
            </a:r>
            <a:r>
              <a:rPr lang="de-DE" dirty="0">
                <a:sym typeface="Wingdings" panose="05000000000000000000" pitchFamily="2" charset="2"/>
              </a:rPr>
              <a:t> JA</a:t>
            </a:r>
            <a:endParaRPr dirty="0"/>
          </a:p>
          <a:p>
            <a:pPr>
              <a:defRPr sz="1800">
                <a:solidFill>
                  <a:srgbClr val="000000"/>
                </a:solidFill>
              </a:defRPr>
            </a:pPr>
            <a:r>
              <a:rPr dirty="0"/>
              <a:t>Timestamp in </a:t>
            </a:r>
            <a:r>
              <a:rPr dirty="0" err="1"/>
              <a:t>Transaktionszeitraum</a:t>
            </a:r>
            <a:r>
              <a:rPr lang="de-DE" dirty="0"/>
              <a:t> </a:t>
            </a:r>
            <a:r>
              <a:rPr lang="de-DE" dirty="0">
                <a:sym typeface="Wingdings" panose="05000000000000000000" pitchFamily="2" charset="2"/>
              </a:rPr>
              <a:t> JA</a:t>
            </a:r>
            <a:endParaRPr dirty="0"/>
          </a:p>
          <a:p>
            <a:pPr>
              <a:defRPr sz="1800">
                <a:solidFill>
                  <a:srgbClr val="000000"/>
                </a:solidFill>
              </a:defRPr>
            </a:pPr>
            <a:r>
              <a:rPr lang="de-DE" dirty="0"/>
              <a:t>D</a:t>
            </a:r>
            <a:r>
              <a:rPr dirty="0" err="1"/>
              <a:t>amage</a:t>
            </a:r>
            <a:r>
              <a:rPr dirty="0"/>
              <a:t> &gt; 0 </a:t>
            </a:r>
            <a:r>
              <a:rPr dirty="0" err="1"/>
              <a:t>nur</a:t>
            </a:r>
            <a:r>
              <a:rPr dirty="0"/>
              <a:t> </a:t>
            </a:r>
            <a:r>
              <a:rPr dirty="0" err="1"/>
              <a:t>bei</a:t>
            </a:r>
            <a:r>
              <a:rPr dirty="0"/>
              <a:t> label=FRAUD</a:t>
            </a:r>
            <a:r>
              <a:rPr lang="de-DE" dirty="0"/>
              <a:t> </a:t>
            </a:r>
            <a:r>
              <a:rPr lang="de-DE" dirty="0">
                <a:sym typeface="Wingdings" panose="05000000000000000000" pitchFamily="2" charset="2"/>
              </a:rPr>
              <a:t> JA</a:t>
            </a:r>
            <a:endParaRPr lang="de-DE" dirty="0"/>
          </a:p>
          <a:p>
            <a:pPr>
              <a:defRPr sz="1800">
                <a:solidFill>
                  <a:srgbClr val="000000"/>
                </a:solidFill>
              </a:defRPr>
            </a:pPr>
            <a:r>
              <a:rPr lang="de-DE" dirty="0" err="1"/>
              <a:t>Sales_price</a:t>
            </a:r>
            <a:r>
              <a:rPr lang="de-DE" dirty="0"/>
              <a:t> = 0,00 € </a:t>
            </a:r>
            <a:r>
              <a:rPr lang="de-DE" dirty="0">
                <a:sym typeface="Wingdings" panose="05000000000000000000" pitchFamily="2" charset="2"/>
              </a:rPr>
              <a:t>  100 % FRAUD</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89FF9F-FC2B-44BB-73F8-EA80D743C6D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2DAA9B-8858-FA8A-A900-954E57D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28C59B12-A36B-19D9-4495-E6CF783F5D94}"/>
              </a:ext>
            </a:extLst>
          </p:cNvPr>
          <p:cNvSpPr>
            <a:spLocks noGrp="1"/>
          </p:cNvSpPr>
          <p:nvPr>
            <p:ph type="ctrTitle"/>
          </p:nvPr>
        </p:nvSpPr>
        <p:spPr>
          <a:xfrm>
            <a:off x="521208" y="1211766"/>
            <a:ext cx="7237052" cy="4727988"/>
          </a:xfrm>
        </p:spPr>
        <p:txBody>
          <a:bodyPr anchor="b">
            <a:normAutofit/>
          </a:bodyPr>
          <a:lstStyle/>
          <a:p>
            <a:r>
              <a:rPr lang="de-DE" sz="6600" dirty="0"/>
              <a:t>5. Daten-Transformation</a:t>
            </a:r>
          </a:p>
        </p:txBody>
      </p:sp>
      <p:sp>
        <p:nvSpPr>
          <p:cNvPr id="9" name="Freeform: Shape 8">
            <a:extLst>
              <a:ext uri="{FF2B5EF4-FFF2-40B4-BE49-F238E27FC236}">
                <a16:creationId xmlns:a16="http://schemas.microsoft.com/office/drawing/2014/main" id="{90F81946-9EB6-36E5-321E-D743EC0E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5212932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Datentransformation</a:t>
            </a:r>
            <a:endParaRPr dirty="0"/>
          </a:p>
        </p:txBody>
      </p:sp>
      <p:sp>
        <p:nvSpPr>
          <p:cNvPr id="3" name="Content Placeholder 2"/>
          <p:cNvSpPr>
            <a:spLocks noGrp="1"/>
          </p:cNvSpPr>
          <p:nvPr>
            <p:ph idx="1"/>
          </p:nvPr>
        </p:nvSpPr>
        <p:spPr>
          <a:xfrm>
            <a:off x="521208" y="2569555"/>
            <a:ext cx="11155680" cy="3767328"/>
          </a:xfrm>
        </p:spPr>
        <p:txBody>
          <a:bodyPr/>
          <a:lstStyle/>
          <a:p>
            <a:endParaRPr dirty="0"/>
          </a:p>
          <a:p>
            <a:pPr>
              <a:defRPr sz="1800">
                <a:solidFill>
                  <a:srgbClr val="000000"/>
                </a:solidFill>
              </a:defRPr>
            </a:pPr>
            <a:r>
              <a:rPr dirty="0"/>
              <a:t>Join </a:t>
            </a:r>
            <a:r>
              <a:rPr dirty="0" err="1"/>
              <a:t>über</a:t>
            </a:r>
            <a:r>
              <a:rPr dirty="0"/>
              <a:t> </a:t>
            </a:r>
            <a:r>
              <a:rPr dirty="0" err="1"/>
              <a:t>transaction_id</a:t>
            </a:r>
            <a:r>
              <a:rPr dirty="0"/>
              <a:t>, </a:t>
            </a:r>
            <a:r>
              <a:rPr dirty="0" err="1"/>
              <a:t>product_id</a:t>
            </a:r>
            <a:r>
              <a:rPr dirty="0"/>
              <a:t>, </a:t>
            </a:r>
            <a:r>
              <a:rPr dirty="0" err="1"/>
              <a:t>store_id</a:t>
            </a:r>
            <a:r>
              <a:rPr lang="de-DE" dirty="0"/>
              <a:t> </a:t>
            </a:r>
            <a:r>
              <a:rPr lang="de-DE" dirty="0">
                <a:sym typeface="Wingdings" panose="05000000000000000000" pitchFamily="2" charset="2"/>
              </a:rPr>
              <a:t> insgesamt 1,6 Mio. gelabelte Positionen</a:t>
            </a:r>
            <a:endParaRPr dirty="0"/>
          </a:p>
          <a:p>
            <a:pPr>
              <a:defRPr sz="1800">
                <a:solidFill>
                  <a:srgbClr val="000000"/>
                </a:solidFill>
              </a:defRPr>
            </a:pPr>
            <a:r>
              <a:rPr dirty="0" err="1"/>
              <a:t>Berechnete</a:t>
            </a:r>
            <a:r>
              <a:rPr dirty="0"/>
              <a:t> </a:t>
            </a:r>
            <a:r>
              <a:rPr dirty="0" err="1"/>
              <a:t>Merkmale</a:t>
            </a:r>
            <a:r>
              <a:rPr dirty="0"/>
              <a:t>: Dauer, </a:t>
            </a:r>
            <a:r>
              <a:rPr dirty="0" err="1"/>
              <a:t>Uhrzeit</a:t>
            </a:r>
            <a:r>
              <a:rPr dirty="0"/>
              <a:t>, </a:t>
            </a:r>
            <a:r>
              <a:rPr lang="de-DE" dirty="0"/>
              <a:t>Monat, Wochentag, Soll-Preis…</a:t>
            </a:r>
          </a:p>
          <a:p>
            <a:pPr>
              <a:defRPr sz="1800">
                <a:solidFill>
                  <a:srgbClr val="000000"/>
                </a:solidFill>
              </a:defRPr>
            </a:pPr>
            <a:r>
              <a:rPr lang="de-DE" dirty="0"/>
              <a:t>Behandlung fehlender Werte</a:t>
            </a:r>
            <a:endParaRPr dirty="0"/>
          </a:p>
        </p:txBody>
      </p:sp>
      <p:sp>
        <p:nvSpPr>
          <p:cNvPr id="4" name="Rectangle 1">
            <a:extLst>
              <a:ext uri="{FF2B5EF4-FFF2-40B4-BE49-F238E27FC236}">
                <a16:creationId xmlns:a16="http://schemas.microsoft.com/office/drawing/2014/main" id="{65A3AC0D-1875-B6A9-D5FF-A6CE162B1A65}"/>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8F26037-CE64-6DB2-D0E6-D9D2F875FB7F}"/>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962DC-CC7B-232C-125C-6766BA175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70FD3-8B9B-6D29-A5A4-BDD61520709A}"/>
              </a:ext>
            </a:extLst>
          </p:cNvPr>
          <p:cNvSpPr>
            <a:spLocks noGrp="1"/>
          </p:cNvSpPr>
          <p:nvPr>
            <p:ph type="title"/>
          </p:nvPr>
        </p:nvSpPr>
        <p:spPr/>
        <p:txBody>
          <a:bodyPr/>
          <a:lstStyle/>
          <a:p>
            <a:r>
              <a:rPr lang="de-DE" dirty="0"/>
              <a:t>Datentransformation – </a:t>
            </a:r>
            <a:r>
              <a:rPr lang="de-DE" dirty="0" err="1"/>
              <a:t>Join</a:t>
            </a:r>
            <a:r>
              <a:rPr lang="de-DE" dirty="0"/>
              <a:t>-Strategie</a:t>
            </a:r>
            <a:endParaRPr dirty="0"/>
          </a:p>
        </p:txBody>
      </p:sp>
      <p:sp>
        <p:nvSpPr>
          <p:cNvPr id="3" name="Content Placeholder 2">
            <a:extLst>
              <a:ext uri="{FF2B5EF4-FFF2-40B4-BE49-F238E27FC236}">
                <a16:creationId xmlns:a16="http://schemas.microsoft.com/office/drawing/2014/main" id="{2BFF0EB1-13A7-AE47-664D-2BF9C20BFFAB}"/>
              </a:ext>
            </a:extLst>
          </p:cNvPr>
          <p:cNvSpPr>
            <a:spLocks noGrp="1"/>
          </p:cNvSpPr>
          <p:nvPr>
            <p:ph idx="1"/>
          </p:nvPr>
        </p:nvSpPr>
        <p:spPr>
          <a:xfrm>
            <a:off x="521208" y="2569555"/>
            <a:ext cx="11155680" cy="3767328"/>
          </a:xfrm>
        </p:spPr>
        <p:txBody>
          <a:bodyPr/>
          <a:lstStyle/>
          <a:p>
            <a:endParaRPr dirty="0"/>
          </a:p>
          <a:p>
            <a:pPr>
              <a:defRPr sz="1800">
                <a:solidFill>
                  <a:srgbClr val="000000"/>
                </a:solidFill>
              </a:defRPr>
            </a:pPr>
            <a:endParaRPr dirty="0"/>
          </a:p>
        </p:txBody>
      </p:sp>
      <p:sp>
        <p:nvSpPr>
          <p:cNvPr id="4" name="Rectangle 1">
            <a:extLst>
              <a:ext uri="{FF2B5EF4-FFF2-40B4-BE49-F238E27FC236}">
                <a16:creationId xmlns:a16="http://schemas.microsoft.com/office/drawing/2014/main" id="{47FC56A5-B486-4E50-B1ED-080AE24E8A5A}"/>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B02553E-61E1-45C2-157D-E5730BFD7817}"/>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593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B8084-F38C-2485-6571-A9802E936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6E0296-054E-06AA-88B2-05C98C82F7A5}"/>
              </a:ext>
            </a:extLst>
          </p:cNvPr>
          <p:cNvSpPr>
            <a:spLocks noGrp="1"/>
          </p:cNvSpPr>
          <p:nvPr>
            <p:ph type="title"/>
          </p:nvPr>
        </p:nvSpPr>
        <p:spPr/>
        <p:txBody>
          <a:bodyPr/>
          <a:lstStyle/>
          <a:p>
            <a:r>
              <a:rPr lang="de-DE" dirty="0"/>
              <a:t>Datentransformation – berechnete Merkmale</a:t>
            </a:r>
            <a:endParaRPr dirty="0"/>
          </a:p>
        </p:txBody>
      </p:sp>
      <p:sp>
        <p:nvSpPr>
          <p:cNvPr id="3" name="Content Placeholder 2">
            <a:extLst>
              <a:ext uri="{FF2B5EF4-FFF2-40B4-BE49-F238E27FC236}">
                <a16:creationId xmlns:a16="http://schemas.microsoft.com/office/drawing/2014/main" id="{4CAF17BE-087E-DED1-71D2-4BDCF9E420A9}"/>
              </a:ext>
            </a:extLst>
          </p:cNvPr>
          <p:cNvSpPr>
            <a:spLocks noGrp="1"/>
          </p:cNvSpPr>
          <p:nvPr>
            <p:ph idx="1"/>
          </p:nvPr>
        </p:nvSpPr>
        <p:spPr>
          <a:xfrm>
            <a:off x="521208" y="2569555"/>
            <a:ext cx="11155680" cy="3767328"/>
          </a:xfrm>
        </p:spPr>
        <p:txBody>
          <a:bodyPr/>
          <a:lstStyle/>
          <a:p>
            <a:endParaRPr dirty="0"/>
          </a:p>
          <a:p>
            <a:pPr>
              <a:defRPr sz="1800">
                <a:solidFill>
                  <a:srgbClr val="000000"/>
                </a:solidFill>
              </a:defRPr>
            </a:pPr>
            <a:r>
              <a:rPr lang="de-DE" dirty="0"/>
              <a:t>Transaktionsdauer</a:t>
            </a:r>
            <a:endParaRPr dirty="0"/>
          </a:p>
          <a:p>
            <a:pPr>
              <a:defRPr sz="1800">
                <a:solidFill>
                  <a:srgbClr val="000000"/>
                </a:solidFill>
              </a:defRPr>
            </a:pPr>
            <a:r>
              <a:rPr lang="de-DE" dirty="0"/>
              <a:t>Uhrzeit, Wochentag, Monat</a:t>
            </a:r>
          </a:p>
          <a:p>
            <a:pPr>
              <a:defRPr sz="1800">
                <a:solidFill>
                  <a:srgbClr val="000000"/>
                </a:solidFill>
              </a:defRPr>
            </a:pPr>
            <a:r>
              <a:rPr lang="de-DE" dirty="0"/>
              <a:t>Abstand zwischen zwei aufeinanderfolgenden Scanvorgängen</a:t>
            </a:r>
          </a:p>
          <a:p>
            <a:pPr>
              <a:defRPr sz="1800">
                <a:solidFill>
                  <a:srgbClr val="000000"/>
                </a:solidFill>
              </a:defRPr>
            </a:pPr>
            <a:r>
              <a:rPr lang="de-DE" dirty="0"/>
              <a:t>Abstand Transaktionsstart zum ersten Scan / letzter Scan zum Transaktionsende</a:t>
            </a:r>
          </a:p>
          <a:p>
            <a:pPr>
              <a:defRPr sz="1800">
                <a:solidFill>
                  <a:srgbClr val="000000"/>
                </a:solidFill>
              </a:defRPr>
            </a:pPr>
            <a:r>
              <a:rPr lang="de-DE" dirty="0"/>
              <a:t>Kalkulierter </a:t>
            </a:r>
            <a:r>
              <a:rPr lang="de-DE" dirty="0" err="1"/>
              <a:t>sales_price</a:t>
            </a:r>
            <a:endParaRPr lang="de-DE" dirty="0"/>
          </a:p>
          <a:p>
            <a:pPr>
              <a:defRPr sz="1800">
                <a:solidFill>
                  <a:srgbClr val="000000"/>
                </a:solidFill>
              </a:defRPr>
            </a:pPr>
            <a:r>
              <a:rPr lang="de-DE" dirty="0"/>
              <a:t>Kalkulierter </a:t>
            </a:r>
            <a:r>
              <a:rPr lang="de-DE" dirty="0" err="1"/>
              <a:t>total_amount</a:t>
            </a:r>
            <a:endParaRPr dirty="0"/>
          </a:p>
        </p:txBody>
      </p:sp>
      <p:sp>
        <p:nvSpPr>
          <p:cNvPr id="4" name="Rectangle 1">
            <a:extLst>
              <a:ext uri="{FF2B5EF4-FFF2-40B4-BE49-F238E27FC236}">
                <a16:creationId xmlns:a16="http://schemas.microsoft.com/office/drawing/2014/main" id="{D9285C33-B89E-29AA-3E32-63FE9A878AC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4FE791E-ACF6-1CB8-428C-16AA4B6DF6FB}"/>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1137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95729-46F6-4319-6629-9CC2DDB50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9E731-940F-EDA9-1EED-BE23BCC778A2}"/>
              </a:ext>
            </a:extLst>
          </p:cNvPr>
          <p:cNvSpPr>
            <a:spLocks noGrp="1"/>
          </p:cNvSpPr>
          <p:nvPr>
            <p:ph type="title"/>
          </p:nvPr>
        </p:nvSpPr>
        <p:spPr/>
        <p:txBody>
          <a:bodyPr/>
          <a:lstStyle/>
          <a:p>
            <a:r>
              <a:rPr lang="de-DE" dirty="0"/>
              <a:t>Datentransformation – fehlende Werte</a:t>
            </a:r>
            <a:endParaRPr dirty="0"/>
          </a:p>
        </p:txBody>
      </p:sp>
      <p:sp>
        <p:nvSpPr>
          <p:cNvPr id="3" name="Content Placeholder 2">
            <a:extLst>
              <a:ext uri="{FF2B5EF4-FFF2-40B4-BE49-F238E27FC236}">
                <a16:creationId xmlns:a16="http://schemas.microsoft.com/office/drawing/2014/main" id="{CB0C15C2-7B44-8BE7-C409-8EE9A2B3ED8C}"/>
              </a:ext>
            </a:extLst>
          </p:cNvPr>
          <p:cNvSpPr>
            <a:spLocks noGrp="1"/>
          </p:cNvSpPr>
          <p:nvPr>
            <p:ph idx="1"/>
          </p:nvPr>
        </p:nvSpPr>
        <p:spPr/>
        <p:txBody>
          <a:bodyPr/>
          <a:lstStyle/>
          <a:p>
            <a:endParaRPr dirty="0"/>
          </a:p>
          <a:p>
            <a:pPr>
              <a:defRPr sz="1800">
                <a:solidFill>
                  <a:srgbClr val="000000"/>
                </a:solidFill>
              </a:defRPr>
            </a:pPr>
            <a:endParaRPr dirty="0"/>
          </a:p>
        </p:txBody>
      </p:sp>
    </p:spTree>
    <p:extLst>
      <p:ext uri="{BB962C8B-B14F-4D97-AF65-F5344CB8AC3E}">
        <p14:creationId xmlns:p14="http://schemas.microsoft.com/office/powerpoint/2010/main" val="313195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CE89B-A3E6-16FD-EE5A-7368653B2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F50E1-4ACE-213B-2991-811B829EC857}"/>
              </a:ext>
            </a:extLst>
          </p:cNvPr>
          <p:cNvSpPr>
            <a:spLocks noGrp="1"/>
          </p:cNvSpPr>
          <p:nvPr>
            <p:ph type="title"/>
          </p:nvPr>
        </p:nvSpPr>
        <p:spPr/>
        <p:txBody>
          <a:bodyPr/>
          <a:lstStyle/>
          <a:p>
            <a:r>
              <a:rPr lang="de-DE" dirty="0"/>
              <a:t>Datentransformation – fehlende Werte</a:t>
            </a:r>
            <a:endParaRPr dirty="0"/>
          </a:p>
        </p:txBody>
      </p:sp>
      <p:sp>
        <p:nvSpPr>
          <p:cNvPr id="3" name="Content Placeholder 2">
            <a:extLst>
              <a:ext uri="{FF2B5EF4-FFF2-40B4-BE49-F238E27FC236}">
                <a16:creationId xmlns:a16="http://schemas.microsoft.com/office/drawing/2014/main" id="{9E1BEE9A-35D1-F160-93C5-1EB0935E2E8D}"/>
              </a:ext>
            </a:extLst>
          </p:cNvPr>
          <p:cNvSpPr>
            <a:spLocks noGrp="1"/>
          </p:cNvSpPr>
          <p:nvPr>
            <p:ph idx="1"/>
          </p:nvPr>
        </p:nvSpPr>
        <p:spPr>
          <a:xfrm>
            <a:off x="521208" y="2569555"/>
            <a:ext cx="11155680" cy="3767328"/>
          </a:xfrm>
        </p:spPr>
        <p:txBody>
          <a:bodyPr/>
          <a:lstStyle/>
          <a:p>
            <a:endParaRPr dirty="0"/>
          </a:p>
          <a:p>
            <a:pPr>
              <a:defRPr sz="1800">
                <a:solidFill>
                  <a:srgbClr val="000000"/>
                </a:solidFill>
              </a:defRPr>
            </a:pPr>
            <a:endParaRPr dirty="0"/>
          </a:p>
        </p:txBody>
      </p:sp>
      <p:sp>
        <p:nvSpPr>
          <p:cNvPr id="4" name="Rectangle 1">
            <a:extLst>
              <a:ext uri="{FF2B5EF4-FFF2-40B4-BE49-F238E27FC236}">
                <a16:creationId xmlns:a16="http://schemas.microsoft.com/office/drawing/2014/main" id="{1833486E-AEDC-A849-16C0-1B39C7BE787B}"/>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A64AD17-B052-7C66-7467-0323CC27A500}"/>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900" b="0" i="0" u="none" strike="noStrike" cap="none" normalizeH="0" baseline="0">
                <a:ln>
                  <a:noFill/>
                </a:ln>
                <a:solidFill>
                  <a:schemeClr val="tx1"/>
                </a:solidFill>
                <a:effectLst/>
                <a:latin typeface="Menlo"/>
              </a:rPr>
              <a:t>1581567</a:t>
            </a:r>
            <a:r>
              <a:rPr kumimoji="0" lang="de-DE" altLang="de-DE" sz="800" b="0" i="0" u="none" strike="noStrike" cap="none" normalizeH="0" baseline="0">
                <a:ln>
                  <a:noFill/>
                </a:ln>
                <a:solidFill>
                  <a:schemeClr val="tx1"/>
                </a:solidFill>
                <a:effectLst/>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69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3" name="Titel 1">
            <a:extLst>
              <a:ext uri="{FF2B5EF4-FFF2-40B4-BE49-F238E27FC236}">
                <a16:creationId xmlns:a16="http://schemas.microsoft.com/office/drawing/2014/main" id="{A24A8808-F0DC-B209-9597-4172FC25268B}"/>
              </a:ext>
            </a:extLst>
          </p:cNvPr>
          <p:cNvSpPr txBox="1">
            <a:spLocks/>
          </p:cNvSpPr>
          <p:nvPr/>
        </p:nvSpPr>
        <p:spPr>
          <a:xfrm>
            <a:off x="1149995" y="3059617"/>
            <a:ext cx="2947553" cy="14630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2800" dirty="0"/>
              <a:t>Das Projekt-Team </a:t>
            </a:r>
            <a:r>
              <a:rPr lang="en-US" sz="2800" dirty="0" err="1"/>
              <a:t>bei</a:t>
            </a:r>
            <a:r>
              <a:rPr lang="en-US" sz="2800" dirty="0"/>
              <a:t> der Arbeit…</a:t>
            </a:r>
          </a:p>
        </p:txBody>
      </p:sp>
      <p:pic>
        <p:nvPicPr>
          <p:cNvPr id="8" name="Grafik 7" descr="Ein Bild, das Zeichnung, Mobiliar, Entwurf, Text enthält.&#10;&#10;KI-generierte Inhalte können fehlerhaft sein.">
            <a:extLst>
              <a:ext uri="{FF2B5EF4-FFF2-40B4-BE49-F238E27FC236}">
                <a16:creationId xmlns:a16="http://schemas.microsoft.com/office/drawing/2014/main" id="{611F9C9F-0049-7E1C-1FD3-7CF1CC8D01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6757" y="1089025"/>
            <a:ext cx="6334125" cy="4222750"/>
          </a:xfrm>
          <a:prstGeom prst="rect">
            <a:avLst/>
          </a:prstGeom>
          <a:noFill/>
          <a:ln>
            <a:noFill/>
          </a:ln>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Explorative Analyse</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Explorative </a:t>
            </a:r>
            <a:r>
              <a:rPr dirty="0" err="1"/>
              <a:t>Analyse</a:t>
            </a:r>
            <a:r>
              <a:rPr lang="de-DE" dirty="0"/>
              <a:t> (EDA)</a:t>
            </a:r>
            <a:endParaRPr dirty="0"/>
          </a:p>
        </p:txBody>
      </p:sp>
      <p:sp>
        <p:nvSpPr>
          <p:cNvPr id="3" name="Content Placeholder 2"/>
          <p:cNvSpPr>
            <a:spLocks noGrp="1"/>
          </p:cNvSpPr>
          <p:nvPr>
            <p:ph idx="1"/>
          </p:nvPr>
        </p:nvSpPr>
        <p:spPr/>
        <p:txBody>
          <a:bodyPr/>
          <a:lstStyle/>
          <a:p>
            <a:pPr>
              <a:defRPr sz="1800">
                <a:solidFill>
                  <a:srgbClr val="000000"/>
                </a:solidFill>
              </a:defRPr>
            </a:pPr>
            <a:endParaRPr lang="de-D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65A23-9DF2-7CEE-5BA9-308C32675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4CC79-F33A-022C-2548-3814EDD2F1BC}"/>
              </a:ext>
            </a:extLst>
          </p:cNvPr>
          <p:cNvSpPr>
            <a:spLocks noGrp="1"/>
          </p:cNvSpPr>
          <p:nvPr>
            <p:ph type="title"/>
          </p:nvPr>
        </p:nvSpPr>
        <p:spPr>
          <a:xfrm>
            <a:off x="521208" y="986028"/>
            <a:ext cx="11155680" cy="1463040"/>
          </a:xfrm>
        </p:spPr>
        <p:txBody>
          <a:bodyPr/>
          <a:lstStyle/>
          <a:p>
            <a:r>
              <a:rPr lang="de-DE" dirty="0"/>
              <a:t>EDA- kategoriale Attribute</a:t>
            </a:r>
            <a:br>
              <a:rPr lang="de-DE" dirty="0"/>
            </a:br>
            <a:r>
              <a:rPr lang="de-DE" sz="2000" dirty="0" err="1"/>
              <a:t>Payment_medium</a:t>
            </a:r>
            <a:endParaRPr dirty="0"/>
          </a:p>
        </p:txBody>
      </p:sp>
      <p:pic>
        <p:nvPicPr>
          <p:cNvPr id="5" name="Inhaltsplatzhalter 4">
            <a:extLst>
              <a:ext uri="{FF2B5EF4-FFF2-40B4-BE49-F238E27FC236}">
                <a16:creationId xmlns:a16="http://schemas.microsoft.com/office/drawing/2014/main" id="{2C0D6FE2-9134-5CC6-669A-6E221ACE4899}"/>
              </a:ext>
            </a:extLst>
          </p:cNvPr>
          <p:cNvPicPr>
            <a:picLocks noGrp="1" noChangeAspect="1"/>
          </p:cNvPicPr>
          <p:nvPr>
            <p:ph idx="1"/>
          </p:nvPr>
        </p:nvPicPr>
        <p:blipFill>
          <a:blip r:embed="rId2"/>
          <a:stretch>
            <a:fillRect/>
          </a:stretch>
        </p:blipFill>
        <p:spPr>
          <a:xfrm>
            <a:off x="639000" y="2311400"/>
            <a:ext cx="9457310" cy="3767138"/>
          </a:xfrm>
        </p:spPr>
      </p:pic>
    </p:spTree>
    <p:extLst>
      <p:ext uri="{BB962C8B-B14F-4D97-AF65-F5344CB8AC3E}">
        <p14:creationId xmlns:p14="http://schemas.microsoft.com/office/powerpoint/2010/main" val="1837561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DD0BB-EFFC-4A73-65F4-4D621E1C1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1AE276-B743-1390-B2B5-49242614B9D9}"/>
              </a:ext>
            </a:extLst>
          </p:cNvPr>
          <p:cNvSpPr>
            <a:spLocks noGrp="1"/>
          </p:cNvSpPr>
          <p:nvPr>
            <p:ph type="title"/>
          </p:nvPr>
        </p:nvSpPr>
        <p:spPr/>
        <p:txBody>
          <a:bodyPr/>
          <a:lstStyle/>
          <a:p>
            <a:r>
              <a:rPr lang="de-DE" dirty="0"/>
              <a:t>EDA- kategoriale Attribute</a:t>
            </a:r>
            <a:br>
              <a:rPr lang="de-DE" dirty="0"/>
            </a:br>
            <a:r>
              <a:rPr lang="de-DE" sz="2000" dirty="0"/>
              <a:t>Hour </a:t>
            </a:r>
            <a:r>
              <a:rPr lang="de-DE" sz="2000" dirty="0" err="1"/>
              <a:t>of</a:t>
            </a:r>
            <a:r>
              <a:rPr lang="de-DE" sz="2000" dirty="0"/>
              <a:t> </a:t>
            </a:r>
            <a:r>
              <a:rPr lang="de-DE" sz="2000" dirty="0" err="1"/>
              <a:t>day</a:t>
            </a:r>
            <a:endParaRPr lang="de-DE" dirty="0"/>
          </a:p>
        </p:txBody>
      </p:sp>
      <p:pic>
        <p:nvPicPr>
          <p:cNvPr id="5" name="Inhaltsplatzhalter 4">
            <a:extLst>
              <a:ext uri="{FF2B5EF4-FFF2-40B4-BE49-F238E27FC236}">
                <a16:creationId xmlns:a16="http://schemas.microsoft.com/office/drawing/2014/main" id="{33868550-F604-132E-2F7F-8607D38984E9}"/>
              </a:ext>
            </a:extLst>
          </p:cNvPr>
          <p:cNvPicPr>
            <a:picLocks noGrp="1" noChangeAspect="1"/>
          </p:cNvPicPr>
          <p:nvPr>
            <p:ph idx="1"/>
          </p:nvPr>
        </p:nvPicPr>
        <p:blipFill>
          <a:blip r:embed="rId2"/>
          <a:stretch>
            <a:fillRect/>
          </a:stretch>
        </p:blipFill>
        <p:spPr>
          <a:xfrm>
            <a:off x="1291388" y="2341067"/>
            <a:ext cx="8416492" cy="3538525"/>
          </a:xfrm>
        </p:spPr>
      </p:pic>
    </p:spTree>
    <p:extLst>
      <p:ext uri="{BB962C8B-B14F-4D97-AF65-F5344CB8AC3E}">
        <p14:creationId xmlns:p14="http://schemas.microsoft.com/office/powerpoint/2010/main" val="205875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endParaRPr dirty="0"/>
          </a:p>
        </p:txBody>
      </p:sp>
      <p:sp>
        <p:nvSpPr>
          <p:cNvPr id="3" name="Content Placeholder 2"/>
          <p:cNvSpPr>
            <a:spLocks noGrp="1"/>
          </p:cNvSpPr>
          <p:nvPr>
            <p:ph idx="1"/>
          </p:nvPr>
        </p:nvSpPr>
        <p:spPr/>
        <p:txBody>
          <a:bodyPr/>
          <a:lstStyle/>
          <a:p>
            <a:pPr>
              <a:defRPr sz="1800">
                <a:solidFill>
                  <a:srgbClr val="000000"/>
                </a:solidFill>
              </a:defRPr>
            </a:pPr>
            <a:r>
              <a:rPr dirty="0" err="1"/>
              <a:t>Datengrundlage</a:t>
            </a:r>
            <a:r>
              <a:rPr dirty="0"/>
              <a:t> </a:t>
            </a:r>
            <a:r>
              <a:rPr dirty="0" err="1"/>
              <a:t>ist</a:t>
            </a:r>
            <a:r>
              <a:rPr dirty="0"/>
              <a:t> </a:t>
            </a:r>
            <a:r>
              <a:rPr dirty="0" err="1"/>
              <a:t>geeignet</a:t>
            </a:r>
            <a:r>
              <a:rPr dirty="0"/>
              <a:t> für </a:t>
            </a:r>
            <a:r>
              <a:rPr dirty="0" err="1"/>
              <a:t>Modellaufbau</a:t>
            </a:r>
            <a:endParaRPr dirty="0"/>
          </a:p>
          <a:p>
            <a:pPr>
              <a:defRPr sz="1800">
                <a:solidFill>
                  <a:srgbClr val="000000"/>
                </a:solidFill>
              </a:defRPr>
            </a:pPr>
            <a:r>
              <a:rPr dirty="0" err="1"/>
              <a:t>Relevante</a:t>
            </a:r>
            <a:r>
              <a:rPr dirty="0"/>
              <a:t> </a:t>
            </a:r>
            <a:r>
              <a:rPr dirty="0" err="1"/>
              <a:t>Merkmale</a:t>
            </a:r>
            <a:r>
              <a:rPr dirty="0"/>
              <a:t> für </a:t>
            </a:r>
            <a:r>
              <a:rPr dirty="0" err="1"/>
              <a:t>Klassifikation</a:t>
            </a:r>
            <a:r>
              <a:rPr dirty="0"/>
              <a:t> </a:t>
            </a:r>
            <a:r>
              <a:rPr dirty="0" err="1"/>
              <a:t>identifiziert</a:t>
            </a:r>
            <a:endParaRPr dirty="0"/>
          </a:p>
          <a:p>
            <a:pPr>
              <a:defRPr sz="1800">
                <a:solidFill>
                  <a:srgbClr val="000000"/>
                </a:solidFill>
              </a:defRPr>
            </a:pPr>
            <a:r>
              <a:rPr dirty="0" err="1"/>
              <a:t>Plausibilitäten</a:t>
            </a:r>
            <a:r>
              <a:rPr dirty="0"/>
              <a:t> </a:t>
            </a:r>
            <a:r>
              <a:rPr dirty="0" err="1"/>
              <a:t>geprüft</a:t>
            </a:r>
            <a:endParaRPr dirty="0"/>
          </a:p>
          <a:p>
            <a:pPr>
              <a:defRPr sz="1800">
                <a:solidFill>
                  <a:srgbClr val="000000"/>
                </a:solidFill>
              </a:defRPr>
            </a:pPr>
            <a:r>
              <a:rPr dirty="0" err="1"/>
              <a:t>Nächster</a:t>
            </a:r>
            <a:r>
              <a:rPr dirty="0"/>
              <a:t> Schritt: </a:t>
            </a:r>
            <a:r>
              <a:rPr dirty="0" err="1"/>
              <a:t>Modellierung</a:t>
            </a:r>
            <a:endParaRPr lang="de-DE" dirty="0"/>
          </a:p>
          <a:p>
            <a:pPr>
              <a:defRPr sz="1800">
                <a:solidFill>
                  <a:srgbClr val="000000"/>
                </a:solidFill>
              </a:defRPr>
            </a:pPr>
            <a:r>
              <a:rPr lang="de-DE" dirty="0"/>
              <a:t>Bewertungsfunktion  </a:t>
            </a:r>
            <a:r>
              <a:rPr lang="de-DE" dirty="0">
                <a:sym typeface="Wingdings" panose="05000000000000000000" pitchFamily="2" charset="2"/>
              </a:rPr>
              <a:t> in Abstimmung mit Wertkauf GmbH</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Vorbemerkungen</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dirty="0" err="1"/>
              <a:t>Vor</a:t>
            </a:r>
            <a:r>
              <a:rPr lang="de-DE" dirty="0" err="1"/>
              <a:t>bemerkungen</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595281"/>
            <a:ext cx="11155680" cy="3767328"/>
          </a:xfrm>
        </p:spPr>
        <p:txBody>
          <a:bodyPr/>
          <a:lstStyle/>
          <a:p>
            <a:endParaRPr dirty="0"/>
          </a:p>
          <a:p>
            <a:pPr>
              <a:defRPr sz="1800">
                <a:solidFill>
                  <a:srgbClr val="000000"/>
                </a:solidFill>
              </a:defRPr>
            </a:pPr>
            <a:r>
              <a:rPr lang="de-DE" dirty="0"/>
              <a:t>Vorbehalt: </a:t>
            </a:r>
            <a:r>
              <a:rPr dirty="0" err="1"/>
              <a:t>Methodische</a:t>
            </a:r>
            <a:r>
              <a:rPr dirty="0"/>
              <a:t> </a:t>
            </a:r>
            <a:r>
              <a:rPr dirty="0" err="1"/>
              <a:t>Anpassungen</a:t>
            </a:r>
            <a:r>
              <a:rPr dirty="0"/>
              <a:t> </a:t>
            </a:r>
            <a:r>
              <a:rPr dirty="0" err="1"/>
              <a:t>bei</a:t>
            </a:r>
            <a:r>
              <a:rPr dirty="0"/>
              <a:t> </a:t>
            </a:r>
            <a:r>
              <a:rPr b="1" dirty="0" err="1"/>
              <a:t>neuen</a:t>
            </a:r>
            <a:r>
              <a:rPr dirty="0"/>
              <a:t> </a:t>
            </a:r>
            <a:r>
              <a:rPr dirty="0" err="1"/>
              <a:t>Erkenntnissen</a:t>
            </a:r>
            <a:endParaRPr dirty="0"/>
          </a:p>
          <a:p>
            <a:pPr>
              <a:defRPr sz="1800">
                <a:solidFill>
                  <a:srgbClr val="000000"/>
                </a:solidFill>
              </a:defRPr>
            </a:pPr>
            <a:r>
              <a:rPr dirty="0" err="1"/>
              <a:t>Keine</a:t>
            </a:r>
            <a:r>
              <a:rPr dirty="0"/>
              <a:t> </a:t>
            </a:r>
            <a:r>
              <a:rPr b="1" dirty="0" err="1"/>
              <a:t>negativen</a:t>
            </a:r>
            <a:r>
              <a:rPr dirty="0"/>
              <a:t> </a:t>
            </a:r>
            <a:r>
              <a:rPr dirty="0" err="1"/>
              <a:t>Schadensfälle</a:t>
            </a:r>
            <a:r>
              <a:rPr dirty="0"/>
              <a:t> </a:t>
            </a:r>
            <a:r>
              <a:rPr dirty="0" err="1"/>
              <a:t>enthalten</a:t>
            </a:r>
            <a:endParaRPr dirty="0"/>
          </a:p>
          <a:p>
            <a:pPr>
              <a:defRPr sz="1800">
                <a:solidFill>
                  <a:srgbClr val="000000"/>
                </a:solidFill>
              </a:defRPr>
            </a:pPr>
            <a:r>
              <a:rPr lang="de-DE" dirty="0"/>
              <a:t>Annahme: </a:t>
            </a:r>
            <a:r>
              <a:rPr dirty="0" err="1"/>
              <a:t>Konformität</a:t>
            </a:r>
            <a:r>
              <a:rPr dirty="0"/>
              <a:t> </a:t>
            </a:r>
            <a:r>
              <a:rPr dirty="0" err="1"/>
              <a:t>mit</a:t>
            </a:r>
            <a:r>
              <a:rPr dirty="0"/>
              <a:t> </a:t>
            </a:r>
            <a:r>
              <a:rPr b="1" dirty="0" err="1"/>
              <a:t>KassenSichV</a:t>
            </a:r>
            <a:r>
              <a:rPr dirty="0"/>
              <a:t> (TSE)</a:t>
            </a:r>
            <a:r>
              <a:rPr lang="de-DE" dirty="0"/>
              <a:t> </a:t>
            </a:r>
            <a:r>
              <a:rPr lang="de-DE" dirty="0">
                <a:sym typeface="Wingdings" panose="05000000000000000000" pitchFamily="2" charset="2"/>
              </a:rPr>
              <a:t> Datenbasis ist vertrauenswürdig</a:t>
            </a:r>
            <a:endParaRPr dirty="0"/>
          </a:p>
          <a:p>
            <a:pPr>
              <a:defRPr sz="1800">
                <a:solidFill>
                  <a:srgbClr val="000000"/>
                </a:solidFill>
              </a:defRPr>
            </a:pPr>
            <a:r>
              <a:rPr lang="de-DE" dirty="0"/>
              <a:t>Begriffsdefinition: „</a:t>
            </a:r>
            <a:r>
              <a:rPr lang="de-DE" dirty="0" err="1"/>
              <a:t>line</a:t>
            </a:r>
            <a:r>
              <a:rPr lang="de-DE" dirty="0"/>
              <a:t>“ entspricht „Position“</a:t>
            </a:r>
            <a:endParaRPr dirty="0"/>
          </a:p>
        </p:txBody>
      </p:sp>
    </p:spTree>
    <p:extLst>
      <p:ext uri="{BB962C8B-B14F-4D97-AF65-F5344CB8AC3E}">
        <p14:creationId xmlns:p14="http://schemas.microsoft.com/office/powerpoint/2010/main" val="312055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2.Datenmanagment</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Datenmanagement</a:t>
            </a:r>
            <a:endParaRPr dirty="0"/>
          </a:p>
        </p:txBody>
      </p:sp>
      <p:sp>
        <p:nvSpPr>
          <p:cNvPr id="3" name="Content Placeholder 2"/>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Aptos" panose="020B0004020202020204" pitchFamily="34" charset="0"/>
                <a:ea typeface="Aptos" panose="020B0004020202020204" pitchFamily="34" charset="0"/>
                <a:cs typeface="Times New Roman" panose="02020603050405020304" pitchFamily="18" charset="0"/>
              </a:rPr>
              <a:t>Dateiformate</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parquet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für große Transaktionen/Lines,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csv</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für Stammdaten</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dirty="0">
                <a:effectLst/>
                <a:latin typeface="Aptos" panose="020B0004020202020204" pitchFamily="34" charset="0"/>
                <a:ea typeface="Aptos" panose="020B0004020202020204" pitchFamily="34" charset="0"/>
                <a:cs typeface="Times New Roman" panose="02020603050405020304" pitchFamily="18" charset="0"/>
              </a:rPr>
              <a:t>Speicherung und Versionierung</a:t>
            </a:r>
            <a:r>
              <a:rPr lang="de-DE" sz="1800" dirty="0">
                <a:effectLst/>
                <a:latin typeface="Aptos" panose="020B0004020202020204" pitchFamily="34" charset="0"/>
                <a:ea typeface="Aptos" panose="020B0004020202020204" pitchFamily="34" charset="0"/>
                <a:cs typeface="Times New Roman" panose="02020603050405020304" pitchFamily="18" charset="0"/>
              </a:rPr>
              <a:t>: lokale Ablage, passwortgeschützte Einbindung in GitHub</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dirty="0">
                <a:effectLst/>
                <a:latin typeface="Aptos" panose="020B0004020202020204" pitchFamily="34" charset="0"/>
                <a:ea typeface="Aptos" panose="020B0004020202020204" pitchFamily="34" charset="0"/>
                <a:cs typeface="Times New Roman" panose="02020603050405020304" pitchFamily="18" charset="0"/>
              </a:rPr>
              <a:t>Datenschutz</a:t>
            </a:r>
            <a:r>
              <a:rPr lang="de-DE" sz="1800" dirty="0">
                <a:effectLst/>
                <a:latin typeface="Aptos" panose="020B0004020202020204" pitchFamily="34" charset="0"/>
                <a:ea typeface="Aptos" panose="020B0004020202020204" pitchFamily="34" charset="0"/>
                <a:cs typeface="Times New Roman" panose="02020603050405020304" pitchFamily="18" charset="0"/>
              </a:rPr>
              <a:t>: Es sind keine personenbezogenen Daten enthalten – DSGVO-konform</a:t>
            </a:r>
            <a:endParaRPr lang="de-DE"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Aptos" panose="020B0004020202020204" pitchFamily="34" charset="0"/>
                <a:ea typeface="Aptos" panose="020B0004020202020204" pitchFamily="34" charset="0"/>
                <a:cs typeface="Times New Roman" panose="02020603050405020304" pitchFamily="18" charset="0"/>
              </a:rPr>
              <a:t>Skalierbarkeit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Alle Schritte in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Notebooks dokumentiert und modular aufgebaut für spätere Automatisierung</a:t>
            </a:r>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E72B5E-6B0B-BCFE-A090-82C603E5002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CF5F66A-D5DF-A3BD-7B55-26CD61476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D5EAE95-A5E8-E1C9-DCA8-5641CD1678D3}"/>
              </a:ext>
            </a:extLst>
          </p:cNvPr>
          <p:cNvSpPr>
            <a:spLocks noGrp="1"/>
          </p:cNvSpPr>
          <p:nvPr>
            <p:ph type="ctrTitle"/>
          </p:nvPr>
        </p:nvSpPr>
        <p:spPr>
          <a:xfrm>
            <a:off x="521208" y="1211766"/>
            <a:ext cx="7237052" cy="4727988"/>
          </a:xfrm>
        </p:spPr>
        <p:txBody>
          <a:bodyPr anchor="b">
            <a:normAutofit/>
          </a:bodyPr>
          <a:lstStyle/>
          <a:p>
            <a:r>
              <a:rPr lang="de-DE" sz="6000" dirty="0"/>
              <a:t>3.Vorabanalyse</a:t>
            </a:r>
          </a:p>
        </p:txBody>
      </p:sp>
      <p:sp>
        <p:nvSpPr>
          <p:cNvPr id="9" name="Freeform: Shape 8">
            <a:extLst>
              <a:ext uri="{FF2B5EF4-FFF2-40B4-BE49-F238E27FC236}">
                <a16:creationId xmlns:a16="http://schemas.microsoft.com/office/drawing/2014/main" id="{61603231-7E18-9A2E-FB4C-0426DA580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0652753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20C9D-B264-0DF2-E40C-BEB8D8C2E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6A987-E8D3-A488-DF8A-68774CB64EE6}"/>
              </a:ext>
            </a:extLst>
          </p:cNvPr>
          <p:cNvSpPr>
            <a:spLocks noGrp="1"/>
          </p:cNvSpPr>
          <p:nvPr>
            <p:ph type="title"/>
          </p:nvPr>
        </p:nvSpPr>
        <p:spPr/>
        <p:txBody>
          <a:bodyPr/>
          <a:lstStyle/>
          <a:p>
            <a:r>
              <a:rPr lang="de-DE" dirty="0"/>
              <a:t>Vorabanalyse</a:t>
            </a:r>
            <a:endParaRPr dirty="0"/>
          </a:p>
        </p:txBody>
      </p:sp>
      <p:sp>
        <p:nvSpPr>
          <p:cNvPr id="3" name="Content Placeholder 2">
            <a:extLst>
              <a:ext uri="{FF2B5EF4-FFF2-40B4-BE49-F238E27FC236}">
                <a16:creationId xmlns:a16="http://schemas.microsoft.com/office/drawing/2014/main" id="{F9EE97E4-F249-A1DB-36A0-0183DDEAF8E3}"/>
              </a:ext>
            </a:extLst>
          </p:cNvPr>
          <p:cNvSpPr>
            <a:spLocks noGrp="1"/>
          </p:cNvSpPr>
          <p:nvPr>
            <p:ph idx="1"/>
          </p:nvPr>
        </p:nvSpPr>
        <p:spPr>
          <a:xfrm>
            <a:off x="521208" y="2541942"/>
            <a:ext cx="11155680" cy="3767328"/>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de-DE" b="1" kern="100" dirty="0">
                <a:latin typeface="Aptos" panose="020B0004020202020204" pitchFamily="34" charset="0"/>
                <a:ea typeface="Aptos" panose="020B0004020202020204" pitchFamily="34" charset="0"/>
                <a:cs typeface="Times New Roman" panose="02020603050405020304" pitchFamily="18" charset="0"/>
              </a:rPr>
              <a:t>Repräsentativität der gelabelten Daten </a:t>
            </a:r>
            <a:r>
              <a:rPr lang="de-DE" sz="1800" b="1" dirty="0">
                <a:effectLst/>
                <a:latin typeface="Aptos" panose="020B0004020202020204" pitchFamily="34" charset="0"/>
                <a:ea typeface="Aptos" panose="020B0004020202020204" pitchFamily="34" charset="0"/>
                <a:cs typeface="Times New Roman" panose="02020603050405020304" pitchFamily="18" charset="0"/>
              </a:rPr>
              <a:t>Speicherung und Versionierung</a:t>
            </a:r>
            <a:endParaRPr lang="de-DE"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de-DE" sz="1800" b="1" dirty="0">
                <a:effectLst/>
                <a:latin typeface="Aptos" panose="020B0004020202020204" pitchFamily="34" charset="0"/>
                <a:ea typeface="Aptos" panose="020B0004020202020204" pitchFamily="34" charset="0"/>
                <a:cs typeface="Times New Roman" panose="02020603050405020304" pitchFamily="18" charset="0"/>
              </a:rPr>
              <a:t>Analyse des Storno-Prozesses</a:t>
            </a:r>
            <a:endParaRPr lang="de-DE"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Aptos" panose="020B0004020202020204" pitchFamily="34" charset="0"/>
                <a:ea typeface="Aptos" panose="020B0004020202020204" pitchFamily="34" charset="0"/>
                <a:cs typeface="Times New Roman" panose="02020603050405020304" pitchFamily="18" charset="0"/>
              </a:rPr>
              <a:t>Kunden-Feedback</a:t>
            </a:r>
          </a:p>
          <a:p>
            <a:pPr marL="342900" indent="-342900">
              <a:lnSpc>
                <a:spcPct val="107000"/>
              </a:lnSpc>
              <a:spcAft>
                <a:spcPts val="800"/>
              </a:spcAft>
              <a:buSzPts val="1000"/>
              <a:buFont typeface="Symbol" panose="05050102010706020507" pitchFamily="18" charset="2"/>
              <a:buChar char=""/>
              <a:tabLst>
                <a:tab pos="457200" algn="l"/>
              </a:tabLst>
            </a:pPr>
            <a:r>
              <a:rPr lang="de-DE" b="1" kern="100" dirty="0">
                <a:latin typeface="Aptos" panose="020B0004020202020204" pitchFamily="34" charset="0"/>
                <a:ea typeface="Aptos" panose="020B0004020202020204" pitchFamily="34" charset="0"/>
                <a:cs typeface="Times New Roman" panose="02020603050405020304" pitchFamily="18" charset="0"/>
              </a:rPr>
              <a:t>Kamerasystem</a:t>
            </a:r>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de-DE" b="1" kern="100" dirty="0">
                <a:latin typeface="Aptos" panose="020B0004020202020204" pitchFamily="34" charset="0"/>
                <a:ea typeface="Aptos" panose="020B0004020202020204" pitchFamily="34" charset="0"/>
                <a:cs typeface="Times New Roman" panose="02020603050405020304" pitchFamily="18" charset="0"/>
              </a:rPr>
              <a:t>Plausibilitätsprüfungen</a:t>
            </a:r>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191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dirty="0" err="1"/>
              <a:t>Vor</a:t>
            </a:r>
            <a:r>
              <a:rPr lang="de-DE" dirty="0" err="1"/>
              <a:t>abanalyse</a:t>
            </a:r>
            <a:r>
              <a:rPr lang="de-DE" dirty="0"/>
              <a:t> - </a:t>
            </a:r>
            <a:r>
              <a:rPr lang="de-DE" sz="4400" dirty="0"/>
              <a:t>Repräsentativität</a:t>
            </a:r>
            <a:br>
              <a:rPr lang="de-DE" sz="4400" dirty="0"/>
            </a:br>
            <a:r>
              <a:rPr lang="de-DE" sz="2000" dirty="0"/>
              <a:t>Fazit: gelabelte Daten sind repräsentativ für den gesamten Datensatz</a:t>
            </a:r>
            <a:br>
              <a:rPr lang="de-DE" sz="2000" dirty="0"/>
            </a:br>
            <a:r>
              <a:rPr lang="de-DE" sz="2000" u="sng" dirty="0"/>
              <a:t>hier</a:t>
            </a:r>
            <a:r>
              <a:rPr lang="de-DE" sz="2000" dirty="0"/>
              <a:t>: für numerische Merkmale auf Basis eines t-Tests</a:t>
            </a:r>
            <a:br>
              <a:rPr lang="de-DE" sz="20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761110"/>
            <a:ext cx="11050542" cy="2676899"/>
          </a:xfrm>
        </p:spPr>
      </p:pic>
    </p:spTree>
    <p:extLst>
      <p:ext uri="{BB962C8B-B14F-4D97-AF65-F5344CB8AC3E}">
        <p14:creationId xmlns:p14="http://schemas.microsoft.com/office/powerpoint/2010/main" val="1691424410"/>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Breitbild</PresentationFormat>
  <Paragraphs>87</Paragraphs>
  <Slides>25</Slides>
  <Notes>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25</vt:i4>
      </vt:variant>
    </vt:vector>
  </HeadingPairs>
  <TitlesOfParts>
    <vt:vector size="33" baseType="lpstr">
      <vt:lpstr>Aptos</vt:lpstr>
      <vt:lpstr>Arial</vt:lpstr>
      <vt:lpstr>Bierstadt</vt:lpstr>
      <vt:lpstr>Calibri</vt:lpstr>
      <vt:lpstr>Menlo</vt:lpstr>
      <vt:lpstr>Symbol</vt:lpstr>
      <vt:lpstr>Wingdings</vt:lpstr>
      <vt:lpstr>GestaltVTI</vt:lpstr>
      <vt:lpstr>PowerPoint-Präsentation</vt:lpstr>
      <vt:lpstr>PowerPoint-Präsentation</vt:lpstr>
      <vt:lpstr>1. Vorbemerkungen</vt:lpstr>
      <vt:lpstr>Vorbemerkungen</vt:lpstr>
      <vt:lpstr>2.Datenmanagment</vt:lpstr>
      <vt:lpstr>Datenmanagement</vt:lpstr>
      <vt:lpstr>3.Vorabanalyse</vt:lpstr>
      <vt:lpstr>Vorabanalyse</vt:lpstr>
      <vt:lpstr>Vorabanalyse - Repräsentativität Fazit: gelabelte Daten sind repräsentativ für den gesamten Datensatz hier: für numerische Merkmale auf Basis eines t-Tests    </vt:lpstr>
      <vt:lpstr>Vorabanalyse – Stornoprozess </vt:lpstr>
      <vt:lpstr>Vorabanalyse – Kundenfeedback Bei FRAUD sind niedrige Kundenbewertungen unterrepräsentiert</vt:lpstr>
      <vt:lpstr>Vorabanalyse – Kamerasystem Lernkurve des Kamerasystems</vt:lpstr>
      <vt:lpstr>Vorabanalyse-Plausibilitätsprüfungen</vt:lpstr>
      <vt:lpstr>5. Daten-Transformation</vt:lpstr>
      <vt:lpstr>Datentransformation</vt:lpstr>
      <vt:lpstr>Datentransformation – Join-Strategie</vt:lpstr>
      <vt:lpstr>Datentransformation – berechnete Merkmale</vt:lpstr>
      <vt:lpstr>Datentransformation – fehlende Werte</vt:lpstr>
      <vt:lpstr>Datentransformation – fehlende Werte</vt:lpstr>
      <vt:lpstr>5. Explorative Analyse</vt:lpstr>
      <vt:lpstr>Explorative Analyse (EDA)</vt:lpstr>
      <vt:lpstr>EDA- kategoriale Attribute Payment_medium</vt:lpstr>
      <vt:lpstr>EDA- kategoriale Attribute Hour of day</vt:lpstr>
      <vt:lpstr>Fazit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Matthias Bald</cp:lastModifiedBy>
  <cp:revision>142</cp:revision>
  <dcterms:created xsi:type="dcterms:W3CDTF">2025-04-25T09:01:47Z</dcterms:created>
  <dcterms:modified xsi:type="dcterms:W3CDTF">2025-05-19T13:28:51Z</dcterms:modified>
</cp:coreProperties>
</file>