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82" r:id="rId2"/>
    <p:sldId id="2762" r:id="rId3"/>
    <p:sldId id="2771" r:id="rId4"/>
    <p:sldId id="2763" r:id="rId5"/>
    <p:sldId id="2764" r:id="rId6"/>
    <p:sldId id="2765" r:id="rId7"/>
    <p:sldId id="2766" r:id="rId8"/>
    <p:sldId id="2767" r:id="rId9"/>
    <p:sldId id="2768" r:id="rId10"/>
    <p:sldId id="2769" r:id="rId11"/>
    <p:sldId id="2770" r:id="rId12"/>
    <p:sldId id="2608" r:id="rId13"/>
    <p:sldId id="2633" r:id="rId14"/>
    <p:sldId id="2710" r:id="rId15"/>
    <p:sldId id="2724" r:id="rId16"/>
    <p:sldId id="2772" r:id="rId17"/>
    <p:sldId id="2773" r:id="rId18"/>
    <p:sldId id="2642" r:id="rId19"/>
    <p:sldId id="2627" r:id="rId20"/>
    <p:sldId id="2725" r:id="rId21"/>
    <p:sldId id="258" r:id="rId22"/>
    <p:sldId id="259" r:id="rId23"/>
    <p:sldId id="2663" r:id="rId24"/>
    <p:sldId id="2757" r:id="rId25"/>
    <p:sldId id="2656" r:id="rId26"/>
    <p:sldId id="2657" r:id="rId27"/>
    <p:sldId id="2665" r:id="rId28"/>
    <p:sldId id="2667" r:id="rId29"/>
    <p:sldId id="271" r:id="rId30"/>
    <p:sldId id="2668" r:id="rId31"/>
    <p:sldId id="2669" r:id="rId32"/>
    <p:sldId id="2672" r:id="rId33"/>
    <p:sldId id="2670" r:id="rId34"/>
    <p:sldId id="261" r:id="rId35"/>
    <p:sldId id="262" r:id="rId36"/>
    <p:sldId id="264" r:id="rId37"/>
    <p:sldId id="266" r:id="rId38"/>
    <p:sldId id="268" r:id="rId39"/>
    <p:sldId id="270" r:id="rId40"/>
    <p:sldId id="2673" r:id="rId41"/>
    <p:sldId id="2674" r:id="rId42"/>
    <p:sldId id="2675" r:id="rId43"/>
    <p:sldId id="2676" r:id="rId44"/>
    <p:sldId id="2727" r:id="rId45"/>
    <p:sldId id="2662" r:id="rId46"/>
    <p:sldId id="2709" r:id="rId47"/>
    <p:sldId id="2728" r:id="rId48"/>
    <p:sldId id="2729" r:id="rId49"/>
    <p:sldId id="2730" r:id="rId50"/>
    <p:sldId id="2735" r:id="rId51"/>
    <p:sldId id="2733" r:id="rId52"/>
    <p:sldId id="2734" r:id="rId53"/>
    <p:sldId id="2736" r:id="rId54"/>
    <p:sldId id="2737" r:id="rId55"/>
    <p:sldId id="2738" r:id="rId56"/>
    <p:sldId id="2739" r:id="rId57"/>
    <p:sldId id="2740" r:id="rId58"/>
    <p:sldId id="2741" r:id="rId59"/>
    <p:sldId id="2742" r:id="rId60"/>
    <p:sldId id="2743" r:id="rId61"/>
    <p:sldId id="2744" r:id="rId62"/>
    <p:sldId id="2745" r:id="rId63"/>
    <p:sldId id="2746" r:id="rId64"/>
    <p:sldId id="2747" r:id="rId65"/>
    <p:sldId id="2748" r:id="rId66"/>
    <p:sldId id="2749" r:id="rId67"/>
    <p:sldId id="2750" r:id="rId68"/>
    <p:sldId id="2751" r:id="rId69"/>
    <p:sldId id="2752" r:id="rId70"/>
    <p:sldId id="2753" r:id="rId71"/>
    <p:sldId id="2754" r:id="rId72"/>
    <p:sldId id="2755" r:id="rId73"/>
    <p:sldId id="2711" r:id="rId74"/>
    <p:sldId id="2758" r:id="rId75"/>
    <p:sldId id="2759" r:id="rId76"/>
    <p:sldId id="2712" r:id="rId77"/>
    <p:sldId id="2760" r:id="rId78"/>
    <p:sldId id="2761" r:id="rId79"/>
    <p:sldId id="2632" r:id="rId8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762"/>
            <p14:sldId id="2771"/>
            <p14:sldId id="2763"/>
            <p14:sldId id="2764"/>
            <p14:sldId id="2765"/>
            <p14:sldId id="2766"/>
            <p14:sldId id="2767"/>
            <p14:sldId id="2768"/>
            <p14:sldId id="2769"/>
            <p14:sldId id="2770"/>
            <p14:sldId id="2608"/>
            <p14:sldId id="2633"/>
            <p14:sldId id="2710"/>
            <p14:sldId id="2724"/>
            <p14:sldId id="2772"/>
            <p14:sldId id="2773"/>
            <p14:sldId id="2642"/>
            <p14:sldId id="2627"/>
            <p14:sldId id="2725"/>
            <p14:sldId id="258"/>
            <p14:sldId id="259"/>
            <p14:sldId id="2663"/>
            <p14:sldId id="2757"/>
            <p14:sldId id="2656"/>
            <p14:sldId id="2657"/>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09"/>
            <p14:sldId id="2728"/>
            <p14:sldId id="2729"/>
            <p14:sldId id="2730"/>
            <p14:sldId id="2735"/>
            <p14:sldId id="2733"/>
            <p14:sldId id="2734"/>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1"/>
            <p14:sldId id="2758"/>
            <p14:sldId id="2759"/>
            <p14:sldId id="2712"/>
            <p14:sldId id="2760"/>
            <p14:sldId id="276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845B7-4190-EA3C-3A6A-FD8C83814111}" v="236" dt="2025-07-08T20:44:53.73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7/8/2025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5EAA-3390-F3E7-F39A-C7FC44A041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915A2D-4467-5D5D-C75F-7A26466A18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D30909-ECC5-8274-7F98-F28B23800499}"/>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807DAA6-FB13-82C5-E53C-5EEC464E31D6}"/>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395170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46</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73</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76</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7/8/2025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7/8/2025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7/8/2025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7/8/2025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7/8/2025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7/8/2025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7/8/2025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7/8/2025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7/8/2025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7/8/2025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7/8/2025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7/8/2025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Überwiegender Teil nicht klassifizierter Daten </a:t>
            </a:r>
            <a:r>
              <a:rPr lang="de-DE" dirty="0"/>
              <a:t>→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zu Lasten der Filialen </a:t>
            </a:r>
            <a:r>
              <a:rPr lang="de-DE" dirty="0"/>
              <a:t>→ auch „negative“ Schäden denkbar zu Lasten des Kunden</a:t>
            </a:r>
          </a:p>
          <a:p>
            <a:endParaRPr lang="de-DE" dirty="0"/>
          </a:p>
        </p:txBody>
      </p:sp>
    </p:spTree>
    <p:extLst>
      <p:ext uri="{BB962C8B-B14F-4D97-AF65-F5344CB8AC3E}">
        <p14:creationId xmlns:p14="http://schemas.microsoft.com/office/powerpoint/2010/main" val="32746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lvl="1"/>
            <a:r>
              <a:rPr lang="de-DE" b="1" dirty="0"/>
              <a:t>Datenschutzfragen</a:t>
            </a:r>
          </a:p>
          <a:p>
            <a:pPr lvl="1"/>
            <a:r>
              <a:rPr lang="de-DE" b="1" dirty="0"/>
              <a:t>Zulässigkeit </a:t>
            </a:r>
            <a:r>
              <a:rPr lang="de-DE" dirty="0"/>
              <a:t>von Kontrollvorgängen</a:t>
            </a:r>
          </a:p>
          <a:p>
            <a:pPr lvl="1"/>
            <a:r>
              <a:rPr lang="de-DE" b="1" dirty="0"/>
              <a:t>Versicherungserstattungen</a:t>
            </a:r>
          </a:p>
          <a:p>
            <a:endParaRPr lang="de-DE" dirty="0"/>
          </a:p>
        </p:txBody>
      </p:sp>
    </p:spTree>
    <p:extLst>
      <p:ext uri="{BB962C8B-B14F-4D97-AF65-F5344CB8AC3E}">
        <p14:creationId xmlns:p14="http://schemas.microsoft.com/office/powerpoint/2010/main" val="81342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Tools und Technologien</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 (PDF)</a:t>
            </a:r>
          </a:p>
          <a:p>
            <a:r>
              <a:rPr lang="de-DE" dirty="0"/>
              <a:t>Teammeetings per </a:t>
            </a:r>
            <a:r>
              <a:rPr lang="de-DE" b="1" dirty="0"/>
              <a:t>Zoom </a:t>
            </a:r>
            <a:r>
              <a:rPr lang="de-DE" dirty="0"/>
              <a:t>(ca. einmal pro Woche)</a:t>
            </a:r>
          </a:p>
          <a:p>
            <a:r>
              <a:rPr lang="de-DE" dirty="0"/>
              <a:t>Regelmäßiger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Team &amp; 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normAutofit lnSpcReduction="10000"/>
          </a:bodyPr>
          <a:lstStyle/>
          <a:p>
            <a:pPr marL="0" indent="0">
              <a:buNone/>
              <a:defRPr sz="1800">
                <a:solidFill>
                  <a:srgbClr val="000000"/>
                </a:solidFill>
              </a:defRPr>
            </a:pPr>
            <a:r>
              <a:rPr lang="de-DE" b="1" dirty="0"/>
              <a:t>Schwerpunkte:</a:t>
            </a:r>
          </a:p>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1BBD-964C-57DA-2F3F-30430D654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88A3-EEC9-A30B-5B39-E61857208667}"/>
              </a:ext>
            </a:extLst>
          </p:cNvPr>
          <p:cNvSpPr>
            <a:spLocks noGrp="1"/>
          </p:cNvSpPr>
          <p:nvPr>
            <p:ph type="title"/>
          </p:nvPr>
        </p:nvSpPr>
        <p:spPr>
          <a:xfrm>
            <a:off x="521208" y="978408"/>
            <a:ext cx="11155680" cy="1188322"/>
          </a:xfrm>
        </p:spPr>
        <p:txBody>
          <a:bodyPr/>
          <a:lstStyle/>
          <a:p>
            <a:r>
              <a:rPr lang="de-DE" dirty="0"/>
              <a:t>Übersicht der Datenquellen (1)</a:t>
            </a:r>
            <a:endParaRPr dirty="0"/>
          </a:p>
        </p:txBody>
      </p:sp>
      <p:sp>
        <p:nvSpPr>
          <p:cNvPr id="3" name="Content Placeholder 2">
            <a:extLst>
              <a:ext uri="{FF2B5EF4-FFF2-40B4-BE49-F238E27FC236}">
                <a16:creationId xmlns:a16="http://schemas.microsoft.com/office/drawing/2014/main" id="{5ADD8D2E-F2C3-C540-BE1D-BBDF91C45895}"/>
              </a:ext>
            </a:extLst>
          </p:cNvPr>
          <p:cNvSpPr>
            <a:spLocks noGrp="1"/>
          </p:cNvSpPr>
          <p:nvPr>
            <p:ph idx="1"/>
          </p:nvPr>
        </p:nvSpPr>
        <p:spPr>
          <a:xfrm>
            <a:off x="521208" y="2305878"/>
            <a:ext cx="11155680" cy="4056731"/>
          </a:xfrm>
        </p:spPr>
        <p:txBody>
          <a:bodyPr>
            <a:normAutofit/>
          </a:bodyPr>
          <a:lstStyle/>
          <a:p>
            <a:pPr marL="0" indent="0">
              <a:buNone/>
            </a:pPr>
            <a:r>
              <a:rPr lang="de-DE" b="1" dirty="0"/>
              <a:t>„products.csv“  </a:t>
            </a:r>
          </a:p>
          <a:p>
            <a:r>
              <a:rPr lang="de-DE" dirty="0"/>
              <a:t> 8.120 Produkte mit Eigenschaften </a:t>
            </a:r>
          </a:p>
          <a:p>
            <a:r>
              <a:rPr lang="de-DE" dirty="0"/>
              <a:t>Kategorie, Preis, Gewicht, Beliebtheit, Altersfreigabe </a:t>
            </a:r>
          </a:p>
          <a:p>
            <a:pPr marL="0" indent="0">
              <a:buNone/>
            </a:pPr>
            <a:r>
              <a:rPr lang="de-DE" dirty="0"/>
              <a:t> </a:t>
            </a:r>
          </a:p>
          <a:p>
            <a:pPr marL="0" indent="0">
              <a:buNone/>
            </a:pPr>
            <a:r>
              <a:rPr lang="de-DE" b="1" dirty="0"/>
              <a:t>„stores.csv“</a:t>
            </a:r>
          </a:p>
          <a:p>
            <a:r>
              <a:rPr lang="de-DE" dirty="0"/>
              <a:t>  18 Filialen </a:t>
            </a:r>
          </a:p>
          <a:p>
            <a:r>
              <a:rPr lang="de-DE" dirty="0"/>
              <a:t>Standortinformationen, Bundesland, Urbanisierungsgrad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pic>
        <p:nvPicPr>
          <p:cNvPr id="4" name="Grafik 3">
            <a:extLst>
              <a:ext uri="{FF2B5EF4-FFF2-40B4-BE49-F238E27FC236}">
                <a16:creationId xmlns:a16="http://schemas.microsoft.com/office/drawing/2014/main" id="{3731CF15-955E-C6AF-A125-33E9A23C1979}"/>
              </a:ext>
            </a:extLst>
          </p:cNvPr>
          <p:cNvPicPr>
            <a:picLocks noChangeAspect="1"/>
          </p:cNvPicPr>
          <p:nvPr/>
        </p:nvPicPr>
        <p:blipFill>
          <a:blip r:embed="rId2"/>
          <a:stretch>
            <a:fillRect/>
          </a:stretch>
        </p:blipFill>
        <p:spPr>
          <a:xfrm>
            <a:off x="7030279" y="2357288"/>
            <a:ext cx="2133898" cy="2143424"/>
          </a:xfrm>
          <a:prstGeom prst="rect">
            <a:avLst/>
          </a:prstGeom>
        </p:spPr>
      </p:pic>
      <p:pic>
        <p:nvPicPr>
          <p:cNvPr id="6" name="Grafik 5">
            <a:extLst>
              <a:ext uri="{FF2B5EF4-FFF2-40B4-BE49-F238E27FC236}">
                <a16:creationId xmlns:a16="http://schemas.microsoft.com/office/drawing/2014/main" id="{41FBF9FE-ABA3-C103-4DF1-930616DBA271}"/>
              </a:ext>
            </a:extLst>
          </p:cNvPr>
          <p:cNvPicPr>
            <a:picLocks noChangeAspect="1"/>
          </p:cNvPicPr>
          <p:nvPr/>
        </p:nvPicPr>
        <p:blipFill>
          <a:blip r:embed="rId3"/>
          <a:stretch>
            <a:fillRect/>
          </a:stretch>
        </p:blipFill>
        <p:spPr>
          <a:xfrm>
            <a:off x="7053469" y="4959753"/>
            <a:ext cx="1524213" cy="1152686"/>
          </a:xfrm>
          <a:prstGeom prst="rect">
            <a:avLst/>
          </a:prstGeom>
        </p:spPr>
      </p:pic>
    </p:spTree>
    <p:extLst>
      <p:ext uri="{BB962C8B-B14F-4D97-AF65-F5344CB8AC3E}">
        <p14:creationId xmlns:p14="http://schemas.microsoft.com/office/powerpoint/2010/main" val="69035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F3D53-C9C8-A1BD-96D8-439BF823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6490-67BC-85FD-2DC7-12B4DB5E5D04}"/>
              </a:ext>
            </a:extLst>
          </p:cNvPr>
          <p:cNvSpPr>
            <a:spLocks noGrp="1"/>
          </p:cNvSpPr>
          <p:nvPr>
            <p:ph type="title"/>
          </p:nvPr>
        </p:nvSpPr>
        <p:spPr>
          <a:xfrm>
            <a:off x="521208" y="978408"/>
            <a:ext cx="11155680" cy="1188322"/>
          </a:xfrm>
        </p:spPr>
        <p:txBody>
          <a:bodyPr/>
          <a:lstStyle/>
          <a:p>
            <a:r>
              <a:rPr lang="de-DE" dirty="0"/>
              <a:t>Übersicht der Datenquellen (2)</a:t>
            </a:r>
            <a:endParaRPr dirty="0"/>
          </a:p>
        </p:txBody>
      </p:sp>
      <p:sp>
        <p:nvSpPr>
          <p:cNvPr id="3" name="Content Placeholder 2">
            <a:extLst>
              <a:ext uri="{FF2B5EF4-FFF2-40B4-BE49-F238E27FC236}">
                <a16:creationId xmlns:a16="http://schemas.microsoft.com/office/drawing/2014/main" id="{E969A104-9443-50A9-B567-10B4CB23B21E}"/>
              </a:ext>
            </a:extLst>
          </p:cNvPr>
          <p:cNvSpPr>
            <a:spLocks noGrp="1"/>
          </p:cNvSpPr>
          <p:nvPr>
            <p:ph idx="1"/>
          </p:nvPr>
        </p:nvSpPr>
        <p:spPr>
          <a:xfrm>
            <a:off x="521208" y="2305878"/>
            <a:ext cx="11155680" cy="4056731"/>
          </a:xfrm>
        </p:spPr>
        <p:txBody>
          <a:bodyPr/>
          <a:lstStyle/>
          <a:p>
            <a:pPr marL="0" indent="0">
              <a:buNone/>
            </a:pPr>
            <a:r>
              <a:rPr lang="de-DE" dirty="0"/>
              <a:t>		</a:t>
            </a:r>
          </a:p>
          <a:p>
            <a:pPr marL="3657600" lvl="8" indent="0">
              <a:buNone/>
            </a:pPr>
            <a:r>
              <a:rPr lang="de-DE" dirty="0"/>
              <a:t>	</a:t>
            </a:r>
          </a:p>
          <a:p>
            <a:pPr marL="3657600" lvl="8"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sp>
        <p:nvSpPr>
          <p:cNvPr id="8" name="Textfeld 7">
            <a:extLst>
              <a:ext uri="{FF2B5EF4-FFF2-40B4-BE49-F238E27FC236}">
                <a16:creationId xmlns:a16="http://schemas.microsoft.com/office/drawing/2014/main" id="{41230F6F-D80F-D4A3-4D0C-B18B7C61343F}"/>
              </a:ext>
            </a:extLst>
          </p:cNvPr>
          <p:cNvSpPr txBox="1"/>
          <p:nvPr/>
        </p:nvSpPr>
        <p:spPr>
          <a:xfrm>
            <a:off x="930315" y="2166730"/>
            <a:ext cx="9535489" cy="3866571"/>
          </a:xfrm>
          <a:prstGeom prst="rect">
            <a:avLst/>
          </a:prstGeom>
          <a:noFill/>
        </p:spPr>
        <p:txBody>
          <a:bodyPr wrap="square">
            <a:spAutoFit/>
          </a:bodyPr>
          <a:lstStyle/>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transactions_train.parquet</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1.481.783 Transaktionen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davon 148.025 </a:t>
            </a:r>
            <a:r>
              <a:rPr lang="de-DE" kern="100" dirty="0">
                <a:latin typeface="Aptos" panose="020B0004020202020204" pitchFamily="34" charset="0"/>
                <a:ea typeface="Aptos" panose="020B0004020202020204" pitchFamily="34" charset="0"/>
                <a:cs typeface="Times New Roman" panose="02020603050405020304" pitchFamily="18" charset="0"/>
              </a:rPr>
              <a:t>gelabelte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Transaktionen (NORMAL oder FRAUD)</a:t>
            </a:r>
          </a:p>
          <a:p>
            <a:pPr marL="285750" indent="-285750">
              <a:lnSpc>
                <a:spcPct val="107000"/>
              </a:lnSpc>
              <a:spcAft>
                <a:spcPts val="800"/>
              </a:spcAft>
              <a:buFont typeface="Arial" panose="020B0604020202020204" pitchFamily="34" charset="0"/>
              <a:buChar char="•"/>
            </a:pPr>
            <a:r>
              <a:rPr lang="de-DE" kern="100" dirty="0">
                <a:latin typeface="Aptos" panose="020B0004020202020204" pitchFamily="34" charset="0"/>
                <a:ea typeface="Aptos" panose="020B0004020202020204" pitchFamily="34" charset="0"/>
                <a:cs typeface="Times New Roman" panose="02020603050405020304" pitchFamily="18" charset="0"/>
              </a:rPr>
              <a:t>davon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4.656 mit erkanntem Betrug (FRAUD)</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Zeitstempel, Zahlungstyp, Kassennummer, Kundenfeedback…</a:t>
            </a:r>
          </a:p>
          <a:p>
            <a:pPr marL="285750" indent="-285750">
              <a:lnSpc>
                <a:spcPct val="107000"/>
              </a:lnSpc>
              <a:spcAft>
                <a:spcPts val="8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transactions_lines_train.parquet</a:t>
            </a:r>
            <a:r>
              <a:rPr lang="de-DE" b="1" kern="100" dirty="0">
                <a:latin typeface="Aptos" panose="020B0004020202020204" pitchFamily="34" charset="0"/>
                <a:ea typeface="Aptos" panose="020B0004020202020204" pitchFamily="34" charset="0"/>
                <a:cs typeface="Times New Roman" panose="02020603050405020304" pitchFamily="18" charset="0"/>
              </a:rPr>
              <a:t>“</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15.793.671 einzelne Kassenzeilen (Produkte) zu den Transaktionen</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Produkt-ID, Menge (Stück/Gewicht), Preis, Kamera-Sicherheitsklassifikation, Zeitstempel pro Scanvorgang…</a:t>
            </a:r>
          </a:p>
        </p:txBody>
      </p:sp>
    </p:spTree>
    <p:extLst>
      <p:ext uri="{BB962C8B-B14F-4D97-AF65-F5344CB8AC3E}">
        <p14:creationId xmlns:p14="http://schemas.microsoft.com/office/powerpoint/2010/main" val="7988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Einleitung und 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228241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(2)</a:t>
            </a:r>
            <a:endParaRPr dirty="0"/>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gemäß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Absolute Höhe </a:t>
            </a:r>
            <a:r>
              <a:rPr lang="de-CH"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EE05D-6C9E-B42E-92D4-C0D1367398E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6A7AF8-687C-F1F0-6F3F-A8062B33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06515D3-0710-DA70-19F5-B6DCFA70DA1A}"/>
              </a:ext>
            </a:extLst>
          </p:cNvPr>
          <p:cNvSpPr>
            <a:spLocks noGrp="1"/>
          </p:cNvSpPr>
          <p:nvPr>
            <p:ph type="ctrTitle"/>
          </p:nvPr>
        </p:nvSpPr>
        <p:spPr>
          <a:xfrm>
            <a:off x="521207" y="1211766"/>
            <a:ext cx="10712850" cy="4727988"/>
          </a:xfrm>
        </p:spPr>
        <p:txBody>
          <a:bodyPr anchor="b">
            <a:normAutofit/>
          </a:bodyPr>
          <a:lstStyle/>
          <a:p>
            <a:r>
              <a:rPr lang="de-DE" sz="6000" dirty="0"/>
              <a:t>1. Einleitung und Projektauftrag</a:t>
            </a:r>
          </a:p>
        </p:txBody>
      </p:sp>
      <p:sp>
        <p:nvSpPr>
          <p:cNvPr id="9" name="Freeform: Shape 8">
            <a:extLst>
              <a:ext uri="{FF2B5EF4-FFF2-40B4-BE49-F238E27FC236}">
                <a16:creationId xmlns:a16="http://schemas.microsoft.com/office/drawing/2014/main" id="{3D488509-5094-E0C9-E2BE-DA2CC3D3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57833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des Projekts: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b="1" dirty="0"/>
              <a:t>Nebenbedingungen</a:t>
            </a:r>
            <a:r>
              <a:rPr lang="de-DE" dirty="0"/>
              <a:t>:</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4126987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vert="horz" lIns="91440" tIns="45720" rIns="91440" bIns="45720" rtlCol="0" anchor="t">
            <a:normAutofit/>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eines </a:t>
            </a:r>
            <a:r>
              <a:rPr lang="de-DE" b="1" dirty="0"/>
              <a:t>praxistauglichen Modells </a:t>
            </a:r>
            <a:r>
              <a:rPr lang="de-DE" dirty="0"/>
              <a:t>zur Betrugserkennung</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vert="horz" lIns="91440" tIns="45720" rIns="91440" bIns="45720" rtlCol="0" anchor="t">
            <a:normAutofit/>
          </a:bodyPr>
          <a:lstStyle/>
          <a:p>
            <a:pPr marL="0" indent="0">
              <a:buNone/>
            </a:pPr>
            <a:r>
              <a:rPr lang="de-DE" b="1" dirty="0"/>
              <a:t>       Entwicklung eines mehrstufigen Modells</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endParaRPr lang="de-DE" dirty="0"/>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vert="horz" lIns="91440" tIns="45720" rIns="91440" bIns="45720" rtlCol="0" anchor="t">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Reproduzierbarkeit: </a:t>
            </a:r>
            <a:r>
              <a:rPr lang="de-DE" dirty="0"/>
              <a:t>Konsistente Ergebnisse mit gleichem Code/Daten</a:t>
            </a:r>
            <a:endParaRPr lang="de-DE" b="1" dirty="0"/>
          </a:p>
          <a:p>
            <a:pPr lvl="1"/>
            <a:r>
              <a:rPr lang="de-DE" b="1" dirty="0"/>
              <a:t>Umsetzbarkeit: </a:t>
            </a:r>
            <a:r>
              <a:rPr lang="de-DE" dirty="0"/>
              <a:t>Einfach in der Praxis einsetzbar</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440271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Stufe 1: Statische Regeln zur Vorfilterung</a:t>
            </a:r>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Kategorien von Fraud-Fällen</a:t>
            </a:r>
            <a:endParaRPr lang="en-US"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6" name="Picture 5" descr="A screenshot of a graph&#10;&#10;AI-generated content may be incorrect.">
            <a:extLst>
              <a:ext uri="{FF2B5EF4-FFF2-40B4-BE49-F238E27FC236}">
                <a16:creationId xmlns:a16="http://schemas.microsoft.com/office/drawing/2014/main" id="{887A84B2-B8B5-19FC-5E56-FC2119F08F41}"/>
              </a:ext>
            </a:extLst>
          </p:cNvPr>
          <p:cNvPicPr>
            <a:picLocks noChangeAspect="1"/>
          </p:cNvPicPr>
          <p:nvPr/>
        </p:nvPicPr>
        <p:blipFill>
          <a:blip r:embed="rId2"/>
          <a:srcRect l="517" t="1744" r="861" b="1744"/>
          <a:stretch>
            <a:fillRect/>
          </a:stretch>
        </p:blipFill>
        <p:spPr>
          <a:xfrm>
            <a:off x="1796854" y="1886244"/>
            <a:ext cx="8591488" cy="3732949"/>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Rabattbetrug </a:t>
            </a:r>
            <a:endParaRPr lang="en-US" b="0" dirty="0"/>
          </a:p>
          <a:p>
            <a:endParaRPr lang="de-DE"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vert="horz" lIns="91440" tIns="45720" rIns="91440" bIns="45720" rtlCol="0" anchor="t">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konfigurierbare </a:t>
            </a:r>
            <a:r>
              <a:rPr lang="de-DE" b="1" dirty="0"/>
              <a:t>statische Modellregeln </a:t>
            </a:r>
            <a:r>
              <a:rPr lang="de-DE" dirty="0"/>
              <a:t>(pro Filiale / Produktkategorie)</a:t>
            </a:r>
          </a:p>
        </p:txBody>
      </p:sp>
    </p:spTree>
    <p:extLst>
      <p:ext uri="{BB962C8B-B14F-4D97-AF65-F5344CB8AC3E}">
        <p14:creationId xmlns:p14="http://schemas.microsoft.com/office/powerpoint/2010/main" val="552124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Stufe 2a: Klassifikationsmodell</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vert="horz" lIns="91440" tIns="45720" rIns="91440" bIns="45720" rtlCol="0" anchor="t">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latin typeface="Bierstadt"/>
                <a:cs typeface="Bierstadt"/>
              </a:rPr>
              <a:t>Evaluation</a:t>
            </a:r>
            <a:r>
              <a:rPr lang="de-DE" b="0" i="0" u="none" strike="noStrike" cap="none" spc="0" dirty="0">
                <a:latin typeface="Bierstadt"/>
                <a:cs typeface="Bierstadt"/>
              </a:rPr>
              <a:t> mit</a:t>
            </a:r>
            <a:r>
              <a:rPr lang="de-DE" dirty="0">
                <a:latin typeface="Bierstadt"/>
                <a:cs typeface="Bierstadt"/>
              </a:rPr>
              <a:t> Metriken</a:t>
            </a:r>
            <a:r>
              <a:rPr lang="de-DE" b="0" i="0" u="none" strike="noStrike" cap="none" spc="0" dirty="0">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Datenanalyse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933712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Stufe 2b: Regressionsmodell (Schaden)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31104"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Bilanz: 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2603691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a:t>
            </a:r>
            <a:r>
              <a:rPr lang="de-DE" sz="2000" b="1" dirty="0"/>
              <a:t>zufällige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spTree>
    <p:extLst>
      <p:ext uri="{BB962C8B-B14F-4D97-AF65-F5344CB8AC3E}">
        <p14:creationId xmlns:p14="http://schemas.microsoft.com/office/powerpoint/2010/main" val="13877885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31771676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16327807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167157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404178748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3620</Words>
  <Application>Microsoft Office PowerPoint</Application>
  <PresentationFormat>Widescreen</PresentationFormat>
  <Paragraphs>612</Paragraphs>
  <Slides>79</Slides>
  <Notes>45</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GestaltVTI</vt:lpstr>
      <vt:lpstr>PowerPoint Presentation</vt:lpstr>
      <vt:lpstr>PowerPoint Presentation</vt:lpstr>
      <vt:lpstr>1. Einleitung und Projektauftrag</vt:lpstr>
      <vt:lpstr>Meilenstein1: Projektauftrag</vt:lpstr>
      <vt:lpstr>Meilenstein 2: Datenzugang &amp; Exploration</vt:lpstr>
      <vt:lpstr>Meilenstein 3: Datenanalyse &amp; Modellierung</vt:lpstr>
      <vt:lpstr>Meilenstein 4: Dokumentation &amp; Übergabe</vt:lpstr>
      <vt:lpstr>Artefakte</vt:lpstr>
      <vt:lpstr>Meilensteinverlauf</vt:lpstr>
      <vt:lpstr>Risiken &amp; Herausforderungen</vt:lpstr>
      <vt:lpstr>Abgrenzung des Projektumfangs </vt:lpstr>
      <vt:lpstr>Tools und Technologien</vt:lpstr>
      <vt:lpstr>Team &amp; Aufgabenverteilung</vt:lpstr>
      <vt:lpstr>3. Datenanalyse</vt:lpstr>
      <vt:lpstr>Fokus des zweiten Meilensteins</vt:lpstr>
      <vt:lpstr>Übersicht der Datenquellen (1)</vt:lpstr>
      <vt:lpstr>Übersicht der Datenquellen (2)</vt:lpstr>
      <vt:lpstr>Repräsentativität    </vt:lpstr>
      <vt:lpstr>Plausibilität</vt:lpstr>
      <vt:lpstr>Transformation der Daten</vt:lpstr>
      <vt:lpstr>Aggregation der Daten</vt:lpstr>
      <vt:lpstr>Umgang mit unvollständigen Daten (1)</vt:lpstr>
      <vt:lpstr>Umgang mit unvollständigen Daten (2)</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Stufe 1: Statische Regeln zur Vorfilterung</vt:lpstr>
      <vt:lpstr>Kategorien von Fraud-Fällen</vt:lpstr>
      <vt:lpstr>Rabattbetrug  </vt:lpstr>
      <vt:lpstr>Statische Regeln zur Vorfilterung (2)</vt:lpstr>
      <vt:lpstr>Bewertung der statischen Regeln</vt:lpstr>
      <vt:lpstr>Stufe 2a: Klassifikationsmodell</vt:lpstr>
      <vt:lpstr>Modellentwicklung &amp; Evaluation</vt:lpstr>
      <vt:lpstr>Verglichene Modellklassen</vt:lpstr>
      <vt:lpstr>Modellvergleich (1)</vt:lpstr>
      <vt:lpstr>Modellvergleich (2)</vt:lpstr>
      <vt:lpstr>Modellvergleich (3)</vt:lpstr>
      <vt:lpstr>Kalibrierung &amp; Schwellenwertwahl</vt:lpstr>
      <vt:lpstr>Stufe 2b: Regressionsmodell (Schaden)</vt:lpstr>
      <vt:lpstr>Trainingsvarianten (1)</vt:lpstr>
      <vt:lpstr>Trainingsvarianten (2)</vt:lpstr>
      <vt:lpstr>Simulierte Bewertungsfunktion </vt:lpstr>
      <vt:lpstr>Simulierte Bewertungsfunktion </vt:lpstr>
      <vt:lpstr>Zusätzliche Optionen im Modell</vt:lpstr>
      <vt:lpstr>Bilanz: Schaden durch Rabattbetrug</vt:lpstr>
      <vt:lpstr>Wirtschaftlicher Mehrwert des Modells</vt:lpstr>
      <vt:lpstr>Sensitivitätsanalyse: Einflussfaktoren im Modell (1)</vt:lpstr>
      <vt:lpstr>Sensitivitätsanalyse: Einflussfaktoren im Modell (2)</vt:lpstr>
      <vt:lpstr>Handlungsempfehlungen &amp; Modellpflege</vt:lpstr>
      <vt:lpstr>5. REST-Schnittstelle</vt:lpstr>
      <vt:lpstr>Technische Umsetzung</vt:lpstr>
      <vt:lpstr>Schnittstelle im Detail</vt:lpstr>
      <vt:lpstr>6. Abschlussbemerkungen</vt:lpstr>
      <vt:lpstr>Zusammenfassung Modell (1)</vt:lpstr>
      <vt:lpstr>Zusammenfassung Modell (2)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336</cp:revision>
  <dcterms:created xsi:type="dcterms:W3CDTF">2025-04-25T09:01:47Z</dcterms:created>
  <dcterms:modified xsi:type="dcterms:W3CDTF">2025-07-08T20:46:00Z</dcterms:modified>
</cp:coreProperties>
</file>