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2582" r:id="rId3"/>
    <p:sldId id="2615" r:id="rId4"/>
    <p:sldId id="2598" r:id="rId5"/>
    <p:sldId id="2633" r:id="rId6"/>
    <p:sldId id="2661" r:id="rId7"/>
    <p:sldId id="2679" r:id="rId8"/>
    <p:sldId id="2677" r:id="rId9"/>
    <p:sldId id="2704" r:id="rId10"/>
    <p:sldId id="2680" r:id="rId11"/>
    <p:sldId id="2705" r:id="rId12"/>
    <p:sldId id="2681" r:id="rId13"/>
    <p:sldId id="2634" r:id="rId14"/>
    <p:sldId id="2682" r:id="rId15"/>
    <p:sldId id="2683" r:id="rId16"/>
    <p:sldId id="2684" r:id="rId17"/>
    <p:sldId id="256" r:id="rId18"/>
    <p:sldId id="257" r:id="rId19"/>
    <p:sldId id="2685" r:id="rId20"/>
    <p:sldId id="2686" r:id="rId21"/>
    <p:sldId id="2687" r:id="rId22"/>
    <p:sldId id="2688" r:id="rId23"/>
    <p:sldId id="2689" r:id="rId24"/>
    <p:sldId id="2690" r:id="rId25"/>
    <p:sldId id="260" r:id="rId26"/>
    <p:sldId id="2664" r:id="rId27"/>
    <p:sldId id="2691" r:id="rId28"/>
    <p:sldId id="2692" r:id="rId29"/>
    <p:sldId id="2636" r:id="rId30"/>
    <p:sldId id="2695" r:id="rId31"/>
    <p:sldId id="2697" r:id="rId32"/>
    <p:sldId id="2702" r:id="rId33"/>
    <p:sldId id="2694" r:id="rId34"/>
    <p:sldId id="2698" r:id="rId35"/>
    <p:sldId id="2699" r:id="rId36"/>
    <p:sldId id="2700" r:id="rId37"/>
    <p:sldId id="2703" r:id="rId38"/>
    <p:sldId id="2701" r:id="rId39"/>
    <p:sldId id="2693" r:id="rId40"/>
    <p:sldId id="2631" r:id="rId41"/>
    <p:sldId id="2632"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79"/>
            <p14:sldId id="2677"/>
            <p14:sldId id="2704"/>
            <p14:sldId id="2680"/>
            <p14:sldId id="2705"/>
            <p14:sldId id="2681"/>
            <p14:sldId id="2634"/>
            <p14:sldId id="2682"/>
            <p14:sldId id="2683"/>
            <p14:sldId id="2684"/>
            <p14:sldId id="256"/>
            <p14:sldId id="257"/>
            <p14:sldId id="2685"/>
            <p14:sldId id="2686"/>
            <p14:sldId id="2687"/>
            <p14:sldId id="2688"/>
            <p14:sldId id="2689"/>
            <p14:sldId id="2690"/>
            <p14:sldId id="260"/>
            <p14:sldId id="2664"/>
            <p14:sldId id="2691"/>
            <p14:sldId id="2692"/>
            <p14:sldId id="2636"/>
            <p14:sldId id="2695"/>
            <p14:sldId id="2697"/>
            <p14:sldId id="2702"/>
            <p14:sldId id="2694"/>
            <p14:sldId id="2698"/>
            <p14:sldId id="2699"/>
            <p14:sldId id="2700"/>
            <p14:sldId id="2703"/>
            <p14:sldId id="2701"/>
            <p14:sldId id="2693"/>
            <p14:sldId id="263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96" d="100"/>
          <a:sy n="96"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28</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D5C83-C1E5-69B4-9CBD-F48D27F300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E100BD-441E-6730-43F1-7936DAE7494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A3B23C-CBFF-C6EE-8B98-14E672AB58C0}"/>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D321C24-4021-BA5E-5063-DE14E5ECA4EC}"/>
              </a:ext>
            </a:extLst>
          </p:cNvPr>
          <p:cNvSpPr>
            <a:spLocks noGrp="1"/>
          </p:cNvSpPr>
          <p:nvPr>
            <p:ph type="sldNum" sz="quarter" idx="5"/>
          </p:nvPr>
        </p:nvSpPr>
        <p:spPr/>
        <p:txBody>
          <a:bodyPr/>
          <a:lstStyle/>
          <a:p>
            <a:fld id="{8C36BA74-7AA1-48ED-B9BC-0F570D47A936}" type="slidenum">
              <a:t>32</a:t>
            </a:fld>
            <a:endParaRPr lang="de-DE"/>
          </a:p>
        </p:txBody>
      </p:sp>
    </p:spTree>
    <p:extLst>
      <p:ext uri="{BB962C8B-B14F-4D97-AF65-F5344CB8AC3E}">
        <p14:creationId xmlns:p14="http://schemas.microsoft.com/office/powerpoint/2010/main" val="1912491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12</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3E24D-182D-0946-E6FF-4C4B6547EC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AD4B9A-AABD-4E5D-E309-CA838DD2F95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D4B21C4-95B5-BB12-702C-E3960C81690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F8BE75C-A172-2D02-BC14-AEE4852E9B6F}"/>
              </a:ext>
            </a:extLst>
          </p:cNvPr>
          <p:cNvSpPr>
            <a:spLocks noGrp="1"/>
          </p:cNvSpPr>
          <p:nvPr>
            <p:ph type="sldNum" sz="quarter" idx="5"/>
          </p:nvPr>
        </p:nvSpPr>
        <p:spPr/>
        <p:txBody>
          <a:bodyPr/>
          <a:lstStyle/>
          <a:p>
            <a:fld id="{8C36BA74-7AA1-48ED-B9BC-0F570D47A936}" type="slidenum">
              <a:t>38</a:t>
            </a:fld>
            <a:endParaRPr lang="de-DE"/>
          </a:p>
        </p:txBody>
      </p:sp>
    </p:spTree>
    <p:extLst>
      <p:ext uri="{BB962C8B-B14F-4D97-AF65-F5344CB8AC3E}">
        <p14:creationId xmlns:p14="http://schemas.microsoft.com/office/powerpoint/2010/main" val="64114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6/24/2025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6/24/2025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6/24/2025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6/24/2025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6/24/2025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6/24/2025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6/24/2025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6/24/2025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6/24/2025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6/24/2025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6/24/2025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6/24/2025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6/24/2025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3</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9" name="Grafik 8">
            <a:extLst>
              <a:ext uri="{FF2B5EF4-FFF2-40B4-BE49-F238E27FC236}">
                <a16:creationId xmlns:a16="http://schemas.microsoft.com/office/drawing/2014/main" id="{537A254A-8934-F4BF-39FB-FB6784FE5930}"/>
              </a:ext>
            </a:extLst>
          </p:cNvPr>
          <p:cNvPicPr>
            <a:picLocks noChangeAspect="1"/>
          </p:cNvPicPr>
          <p:nvPr/>
        </p:nvPicPr>
        <p:blipFill>
          <a:blip r:embed="rId2"/>
          <a:stretch>
            <a:fillRect/>
          </a:stretch>
        </p:blipFill>
        <p:spPr>
          <a:xfrm>
            <a:off x="2013625" y="2005806"/>
            <a:ext cx="8164750" cy="3873786"/>
          </a:xfrm>
          <a:prstGeom prst="rect">
            <a:avLst/>
          </a:prstGeom>
        </p:spPr>
      </p:pic>
    </p:spTree>
    <p:extLst>
      <p:ext uri="{BB962C8B-B14F-4D97-AF65-F5344CB8AC3E}">
        <p14:creationId xmlns:p14="http://schemas.microsoft.com/office/powerpoint/2010/main" val="189577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Empfohlene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a:t>
            </a:r>
          </a:p>
        </p:txBody>
      </p:sp>
    </p:spTree>
    <p:extLst>
      <p:ext uri="{BB962C8B-B14F-4D97-AF65-F5344CB8AC3E}">
        <p14:creationId xmlns:p14="http://schemas.microsoft.com/office/powerpoint/2010/main" val="398265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Statische Regeln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266737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144749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298633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Klassifikation</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sz="1800" b="1" i="0" u="none" strike="noStrike" cap="none" spc="0" dirty="0">
                <a:solidFill>
                  <a:schemeClr val="tx1"/>
                </a:solidFill>
                <a:latin typeface="Bierstadt"/>
                <a:cs typeface="Bierstadt"/>
              </a:rPr>
              <a:t>Evaluation</a:t>
            </a:r>
            <a:r>
              <a:rPr lang="de-DE" sz="1800" b="0" i="0" u="none" strike="noStrike" cap="none" spc="0" dirty="0">
                <a:solidFill>
                  <a:schemeClr val="tx1"/>
                </a:solidFill>
                <a:latin typeface="Bierstadt"/>
                <a:cs typeface="Bierstadt"/>
              </a:rPr>
              <a:t> mit AUC-PR &amp; betriebswirtschaftlicher Bewertungsfunktion</a:t>
            </a:r>
            <a:endParaRPr b="1" dirty="0"/>
          </a:p>
        </p:txBody>
      </p:sp>
    </p:spTree>
    <p:extLst>
      <p:ext uri="{BB962C8B-B14F-4D97-AF65-F5344CB8AC3E}">
        <p14:creationId xmlns:p14="http://schemas.microsoft.com/office/powerpoint/2010/main" val="4091625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158259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585323"/>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a:t>
            </a:r>
          </a:p>
          <a:p>
            <a:pPr marL="342900" indent="-342900">
              <a:buAutoNum type="arabicPeriod"/>
            </a:pPr>
            <a:r>
              <a:rPr lang="de-DE" b="1" dirty="0"/>
              <a:t>Statische Regeln</a:t>
            </a:r>
          </a:p>
          <a:p>
            <a:pPr marL="342900" indent="-342900">
              <a:buAutoNum type="arabicPeriod"/>
            </a:pPr>
            <a:r>
              <a:rPr lang="de-DE" b="1" dirty="0"/>
              <a:t>Klassifikationsmodell</a:t>
            </a:r>
          </a:p>
          <a:p>
            <a:pPr marL="342900" indent="-342900">
              <a:buAutoNum type="arabicPeriod"/>
            </a:pPr>
            <a:r>
              <a:rPr lang="de-DE" b="1" dirty="0"/>
              <a:t>Regressionsmodell</a:t>
            </a:r>
          </a:p>
          <a:p>
            <a:pPr marL="342900" indent="-342900">
              <a:buAutoNum type="arabicPeriod"/>
            </a:pPr>
            <a:r>
              <a:rPr lang="de-DE" b="1" dirty="0"/>
              <a:t>Gesamtmodell</a:t>
            </a:r>
          </a:p>
          <a:p>
            <a:pPr marL="342900" indent="-342900">
              <a:buAutoNum type="arabicPeriod"/>
            </a:pPr>
            <a:r>
              <a:rPr lang="de-DE" b="1" dirty="0"/>
              <a:t>Bewertung und Empfehlung</a:t>
            </a:r>
          </a:p>
          <a:p>
            <a:pPr marL="342900" indent="-342900">
              <a:buAutoNum type="arabicPeriod"/>
            </a:pPr>
            <a:r>
              <a:rPr lang="de-DE" b="1" dirty="0"/>
              <a:t>Ausblick</a:t>
            </a:r>
          </a:p>
        </p:txBody>
      </p:sp>
      <p:pic>
        <p:nvPicPr>
          <p:cNvPr id="3" name="Grafik 2" descr="Ein Bild, das Text, Cartoon, Mobiliar, Darstellung enthält.&#10;&#10;KI-generierte Inhalte können fehlerhaft sein.">
            <a:extLst>
              <a:ext uri="{FF2B5EF4-FFF2-40B4-BE49-F238E27FC236}">
                <a16:creationId xmlns:a16="http://schemas.microsoft.com/office/drawing/2014/main" id="{B93AD821-A639-20B0-BCB3-6F9B7728CC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679008"/>
            <a:ext cx="5327502" cy="5549482"/>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err="1">
                <a:solidFill>
                  <a:schemeClr val="tx1"/>
                </a:solidFill>
                <a:latin typeface="Bierstadt"/>
                <a:cs typeface="Bierstadt"/>
              </a:rPr>
              <a:t>Preprocessing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3652074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153889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2163364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1154306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Regression</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231638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32287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Gesamtmodell</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80751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1462723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Belohnung bzw. Bestrafung für richtig erkannte bzw. fälschlich als Betrug markierte Transaktionen können im Funktionstraining beliebige andere Werte verwendet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Das so neu trainierte Modell kann das alte Modell in der Schnittstelle ersetzen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Rabattbetrug auffälligen Produktkategorien können per Schnittstelle an das Modell übergeben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599803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C25C9D-C6DF-41E5-4B24-EC16122F91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C2921D-8DF3-4F66-C8F5-BF2B1A05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AC1D2A5-AFD7-DF58-180E-A25F1B545064}"/>
              </a:ext>
            </a:extLst>
          </p:cNvPr>
          <p:cNvSpPr>
            <a:spLocks noGrp="1"/>
          </p:cNvSpPr>
          <p:nvPr>
            <p:ph type="ctrTitle"/>
          </p:nvPr>
        </p:nvSpPr>
        <p:spPr>
          <a:xfrm>
            <a:off x="521208" y="1211766"/>
            <a:ext cx="9973610" cy="4727988"/>
          </a:xfrm>
        </p:spPr>
        <p:txBody>
          <a:bodyPr anchor="b">
            <a:normAutofit/>
          </a:bodyPr>
          <a:lstStyle/>
          <a:p>
            <a:r>
              <a:rPr lang="de-DE" sz="6000" dirty="0"/>
              <a:t>6. Bewertung &amp; Empfehlung</a:t>
            </a:r>
          </a:p>
        </p:txBody>
      </p:sp>
      <p:sp>
        <p:nvSpPr>
          <p:cNvPr id="9" name="Freeform: Shape 8">
            <a:extLst>
              <a:ext uri="{FF2B5EF4-FFF2-40B4-BE49-F238E27FC236}">
                <a16:creationId xmlns:a16="http://schemas.microsoft.com/office/drawing/2014/main" id="{30B398C1-7C27-CA55-799B-D2B71E054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193935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75541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2647335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2174305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6" name="Grafik 5">
            <a:extLst>
              <a:ext uri="{FF2B5EF4-FFF2-40B4-BE49-F238E27FC236}">
                <a16:creationId xmlns:a16="http://schemas.microsoft.com/office/drawing/2014/main" id="{9D5BD3DA-B555-8F0C-239C-05F6096E14A5}"/>
              </a:ext>
            </a:extLst>
          </p:cNvPr>
          <p:cNvPicPr>
            <a:picLocks noChangeAspect="1"/>
          </p:cNvPicPr>
          <p:nvPr/>
        </p:nvPicPr>
        <p:blipFill>
          <a:blip r:embed="rId4"/>
          <a:stretch>
            <a:fillRect/>
          </a:stretch>
        </p:blipFill>
        <p:spPr>
          <a:xfrm>
            <a:off x="6195747" y="2722164"/>
            <a:ext cx="5386652" cy="2956480"/>
          </a:xfrm>
          <a:prstGeom prst="rect">
            <a:avLst/>
          </a:prstGeom>
        </p:spPr>
      </p:pic>
    </p:spTree>
    <p:extLst>
      <p:ext uri="{BB962C8B-B14F-4D97-AF65-F5344CB8AC3E}">
        <p14:creationId xmlns:p14="http://schemas.microsoft.com/office/powerpoint/2010/main" val="3702602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963342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7BC3A0-FCB6-DBF9-94AC-AE2BDA370B5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18351FB-3E89-E2BD-F92F-F89D529C8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725DE12-5732-CBF5-2658-902E45453053}"/>
              </a:ext>
            </a:extLst>
          </p:cNvPr>
          <p:cNvSpPr>
            <a:spLocks noGrp="1"/>
          </p:cNvSpPr>
          <p:nvPr>
            <p:ph type="ctrTitle"/>
          </p:nvPr>
        </p:nvSpPr>
        <p:spPr>
          <a:xfrm>
            <a:off x="521208" y="1211766"/>
            <a:ext cx="7237052" cy="4727988"/>
          </a:xfrm>
        </p:spPr>
        <p:txBody>
          <a:bodyPr anchor="b">
            <a:normAutofit/>
          </a:bodyPr>
          <a:lstStyle/>
          <a:p>
            <a:r>
              <a:rPr lang="de-DE" sz="6000" dirty="0"/>
              <a:t>7. Ausblick</a:t>
            </a:r>
          </a:p>
        </p:txBody>
      </p:sp>
      <p:sp>
        <p:nvSpPr>
          <p:cNvPr id="9" name="Freeform: Shape 8">
            <a:extLst>
              <a:ext uri="{FF2B5EF4-FFF2-40B4-BE49-F238E27FC236}">
                <a16:creationId xmlns:a16="http://schemas.microsoft.com/office/drawing/2014/main" id="{730C8768-5C24-4979-203C-EBD7A7683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05635450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11155680"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spTree>
    <p:extLst>
      <p:ext uri="{BB962C8B-B14F-4D97-AF65-F5344CB8AC3E}">
        <p14:creationId xmlns:p14="http://schemas.microsoft.com/office/powerpoint/2010/main" val="312055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3587740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 Tageszeit)</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14516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656741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D5B55-C090-812F-AA6E-F909B1B99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000-0557-B988-C023-4811A5E117F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81B210C2-0656-8C66-830D-BBF7C4D8838F}"/>
              </a:ext>
            </a:extLst>
          </p:cNvPr>
          <p:cNvSpPr>
            <a:spLocks noGrp="1"/>
          </p:cNvSpPr>
          <p:nvPr>
            <p:ph idx="1"/>
          </p:nvPr>
        </p:nvSpPr>
        <p:spPr>
          <a:xfrm>
            <a:off x="521208" y="2140527"/>
            <a:ext cx="11155680" cy="4222082"/>
          </a:xfrm>
        </p:spPr>
        <p:txBody>
          <a:bodyPr>
            <a:normAutofit/>
          </a:bodyPr>
          <a:lstStyle/>
          <a:p>
            <a:endParaRPr lang="de-DE" dirty="0"/>
          </a:p>
          <a:p>
            <a:endParaRPr lang="de-DE" dirty="0"/>
          </a:p>
          <a:p>
            <a:r>
              <a:rPr lang="de-DE" dirty="0"/>
              <a:t>Trainingsdaten lassen sich vor dem konkreten Modellaufbau in Kategorien einteilen:</a:t>
            </a:r>
          </a:p>
          <a:p>
            <a:pPr lvl="1"/>
            <a:r>
              <a:rPr lang="de-DE" b="1" dirty="0"/>
              <a:t>„</a:t>
            </a:r>
            <a:r>
              <a:rPr lang="de-DE" b="1" dirty="0" err="1"/>
              <a:t>Unscanned</a:t>
            </a:r>
            <a:r>
              <a:rPr lang="de-DE" b="1" dirty="0"/>
              <a:t>“ </a:t>
            </a:r>
            <a:r>
              <a:rPr lang="de-DE" dirty="0"/>
              <a:t>(100 % FRAUD, Kamera erkannt fehlende Scans)</a:t>
            </a:r>
          </a:p>
          <a:p>
            <a:pPr lvl="1"/>
            <a:r>
              <a:rPr lang="de-DE" b="1" dirty="0"/>
              <a:t>Fehlerhafte Rabatte </a:t>
            </a:r>
            <a:r>
              <a:rPr lang="de-DE" dirty="0"/>
              <a:t>(100 % FRAUD, manuell ausgelöste Rabattfunktion für dafür ungeeignete Artikel)</a:t>
            </a:r>
          </a:p>
          <a:p>
            <a:pPr lvl="1"/>
            <a:r>
              <a:rPr lang="de-DE" b="1" dirty="0"/>
              <a:t>Übrige Rabatte </a:t>
            </a:r>
            <a:r>
              <a:rPr lang="de-DE" dirty="0"/>
              <a:t>(12 % FRAUD, bei Artikeln mit MHD; Rabatt möglich, aber auffällig häufig)</a:t>
            </a:r>
          </a:p>
          <a:p>
            <a:pPr lvl="1"/>
            <a:r>
              <a:rPr lang="de-DE" b="1" dirty="0"/>
              <a:t>Übrige Fälle </a:t>
            </a:r>
            <a:r>
              <a:rPr lang="de-DE" dirty="0"/>
              <a:t>(1,17 % FRAUD, Restkategorie)</a:t>
            </a:r>
          </a:p>
          <a:p>
            <a:pPr marL="0" indent="0">
              <a:buNone/>
            </a:pPr>
            <a:endParaRPr lang="de-DE" dirty="0"/>
          </a:p>
        </p:txBody>
      </p:sp>
    </p:spTree>
    <p:extLst>
      <p:ext uri="{BB962C8B-B14F-4D97-AF65-F5344CB8AC3E}">
        <p14:creationId xmlns:p14="http://schemas.microsoft.com/office/powerpoint/2010/main" val="406271015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Breitbild</PresentationFormat>
  <Paragraphs>291</Paragraphs>
  <Slides>40</Slides>
  <Notes>25</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40</vt:i4>
      </vt:variant>
    </vt:vector>
  </HeadingPairs>
  <TitlesOfParts>
    <vt:vector size="46" baseType="lpstr">
      <vt:lpstr>Arial</vt:lpstr>
      <vt:lpstr>Bierstadt</vt:lpstr>
      <vt:lpstr>Calibri</vt:lpstr>
      <vt:lpstr>Wingdings</vt:lpstr>
      <vt:lpstr>GestaltVTI</vt:lpstr>
      <vt:lpstr>1_GestaltVTI</vt:lpstr>
      <vt:lpstr>PowerPoint-Präsentation</vt:lpstr>
      <vt:lpstr>PowerPoint-Präsentation</vt:lpstr>
      <vt:lpstr>1. Vorbemerkung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Modellbildungsprozess &amp; Datenkategorien</vt:lpstr>
      <vt:lpstr>2. Statische Regeln</vt:lpstr>
      <vt:lpstr>Statische Regeln zur Vorfilterung (1)</vt:lpstr>
      <vt:lpstr>Statische Regeln zur Vorfilterung (2)</vt:lpstr>
      <vt:lpstr>Bewertung der statischen Regeln</vt:lpstr>
      <vt:lpstr>3. Klassifikation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4. Regression</vt:lpstr>
      <vt:lpstr>Schadensschätzung per Regression</vt:lpstr>
      <vt:lpstr>Trainingsvarianten (1)</vt:lpstr>
      <vt:lpstr>Trainingsvarianten (2)</vt:lpstr>
      <vt:lpstr>5. Gesamtmodell</vt:lpstr>
      <vt:lpstr>Simulierte Bewertungsfunktion </vt:lpstr>
      <vt:lpstr>Simulierte Bewertungsfunktion </vt:lpstr>
      <vt:lpstr>Zusätzliche Optionen im Modell</vt:lpstr>
      <vt:lpstr>6. Bewertung &amp; Empfehlung</vt:lpstr>
      <vt:lpstr>Wirtschaftlicher Mehrwert des Modells</vt:lpstr>
      <vt:lpstr>Schaden durch Rabattbetrug</vt:lpstr>
      <vt:lpstr>Sensitivitätsanalyse: Einflussfaktoren im Modell (1)</vt:lpstr>
      <vt:lpstr>Sensitivitätsanalyse: Einflussfaktoren im Modell (2)</vt:lpstr>
      <vt:lpstr>Handlungsempfehlungen &amp; Modellpflege</vt:lpstr>
      <vt:lpstr>7. Ausblick</vt:lpstr>
      <vt:lpstr>Technische Umsetzung</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221</cp:revision>
  <dcterms:created xsi:type="dcterms:W3CDTF">2025-04-25T09:01:47Z</dcterms:created>
  <dcterms:modified xsi:type="dcterms:W3CDTF">2025-06-24T14:03:34Z</dcterms:modified>
</cp:coreProperties>
</file>