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3"/>
  </p:notesMasterIdLst>
  <p:sldIdLst>
    <p:sldId id="2582" r:id="rId2"/>
    <p:sldId id="2762" r:id="rId3"/>
    <p:sldId id="2771" r:id="rId4"/>
    <p:sldId id="2763" r:id="rId5"/>
    <p:sldId id="2764" r:id="rId6"/>
    <p:sldId id="2765" r:id="rId7"/>
    <p:sldId id="2766" r:id="rId8"/>
    <p:sldId id="2767" r:id="rId9"/>
    <p:sldId id="2768" r:id="rId10"/>
    <p:sldId id="2769" r:id="rId11"/>
    <p:sldId id="2770" r:id="rId12"/>
    <p:sldId id="2608" r:id="rId13"/>
    <p:sldId id="2633" r:id="rId14"/>
    <p:sldId id="2710" r:id="rId15"/>
    <p:sldId id="2724" r:id="rId16"/>
    <p:sldId id="2772" r:id="rId17"/>
    <p:sldId id="2773" r:id="rId18"/>
    <p:sldId id="2642" r:id="rId19"/>
    <p:sldId id="2627" r:id="rId20"/>
    <p:sldId id="2725" r:id="rId21"/>
    <p:sldId id="258" r:id="rId22"/>
    <p:sldId id="259" r:id="rId23"/>
    <p:sldId id="2663" r:id="rId24"/>
    <p:sldId id="2757" r:id="rId25"/>
    <p:sldId id="2656" r:id="rId26"/>
    <p:sldId id="2657" r:id="rId27"/>
    <p:sldId id="2665" r:id="rId28"/>
    <p:sldId id="2667" r:id="rId29"/>
    <p:sldId id="271" r:id="rId30"/>
    <p:sldId id="2668" r:id="rId31"/>
    <p:sldId id="2669" r:id="rId32"/>
    <p:sldId id="2672" r:id="rId33"/>
    <p:sldId id="2670" r:id="rId34"/>
    <p:sldId id="261" r:id="rId35"/>
    <p:sldId id="262" r:id="rId36"/>
    <p:sldId id="264" r:id="rId37"/>
    <p:sldId id="266" r:id="rId38"/>
    <p:sldId id="268" r:id="rId39"/>
    <p:sldId id="270" r:id="rId40"/>
    <p:sldId id="2673" r:id="rId41"/>
    <p:sldId id="2674" r:id="rId42"/>
    <p:sldId id="2675" r:id="rId43"/>
    <p:sldId id="2676" r:id="rId44"/>
    <p:sldId id="2727" r:id="rId45"/>
    <p:sldId id="2662" r:id="rId46"/>
    <p:sldId id="2709" r:id="rId47"/>
    <p:sldId id="2728" r:id="rId48"/>
    <p:sldId id="2729" r:id="rId49"/>
    <p:sldId id="2730" r:id="rId50"/>
    <p:sldId id="2731" r:id="rId51"/>
    <p:sldId id="2732" r:id="rId52"/>
    <p:sldId id="2733" r:id="rId53"/>
    <p:sldId id="2734" r:id="rId54"/>
    <p:sldId id="2735" r:id="rId55"/>
    <p:sldId id="2736" r:id="rId56"/>
    <p:sldId id="2737" r:id="rId57"/>
    <p:sldId id="2738" r:id="rId58"/>
    <p:sldId id="2739" r:id="rId59"/>
    <p:sldId id="2740" r:id="rId60"/>
    <p:sldId id="2741" r:id="rId61"/>
    <p:sldId id="2742" r:id="rId62"/>
    <p:sldId id="2743" r:id="rId63"/>
    <p:sldId id="2744" r:id="rId64"/>
    <p:sldId id="2745" r:id="rId65"/>
    <p:sldId id="2746" r:id="rId66"/>
    <p:sldId id="2747" r:id="rId67"/>
    <p:sldId id="2748" r:id="rId68"/>
    <p:sldId id="2749" r:id="rId69"/>
    <p:sldId id="2750" r:id="rId70"/>
    <p:sldId id="2751" r:id="rId71"/>
    <p:sldId id="2752" r:id="rId72"/>
    <p:sldId id="2753" r:id="rId73"/>
    <p:sldId id="2754" r:id="rId74"/>
    <p:sldId id="2755" r:id="rId75"/>
    <p:sldId id="2711" r:id="rId76"/>
    <p:sldId id="2758" r:id="rId77"/>
    <p:sldId id="2759" r:id="rId78"/>
    <p:sldId id="2712" r:id="rId79"/>
    <p:sldId id="2760" r:id="rId80"/>
    <p:sldId id="2761" r:id="rId81"/>
    <p:sldId id="2632" r:id="rId8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äsentation Projekt" id="{D45C0675-9E6C-4B16-80BD-160AA83F082D}">
          <p14:sldIdLst>
            <p14:sldId id="2582"/>
            <p14:sldId id="2762"/>
            <p14:sldId id="2771"/>
            <p14:sldId id="2763"/>
            <p14:sldId id="2764"/>
            <p14:sldId id="2765"/>
            <p14:sldId id="2766"/>
            <p14:sldId id="2767"/>
            <p14:sldId id="2768"/>
            <p14:sldId id="2769"/>
            <p14:sldId id="2770"/>
            <p14:sldId id="2608"/>
            <p14:sldId id="2633"/>
            <p14:sldId id="2710"/>
            <p14:sldId id="2724"/>
            <p14:sldId id="2772"/>
            <p14:sldId id="2773"/>
            <p14:sldId id="2642"/>
            <p14:sldId id="2627"/>
            <p14:sldId id="2725"/>
            <p14:sldId id="258"/>
            <p14:sldId id="259"/>
            <p14:sldId id="2663"/>
            <p14:sldId id="2757"/>
            <p14:sldId id="2656"/>
            <p14:sldId id="2657"/>
            <p14:sldId id="2665"/>
            <p14:sldId id="2667"/>
            <p14:sldId id="271"/>
            <p14:sldId id="2668"/>
            <p14:sldId id="2669"/>
            <p14:sldId id="2672"/>
            <p14:sldId id="2670"/>
            <p14:sldId id="261"/>
            <p14:sldId id="262"/>
            <p14:sldId id="264"/>
            <p14:sldId id="266"/>
            <p14:sldId id="268"/>
            <p14:sldId id="270"/>
            <p14:sldId id="2673"/>
            <p14:sldId id="2674"/>
            <p14:sldId id="2675"/>
            <p14:sldId id="2676"/>
            <p14:sldId id="2727"/>
            <p14:sldId id="2662"/>
            <p14:sldId id="2709"/>
            <p14:sldId id="2728"/>
            <p14:sldId id="2729"/>
            <p14:sldId id="2730"/>
            <p14:sldId id="2731"/>
            <p14:sldId id="2732"/>
            <p14:sldId id="2733"/>
            <p14:sldId id="2734"/>
            <p14:sldId id="2735"/>
            <p14:sldId id="2736"/>
            <p14:sldId id="2737"/>
            <p14:sldId id="2738"/>
            <p14:sldId id="2739"/>
            <p14:sldId id="2740"/>
            <p14:sldId id="2741"/>
            <p14:sldId id="2742"/>
            <p14:sldId id="2743"/>
            <p14:sldId id="2744"/>
            <p14:sldId id="2745"/>
            <p14:sldId id="2746"/>
            <p14:sldId id="2747"/>
            <p14:sldId id="2748"/>
            <p14:sldId id="2749"/>
            <p14:sldId id="2750"/>
            <p14:sldId id="2751"/>
            <p14:sldId id="2752"/>
            <p14:sldId id="2753"/>
            <p14:sldId id="2754"/>
            <p14:sldId id="2755"/>
            <p14:sldId id="2711"/>
            <p14:sldId id="2758"/>
            <p14:sldId id="2759"/>
            <p14:sldId id="2712"/>
            <p14:sldId id="2760"/>
            <p14:sldId id="2761"/>
            <p14:sldId id="263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757" autoAdjust="0"/>
    <p:restoredTop sz="96247" autoAdjust="0"/>
  </p:normalViewPr>
  <p:slideViewPr>
    <p:cSldViewPr snapToGrid="0">
      <p:cViewPr varScale="1">
        <p:scale>
          <a:sx n="78" d="100"/>
          <a:sy n="78" d="100"/>
        </p:scale>
        <p:origin x="70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BEE995-72F4-482A-B547-037217EEA661}" type="datetimeFigureOut">
              <a:t>06.07.2025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432301-1260-4486-BD0B-BF02A47E29BB}" type="slidenum">
              <a:t>‹Nr.›</a:t>
            </a:fld>
            <a:endParaRPr lang="de-DE"/>
          </a:p>
        </p:txBody>
      </p:sp>
    </p:spTree>
    <p:extLst>
      <p:ext uri="{BB962C8B-B14F-4D97-AF65-F5344CB8AC3E}">
        <p14:creationId xmlns:p14="http://schemas.microsoft.com/office/powerpoint/2010/main" val="3772267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15EAA-3390-F3E7-F39A-C7FC44A0412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915A2D-4467-5D5D-C75F-7A26466A18C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D30909-ECC5-8274-7F98-F28B23800499}"/>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5807DAA6-FB13-82C5-E53C-5EEC464E31D6}"/>
              </a:ext>
            </a:extLst>
          </p:cNvPr>
          <p:cNvSpPr>
            <a:spLocks noGrp="1"/>
          </p:cNvSpPr>
          <p:nvPr>
            <p:ph type="sldNum" sz="quarter" idx="5"/>
          </p:nvPr>
        </p:nvSpPr>
        <p:spPr/>
        <p:txBody>
          <a:bodyPr/>
          <a:lstStyle/>
          <a:p>
            <a:fld id="{8C36BA74-7AA1-48ED-B9BC-0F570D47A936}" type="slidenum">
              <a:t>3</a:t>
            </a:fld>
            <a:endParaRPr lang="de-DE"/>
          </a:p>
        </p:txBody>
      </p:sp>
    </p:spTree>
    <p:extLst>
      <p:ext uri="{BB962C8B-B14F-4D97-AF65-F5344CB8AC3E}">
        <p14:creationId xmlns:p14="http://schemas.microsoft.com/office/powerpoint/2010/main" val="395170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32846341" name="Slide Image Placeholder 1"/>
          <p:cNvSpPr>
            <a:spLocks noGrp="1" noRot="1" noChangeAspect="1"/>
          </p:cNvSpPr>
          <p:nvPr>
            <p:ph type="sldImg"/>
          </p:nvPr>
        </p:nvSpPr>
        <p:spPr bwMode="auto"/>
      </p:sp>
      <p:sp>
        <p:nvSpPr>
          <p:cNvPr id="543882345" name="Notes Placeholder 2"/>
          <p:cNvSpPr>
            <a:spLocks noGrp="1"/>
          </p:cNvSpPr>
          <p:nvPr>
            <p:ph type="body" idx="1"/>
          </p:nvPr>
        </p:nvSpPr>
        <p:spPr bwMode="auto"/>
        <p:txBody>
          <a:bodyPr/>
          <a:lstStyle/>
          <a:p>
            <a:pPr>
              <a:defRPr/>
            </a:pPr>
            <a:endParaRPr/>
          </a:p>
        </p:txBody>
      </p:sp>
      <p:sp>
        <p:nvSpPr>
          <p:cNvPr id="92124676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FD88B328-2A4A-2388-027B-FD6A686DE28C}"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9D4765-EFBC-30ED-DB2A-141FF7FF4B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3E9645E-4F6C-312B-E836-B5E06D977AF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5FF419A-8240-7BC0-6E2F-21231D03A12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E780E89-62E3-6E82-C823-A00E8889537D}"/>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1567531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2E29F8-5600-714B-AAED-9B769A43E6B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6271F04-4AB8-DF99-138C-100EEDB31B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7338E7-93E1-2F7B-7204-62112091221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FD01CDE-1511-F7B6-7256-B93D4351BA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709393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E5554-3A1B-8827-8B29-A48B0F1026D2}"/>
            </a:ext>
          </a:extLst>
        </p:cNvPr>
        <p:cNvGrpSpPr/>
        <p:nvPr/>
      </p:nvGrpSpPr>
      <p:grpSpPr bwMode="auto">
        <a:xfrm>
          <a:off x="0" y="0"/>
          <a:ext cx="0" cy="0"/>
          <a:chOff x="0" y="0"/>
          <a:chExt cx="0" cy="0"/>
        </a:xfrm>
      </p:grpSpPr>
      <p:sp>
        <p:nvSpPr>
          <p:cNvPr id="395415193" name="Slide Image Placeholder 1">
            <a:extLst>
              <a:ext uri="{FF2B5EF4-FFF2-40B4-BE49-F238E27FC236}">
                <a16:creationId xmlns:a16="http://schemas.microsoft.com/office/drawing/2014/main" id="{D70E2993-B966-54C6-A3D3-D92688D3AC03}"/>
              </a:ext>
            </a:extLst>
          </p:cNvPr>
          <p:cNvSpPr>
            <a:spLocks noGrp="1" noRot="1" noChangeAspect="1"/>
          </p:cNvSpPr>
          <p:nvPr>
            <p:ph type="sldImg"/>
          </p:nvPr>
        </p:nvSpPr>
        <p:spPr bwMode="auto"/>
      </p:sp>
      <p:sp>
        <p:nvSpPr>
          <p:cNvPr id="554188817" name="Notes Placeholder 2">
            <a:extLst>
              <a:ext uri="{FF2B5EF4-FFF2-40B4-BE49-F238E27FC236}">
                <a16:creationId xmlns:a16="http://schemas.microsoft.com/office/drawing/2014/main" id="{1FB2A0D8-16EC-97C2-5217-871557F55D8B}"/>
              </a:ext>
            </a:extLst>
          </p:cNvPr>
          <p:cNvSpPr>
            <a:spLocks noGrp="1"/>
          </p:cNvSpPr>
          <p:nvPr>
            <p:ph type="body" idx="1"/>
          </p:nvPr>
        </p:nvSpPr>
        <p:spPr bwMode="auto"/>
        <p:txBody>
          <a:bodyPr/>
          <a:lstStyle/>
          <a:p>
            <a:pPr>
              <a:defRPr/>
            </a:pPr>
            <a:endParaRPr/>
          </a:p>
        </p:txBody>
      </p:sp>
      <p:sp>
        <p:nvSpPr>
          <p:cNvPr id="996353675" name="Slide Number Placeholder 3">
            <a:extLst>
              <a:ext uri="{FF2B5EF4-FFF2-40B4-BE49-F238E27FC236}">
                <a16:creationId xmlns:a16="http://schemas.microsoft.com/office/drawing/2014/main" id="{33C1765E-9794-F3F9-B61D-1C497F8BBA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257114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B32A4D-C12C-2C13-1A04-D9BE1DF5C1E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21DB6F0-BF96-20BA-7F39-43D2979A2F7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8F1060F-FB06-53C4-88BD-959D7B0C13BE}"/>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024C22D-065F-F719-AB38-6132DD07015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0892128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2019610" name="Slide Image Placeholder 1"/>
          <p:cNvSpPr>
            <a:spLocks noGrp="1" noRot="1" noChangeAspect="1"/>
          </p:cNvSpPr>
          <p:nvPr>
            <p:ph type="sldImg"/>
          </p:nvPr>
        </p:nvSpPr>
        <p:spPr bwMode="auto"/>
      </p:sp>
      <p:sp>
        <p:nvSpPr>
          <p:cNvPr id="558150806" name="Notes Placeholder 2"/>
          <p:cNvSpPr>
            <a:spLocks noGrp="1"/>
          </p:cNvSpPr>
          <p:nvPr>
            <p:ph type="body" idx="1"/>
          </p:nvPr>
        </p:nvSpPr>
        <p:spPr bwMode="auto"/>
        <p:txBody>
          <a:bodyPr/>
          <a:lstStyle/>
          <a:p>
            <a:pPr>
              <a:defRPr/>
            </a:pPr>
            <a:endParaRPr/>
          </a:p>
        </p:txBody>
      </p:sp>
      <p:sp>
        <p:nvSpPr>
          <p:cNvPr id="208131049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C90103E-3FDC-1D34-DC46-FD09E34DCBC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34</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800031963" name="Slide Image Placeholder 1"/>
          <p:cNvSpPr>
            <a:spLocks noGrp="1" noRot="1" noChangeAspect="1"/>
          </p:cNvSpPr>
          <p:nvPr>
            <p:ph type="sldImg"/>
          </p:nvPr>
        </p:nvSpPr>
        <p:spPr bwMode="auto"/>
      </p:sp>
      <p:sp>
        <p:nvSpPr>
          <p:cNvPr id="697860562" name="Notes Placeholder 2"/>
          <p:cNvSpPr>
            <a:spLocks noGrp="1"/>
          </p:cNvSpPr>
          <p:nvPr>
            <p:ph type="body" idx="1"/>
          </p:nvPr>
        </p:nvSpPr>
        <p:spPr bwMode="auto"/>
        <p:txBody>
          <a:bodyPr/>
          <a:lstStyle/>
          <a:p>
            <a:pPr>
              <a:defRPr/>
            </a:pPr>
            <a:endParaRPr/>
          </a:p>
        </p:txBody>
      </p:sp>
      <p:sp>
        <p:nvSpPr>
          <p:cNvPr id="1990806704"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BF21EF0-CA46-8329-535B-391C58F65535}"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35</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096741025" name="Slide Image Placeholder 1"/>
          <p:cNvSpPr>
            <a:spLocks noGrp="1" noRot="1" noChangeAspect="1"/>
          </p:cNvSpPr>
          <p:nvPr>
            <p:ph type="sldImg"/>
          </p:nvPr>
        </p:nvSpPr>
        <p:spPr bwMode="auto"/>
      </p:sp>
      <p:sp>
        <p:nvSpPr>
          <p:cNvPr id="1242635208" name="Notes Placeholder 2"/>
          <p:cNvSpPr>
            <a:spLocks noGrp="1"/>
          </p:cNvSpPr>
          <p:nvPr>
            <p:ph type="body" idx="1"/>
          </p:nvPr>
        </p:nvSpPr>
        <p:spPr bwMode="auto"/>
        <p:txBody>
          <a:bodyPr/>
          <a:lstStyle/>
          <a:p>
            <a:pPr>
              <a:defRPr/>
            </a:pPr>
            <a:endParaRPr/>
          </a:p>
        </p:txBody>
      </p:sp>
      <p:sp>
        <p:nvSpPr>
          <p:cNvPr id="1167058418"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1883578D-D7EF-0EB1-67C7-597C86465D61}"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36</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626074993" name="Slide Image Placeholder 1"/>
          <p:cNvSpPr>
            <a:spLocks noGrp="1" noRot="1" noChangeAspect="1"/>
          </p:cNvSpPr>
          <p:nvPr>
            <p:ph type="sldImg"/>
          </p:nvPr>
        </p:nvSpPr>
        <p:spPr bwMode="auto"/>
      </p:sp>
      <p:sp>
        <p:nvSpPr>
          <p:cNvPr id="293038540" name="Notes Placeholder 2"/>
          <p:cNvSpPr>
            <a:spLocks noGrp="1"/>
          </p:cNvSpPr>
          <p:nvPr>
            <p:ph type="body" idx="1"/>
          </p:nvPr>
        </p:nvSpPr>
        <p:spPr bwMode="auto"/>
        <p:txBody>
          <a:bodyPr/>
          <a:lstStyle/>
          <a:p>
            <a:pPr>
              <a:defRPr/>
            </a:pPr>
            <a:endParaRPr/>
          </a:p>
        </p:txBody>
      </p:sp>
      <p:sp>
        <p:nvSpPr>
          <p:cNvPr id="409317531"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5EF197E-AB95-756F-8E75-FB17E1DD3C28}"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250081555" name="Slide Image Placeholder 1"/>
          <p:cNvSpPr>
            <a:spLocks noGrp="1" noRot="1" noChangeAspect="1"/>
          </p:cNvSpPr>
          <p:nvPr>
            <p:ph type="sldImg"/>
          </p:nvPr>
        </p:nvSpPr>
        <p:spPr bwMode="auto"/>
      </p:sp>
      <p:sp>
        <p:nvSpPr>
          <p:cNvPr id="1586636381" name="Notes Placeholder 2"/>
          <p:cNvSpPr>
            <a:spLocks noGrp="1"/>
          </p:cNvSpPr>
          <p:nvPr>
            <p:ph type="body" idx="1"/>
          </p:nvPr>
        </p:nvSpPr>
        <p:spPr bwMode="auto"/>
        <p:txBody>
          <a:bodyPr/>
          <a:lstStyle/>
          <a:p>
            <a:pPr>
              <a:defRPr/>
            </a:pPr>
            <a:endParaRPr/>
          </a:p>
        </p:txBody>
      </p:sp>
      <p:sp>
        <p:nvSpPr>
          <p:cNvPr id="108316850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3A23579-5306-9E1D-B92D-9EA1C4EFDDF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38</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E4D01-5CDC-CE7D-E5E4-F86685973C5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26EE435-1720-B05E-2B05-3F201BC6FD2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7426DCF-120D-1DA9-D396-BA121486E24A}"/>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DA9403F-AEFE-9BE6-5A3E-EC050E2624E7}"/>
              </a:ext>
            </a:extLst>
          </p:cNvPr>
          <p:cNvSpPr>
            <a:spLocks noGrp="1"/>
          </p:cNvSpPr>
          <p:nvPr>
            <p:ph type="sldNum" sz="quarter" idx="5"/>
          </p:nvPr>
        </p:nvSpPr>
        <p:spPr/>
        <p:txBody>
          <a:bodyPr/>
          <a:lstStyle/>
          <a:p>
            <a:fld id="{8C36BA74-7AA1-48ED-B9BC-0F570D47A936}" type="slidenum">
              <a:t>14</a:t>
            </a:fld>
            <a:endParaRPr lang="de-DE"/>
          </a:p>
        </p:txBody>
      </p:sp>
    </p:spTree>
    <p:extLst>
      <p:ext uri="{BB962C8B-B14F-4D97-AF65-F5344CB8AC3E}">
        <p14:creationId xmlns:p14="http://schemas.microsoft.com/office/powerpoint/2010/main" val="1483038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395415193" name="Slide Image Placeholder 1"/>
          <p:cNvSpPr>
            <a:spLocks noGrp="1" noRot="1" noChangeAspect="1"/>
          </p:cNvSpPr>
          <p:nvPr>
            <p:ph type="sldImg"/>
          </p:nvPr>
        </p:nvSpPr>
        <p:spPr bwMode="auto"/>
      </p:sp>
      <p:sp>
        <p:nvSpPr>
          <p:cNvPr id="554188817" name="Notes Placeholder 2"/>
          <p:cNvSpPr>
            <a:spLocks noGrp="1"/>
          </p:cNvSpPr>
          <p:nvPr>
            <p:ph type="body" idx="1"/>
          </p:nvPr>
        </p:nvSpPr>
        <p:spPr bwMode="auto"/>
        <p:txBody>
          <a:bodyPr/>
          <a:lstStyle/>
          <a:p>
            <a:pPr>
              <a:defRPr/>
            </a:pPr>
            <a:endParaRPr/>
          </a:p>
        </p:txBody>
      </p:sp>
      <p:sp>
        <p:nvSpPr>
          <p:cNvPr id="996353675"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7AFF9CA6-612E-85B1-3DD0-FE635821360F}"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39</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B4A46-0DF5-3E79-7271-A42913B15DC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5E868098-70C3-F5BC-4578-CD69711284C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461A64D-04BB-BBC8-94C2-6AC684F3C47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A36CF41-EE57-A946-9545-B0ABE619C1B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2658350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3011D-FD27-9E62-A3BF-A9ED2E09A53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67FB106E-1E9C-4BBF-C8EE-8C611700314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213F4A1-9ED0-CC73-F4AF-9CECF744B80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188FE56-2E3E-8AF5-D501-22A92B030E0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25161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7D6BD-3906-1B99-845A-AC3E23D4031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086599A-0AD8-0A8A-12D2-715AF485E9F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8E352483-FCB4-61D3-79E9-C0D098B900A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D2A43257-15C4-F4D1-F9C9-5BCAF8CB4E46}"/>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52646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9AEC5-143A-2C86-D740-9AEC8D0CB2F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7F5057E-8761-3934-C7C0-704E5DE21DC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EF4E6EDF-863C-9E03-D57B-7ABA940F87C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D22D321-9FD1-4EA5-9181-C87EBD9B78E0}"/>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43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03401314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8E5571-9C06-3D9D-0B72-0FB166818A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6E55147-4CC9-4AE6-0084-06F35D3E91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F5A9C58-9585-D677-E106-DC71C9C821F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6848A3CD-E8AC-36DF-8026-29EFCC74EF16}"/>
              </a:ext>
            </a:extLst>
          </p:cNvPr>
          <p:cNvSpPr>
            <a:spLocks noGrp="1"/>
          </p:cNvSpPr>
          <p:nvPr>
            <p:ph type="sldNum" sz="quarter" idx="5"/>
          </p:nvPr>
        </p:nvSpPr>
        <p:spPr/>
        <p:txBody>
          <a:bodyPr/>
          <a:lstStyle/>
          <a:p>
            <a:fld id="{8C36BA74-7AA1-48ED-B9BC-0F570D47A936}" type="slidenum">
              <a:t>46</a:t>
            </a:fld>
            <a:endParaRPr lang="de-DE"/>
          </a:p>
        </p:txBody>
      </p:sp>
    </p:spTree>
    <p:extLst>
      <p:ext uri="{BB962C8B-B14F-4D97-AF65-F5344CB8AC3E}">
        <p14:creationId xmlns:p14="http://schemas.microsoft.com/office/powerpoint/2010/main" val="42327421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57</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B3700-FB22-8ADE-F033-554F027A05E8}"/>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3F736781-1889-BC5C-FB5F-F94DE5F74C59}"/>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FF20F60D-7F26-D4A8-74FD-54D044479092}"/>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E15B35D-2E42-4F29-CE1E-E7107BA388F4}"/>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74786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5073-8EAD-4DFA-A13D-BA454D6B5EC9}"/>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0F3AAEC4-0330-20A6-7B90-AA189194E4A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7DD02D89-D38A-E02C-40B2-674E42F84C54}"/>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07874E8D-BFD4-4A81-8379-BB3DD1B4F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59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12867805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92738-03C1-03C9-8025-30BDA45C610D}"/>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2EE1E529-DC86-D3B6-49A0-2D65FA11F5A0}"/>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17574C73-F3BE-B80D-02C9-271B05D4D288}"/>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8FB20F0B-AB34-14B8-4963-85EFB34A9B42}"/>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902437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30014680" name="Slide Image Placeholder 1"/>
          <p:cNvSpPr>
            <a:spLocks noGrp="1" noRot="1" noChangeAspect="1"/>
          </p:cNvSpPr>
          <p:nvPr>
            <p:ph type="sldImg"/>
          </p:nvPr>
        </p:nvSpPr>
        <p:spPr bwMode="auto"/>
      </p:sp>
      <p:sp>
        <p:nvSpPr>
          <p:cNvPr id="1330354815" name="Notes Placeholder 2"/>
          <p:cNvSpPr>
            <a:spLocks noGrp="1"/>
          </p:cNvSpPr>
          <p:nvPr>
            <p:ph type="body" idx="1"/>
          </p:nvPr>
        </p:nvSpPr>
        <p:spPr bwMode="auto"/>
        <p:txBody>
          <a:bodyPr/>
          <a:lstStyle/>
          <a:p>
            <a:pPr>
              <a:defRPr/>
            </a:pPr>
            <a:endParaRPr/>
          </a:p>
        </p:txBody>
      </p:sp>
      <p:sp>
        <p:nvSpPr>
          <p:cNvPr id="1667253447"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20</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7901-49F7-F12B-FFA5-DDF2CF4C64DE}"/>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1A0931BC-1901-D7B8-7B73-9665A5A74878}"/>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BF382972-7254-CD67-0466-0D32973D79F3}"/>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BB35E0D4-6A49-C004-8EAD-EC5900E109C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599269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D7CD-3D3F-EE5D-2B65-BC744F5F882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486C0883-F4B1-6F2F-6707-76F6FC09F1B2}"/>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30D83B0C-ECF8-B4E0-A3C5-DCEFE425F2D5}"/>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3F788EA0-AF0D-CFC7-4010-B5D1234D8D3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0110122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4809-F518-3D7B-0C88-35B6C0FEF890}"/>
            </a:ext>
          </a:extLst>
        </p:cNvPr>
        <p:cNvGrpSpPr/>
        <p:nvPr/>
      </p:nvGrpSpPr>
      <p:grpSpPr bwMode="auto">
        <a:xfrm>
          <a:off x="0" y="0"/>
          <a:ext cx="0" cy="0"/>
          <a:chOff x="0" y="0"/>
          <a:chExt cx="0" cy="0"/>
        </a:xfrm>
      </p:grpSpPr>
      <p:sp>
        <p:nvSpPr>
          <p:cNvPr id="1330014680" name="Slide Image Placeholder 1">
            <a:extLst>
              <a:ext uri="{FF2B5EF4-FFF2-40B4-BE49-F238E27FC236}">
                <a16:creationId xmlns:a16="http://schemas.microsoft.com/office/drawing/2014/main" id="{B96B8645-5645-4593-160E-971598332BC5}"/>
              </a:ext>
            </a:extLst>
          </p:cNvPr>
          <p:cNvSpPr>
            <a:spLocks noGrp="1" noRot="1" noChangeAspect="1"/>
          </p:cNvSpPr>
          <p:nvPr>
            <p:ph type="sldImg"/>
          </p:nvPr>
        </p:nvSpPr>
        <p:spPr bwMode="auto"/>
      </p:sp>
      <p:sp>
        <p:nvSpPr>
          <p:cNvPr id="1330354815" name="Notes Placeholder 2">
            <a:extLst>
              <a:ext uri="{FF2B5EF4-FFF2-40B4-BE49-F238E27FC236}">
                <a16:creationId xmlns:a16="http://schemas.microsoft.com/office/drawing/2014/main" id="{0090F4AE-0523-527F-2B4F-FDFD0581F537}"/>
              </a:ext>
            </a:extLst>
          </p:cNvPr>
          <p:cNvSpPr>
            <a:spLocks noGrp="1"/>
          </p:cNvSpPr>
          <p:nvPr>
            <p:ph type="body" idx="1"/>
          </p:nvPr>
        </p:nvSpPr>
        <p:spPr bwMode="auto"/>
        <p:txBody>
          <a:bodyPr/>
          <a:lstStyle/>
          <a:p>
            <a:pPr>
              <a:defRPr/>
            </a:pPr>
            <a:endParaRPr/>
          </a:p>
        </p:txBody>
      </p:sp>
      <p:sp>
        <p:nvSpPr>
          <p:cNvPr id="1667253447" name="Slide Number Placeholder 3">
            <a:extLst>
              <a:ext uri="{FF2B5EF4-FFF2-40B4-BE49-F238E27FC236}">
                <a16:creationId xmlns:a16="http://schemas.microsoft.com/office/drawing/2014/main" id="{F162A118-2C31-8A95-F2BB-A4149F75213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37F1F184-79D2-F4EC-467F-CF3EF60FA136}"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90091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5B9C85-AE9A-0B4C-3DDF-8F7EE7E7EFF2}"/>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A1EF806-6ADD-CD61-14D0-542D519DF09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A6E83C72-87D0-BB0F-CBF3-E614CE7ADC67}"/>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BF9D2FA0-9A97-B5BB-2C32-0C999D597651}"/>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5234330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E42-1D1F-CA82-7701-4EF6DAAB234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5147794-95D5-3EBE-B29E-0F301F254631}"/>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DCF11677-E798-0730-353F-2C3485653D3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EC38EF4C-01D8-D704-EC75-8DB8FF1E8139}"/>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65</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986518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E4B3FB-A8BF-FE78-1355-F0237D106B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47572DA5-4A1F-FDD5-94BF-76FCF0F44D4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AEFB35F-C11C-29BC-11FA-83AE8EED3E2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0DAC04F4-D0EA-1515-2C5E-3ADDCF840E5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66</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42228524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2848F-AB5D-8100-D4FC-B0369624D85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A4F9FA6-0ABA-72AD-8931-02FFAE41E5B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DB8AF28-8DB2-BBA8-1427-E61A79BFC192}"/>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313F6753-B0A3-302F-A04C-03A379CE945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2090802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FF912-D4B6-1CEC-3109-5A46A657F9A8}"/>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2C804D89-D859-90B1-FA99-F2C6E3C8554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63F06931-B822-4E01-8732-EF7B8505423D}"/>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4BBF9850-A72A-ACFD-7968-08C6DB530A1B}"/>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9283115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197A9-3A08-8138-3B9E-2BB85FA2184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8AA4346E-9454-E11B-994F-C04C794218AC}"/>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C09FF6F-C58C-896A-5D0B-3D139EC960CC}"/>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6F4E5B97-2792-0614-BD4C-B57075754CE8}"/>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69</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72407136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9F3D3-D5A2-453D-4054-1B6ABEA6DF19}"/>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13F44863-AC7B-8ABD-AAA9-D819BC1D70C8}"/>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13B76D12-19FF-91AA-4941-782F0B7996F1}"/>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DB14216-72B6-587D-8E1A-5F4B7D7AA16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70</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3871987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510186508" name="Slide Image Placeholder 1"/>
          <p:cNvSpPr>
            <a:spLocks noGrp="1" noRot="1" noChangeAspect="1"/>
          </p:cNvSpPr>
          <p:nvPr>
            <p:ph type="sldImg"/>
          </p:nvPr>
        </p:nvSpPr>
        <p:spPr bwMode="auto"/>
      </p:sp>
      <p:sp>
        <p:nvSpPr>
          <p:cNvPr id="1659927198" name="Notes Placeholder 2"/>
          <p:cNvSpPr>
            <a:spLocks noGrp="1"/>
          </p:cNvSpPr>
          <p:nvPr>
            <p:ph type="body" idx="1"/>
          </p:nvPr>
        </p:nvSpPr>
        <p:spPr bwMode="auto"/>
        <p:txBody>
          <a:bodyPr/>
          <a:lstStyle/>
          <a:p>
            <a:pPr>
              <a:defRPr/>
            </a:pPr>
            <a:endParaRPr/>
          </a:p>
        </p:txBody>
      </p:sp>
      <p:sp>
        <p:nvSpPr>
          <p:cNvPr id="2071636362"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8BF48A40-2010-B16B-2873-732956E2F463}"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21</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06739-1567-B389-27EB-96890F9ECD30}"/>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32D7566-9A6D-225F-EA98-70101BF44016}"/>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2073CA3-EE16-2C99-C6C6-07A0340AA00B}"/>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C8578FD1-B651-4D44-4A9A-EAAF684110C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71</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2154789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F79CF-CD17-6033-1FEF-05B17707F01A}"/>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EE683B9E-A0DE-86F4-BD95-319D8EBFE26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364C980E-94DA-1FD5-935B-F531D86CBDD4}"/>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FBE7416-06B8-8F75-A9EF-A9895DF8107A}"/>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72</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318382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283D2-DBF6-D5A5-0A46-10E5E73BF7F5}"/>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0A1192E9-FB02-CB2D-DBEF-1A1C4CFD871D}"/>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9A9D6D79-C617-A95F-CB9A-C7E9C3EEACA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E5FC565-6F52-C6E6-2CE6-21A3593D4DDC}"/>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8483793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313CF-1FEC-98D5-3C31-CE6F4B8F6ABF}"/>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3E126841-CF9B-8112-14DF-EF343B2B21B4}"/>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BA1A9BCC-D8A0-8BD2-7F2A-D5FDE80127E6}"/>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58DFE2D-F19D-0F43-B42D-F1713DB9637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74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78506561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55213-AA63-F124-084E-1DEE2ACA3F3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CD7F13C-1EE2-8A72-2E3D-AFB62863C3E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970CB8D-FE70-EDD3-7F23-50F68CFEC238}"/>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35F252C1-8337-6194-C0B3-9EC0151B4FE5}"/>
              </a:ext>
            </a:extLst>
          </p:cNvPr>
          <p:cNvSpPr>
            <a:spLocks noGrp="1"/>
          </p:cNvSpPr>
          <p:nvPr>
            <p:ph type="sldNum" sz="quarter" idx="5"/>
          </p:nvPr>
        </p:nvSpPr>
        <p:spPr/>
        <p:txBody>
          <a:bodyPr/>
          <a:lstStyle/>
          <a:p>
            <a:fld id="{8C36BA74-7AA1-48ED-B9BC-0F570D47A936}" type="slidenum">
              <a:t>75</a:t>
            </a:fld>
            <a:endParaRPr lang="de-DE"/>
          </a:p>
        </p:txBody>
      </p:sp>
    </p:spTree>
    <p:extLst>
      <p:ext uri="{BB962C8B-B14F-4D97-AF65-F5344CB8AC3E}">
        <p14:creationId xmlns:p14="http://schemas.microsoft.com/office/powerpoint/2010/main" val="272809309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84C27-ECFA-E7E4-DD8A-7C209B33023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09471C-5071-5126-09DD-26BBE8CB453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A58846C-3EAD-0B81-21AE-B63B8EFF62ED}"/>
              </a:ext>
            </a:extLst>
          </p:cNvPr>
          <p:cNvSpPr>
            <a:spLocks noGrp="1"/>
          </p:cNvSpPr>
          <p:nvPr>
            <p:ph type="body" idx="1"/>
          </p:nvPr>
        </p:nvSpPr>
        <p:spPr/>
        <p:txBody>
          <a:bodyPr/>
          <a:lstStyle/>
          <a:p>
            <a:r>
              <a:rPr lang="de-DE"/>
              <a:t>Hier beginnen wir mit dem Hintergrund und der Motivation für unser Projekt. Wir geben einen Überblick über die Einzelhandelsbranche und erläutern die Zielsetzung unseres Data Science Projekts, um Prozesse zu optimieren und die Effizienz zu steigern.</a:t>
            </a:r>
          </a:p>
        </p:txBody>
      </p:sp>
      <p:sp>
        <p:nvSpPr>
          <p:cNvPr id="4" name="Foliennummernplatzhalter 3">
            <a:extLst>
              <a:ext uri="{FF2B5EF4-FFF2-40B4-BE49-F238E27FC236}">
                <a16:creationId xmlns:a16="http://schemas.microsoft.com/office/drawing/2014/main" id="{FA89DB32-C831-4AC4-7530-AE775BD0D30B}"/>
              </a:ext>
            </a:extLst>
          </p:cNvPr>
          <p:cNvSpPr>
            <a:spLocks noGrp="1"/>
          </p:cNvSpPr>
          <p:nvPr>
            <p:ph type="sldNum" sz="quarter" idx="5"/>
          </p:nvPr>
        </p:nvSpPr>
        <p:spPr/>
        <p:txBody>
          <a:bodyPr/>
          <a:lstStyle/>
          <a:p>
            <a:fld id="{8C36BA74-7AA1-48ED-B9BC-0F570D47A936}" type="slidenum">
              <a:t>78</a:t>
            </a:fld>
            <a:endParaRPr lang="de-DE"/>
          </a:p>
        </p:txBody>
      </p:sp>
    </p:spTree>
    <p:extLst>
      <p:ext uri="{BB962C8B-B14F-4D97-AF65-F5344CB8AC3E}">
        <p14:creationId xmlns:p14="http://schemas.microsoft.com/office/powerpoint/2010/main" val="1615771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bwMode="auto">
        <a:xfrm>
          <a:off x="0" y="0"/>
          <a:ext cx="0" cy="0"/>
          <a:chOff x="0" y="0"/>
          <a:chExt cx="0" cy="0"/>
        </a:xfrm>
      </p:grpSpPr>
      <p:sp>
        <p:nvSpPr>
          <p:cNvPr id="139090186" name="Slide Image Placeholder 1"/>
          <p:cNvSpPr>
            <a:spLocks noGrp="1" noRot="1" noChangeAspect="1"/>
          </p:cNvSpPr>
          <p:nvPr>
            <p:ph type="sldImg"/>
          </p:nvPr>
        </p:nvSpPr>
        <p:spPr bwMode="auto"/>
      </p:sp>
      <p:sp>
        <p:nvSpPr>
          <p:cNvPr id="400293583" name="Notes Placeholder 2"/>
          <p:cNvSpPr>
            <a:spLocks noGrp="1"/>
          </p:cNvSpPr>
          <p:nvPr>
            <p:ph type="body" idx="1"/>
          </p:nvPr>
        </p:nvSpPr>
        <p:spPr bwMode="auto"/>
        <p:txBody>
          <a:bodyPr/>
          <a:lstStyle/>
          <a:p>
            <a:pPr>
              <a:defRPr/>
            </a:pPr>
            <a:endParaRPr/>
          </a:p>
        </p:txBody>
      </p:sp>
      <p:sp>
        <p:nvSpPr>
          <p:cNvPr id="1257388043" name="Slide Number Placeholder 3"/>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22</a:t>
            </a:fld>
            <a:endParaRPr kumimoji="0" sz="1200" b="0" i="0" u="none" strike="noStrike" kern="0" cap="none" spc="0" normalizeH="0" baseline="0" noProof="0">
              <a:ln>
                <a:noFill/>
              </a:ln>
              <a:solidFill>
                <a:prstClr val="black"/>
              </a:solidFill>
              <a:effectLst/>
              <a:uLnTx/>
              <a:uFillTx/>
              <a:latin typeface="Calibri"/>
              <a:cs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F11D-6FF4-9518-2431-C0D83E890CE4}"/>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91B4F771-DCAA-7589-982D-7526BF9AB53F}"/>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CD71D6DB-A356-59F9-4832-6B13E18E1658}"/>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12ADCC37-A286-63D5-CED0-BF80EC5FB8C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23</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580138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A4816-39D1-245E-7CD8-A048CE00ED7D}"/>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7BC8C6BD-B66C-34E5-F4DE-752E955F3CDE}"/>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F085DCDF-5635-1357-2A2C-0938E82DF249}"/>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FE7DC78C-7C24-830C-B579-5E32FB19327E}"/>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24</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256702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45F5B5-A2BB-1EE7-36D4-9319D2F7AFA3}"/>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C2ED693B-4892-7057-57AA-7A3FB92DEC5B}"/>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24C73041-51B0-856A-F33C-516C80E7DA50}"/>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2108814C-39DC-01D7-BF31-993D4641800F}"/>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27</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18422530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60F4-5A38-9608-D9AA-60B706E66FE7}"/>
            </a:ext>
          </a:extLst>
        </p:cNvPr>
        <p:cNvGrpSpPr/>
        <p:nvPr/>
      </p:nvGrpSpPr>
      <p:grpSpPr bwMode="auto">
        <a:xfrm>
          <a:off x="0" y="0"/>
          <a:ext cx="0" cy="0"/>
          <a:chOff x="0" y="0"/>
          <a:chExt cx="0" cy="0"/>
        </a:xfrm>
      </p:grpSpPr>
      <p:sp>
        <p:nvSpPr>
          <p:cNvPr id="139090186" name="Slide Image Placeholder 1">
            <a:extLst>
              <a:ext uri="{FF2B5EF4-FFF2-40B4-BE49-F238E27FC236}">
                <a16:creationId xmlns:a16="http://schemas.microsoft.com/office/drawing/2014/main" id="{D707612B-E4DF-600B-0648-979AF74712F5}"/>
              </a:ext>
            </a:extLst>
          </p:cNvPr>
          <p:cNvSpPr>
            <a:spLocks noGrp="1" noRot="1" noChangeAspect="1"/>
          </p:cNvSpPr>
          <p:nvPr>
            <p:ph type="sldImg"/>
          </p:nvPr>
        </p:nvSpPr>
        <p:spPr bwMode="auto"/>
      </p:sp>
      <p:sp>
        <p:nvSpPr>
          <p:cNvPr id="400293583" name="Notes Placeholder 2">
            <a:extLst>
              <a:ext uri="{FF2B5EF4-FFF2-40B4-BE49-F238E27FC236}">
                <a16:creationId xmlns:a16="http://schemas.microsoft.com/office/drawing/2014/main" id="{4DC219C3-3826-CACF-E499-F1FA996A0845}"/>
              </a:ext>
            </a:extLst>
          </p:cNvPr>
          <p:cNvSpPr>
            <a:spLocks noGrp="1"/>
          </p:cNvSpPr>
          <p:nvPr>
            <p:ph type="body" idx="1"/>
          </p:nvPr>
        </p:nvSpPr>
        <p:spPr bwMode="auto"/>
        <p:txBody>
          <a:bodyPr/>
          <a:lstStyle/>
          <a:p>
            <a:pPr>
              <a:defRPr/>
            </a:pPr>
            <a:endParaRPr/>
          </a:p>
        </p:txBody>
      </p:sp>
      <p:sp>
        <p:nvSpPr>
          <p:cNvPr id="1257388043" name="Slide Number Placeholder 3">
            <a:extLst>
              <a:ext uri="{FF2B5EF4-FFF2-40B4-BE49-F238E27FC236}">
                <a16:creationId xmlns:a16="http://schemas.microsoft.com/office/drawing/2014/main" id="{7A167CF0-C9E7-155C-8862-699FEEFCADC7}"/>
              </a:ext>
            </a:extLst>
          </p:cNvPr>
          <p:cNvSpPr>
            <a:spLocks noGrp="1"/>
          </p:cNvSpPr>
          <p:nvPr>
            <p:ph type="sldNum" sz="quarter" idx="10"/>
          </p:nvPr>
        </p:nvSpPr>
        <p:spPr bwMode="auto"/>
        <p:txBody>
          <a:bodyPr/>
          <a:lstStyle/>
          <a:p>
            <a:pPr marL="0" marR="0" lvl="0" indent="0" algn="r" defTabSz="914400" eaLnBrk="1" fontAlgn="auto" latinLnBrk="0" hangingPunct="1">
              <a:lnSpc>
                <a:spcPct val="100000"/>
              </a:lnSpc>
              <a:spcBef>
                <a:spcPts val="0"/>
              </a:spcBef>
              <a:spcAft>
                <a:spcPts val="0"/>
              </a:spcAft>
              <a:buClrTx/>
              <a:buSzTx/>
              <a:buFontTx/>
              <a:buNone/>
              <a:tabLst/>
              <a:defRPr/>
            </a:pPr>
            <a:fld id="{20073075-213A-DC53-9B24-1C6EF3B6ADAB}" type="slidenum">
              <a:rPr kumimoji="0" sz="1200" b="0" i="0" u="none" strike="noStrike" kern="0" cap="none" spc="0" normalizeH="0" baseline="0" noProof="0">
                <a:ln>
                  <a:noFill/>
                </a:ln>
                <a:solidFill>
                  <a:prstClr val="black"/>
                </a:solidFill>
                <a:effectLst/>
                <a:uLnTx/>
                <a:uFillTx/>
                <a:latin typeface="Calibri"/>
                <a:cs typeface="Arial"/>
              </a:rPr>
              <a:pPr marL="0" marR="0" lvl="0" indent="0" algn="r" defTabSz="914400" eaLnBrk="1" fontAlgn="auto" latinLnBrk="0" hangingPunct="1">
                <a:lnSpc>
                  <a:spcPct val="100000"/>
                </a:lnSpc>
                <a:spcBef>
                  <a:spcPts val="0"/>
                </a:spcBef>
                <a:spcAft>
                  <a:spcPts val="0"/>
                </a:spcAft>
                <a:buClrTx/>
                <a:buSzTx/>
                <a:buFontTx/>
                <a:buNone/>
                <a:tabLst/>
                <a:defRPr/>
              </a:pPr>
              <a:t>28</a:t>
            </a:fld>
            <a:endParaRPr kumimoji="0" sz="1200" b="0" i="0" u="none" strike="noStrike" kern="0" cap="none" spc="0" normalizeH="0" baseline="0" noProof="0">
              <a:ln>
                <a:noFill/>
              </a:ln>
              <a:solidFill>
                <a:prstClr val="black"/>
              </a:solidFill>
              <a:effectLst/>
              <a:uLnTx/>
              <a:uFillTx/>
              <a:latin typeface="Calibri"/>
              <a:cs typeface="Arial"/>
            </a:endParaRPr>
          </a:p>
        </p:txBody>
      </p:sp>
    </p:spTree>
    <p:extLst>
      <p:ext uri="{BB962C8B-B14F-4D97-AF65-F5344CB8AC3E}">
        <p14:creationId xmlns:p14="http://schemas.microsoft.com/office/powerpoint/2010/main" val="21064593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4E96B16B-3D02-421E-9A22-E7AF4889F0FE}" type="datetime1">
              <a:rPr lang="en-US" smtClean="0"/>
              <a:t>7/6/2025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52091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DB775AC6-EFC6-47B7-8612-9DA8DD25D955}" type="datetime1">
              <a:rPr lang="en-US" smtClean="0"/>
              <a:t>7/6/2025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87A6AA52-4F6F-3DBA-B701-FD825EBD550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2138417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6AA36526-50D6-4421-A203-614B20CF2703}" type="datetime1">
              <a:rPr lang="en-US" smtClean="0"/>
              <a:t>7/6/2025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260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a:xfrm>
            <a:off x="521208" y="6419088"/>
            <a:ext cx="801754" cy="365125"/>
          </a:xfrm>
        </p:spPr>
        <p:txBody>
          <a:bodyPr/>
          <a:lstStyle/>
          <a:p>
            <a:fld id="{75E84928-FE16-43B9-BC25-2859501720EA}" type="datetime1">
              <a:rPr lang="en-US" smtClean="0"/>
              <a:t>7/6/2025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a:xfrm>
            <a:off x="1322962" y="6419088"/>
            <a:ext cx="4114800" cy="365125"/>
          </a:xfrm>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Freeform: Shape 6">
            <a:extLst>
              <a:ext uri="{FF2B5EF4-FFF2-40B4-BE49-F238E27FC236}">
                <a16:creationId xmlns:a16="http://schemas.microsoft.com/office/drawing/2014/main" id="{760B23F4-B086-BB6C-689C-EEDC5F96C7A6}"/>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1788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52B94D21-0962-4C08-BB57-BC7507DEE084}" type="datetime1">
              <a:rPr lang="en-US" smtClean="0"/>
              <a:t>7/6/2025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6">
            <a:extLst>
              <a:ext uri="{FF2B5EF4-FFF2-40B4-BE49-F238E27FC236}">
                <a16:creationId xmlns:a16="http://schemas.microsoft.com/office/drawing/2014/main" id="{E98385A8-20E0-5DC5-A771-E4247702D551}"/>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01618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F075700-B54E-437C-8A31-0CC21845C39D}" type="datetime1">
              <a:rPr lang="en-US" smtClean="0"/>
              <a:t>7/6/2025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70AC4949-89DE-63AD-9437-C33CDD129138}"/>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92432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A7472505-C2E4-4560-87BD-F72139D98800}" type="datetime1">
              <a:rPr lang="en-US" smtClean="0"/>
              <a:t>7/6/2025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10" name="Freeform: Shape 6">
            <a:extLst>
              <a:ext uri="{FF2B5EF4-FFF2-40B4-BE49-F238E27FC236}">
                <a16:creationId xmlns:a16="http://schemas.microsoft.com/office/drawing/2014/main" id="{79533D25-1047-8031-822E-E08497904890}"/>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53870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688C6202-6C0C-4936-9181-C3BAC183F367}" type="datetime1">
              <a:rPr lang="en-US" smtClean="0"/>
              <a:t>7/6/2025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6" name="Freeform: Shape 6">
            <a:extLst>
              <a:ext uri="{FF2B5EF4-FFF2-40B4-BE49-F238E27FC236}">
                <a16:creationId xmlns:a16="http://schemas.microsoft.com/office/drawing/2014/main" id="{7CBF009F-43EF-EDA6-8996-E63E3A2EA98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571353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B9C3A1C5-5A4D-40F5-AA30-2E2FA551A28A}" type="datetime1">
              <a:rPr lang="en-US" smtClean="0"/>
              <a:t>7/6/2025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5" name="Freeform: Shape 6">
            <a:extLst>
              <a:ext uri="{FF2B5EF4-FFF2-40B4-BE49-F238E27FC236}">
                <a16:creationId xmlns:a16="http://schemas.microsoft.com/office/drawing/2014/main" id="{4396BE06-3571-328B-CBB2-F10F2BCDA2D3}"/>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85425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A3AFC84A-6073-47BB-AA17-B11F88B48FFC}" type="datetime1">
              <a:rPr lang="en-US" smtClean="0"/>
              <a:t>7/6/2025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91DC8694-10DC-BB72-6D99-904A411AEA8D}"/>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16071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049970C6-98BD-4B9C-9DB4-A09FCA6FDD64}" type="datetime1">
              <a:rPr lang="en-US" smtClean="0"/>
              <a:t>7/6/2025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r>
              <a:rPr lang="en-US"/>
              <a:t>Matthias Bald | David Zurschmitten | Raphael Schaffarczik</a:t>
            </a:r>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8" name="Freeform: Shape 6">
            <a:extLst>
              <a:ext uri="{FF2B5EF4-FFF2-40B4-BE49-F238E27FC236}">
                <a16:creationId xmlns:a16="http://schemas.microsoft.com/office/drawing/2014/main" id="{18231CA1-332E-349A-45BE-9AA862FBC777}"/>
              </a:ext>
              <a:ext uri="{C183D7F6-B498-43B3-948B-1728B52AA6E4}">
                <adec:decorative xmlns:adec="http://schemas.microsoft.com/office/drawing/2017/decorative" val="1"/>
              </a:ext>
            </a:extLst>
          </p:cNvPr>
          <p:cNvSpPr/>
          <p:nvPr userDrawn="1"/>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72645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r>
              <a:rPr lang="en-US" dirty="0"/>
              <a:t>Matthias Bald | David </a:t>
            </a:r>
            <a:r>
              <a:rPr lang="en-US" dirty="0" err="1"/>
              <a:t>Zurschmitten</a:t>
            </a:r>
            <a:r>
              <a:rPr lang="en-US" dirty="0"/>
              <a:t> | Raphael </a:t>
            </a:r>
            <a:r>
              <a:rPr lang="en-US" dirty="0" err="1"/>
              <a:t>Schaffarczik</a:t>
            </a:r>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4114800" cy="365125"/>
          </a:xfrm>
          <a:prstGeom prst="rect">
            <a:avLst/>
          </a:prstGeom>
        </p:spPr>
        <p:txBody>
          <a:bodyPr vert="horz" lIns="91440" tIns="45720" rIns="91440" bIns="45720" rtlCol="0" anchor="ctr"/>
          <a:lstStyle>
            <a:lvl1pPr algn="l">
              <a:defRPr sz="900">
                <a:solidFill>
                  <a:schemeClr val="tx1"/>
                </a:solidFill>
              </a:defRPr>
            </a:lvl1pPr>
          </a:lstStyle>
          <a:p>
            <a:fld id="{F21DBC69-2876-4ACB-95B6-39F77D4C7E0D}" type="datetime1">
              <a:rPr lang="en-US" smtClean="0"/>
              <a:t>7/6/2025</a:t>
            </a:fld>
            <a:r>
              <a:rPr lang="en-US"/>
              <a:t> </a:t>
            </a:r>
            <a:r>
              <a:rPr lang="en-US" dirty="0"/>
              <a:t>Matthias Bald | Raphael Schaffarczik | David </a:t>
            </a:r>
            <a:r>
              <a:rPr lang="en-US" dirty="0" err="1"/>
              <a:t>Zurschmitten</a:t>
            </a:r>
            <a:endParaRPr lang="en-US" dirty="0"/>
          </a:p>
        </p:txBody>
      </p:sp>
      <p:sp>
        <p:nvSpPr>
          <p:cNvPr id="10" name="Textfeld 9">
            <a:extLst>
              <a:ext uri="{FF2B5EF4-FFF2-40B4-BE49-F238E27FC236}">
                <a16:creationId xmlns:a16="http://schemas.microsoft.com/office/drawing/2014/main" id="{CDDB087F-746F-2C83-087B-F7D5E8769545}"/>
              </a:ext>
            </a:extLst>
          </p:cNvPr>
          <p:cNvSpPr txBox="1"/>
          <p:nvPr userDrawn="1"/>
        </p:nvSpPr>
        <p:spPr>
          <a:xfrm>
            <a:off x="7821041" y="6360720"/>
            <a:ext cx="4034583" cy="276999"/>
          </a:xfrm>
          <a:prstGeom prst="rect">
            <a:avLst/>
          </a:prstGeom>
          <a:noFill/>
        </p:spPr>
        <p:txBody>
          <a:bodyPr wrap="square" rtlCol="0">
            <a:spAutoFit/>
          </a:bodyPr>
          <a:lstStyle/>
          <a:p>
            <a:r>
              <a:rPr lang="de-DE" sz="1200" i="1" dirty="0"/>
              <a:t>Matthias Bald | David </a:t>
            </a:r>
            <a:r>
              <a:rPr lang="de-DE" sz="1200" i="1" dirty="0" err="1"/>
              <a:t>Zurschmitten</a:t>
            </a:r>
            <a:r>
              <a:rPr lang="de-DE" sz="1200" i="1" dirty="0"/>
              <a:t> | Raphael Schaffarczik</a:t>
            </a:r>
          </a:p>
        </p:txBody>
      </p:sp>
    </p:spTree>
    <p:extLst>
      <p:ext uri="{BB962C8B-B14F-4D97-AF65-F5344CB8AC3E}">
        <p14:creationId xmlns:p14="http://schemas.microsoft.com/office/powerpoint/2010/main" val="15972336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1">
            <a:extLst>
              <a:ext uri="{FF2B5EF4-FFF2-40B4-BE49-F238E27FC236}">
                <a16:creationId xmlns:a16="http://schemas.microsoft.com/office/drawing/2014/main" id="{9A71767E-684A-5822-348C-59D84C730E2D}"/>
              </a:ext>
            </a:extLst>
          </p:cNvPr>
          <p:cNvSpPr txBox="1">
            <a:spLocks/>
          </p:cNvSpPr>
          <p:nvPr/>
        </p:nvSpPr>
        <p:spPr>
          <a:xfrm>
            <a:off x="5730240" y="1681658"/>
            <a:ext cx="5529827" cy="3720922"/>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Abschlusspräsentation</a:t>
            </a:r>
            <a:br>
              <a:rPr lang="de-DE" sz="3200" dirty="0"/>
            </a:br>
            <a:br>
              <a:rPr lang="de-DE" sz="3200"/>
            </a:br>
            <a:r>
              <a:rPr lang="de-DE" sz="3200" b="0"/>
              <a:t>Verlustprävention </a:t>
            </a:r>
            <a:r>
              <a:rPr lang="de-DE" sz="3200" b="0" dirty="0"/>
              <a:t>an Selbstbedienungskassen </a:t>
            </a:r>
            <a:br>
              <a:rPr lang="de-DE" sz="3200" b="0" dirty="0"/>
            </a:br>
            <a:r>
              <a:rPr lang="de-DE" sz="3200" b="0" dirty="0"/>
              <a:t>im Einzelhandel</a:t>
            </a:r>
          </a:p>
        </p:txBody>
      </p:sp>
      <p:sp>
        <p:nvSpPr>
          <p:cNvPr id="5" name="Untertitel 2">
            <a:extLst>
              <a:ext uri="{FF2B5EF4-FFF2-40B4-BE49-F238E27FC236}">
                <a16:creationId xmlns:a16="http://schemas.microsoft.com/office/drawing/2014/main" id="{D807C9BE-ADA2-65CE-1719-F70B72BAB6F2}"/>
              </a:ext>
            </a:extLst>
          </p:cNvPr>
          <p:cNvSpPr txBox="1">
            <a:spLocks/>
          </p:cNvSpPr>
          <p:nvPr/>
        </p:nvSpPr>
        <p:spPr>
          <a:xfrm>
            <a:off x="5823857" y="4553694"/>
            <a:ext cx="4379672" cy="940536"/>
          </a:xfrm>
          <a:prstGeom prst="rect">
            <a:avLst/>
          </a:prstGeom>
        </p:spPr>
        <p:txBody>
          <a:bodyPr vert="horz" lIns="91440" tIns="45720" rIns="91440" bIns="45720" rtlCol="0" anchor="t">
            <a:normAutofit fontScale="85000" lnSpcReduction="20000"/>
          </a:bodyPr>
          <a:lstStyle>
            <a:lvl1pPr marL="0" indent="0" algn="l" defTabSz="914400" rtl="0" eaLnBrk="1" latinLnBrk="0" hangingPunct="1">
              <a:lnSpc>
                <a:spcPct val="110000"/>
              </a:lnSpc>
              <a:spcBef>
                <a:spcPts val="1000"/>
              </a:spcBef>
              <a:buFont typeface="Arial" panose="020B0604020202020204" pitchFamily="34" charset="0"/>
              <a:buNone/>
              <a:defRPr sz="2200" i="1"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de-DE" sz="2400" dirty="0"/>
              <a:t>David </a:t>
            </a:r>
            <a:r>
              <a:rPr lang="de-DE" sz="2400" dirty="0" err="1"/>
              <a:t>Zurschmitten</a:t>
            </a:r>
            <a:br>
              <a:rPr lang="de-DE" sz="2400" dirty="0"/>
            </a:br>
            <a:r>
              <a:rPr lang="de-DE" sz="2400" dirty="0"/>
              <a:t>Matthias Bald</a:t>
            </a:r>
            <a:br>
              <a:rPr lang="de-DE" sz="2400" dirty="0"/>
            </a:br>
            <a:r>
              <a:rPr lang="de-DE" sz="2400" dirty="0"/>
              <a:t>Raphael Schaffarczik</a:t>
            </a:r>
          </a:p>
        </p:txBody>
      </p:sp>
      <p:pic>
        <p:nvPicPr>
          <p:cNvPr id="6" name="Grafik 5" descr="Grafiken und Diagramme Analyse von Finanzdaten">
            <a:extLst>
              <a:ext uri="{FF2B5EF4-FFF2-40B4-BE49-F238E27FC236}">
                <a16:creationId xmlns:a16="http://schemas.microsoft.com/office/drawing/2014/main" id="{2299A011-348A-513F-B054-1DC429DF5A05}"/>
              </a:ext>
            </a:extLst>
          </p:cNvPr>
          <p:cNvPicPr>
            <a:picLocks noChangeAspect="1"/>
          </p:cNvPicPr>
          <p:nvPr/>
        </p:nvPicPr>
        <p:blipFill>
          <a:blip r:embed="rId2"/>
          <a:srcRect l="12126" r="24183" b="1"/>
          <a:stretch/>
        </p:blipFill>
        <p:spPr>
          <a:xfrm>
            <a:off x="515112" y="872698"/>
            <a:ext cx="4895547" cy="5130710"/>
          </a:xfrm>
          <a:prstGeom prst="rect">
            <a:avLst/>
          </a:prstGeom>
        </p:spPr>
      </p:pic>
    </p:spTree>
    <p:extLst>
      <p:ext uri="{BB962C8B-B14F-4D97-AF65-F5344CB8AC3E}">
        <p14:creationId xmlns:p14="http://schemas.microsoft.com/office/powerpoint/2010/main" val="3216355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700"/>
                                        <p:tgtEl>
                                          <p:spTgt spid="5">
                                            <p:txEl>
                                              <p:pRg st="0" end="0"/>
                                            </p:txEl>
                                          </p:spTgt>
                                        </p:tgtEl>
                                      </p:cBhvr>
                                    </p:animEffect>
                                  </p:childTnLst>
                                </p:cTn>
                              </p:par>
                              <p:par>
                                <p:cTn id="11" presetID="10" presetClass="entr" presetSubtype="0" fill="hold" grpId="1" nodeType="withEffect">
                                  <p:stCondLst>
                                    <p:cond delay="250"/>
                                  </p:stCondLst>
                                  <p:iterate>
                                    <p:tmPct val="10000"/>
                                  </p:iterate>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P spid="5"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4FD77-D073-AE92-4528-ABE7433623C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351D7D-772A-9EBE-DB67-D2C2A4477FAF}"/>
              </a:ext>
            </a:extLst>
          </p:cNvPr>
          <p:cNvSpPr>
            <a:spLocks noGrp="1"/>
          </p:cNvSpPr>
          <p:nvPr>
            <p:ph type="title"/>
          </p:nvPr>
        </p:nvSpPr>
        <p:spPr/>
        <p:txBody>
          <a:bodyPr/>
          <a:lstStyle/>
          <a:p>
            <a:r>
              <a:rPr lang="de-DE" dirty="0"/>
              <a:t>Risiken &amp; Herausforderungen</a:t>
            </a:r>
          </a:p>
        </p:txBody>
      </p:sp>
      <p:sp>
        <p:nvSpPr>
          <p:cNvPr id="3" name="Inhaltsplatzhalter 2">
            <a:extLst>
              <a:ext uri="{FF2B5EF4-FFF2-40B4-BE49-F238E27FC236}">
                <a16:creationId xmlns:a16="http://schemas.microsoft.com/office/drawing/2014/main" id="{90FA0EDE-DACC-220A-25D8-B5614E1A88E3}"/>
              </a:ext>
            </a:extLst>
          </p:cNvPr>
          <p:cNvSpPr>
            <a:spLocks noGrp="1"/>
          </p:cNvSpPr>
          <p:nvPr>
            <p:ph idx="1"/>
          </p:nvPr>
        </p:nvSpPr>
        <p:spPr>
          <a:xfrm>
            <a:off x="521208" y="2586772"/>
            <a:ext cx="11155680" cy="3767328"/>
          </a:xfrm>
        </p:spPr>
        <p:txBody>
          <a:bodyPr>
            <a:normAutofit/>
          </a:bodyPr>
          <a:lstStyle/>
          <a:p>
            <a:r>
              <a:rPr lang="de-DE" b="1" dirty="0"/>
              <a:t>Grenzen der Bewertungslogik </a:t>
            </a:r>
            <a:r>
              <a:rPr lang="de-DE" dirty="0"/>
              <a:t>→ Kleine Diebstähle könnten systematisch „übersehen“ werden</a:t>
            </a:r>
          </a:p>
          <a:p>
            <a:endParaRPr lang="de-DE" dirty="0"/>
          </a:p>
          <a:p>
            <a:r>
              <a:rPr lang="de-DE" b="1" dirty="0"/>
              <a:t>Überwiegender Teil nicht klassifizierter Daten </a:t>
            </a:r>
            <a:r>
              <a:rPr lang="de-DE" dirty="0"/>
              <a:t>→ Gefahr eingeschränkter Modellgeneralisation, v. a. bei komplexen Methoden</a:t>
            </a:r>
          </a:p>
          <a:p>
            <a:endParaRPr lang="de-DE" dirty="0"/>
          </a:p>
          <a:p>
            <a:r>
              <a:rPr lang="de-DE" b="1" dirty="0"/>
              <a:t>Übertragbarkeit auf andere Filialen fraglich </a:t>
            </a:r>
            <a:r>
              <a:rPr lang="de-DE" dirty="0"/>
              <a:t>→ Unterschiedliche Technik &amp; Kundenverhalten</a:t>
            </a:r>
          </a:p>
          <a:p>
            <a:endParaRPr lang="de-DE" dirty="0"/>
          </a:p>
          <a:p>
            <a:r>
              <a:rPr lang="de-DE" b="1" dirty="0"/>
              <a:t>Nur Schadensfälle zu Lasten der Filialen </a:t>
            </a:r>
            <a:r>
              <a:rPr lang="de-DE" dirty="0"/>
              <a:t>→ auch „negative“ Schäden denkbar zu Lasten des Kunden</a:t>
            </a:r>
          </a:p>
          <a:p>
            <a:endParaRPr lang="de-DE" dirty="0"/>
          </a:p>
        </p:txBody>
      </p:sp>
    </p:spTree>
    <p:extLst>
      <p:ext uri="{BB962C8B-B14F-4D97-AF65-F5344CB8AC3E}">
        <p14:creationId xmlns:p14="http://schemas.microsoft.com/office/powerpoint/2010/main" val="3274684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D3856-2495-FD1F-676A-90578B330A5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63C98364-4CF0-125C-C82A-EACF70CF960F}"/>
              </a:ext>
            </a:extLst>
          </p:cNvPr>
          <p:cNvSpPr>
            <a:spLocks noGrp="1"/>
          </p:cNvSpPr>
          <p:nvPr>
            <p:ph type="title"/>
          </p:nvPr>
        </p:nvSpPr>
        <p:spPr/>
        <p:txBody>
          <a:bodyPr/>
          <a:lstStyle/>
          <a:p>
            <a:r>
              <a:rPr lang="de-DE" dirty="0"/>
              <a:t>Abgrenzung des Projektumfangs </a:t>
            </a:r>
          </a:p>
        </p:txBody>
      </p:sp>
      <p:sp>
        <p:nvSpPr>
          <p:cNvPr id="3" name="Inhaltsplatzhalter 2">
            <a:extLst>
              <a:ext uri="{FF2B5EF4-FFF2-40B4-BE49-F238E27FC236}">
                <a16:creationId xmlns:a16="http://schemas.microsoft.com/office/drawing/2014/main" id="{73B06145-DF45-0F75-74F9-64E96AC3D9CB}"/>
              </a:ext>
            </a:extLst>
          </p:cNvPr>
          <p:cNvSpPr>
            <a:spLocks noGrp="1"/>
          </p:cNvSpPr>
          <p:nvPr>
            <p:ph idx="1"/>
          </p:nvPr>
        </p:nvSpPr>
        <p:spPr/>
        <p:txBody>
          <a:bodyPr>
            <a:normAutofit/>
          </a:bodyPr>
          <a:lstStyle/>
          <a:p>
            <a:r>
              <a:rPr lang="de-DE" b="1" dirty="0"/>
              <a:t>Keine Entwicklung </a:t>
            </a:r>
            <a:r>
              <a:rPr lang="de-DE" dirty="0"/>
              <a:t>oder Empfehlung von:</a:t>
            </a:r>
          </a:p>
          <a:p>
            <a:endParaRPr lang="de-DE" dirty="0"/>
          </a:p>
          <a:p>
            <a:pPr lvl="1"/>
            <a:r>
              <a:rPr lang="de-DE" b="1" dirty="0"/>
              <a:t>Hardware-Komponenten</a:t>
            </a:r>
            <a:r>
              <a:rPr lang="de-DE" dirty="0"/>
              <a:t> (z. B. Gewichtssensoren, Kamerasysteme)</a:t>
            </a:r>
          </a:p>
          <a:p>
            <a:pPr lvl="1"/>
            <a:r>
              <a:rPr lang="de-DE" b="1" dirty="0"/>
              <a:t>Optischen Auswertungssystemen</a:t>
            </a:r>
          </a:p>
          <a:p>
            <a:endParaRPr lang="de-DE" dirty="0"/>
          </a:p>
          <a:p>
            <a:r>
              <a:rPr lang="de-DE" b="1" dirty="0"/>
              <a:t>Keine juristische </a:t>
            </a:r>
            <a:r>
              <a:rPr lang="de-DE" dirty="0"/>
              <a:t>Bewertung:</a:t>
            </a:r>
          </a:p>
          <a:p>
            <a:pPr lvl="1"/>
            <a:r>
              <a:rPr lang="de-DE" b="1" dirty="0"/>
              <a:t>Datenschutzfragen</a:t>
            </a:r>
          </a:p>
          <a:p>
            <a:pPr lvl="1"/>
            <a:r>
              <a:rPr lang="de-DE" b="1" dirty="0"/>
              <a:t>Zulässigkeit </a:t>
            </a:r>
            <a:r>
              <a:rPr lang="de-DE" dirty="0"/>
              <a:t>von Kontrollvorgängen</a:t>
            </a:r>
          </a:p>
          <a:p>
            <a:pPr lvl="1"/>
            <a:r>
              <a:rPr lang="de-DE" b="1" dirty="0"/>
              <a:t>Versicherungserstattungen</a:t>
            </a:r>
          </a:p>
          <a:p>
            <a:endParaRPr lang="de-DE" dirty="0"/>
          </a:p>
        </p:txBody>
      </p:sp>
    </p:spTree>
    <p:extLst>
      <p:ext uri="{BB962C8B-B14F-4D97-AF65-F5344CB8AC3E}">
        <p14:creationId xmlns:p14="http://schemas.microsoft.com/office/powerpoint/2010/main" val="813422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8BEF4-842B-F987-667F-EA4E3DBF730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7391DA-1ED6-62C0-7B69-D5CFC56756D8}"/>
              </a:ext>
            </a:extLst>
          </p:cNvPr>
          <p:cNvSpPr>
            <a:spLocks noGrp="1"/>
          </p:cNvSpPr>
          <p:nvPr>
            <p:ph type="title"/>
          </p:nvPr>
        </p:nvSpPr>
        <p:spPr/>
        <p:txBody>
          <a:bodyPr/>
          <a:lstStyle/>
          <a:p>
            <a:r>
              <a:rPr lang="de-DE" dirty="0"/>
              <a:t>Tools und Technologien</a:t>
            </a:r>
          </a:p>
        </p:txBody>
      </p:sp>
      <p:sp>
        <p:nvSpPr>
          <p:cNvPr id="3" name="Inhaltsplatzhalter 2">
            <a:extLst>
              <a:ext uri="{FF2B5EF4-FFF2-40B4-BE49-F238E27FC236}">
                <a16:creationId xmlns:a16="http://schemas.microsoft.com/office/drawing/2014/main" id="{C7B41465-1735-89F4-4049-0666657A14B9}"/>
              </a:ext>
            </a:extLst>
          </p:cNvPr>
          <p:cNvSpPr>
            <a:spLocks noGrp="1"/>
          </p:cNvSpPr>
          <p:nvPr>
            <p:ph idx="1"/>
          </p:nvPr>
        </p:nvSpPr>
        <p:spPr/>
        <p:txBody>
          <a:bodyPr>
            <a:normAutofit/>
          </a:bodyPr>
          <a:lstStyle/>
          <a:p>
            <a:r>
              <a:rPr lang="de-DE" b="1" dirty="0"/>
              <a:t>Programmierung in Python </a:t>
            </a:r>
            <a:r>
              <a:rPr lang="de-DE" dirty="0"/>
              <a:t>(</a:t>
            </a:r>
            <a:r>
              <a:rPr lang="de-DE" dirty="0" err="1"/>
              <a:t>Jupyter</a:t>
            </a:r>
            <a:r>
              <a:rPr lang="de-DE" dirty="0"/>
              <a:t> Notebooks für Analysen, vollwertige Programme für abzuliefernde Schnittstelle)</a:t>
            </a:r>
          </a:p>
          <a:p>
            <a:r>
              <a:rPr lang="de-DE" dirty="0" err="1"/>
              <a:t>Codeversionierung</a:t>
            </a:r>
            <a:r>
              <a:rPr lang="de-DE" dirty="0"/>
              <a:t> und Dateiaustausch per </a:t>
            </a:r>
            <a:r>
              <a:rPr lang="de-DE" b="1" dirty="0"/>
              <a:t>GitHub</a:t>
            </a:r>
          </a:p>
          <a:p>
            <a:r>
              <a:rPr lang="de-DE" dirty="0"/>
              <a:t>Präsentationen und Dokumentationen in Microsoft </a:t>
            </a:r>
            <a:r>
              <a:rPr lang="de-DE" b="1" dirty="0"/>
              <a:t>PowerPoint </a:t>
            </a:r>
            <a:r>
              <a:rPr lang="de-DE" dirty="0"/>
              <a:t>bzw. Microsoft </a:t>
            </a:r>
            <a:r>
              <a:rPr lang="de-DE" b="1" dirty="0"/>
              <a:t>Word (PDF)</a:t>
            </a:r>
          </a:p>
          <a:p>
            <a:r>
              <a:rPr lang="de-DE" dirty="0"/>
              <a:t>Teammeetings per </a:t>
            </a:r>
            <a:r>
              <a:rPr lang="de-DE" b="1" dirty="0"/>
              <a:t>Zoom </a:t>
            </a:r>
            <a:r>
              <a:rPr lang="de-DE" dirty="0"/>
              <a:t>(ca. einmal pro Woche)</a:t>
            </a:r>
          </a:p>
          <a:p>
            <a:r>
              <a:rPr lang="de-DE" dirty="0"/>
              <a:t>Regelmäßiger Austausch per </a:t>
            </a:r>
            <a:r>
              <a:rPr lang="de-DE" b="1" dirty="0" err="1"/>
              <a:t>Whatsapp</a:t>
            </a:r>
            <a:endParaRPr lang="de-DE" b="1" dirty="0"/>
          </a:p>
        </p:txBody>
      </p:sp>
    </p:spTree>
    <p:extLst>
      <p:ext uri="{BB962C8B-B14F-4D97-AF65-F5344CB8AC3E}">
        <p14:creationId xmlns:p14="http://schemas.microsoft.com/office/powerpoint/2010/main" val="145080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Team &amp; Aufgabenverteilung</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normAutofit lnSpcReduction="10000"/>
          </a:bodyPr>
          <a:lstStyle/>
          <a:p>
            <a:pPr marL="0" indent="0">
              <a:buNone/>
              <a:defRPr sz="1800">
                <a:solidFill>
                  <a:srgbClr val="000000"/>
                </a:solidFill>
              </a:defRPr>
            </a:pPr>
            <a:r>
              <a:rPr lang="de-DE" b="1" dirty="0"/>
              <a:t>Schwerpunkte:</a:t>
            </a:r>
          </a:p>
          <a:p>
            <a:pPr marL="0" indent="0">
              <a:buNone/>
              <a:defRPr sz="1800">
                <a:solidFill>
                  <a:srgbClr val="000000"/>
                </a:solidFill>
              </a:defRPr>
            </a:pPr>
            <a:r>
              <a:rPr lang="de-DE" b="1" dirty="0"/>
              <a:t>Raphael</a:t>
            </a:r>
            <a:r>
              <a:rPr lang="de-DE" dirty="0"/>
              <a:t> (Data-Scientist, Mathematiker)</a:t>
            </a:r>
          </a:p>
          <a:p>
            <a:pPr>
              <a:defRPr sz="1800">
                <a:solidFill>
                  <a:srgbClr val="000000"/>
                </a:solidFill>
              </a:defRPr>
            </a:pPr>
            <a:r>
              <a:rPr lang="de-DE" dirty="0"/>
              <a:t>Datenexploration </a:t>
            </a:r>
          </a:p>
          <a:p>
            <a:pPr>
              <a:defRPr sz="1800">
                <a:solidFill>
                  <a:srgbClr val="000000"/>
                </a:solidFill>
              </a:defRPr>
            </a:pPr>
            <a:r>
              <a:rPr lang="de-DE" dirty="0"/>
              <a:t>Projektleitung</a:t>
            </a:r>
          </a:p>
          <a:p>
            <a:pPr marL="0" indent="0">
              <a:buNone/>
              <a:defRPr sz="1800">
                <a:solidFill>
                  <a:srgbClr val="000000"/>
                </a:solidFill>
              </a:defRPr>
            </a:pPr>
            <a:r>
              <a:rPr lang="de-DE" b="1" dirty="0"/>
              <a:t>David</a:t>
            </a:r>
            <a:r>
              <a:rPr lang="de-DE" dirty="0"/>
              <a:t> (Softwareentwickler)</a:t>
            </a:r>
          </a:p>
          <a:p>
            <a:pPr>
              <a:defRPr sz="1800">
                <a:solidFill>
                  <a:srgbClr val="000000"/>
                </a:solidFill>
              </a:defRPr>
            </a:pPr>
            <a:r>
              <a:rPr lang="de-DE" dirty="0"/>
              <a:t>Modellentwicklung und –vergleich</a:t>
            </a:r>
          </a:p>
          <a:p>
            <a:pPr>
              <a:defRPr sz="1800">
                <a:solidFill>
                  <a:srgbClr val="000000"/>
                </a:solidFill>
              </a:defRPr>
            </a:pPr>
            <a:r>
              <a:rPr lang="de-DE" dirty="0"/>
              <a:t>REST-Schnittstelle</a:t>
            </a:r>
          </a:p>
          <a:p>
            <a:pPr marL="0" indent="0">
              <a:buNone/>
              <a:defRPr sz="1800">
                <a:solidFill>
                  <a:srgbClr val="000000"/>
                </a:solidFill>
              </a:defRPr>
            </a:pPr>
            <a:r>
              <a:rPr lang="de-DE" b="1" dirty="0"/>
              <a:t>Matthias</a:t>
            </a:r>
            <a:r>
              <a:rPr lang="de-DE" dirty="0"/>
              <a:t> (Diplom-Kaufmann)</a:t>
            </a:r>
          </a:p>
          <a:p>
            <a:pPr>
              <a:defRPr sz="1800">
                <a:solidFill>
                  <a:srgbClr val="000000"/>
                </a:solidFill>
              </a:defRPr>
            </a:pPr>
            <a:r>
              <a:rPr lang="de-DE" dirty="0"/>
              <a:t>Kommunikation mit Lehrstuhl</a:t>
            </a:r>
          </a:p>
          <a:p>
            <a:pPr>
              <a:defRPr sz="1800">
                <a:solidFill>
                  <a:srgbClr val="000000"/>
                </a:solidFill>
              </a:defRPr>
            </a:pPr>
            <a:r>
              <a:rPr lang="de-DE" dirty="0"/>
              <a:t>Betriebswirtschaftlicher Teil und DASC-PM</a:t>
            </a:r>
          </a:p>
        </p:txBody>
      </p:sp>
    </p:spTree>
    <p:extLst>
      <p:ext uri="{BB962C8B-B14F-4D97-AF65-F5344CB8AC3E}">
        <p14:creationId xmlns:p14="http://schemas.microsoft.com/office/powerpoint/2010/main" val="3120551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EC2F8C5-27F0-14F0-1A9B-A5BB25D0EA00}"/>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88EB377-82A8-EB98-D6C6-2005EA3D34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E8A7DE7C-352E-A19E-0B75-F553DFAFE219}"/>
              </a:ext>
            </a:extLst>
          </p:cNvPr>
          <p:cNvSpPr>
            <a:spLocks noGrp="1"/>
          </p:cNvSpPr>
          <p:nvPr>
            <p:ph type="ctrTitle"/>
          </p:nvPr>
        </p:nvSpPr>
        <p:spPr>
          <a:xfrm>
            <a:off x="521207" y="1211766"/>
            <a:ext cx="10712850" cy="4727988"/>
          </a:xfrm>
        </p:spPr>
        <p:txBody>
          <a:bodyPr anchor="b">
            <a:normAutofit/>
          </a:bodyPr>
          <a:lstStyle/>
          <a:p>
            <a:r>
              <a:rPr lang="de-DE" sz="6000" dirty="0"/>
              <a:t>3. Datenanalyse</a:t>
            </a:r>
          </a:p>
        </p:txBody>
      </p:sp>
      <p:sp>
        <p:nvSpPr>
          <p:cNvPr id="9" name="Freeform: Shape 8">
            <a:extLst>
              <a:ext uri="{FF2B5EF4-FFF2-40B4-BE49-F238E27FC236}">
                <a16:creationId xmlns:a16="http://schemas.microsoft.com/office/drawing/2014/main" id="{2BC46870-A302-6EC2-3EA2-81E254172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37431515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Fokus des zweiten Meilensteins</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595281"/>
            <a:ext cx="11155680" cy="3767328"/>
          </a:xfrm>
        </p:spPr>
        <p:txBody>
          <a:bodyPr/>
          <a:lstStyle/>
          <a:p>
            <a:r>
              <a:rPr lang="de-DE" dirty="0"/>
              <a:t>Fokus: Datenaufbereitung, Management &amp; EDA (Explorative Datenanalyse)</a:t>
            </a:r>
          </a:p>
          <a:p>
            <a:pPr>
              <a:defRPr sz="1800">
                <a:solidFill>
                  <a:srgbClr val="000000"/>
                </a:solidFill>
              </a:defRPr>
            </a:pPr>
            <a:endParaRPr lang="de-DE" dirty="0"/>
          </a:p>
          <a:p>
            <a:pPr>
              <a:defRPr sz="1800">
                <a:solidFill>
                  <a:srgbClr val="000000"/>
                </a:solidFill>
              </a:defRPr>
            </a:pPr>
            <a:r>
              <a:rPr lang="de-DE" dirty="0"/>
              <a:t>Vorbereitung für nachfolgende Modellierungsphasen: „</a:t>
            </a:r>
            <a:r>
              <a:rPr lang="de-DE" b="1" dirty="0"/>
              <a:t>Exploration </a:t>
            </a:r>
            <a:r>
              <a:rPr lang="de-DE" b="1" dirty="0" err="1"/>
              <a:t>before</a:t>
            </a:r>
            <a:r>
              <a:rPr lang="de-DE" b="1" dirty="0"/>
              <a:t> </a:t>
            </a:r>
            <a:r>
              <a:rPr lang="de-DE" b="1" dirty="0" err="1"/>
              <a:t>prediction</a:t>
            </a:r>
            <a:r>
              <a:rPr lang="de-DE" dirty="0"/>
              <a:t>“ – solide Basis für belastbare Modelle</a:t>
            </a:r>
          </a:p>
          <a:p>
            <a:pPr>
              <a:defRPr sz="1800">
                <a:solidFill>
                  <a:srgbClr val="000000"/>
                </a:solidFill>
              </a:defRPr>
            </a:pPr>
            <a:endParaRPr lang="de-DE" sz="1800" dirty="0"/>
          </a:p>
          <a:p>
            <a:pPr>
              <a:defRPr sz="1800">
                <a:solidFill>
                  <a:srgbClr val="000000"/>
                </a:solidFill>
              </a:defRPr>
            </a:pPr>
            <a:r>
              <a:rPr lang="de-DE" dirty="0"/>
              <a:t>Teil des </a:t>
            </a:r>
            <a:r>
              <a:rPr lang="de-DE" b="1" dirty="0"/>
              <a:t>iterativen Vorgehens </a:t>
            </a:r>
            <a:r>
              <a:rPr lang="de-DE" dirty="0"/>
              <a:t>nach DASC-PM</a:t>
            </a:r>
          </a:p>
          <a:p>
            <a:pPr lvl="1">
              <a:defRPr sz="1800">
                <a:solidFill>
                  <a:srgbClr val="000000"/>
                </a:solidFill>
              </a:defRPr>
            </a:pPr>
            <a:r>
              <a:rPr lang="de-DE" sz="1800" dirty="0"/>
              <a:t>Analysen &amp; Modelle werden bei Bedarf angepasst</a:t>
            </a:r>
          </a:p>
          <a:p>
            <a:pPr lvl="1">
              <a:defRPr sz="1800">
                <a:solidFill>
                  <a:srgbClr val="000000"/>
                </a:solidFill>
              </a:defRPr>
            </a:pPr>
            <a:r>
              <a:rPr lang="de-DE" sz="1800" dirty="0"/>
              <a:t>Neue Erkenntnisse oder zusätzliche Daten → Re-Validierung möglich</a:t>
            </a:r>
            <a:endParaRPr lang="de-DE" dirty="0"/>
          </a:p>
        </p:txBody>
      </p:sp>
    </p:spTree>
    <p:extLst>
      <p:ext uri="{BB962C8B-B14F-4D97-AF65-F5344CB8AC3E}">
        <p14:creationId xmlns:p14="http://schemas.microsoft.com/office/powerpoint/2010/main" val="523253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C61BBD-964C-57DA-2F3F-30430D654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0F88A3-EEC9-A30B-5B39-E61857208667}"/>
              </a:ext>
            </a:extLst>
          </p:cNvPr>
          <p:cNvSpPr>
            <a:spLocks noGrp="1"/>
          </p:cNvSpPr>
          <p:nvPr>
            <p:ph type="title"/>
          </p:nvPr>
        </p:nvSpPr>
        <p:spPr>
          <a:xfrm>
            <a:off x="521208" y="978408"/>
            <a:ext cx="11155680" cy="1188322"/>
          </a:xfrm>
        </p:spPr>
        <p:txBody>
          <a:bodyPr/>
          <a:lstStyle/>
          <a:p>
            <a:r>
              <a:rPr lang="de-DE" dirty="0"/>
              <a:t>Übersicht der Datenquellen (1)</a:t>
            </a:r>
            <a:endParaRPr dirty="0"/>
          </a:p>
        </p:txBody>
      </p:sp>
      <p:sp>
        <p:nvSpPr>
          <p:cNvPr id="3" name="Content Placeholder 2">
            <a:extLst>
              <a:ext uri="{FF2B5EF4-FFF2-40B4-BE49-F238E27FC236}">
                <a16:creationId xmlns:a16="http://schemas.microsoft.com/office/drawing/2014/main" id="{5ADD8D2E-F2C3-C540-BE1D-BBDF91C45895}"/>
              </a:ext>
            </a:extLst>
          </p:cNvPr>
          <p:cNvSpPr>
            <a:spLocks noGrp="1"/>
          </p:cNvSpPr>
          <p:nvPr>
            <p:ph idx="1"/>
          </p:nvPr>
        </p:nvSpPr>
        <p:spPr>
          <a:xfrm>
            <a:off x="521208" y="2305878"/>
            <a:ext cx="11155680" cy="4056731"/>
          </a:xfrm>
        </p:spPr>
        <p:txBody>
          <a:bodyPr>
            <a:normAutofit/>
          </a:bodyPr>
          <a:lstStyle/>
          <a:p>
            <a:pPr marL="0" indent="0">
              <a:buNone/>
            </a:pPr>
            <a:r>
              <a:rPr lang="de-DE" b="1" dirty="0"/>
              <a:t>„products.csv“  </a:t>
            </a:r>
          </a:p>
          <a:p>
            <a:r>
              <a:rPr lang="de-DE" dirty="0"/>
              <a:t> 8.120 Produkte mit Eigenschaften </a:t>
            </a:r>
          </a:p>
          <a:p>
            <a:r>
              <a:rPr lang="de-DE" dirty="0"/>
              <a:t>Kategorie, Preis, Gewicht, Beliebtheit, Altersfreigabe </a:t>
            </a:r>
          </a:p>
          <a:p>
            <a:pPr marL="0" indent="0">
              <a:buNone/>
            </a:pPr>
            <a:r>
              <a:rPr lang="de-DE" dirty="0"/>
              <a:t> </a:t>
            </a:r>
          </a:p>
          <a:p>
            <a:pPr marL="0" indent="0">
              <a:buNone/>
            </a:pPr>
            <a:r>
              <a:rPr lang="de-DE" b="1" dirty="0"/>
              <a:t>„stores.csv“</a:t>
            </a:r>
          </a:p>
          <a:p>
            <a:r>
              <a:rPr lang="de-DE" dirty="0"/>
              <a:t>  18 Filialen </a:t>
            </a:r>
          </a:p>
          <a:p>
            <a:r>
              <a:rPr lang="de-DE" dirty="0"/>
              <a:t>Standortinformationen, Bundesland, Urbanisierungsgrad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pic>
        <p:nvPicPr>
          <p:cNvPr id="4" name="Grafik 3">
            <a:extLst>
              <a:ext uri="{FF2B5EF4-FFF2-40B4-BE49-F238E27FC236}">
                <a16:creationId xmlns:a16="http://schemas.microsoft.com/office/drawing/2014/main" id="{3731CF15-955E-C6AF-A125-33E9A23C1979}"/>
              </a:ext>
            </a:extLst>
          </p:cNvPr>
          <p:cNvPicPr>
            <a:picLocks noChangeAspect="1"/>
          </p:cNvPicPr>
          <p:nvPr/>
        </p:nvPicPr>
        <p:blipFill>
          <a:blip r:embed="rId2"/>
          <a:stretch>
            <a:fillRect/>
          </a:stretch>
        </p:blipFill>
        <p:spPr>
          <a:xfrm>
            <a:off x="7030279" y="2357288"/>
            <a:ext cx="2133898" cy="2143424"/>
          </a:xfrm>
          <a:prstGeom prst="rect">
            <a:avLst/>
          </a:prstGeom>
        </p:spPr>
      </p:pic>
      <p:pic>
        <p:nvPicPr>
          <p:cNvPr id="6" name="Grafik 5">
            <a:extLst>
              <a:ext uri="{FF2B5EF4-FFF2-40B4-BE49-F238E27FC236}">
                <a16:creationId xmlns:a16="http://schemas.microsoft.com/office/drawing/2014/main" id="{41FBF9FE-ABA3-C103-4DF1-930616DBA271}"/>
              </a:ext>
            </a:extLst>
          </p:cNvPr>
          <p:cNvPicPr>
            <a:picLocks noChangeAspect="1"/>
          </p:cNvPicPr>
          <p:nvPr/>
        </p:nvPicPr>
        <p:blipFill>
          <a:blip r:embed="rId3"/>
          <a:stretch>
            <a:fillRect/>
          </a:stretch>
        </p:blipFill>
        <p:spPr>
          <a:xfrm>
            <a:off x="7053469" y="4959753"/>
            <a:ext cx="1524213" cy="1152686"/>
          </a:xfrm>
          <a:prstGeom prst="rect">
            <a:avLst/>
          </a:prstGeom>
        </p:spPr>
      </p:pic>
    </p:spTree>
    <p:extLst>
      <p:ext uri="{BB962C8B-B14F-4D97-AF65-F5344CB8AC3E}">
        <p14:creationId xmlns:p14="http://schemas.microsoft.com/office/powerpoint/2010/main" val="690359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F3D53-C9C8-A1BD-96D8-439BF82324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D6490-67BC-85FD-2DC7-12B4DB5E5D04}"/>
              </a:ext>
            </a:extLst>
          </p:cNvPr>
          <p:cNvSpPr>
            <a:spLocks noGrp="1"/>
          </p:cNvSpPr>
          <p:nvPr>
            <p:ph type="title"/>
          </p:nvPr>
        </p:nvSpPr>
        <p:spPr>
          <a:xfrm>
            <a:off x="521208" y="978408"/>
            <a:ext cx="11155680" cy="1188322"/>
          </a:xfrm>
        </p:spPr>
        <p:txBody>
          <a:bodyPr/>
          <a:lstStyle/>
          <a:p>
            <a:r>
              <a:rPr lang="de-DE" dirty="0"/>
              <a:t>Übersicht der Datenquellen (2)</a:t>
            </a:r>
            <a:endParaRPr dirty="0"/>
          </a:p>
        </p:txBody>
      </p:sp>
      <p:sp>
        <p:nvSpPr>
          <p:cNvPr id="3" name="Content Placeholder 2">
            <a:extLst>
              <a:ext uri="{FF2B5EF4-FFF2-40B4-BE49-F238E27FC236}">
                <a16:creationId xmlns:a16="http://schemas.microsoft.com/office/drawing/2014/main" id="{E969A104-9443-50A9-B567-10B4CB23B21E}"/>
              </a:ext>
            </a:extLst>
          </p:cNvPr>
          <p:cNvSpPr>
            <a:spLocks noGrp="1"/>
          </p:cNvSpPr>
          <p:nvPr>
            <p:ph idx="1"/>
          </p:nvPr>
        </p:nvSpPr>
        <p:spPr>
          <a:xfrm>
            <a:off x="521208" y="2305878"/>
            <a:ext cx="11155680" cy="4056731"/>
          </a:xfrm>
        </p:spPr>
        <p:txBody>
          <a:bodyPr/>
          <a:lstStyle/>
          <a:p>
            <a:pPr marL="0" indent="0">
              <a:buNone/>
            </a:pPr>
            <a:r>
              <a:rPr lang="de-DE" dirty="0"/>
              <a:t>		</a:t>
            </a:r>
          </a:p>
          <a:p>
            <a:pPr marL="3657600" lvl="8" indent="0">
              <a:buNone/>
            </a:pPr>
            <a:r>
              <a:rPr lang="de-DE" dirty="0"/>
              <a:t>	</a:t>
            </a:r>
          </a:p>
          <a:p>
            <a:pPr marL="3657600" lvl="8" indent="0">
              <a:buNone/>
            </a:pPr>
            <a:r>
              <a:rPr lang="de-DE" dirty="0"/>
              <a:t>	</a:t>
            </a:r>
          </a:p>
          <a:p>
            <a:pPr marL="3657600" lvl="8" indent="0">
              <a:buNone/>
            </a:pPr>
            <a:r>
              <a:rPr lang="de-DE" dirty="0"/>
              <a:t>	 			</a:t>
            </a:r>
          </a:p>
          <a:p>
            <a:pPr marL="0" indent="0">
              <a:buNone/>
              <a:defRPr sz="1800">
                <a:solidFill>
                  <a:srgbClr val="000000"/>
                </a:solidFill>
              </a:defRPr>
            </a:pPr>
            <a:endParaRPr lang="de-DE" dirty="0"/>
          </a:p>
          <a:p>
            <a:pPr>
              <a:defRPr sz="1800">
                <a:solidFill>
                  <a:srgbClr val="000000"/>
                </a:solidFill>
              </a:defRPr>
            </a:pPr>
            <a:endParaRPr lang="de-DE" dirty="0"/>
          </a:p>
        </p:txBody>
      </p:sp>
      <p:sp>
        <p:nvSpPr>
          <p:cNvPr id="8" name="Textfeld 7">
            <a:extLst>
              <a:ext uri="{FF2B5EF4-FFF2-40B4-BE49-F238E27FC236}">
                <a16:creationId xmlns:a16="http://schemas.microsoft.com/office/drawing/2014/main" id="{41230F6F-D80F-D4A3-4D0C-B18B7C61343F}"/>
              </a:ext>
            </a:extLst>
          </p:cNvPr>
          <p:cNvSpPr txBox="1"/>
          <p:nvPr/>
        </p:nvSpPr>
        <p:spPr>
          <a:xfrm>
            <a:off x="930315" y="2166730"/>
            <a:ext cx="9535489" cy="3866571"/>
          </a:xfrm>
          <a:prstGeom prst="rect">
            <a:avLst/>
          </a:prstGeom>
          <a:noFill/>
        </p:spPr>
        <p:txBody>
          <a:bodyPr wrap="square">
            <a:spAutoFit/>
          </a:bodyPr>
          <a:lstStyle/>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transactions_train.parquet</a:t>
            </a:r>
            <a:r>
              <a:rPr lang="de-DE" sz="1800" b="1" kern="100" dirty="0">
                <a:effectLst/>
                <a:latin typeface="Aptos" panose="020B0004020202020204" pitchFamily="34" charset="0"/>
                <a:ea typeface="Aptos" panose="020B0004020202020204" pitchFamily="34" charset="0"/>
                <a:cs typeface="Times New Roman" panose="02020603050405020304" pitchFamily="18" charset="0"/>
              </a:rPr>
              <a:t>“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1.481.783 Transaktionen </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davon 148.025 </a:t>
            </a:r>
            <a:r>
              <a:rPr lang="de-DE" kern="100" dirty="0">
                <a:latin typeface="Aptos" panose="020B0004020202020204" pitchFamily="34" charset="0"/>
                <a:ea typeface="Aptos" panose="020B0004020202020204" pitchFamily="34" charset="0"/>
                <a:cs typeface="Times New Roman" panose="02020603050405020304" pitchFamily="18" charset="0"/>
              </a:rPr>
              <a:t>gelabelte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Transaktionen (NORMAL oder FRAUD)</a:t>
            </a:r>
          </a:p>
          <a:p>
            <a:pPr marL="285750" indent="-285750">
              <a:lnSpc>
                <a:spcPct val="107000"/>
              </a:lnSpc>
              <a:spcAft>
                <a:spcPts val="800"/>
              </a:spcAft>
              <a:buFont typeface="Arial" panose="020B0604020202020204" pitchFamily="34" charset="0"/>
              <a:buChar char="•"/>
            </a:pPr>
            <a:r>
              <a:rPr lang="de-DE" kern="100" dirty="0">
                <a:latin typeface="Aptos" panose="020B0004020202020204" pitchFamily="34" charset="0"/>
                <a:ea typeface="Aptos" panose="020B0004020202020204" pitchFamily="34" charset="0"/>
                <a:cs typeface="Times New Roman" panose="02020603050405020304" pitchFamily="18" charset="0"/>
              </a:rPr>
              <a:t>davon </a:t>
            </a:r>
            <a:r>
              <a:rPr lang="de-DE" sz="1800" kern="100" dirty="0">
                <a:effectLst/>
                <a:latin typeface="Aptos" panose="020B0004020202020204" pitchFamily="34" charset="0"/>
                <a:ea typeface="Aptos" panose="020B0004020202020204" pitchFamily="34" charset="0"/>
                <a:cs typeface="Times New Roman" panose="02020603050405020304" pitchFamily="18" charset="0"/>
              </a:rPr>
              <a:t>4.656 mit erkanntem Betrug (FRAUD)</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Zeitstempel, Zahlungstyp, Kassennummer, Kundenfeedback…</a:t>
            </a:r>
          </a:p>
          <a:p>
            <a:pPr marL="285750" indent="-285750">
              <a:lnSpc>
                <a:spcPct val="107000"/>
              </a:lnSpc>
              <a:spcAft>
                <a:spcPts val="800"/>
              </a:spcAft>
              <a:buFont typeface="Arial" panose="020B0604020202020204" pitchFamily="34" charset="0"/>
              <a:buChar char="•"/>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07000"/>
              </a:lnSpc>
              <a:spcAft>
                <a:spcPts val="800"/>
              </a:spcAft>
              <a:buNone/>
            </a:pPr>
            <a:r>
              <a:rPr lang="de-DE" b="1" kern="100" dirty="0">
                <a:latin typeface="Aptos" panose="020B0004020202020204" pitchFamily="34" charset="0"/>
                <a:ea typeface="Aptos" panose="020B0004020202020204" pitchFamily="34" charset="0"/>
                <a:cs typeface="Times New Roman" panose="02020603050405020304" pitchFamily="18" charset="0"/>
              </a:rPr>
              <a:t>„</a:t>
            </a:r>
            <a:r>
              <a:rPr lang="de-DE" sz="1800" b="1" kern="100" dirty="0" err="1">
                <a:effectLst/>
                <a:latin typeface="Aptos" panose="020B0004020202020204" pitchFamily="34" charset="0"/>
                <a:ea typeface="Aptos" panose="020B0004020202020204" pitchFamily="34" charset="0"/>
                <a:cs typeface="Times New Roman" panose="02020603050405020304" pitchFamily="18" charset="0"/>
              </a:rPr>
              <a:t>transactions_lines_train.parquet</a:t>
            </a:r>
            <a:r>
              <a:rPr lang="de-DE" b="1" kern="100" dirty="0">
                <a:latin typeface="Aptos" panose="020B0004020202020204" pitchFamily="34" charset="0"/>
                <a:ea typeface="Aptos" panose="020B0004020202020204" pitchFamily="34" charset="0"/>
                <a:cs typeface="Times New Roman" panose="02020603050405020304" pitchFamily="18" charset="0"/>
              </a:rPr>
              <a:t>“</a:t>
            </a:r>
            <a:endParaRPr lang="de-DE"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15.793.671 einzelne Kassenzeilen (Produkte) zu den Transaktionen</a:t>
            </a:r>
          </a:p>
          <a:p>
            <a:pPr marL="285750" indent="-285750">
              <a:lnSpc>
                <a:spcPct val="107000"/>
              </a:lnSpc>
              <a:spcAft>
                <a:spcPts val="800"/>
              </a:spcAft>
              <a:buFont typeface="Arial" panose="020B0604020202020204" pitchFamily="34" charset="0"/>
              <a:buChar char="•"/>
            </a:pPr>
            <a:r>
              <a:rPr lang="de-DE" sz="1800" kern="100" dirty="0">
                <a:effectLst/>
                <a:latin typeface="Aptos" panose="020B0004020202020204" pitchFamily="34" charset="0"/>
                <a:ea typeface="Aptos" panose="020B0004020202020204" pitchFamily="34" charset="0"/>
                <a:cs typeface="Times New Roman" panose="02020603050405020304" pitchFamily="18" charset="0"/>
              </a:rPr>
              <a:t>Produkt-ID, Menge (Stück/Gewicht), Preis, Kamera-Sicherheitsklassifikation, Zeitstempel pro Scanvorgang…</a:t>
            </a:r>
          </a:p>
        </p:txBody>
      </p:sp>
    </p:spTree>
    <p:extLst>
      <p:ext uri="{BB962C8B-B14F-4D97-AF65-F5344CB8AC3E}">
        <p14:creationId xmlns:p14="http://schemas.microsoft.com/office/powerpoint/2010/main" val="79882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16EB3-6C62-C9C9-7D2A-A27259A1A2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C562A-E08A-9E2A-06C0-725EBBCE486E}"/>
              </a:ext>
            </a:extLst>
          </p:cNvPr>
          <p:cNvSpPr>
            <a:spLocks noGrp="1"/>
          </p:cNvSpPr>
          <p:nvPr>
            <p:ph type="title"/>
          </p:nvPr>
        </p:nvSpPr>
        <p:spPr>
          <a:xfrm>
            <a:off x="521208" y="978408"/>
            <a:ext cx="11155680" cy="1170432"/>
          </a:xfrm>
        </p:spPr>
        <p:txBody>
          <a:bodyPr>
            <a:normAutofit fontScale="90000"/>
          </a:bodyPr>
          <a:lstStyle/>
          <a:p>
            <a:r>
              <a:rPr lang="de-DE" sz="4400" dirty="0"/>
              <a:t>Repräsentativität</a:t>
            </a:r>
            <a:br>
              <a:rPr lang="de-DE" sz="4400" dirty="0"/>
            </a:br>
            <a:br>
              <a:rPr lang="de-DE" dirty="0"/>
            </a:br>
            <a:br>
              <a:rPr lang="de-DE" dirty="0"/>
            </a:br>
            <a:br>
              <a:rPr lang="de-DE" dirty="0"/>
            </a:br>
            <a:endParaRPr dirty="0"/>
          </a:p>
        </p:txBody>
      </p:sp>
      <p:pic>
        <p:nvPicPr>
          <p:cNvPr id="5" name="Inhaltsplatzhalter 4">
            <a:extLst>
              <a:ext uri="{FF2B5EF4-FFF2-40B4-BE49-F238E27FC236}">
                <a16:creationId xmlns:a16="http://schemas.microsoft.com/office/drawing/2014/main" id="{76B3BE21-483C-03F2-AB19-A8C8B2A37B86}"/>
              </a:ext>
            </a:extLst>
          </p:cNvPr>
          <p:cNvPicPr>
            <a:picLocks noGrp="1" noChangeAspect="1"/>
          </p:cNvPicPr>
          <p:nvPr>
            <p:ph idx="1"/>
          </p:nvPr>
        </p:nvPicPr>
        <p:blipFill>
          <a:blip r:embed="rId2"/>
          <a:stretch>
            <a:fillRect/>
          </a:stretch>
        </p:blipFill>
        <p:spPr>
          <a:xfrm>
            <a:off x="570729" y="2601829"/>
            <a:ext cx="8376626" cy="2029166"/>
          </a:xfrm>
        </p:spPr>
      </p:pic>
      <p:sp>
        <p:nvSpPr>
          <p:cNvPr id="4" name="Textfeld 3">
            <a:extLst>
              <a:ext uri="{FF2B5EF4-FFF2-40B4-BE49-F238E27FC236}">
                <a16:creationId xmlns:a16="http://schemas.microsoft.com/office/drawing/2014/main" id="{ADCF4EB4-B4D9-CEBD-7F4A-42F0605FA999}"/>
              </a:ext>
            </a:extLst>
          </p:cNvPr>
          <p:cNvSpPr txBox="1"/>
          <p:nvPr/>
        </p:nvSpPr>
        <p:spPr>
          <a:xfrm>
            <a:off x="521207" y="4562171"/>
            <a:ext cx="9891153" cy="1415772"/>
          </a:xfrm>
          <a:prstGeom prst="rect">
            <a:avLst/>
          </a:prstGeom>
          <a:noFill/>
        </p:spPr>
        <p:txBody>
          <a:bodyPr wrap="square">
            <a:spAutoFit/>
          </a:bodyPr>
          <a:lstStyle/>
          <a:p>
            <a:r>
              <a:rPr lang="de-DE" sz="1400" i="1" dirty="0"/>
              <a:t>(Ausschnitt für numerische Merkmale auf Basis eines t-Tests)</a:t>
            </a:r>
          </a:p>
          <a:p>
            <a:endParaRPr lang="de-DE" sz="1800" dirty="0"/>
          </a:p>
          <a:p>
            <a:r>
              <a:rPr lang="de-DE" sz="1800" dirty="0"/>
              <a:t>Fazit: </a:t>
            </a:r>
            <a:r>
              <a:rPr lang="de-DE" sz="1800" b="1" dirty="0"/>
              <a:t>gelabelte Daten sind repräsentativ</a:t>
            </a:r>
            <a:r>
              <a:rPr lang="de-DE" sz="1800" dirty="0"/>
              <a:t> für den gesamten </a:t>
            </a:r>
            <a:r>
              <a:rPr lang="de-DE" dirty="0"/>
              <a:t>Trainingsd</a:t>
            </a:r>
            <a:r>
              <a:rPr lang="de-DE" sz="1800" dirty="0"/>
              <a:t>atensatz</a:t>
            </a:r>
          </a:p>
          <a:p>
            <a:endParaRPr lang="de-DE" dirty="0"/>
          </a:p>
          <a:p>
            <a:r>
              <a:rPr lang="de-DE" b="1" dirty="0"/>
              <a:t>Achtung: </a:t>
            </a:r>
            <a:r>
              <a:rPr lang="de-DE" dirty="0"/>
              <a:t>Unterschiede zwischen Trainings- und Testdaten!</a:t>
            </a:r>
          </a:p>
        </p:txBody>
      </p:sp>
      <p:sp>
        <p:nvSpPr>
          <p:cNvPr id="7" name="Textfeld 6">
            <a:extLst>
              <a:ext uri="{FF2B5EF4-FFF2-40B4-BE49-F238E27FC236}">
                <a16:creationId xmlns:a16="http://schemas.microsoft.com/office/drawing/2014/main" id="{FEBC38C1-8C75-6993-3474-854D3D0FE549}"/>
              </a:ext>
            </a:extLst>
          </p:cNvPr>
          <p:cNvSpPr txBox="1"/>
          <p:nvPr/>
        </p:nvSpPr>
        <p:spPr>
          <a:xfrm>
            <a:off x="521207" y="1574376"/>
            <a:ext cx="9891153" cy="1350883"/>
          </a:xfrm>
          <a:prstGeom prst="rect">
            <a:avLst/>
          </a:prstGeom>
          <a:noFill/>
        </p:spPr>
        <p:txBody>
          <a:bodyPr wrap="square">
            <a:spAutoFit/>
          </a:bodyPr>
          <a:lstStyle/>
          <a:p>
            <a:endParaRPr lang="de-DE" dirty="0"/>
          </a:p>
          <a:p>
            <a:pPr>
              <a:lnSpc>
                <a:spcPct val="107000"/>
              </a:lnSpc>
              <a:spcAft>
                <a:spcPts val="800"/>
              </a:spcAft>
              <a:buSzPts val="1000"/>
              <a:tabLst>
                <a:tab pos="457200" algn="l"/>
              </a:tabLst>
            </a:pPr>
            <a:r>
              <a:rPr lang="de-DE" dirty="0">
                <a:latin typeface="Aptos" panose="020B0004020202020204" pitchFamily="34" charset="0"/>
                <a:ea typeface="Aptos" panose="020B0004020202020204" pitchFamily="34" charset="0"/>
                <a:cs typeface="Times New Roman" panose="02020603050405020304" pitchFamily="18" charset="0"/>
              </a:rPr>
              <a:t>Vergleich klassifizierter („gelabelter“, d.h. „FRAUD“ bzw. „NORMAL“) Daten mit dem restlichen Datensatz:</a:t>
            </a:r>
          </a:p>
          <a:p>
            <a:pPr marL="342900" indent="-342900">
              <a:lnSpc>
                <a:spcPct val="107000"/>
              </a:lnSpc>
              <a:spcAft>
                <a:spcPts val="800"/>
              </a:spcAft>
              <a:buSzPts val="1000"/>
              <a:buFont typeface="Symbol" panose="05050102010706020507" pitchFamily="18" charset="2"/>
              <a:buChar char=""/>
              <a:tabLst>
                <a:tab pos="457200" algn="l"/>
              </a:tabLst>
            </a:pPr>
            <a:endParaRPr lang="de-DE" kern="100" dirty="0">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691424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Plausibilit</a:t>
            </a:r>
            <a:r>
              <a:rPr lang="de-DE" dirty="0" err="1"/>
              <a:t>ät</a:t>
            </a:r>
            <a:endParaRPr dirty="0"/>
          </a:p>
        </p:txBody>
      </p:sp>
      <p:sp>
        <p:nvSpPr>
          <p:cNvPr id="3" name="Content Placeholder 2"/>
          <p:cNvSpPr>
            <a:spLocks noGrp="1"/>
          </p:cNvSpPr>
          <p:nvPr>
            <p:ph idx="1"/>
          </p:nvPr>
        </p:nvSpPr>
        <p:spPr>
          <a:xfrm>
            <a:off x="515112" y="1998505"/>
            <a:ext cx="11155680" cy="3767328"/>
          </a:xfrm>
        </p:spPr>
        <p:txBody>
          <a:bodyPr/>
          <a:lstStyle/>
          <a:p>
            <a:pPr marL="0" indent="0">
              <a:buNone/>
            </a:pPr>
            <a:endParaRPr lang="de-DE" dirty="0"/>
          </a:p>
          <a:p>
            <a:pPr>
              <a:defRPr sz="1800">
                <a:solidFill>
                  <a:srgbClr val="000000"/>
                </a:solidFill>
              </a:defRPr>
            </a:pPr>
            <a:r>
              <a:rPr lang="de-DE" dirty="0"/>
              <a:t>Daten im Wesentlichen konsistent, aber:</a:t>
            </a:r>
          </a:p>
          <a:p>
            <a:pPr lvl="1">
              <a:defRPr sz="1800">
                <a:solidFill>
                  <a:srgbClr val="000000"/>
                </a:solidFill>
              </a:defRPr>
            </a:pPr>
            <a:r>
              <a:rPr lang="de-DE" b="1" dirty="0"/>
              <a:t>Komplexe Stornothematik </a:t>
            </a:r>
            <a:r>
              <a:rPr lang="de-DE" sz="1800" dirty="0"/>
              <a:t>→ konnte in Meilenstein 2 nicht abschließend geklärt werden, muss in Meilenstein 3 erneut aufgenommen werden</a:t>
            </a:r>
          </a:p>
          <a:p>
            <a:pPr lvl="1">
              <a:defRPr sz="1800">
                <a:solidFill>
                  <a:srgbClr val="000000"/>
                </a:solidFill>
              </a:defRPr>
            </a:pPr>
            <a:r>
              <a:rPr lang="de-DE" sz="1800" dirty="0"/>
              <a:t>Durch statische Regeln lassen sich viele als „FRAUD“ deklarierte Transaktionen </a:t>
            </a:r>
            <a:r>
              <a:rPr lang="de-DE" sz="1800" b="1" dirty="0"/>
              <a:t>sehr sicher vorhersagen</a:t>
            </a:r>
          </a:p>
          <a:p>
            <a:pPr lvl="1">
              <a:defRPr sz="1800">
                <a:solidFill>
                  <a:srgbClr val="000000"/>
                </a:solidFill>
              </a:defRPr>
            </a:pPr>
            <a:endParaRPr lang="de-DE" sz="1800" dirty="0"/>
          </a:p>
          <a:p>
            <a:pPr>
              <a:defRPr sz="1800">
                <a:solidFill>
                  <a:srgbClr val="000000"/>
                </a:solidFill>
              </a:defRPr>
            </a:pPr>
            <a:r>
              <a:rPr lang="de-DE" dirty="0"/>
              <a:t>Berücksichtigung bei </a:t>
            </a:r>
            <a:r>
              <a:rPr lang="de-DE" b="1" dirty="0"/>
              <a:t>späterer Modellbildung</a:t>
            </a:r>
            <a:endParaRPr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B87B1-6C87-2D6B-70A4-784CBFDFEFC9}"/>
            </a:ext>
          </a:extLst>
        </p:cNvPr>
        <p:cNvGrpSpPr/>
        <p:nvPr/>
      </p:nvGrpSpPr>
      <p:grpSpPr>
        <a:xfrm>
          <a:off x="0" y="0"/>
          <a:ext cx="0" cy="0"/>
          <a:chOff x="0" y="0"/>
          <a:chExt cx="0" cy="0"/>
        </a:xfrm>
      </p:grpSpPr>
      <p:sp>
        <p:nvSpPr>
          <p:cNvPr id="5" name="Textfeld 4">
            <a:extLst>
              <a:ext uri="{FF2B5EF4-FFF2-40B4-BE49-F238E27FC236}">
                <a16:creationId xmlns:a16="http://schemas.microsoft.com/office/drawing/2014/main" id="{7BB40381-8EA0-D7E6-E8D5-5A1778CBB6DA}"/>
              </a:ext>
            </a:extLst>
          </p:cNvPr>
          <p:cNvSpPr txBox="1"/>
          <p:nvPr/>
        </p:nvSpPr>
        <p:spPr>
          <a:xfrm>
            <a:off x="7177547" y="1632155"/>
            <a:ext cx="4414683" cy="2031325"/>
          </a:xfrm>
          <a:prstGeom prst="rect">
            <a:avLst/>
          </a:prstGeom>
          <a:noFill/>
        </p:spPr>
        <p:txBody>
          <a:bodyPr wrap="square" rtlCol="0">
            <a:spAutoFit/>
          </a:bodyPr>
          <a:lstStyle/>
          <a:p>
            <a:r>
              <a:rPr lang="de-DE" b="1" dirty="0"/>
              <a:t>Themen für heute:</a:t>
            </a:r>
          </a:p>
          <a:p>
            <a:endParaRPr lang="de-DE" b="1" dirty="0"/>
          </a:p>
          <a:p>
            <a:pPr marL="342900" indent="-342900">
              <a:buAutoNum type="arabicPeriod"/>
            </a:pPr>
            <a:r>
              <a:rPr lang="de-DE" b="1" dirty="0"/>
              <a:t>Einleitung und Projektauftrag</a:t>
            </a:r>
          </a:p>
          <a:p>
            <a:pPr marL="342900" indent="-342900">
              <a:buAutoNum type="arabicPeriod"/>
            </a:pPr>
            <a:r>
              <a:rPr lang="de-DE" b="1" dirty="0"/>
              <a:t>Ergebnisse Meilenstein 2</a:t>
            </a:r>
          </a:p>
          <a:p>
            <a:pPr marL="342900" indent="-342900">
              <a:buAutoNum type="arabicPeriod"/>
            </a:pPr>
            <a:r>
              <a:rPr lang="de-DE" b="1" dirty="0"/>
              <a:t>Ergebnisse Meilenstein 3</a:t>
            </a:r>
          </a:p>
          <a:p>
            <a:pPr marL="342900" indent="-342900">
              <a:buAutoNum type="arabicPeriod"/>
            </a:pPr>
            <a:r>
              <a:rPr lang="de-DE" b="1" dirty="0"/>
              <a:t>REST-Schnittstelle</a:t>
            </a:r>
          </a:p>
          <a:p>
            <a:pPr marL="342900" indent="-342900">
              <a:buAutoNum type="arabicPeriod"/>
            </a:pPr>
            <a:r>
              <a:rPr lang="de-DE" b="1" dirty="0"/>
              <a:t>Abschlussbemerkungen</a:t>
            </a:r>
          </a:p>
        </p:txBody>
      </p:sp>
      <p:pic>
        <p:nvPicPr>
          <p:cNvPr id="4" name="Grafik 3" descr="Ein Bild, das Text, Tisch, Zeichnung, Mobiliar enthält.&#10;&#10;KI-generierte Inhalte können fehlerhaft sein.">
            <a:extLst>
              <a:ext uri="{FF2B5EF4-FFF2-40B4-BE49-F238E27FC236}">
                <a16:creationId xmlns:a16="http://schemas.microsoft.com/office/drawing/2014/main" id="{046E43C5-A2A2-3640-0984-E77C1D34F2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289" y="901909"/>
            <a:ext cx="6463507" cy="5083279"/>
          </a:xfrm>
          <a:prstGeom prst="rect">
            <a:avLst/>
          </a:prstGeom>
        </p:spPr>
      </p:pic>
    </p:spTree>
    <p:extLst>
      <p:ext uri="{BB962C8B-B14F-4D97-AF65-F5344CB8AC3E}">
        <p14:creationId xmlns:p14="http://schemas.microsoft.com/office/powerpoint/2010/main" val="2282413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Transformation der Daten</a:t>
            </a:r>
            <a:endParaRPr dirty="0"/>
          </a:p>
        </p:txBody>
      </p:sp>
      <p:sp>
        <p:nvSpPr>
          <p:cNvPr id="701458849" name="Content Placeholder 2"/>
          <p:cNvSpPr>
            <a:spLocks noGrp="1"/>
          </p:cNvSpPr>
          <p:nvPr>
            <p:ph idx="1"/>
          </p:nvPr>
        </p:nvSpPr>
        <p:spPr bwMode="auto">
          <a:xfrm>
            <a:off x="518160" y="2112264"/>
            <a:ext cx="11155680" cy="3767328"/>
          </a:xfrm>
        </p:spPr>
        <p:txBody>
          <a:bodyPr>
            <a:normAutofit lnSpcReduction="10000"/>
          </a:bodyPr>
          <a:lstStyle/>
          <a:p>
            <a:pPr>
              <a:defRPr/>
            </a:pPr>
            <a:r>
              <a:rPr lang="de-CH" sz="1800" b="0" i="0" u="none" strike="noStrike" cap="none" spc="0" dirty="0">
                <a:solidFill>
                  <a:schemeClr val="tx1"/>
                </a:solidFill>
                <a:latin typeface="Bierstadt"/>
                <a:cs typeface="Bierstadt"/>
              </a:rPr>
              <a:t>4 Datentabellen in </a:t>
            </a:r>
            <a:r>
              <a:rPr lang="de-CH" sz="1800" b="1" i="0" u="none" strike="noStrike" cap="none" spc="0" dirty="0">
                <a:solidFill>
                  <a:schemeClr val="tx1"/>
                </a:solidFill>
                <a:latin typeface="Bierstadt"/>
                <a:cs typeface="Bierstadt"/>
              </a:rPr>
              <a:t>eine einzige Datentabelle </a:t>
            </a:r>
            <a:r>
              <a:rPr lang="de-CH" sz="1800" b="0" i="0" u="none" strike="noStrike" cap="none" spc="0" dirty="0">
                <a:solidFill>
                  <a:schemeClr val="tx1"/>
                </a:solidFill>
                <a:latin typeface="Bierstadt"/>
                <a:cs typeface="Bierstadt"/>
              </a:rPr>
              <a:t>überführt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Relevante Transaktions- und Artikeldaten extrahiert</a:t>
            </a:r>
            <a:r>
              <a:rPr lang="de-CH" sz="1800" b="0" i="0" u="none" strike="noStrike" cap="none" spc="0" dirty="0">
                <a:solidFill>
                  <a:schemeClr val="tx1"/>
                </a:solidFill>
                <a:latin typeface="Bierstadt"/>
                <a:cs typeface="Bierstadt"/>
              </a:rPr>
              <a:t> bzw. berechnet</a:t>
            </a:r>
          </a:p>
          <a:p>
            <a:pPr>
              <a:defRPr/>
            </a:pPr>
            <a:endParaRPr lang="de-CH"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Formatbereinigung und Überführung in analysierbare Tabellenstruktur</a:t>
            </a:r>
          </a:p>
          <a:p>
            <a:pPr>
              <a:defRPr/>
            </a:pPr>
            <a:endParaRPr lang="de-DE" sz="1800" b="0" i="0" u="none" strike="noStrike" cap="none" spc="0" dirty="0">
              <a:solidFill>
                <a:schemeClr val="tx1"/>
              </a:solidFill>
              <a:latin typeface="Bierstadt"/>
              <a:ea typeface="Bierstadt"/>
              <a:cs typeface="Bierstadt"/>
            </a:endParaRPr>
          </a:p>
          <a:p>
            <a:pPr>
              <a:defRPr/>
            </a:pPr>
            <a:r>
              <a:rPr lang="de-DE" sz="1800" b="1" i="0" u="none" strike="noStrike" cap="none" spc="0" dirty="0">
                <a:solidFill>
                  <a:schemeClr val="tx1"/>
                </a:solidFill>
                <a:latin typeface="Bierstadt"/>
                <a:ea typeface="Bierstadt"/>
                <a:cs typeface="Bierstadt"/>
              </a:rPr>
              <a:t>Pro Transaktion eine Zeile </a:t>
            </a:r>
            <a:r>
              <a:rPr lang="de-DE" sz="1800" b="0" i="0" u="none" strike="noStrike" cap="none" spc="0" dirty="0">
                <a:solidFill>
                  <a:schemeClr val="tx1"/>
                </a:solidFill>
                <a:latin typeface="Bierstadt"/>
                <a:ea typeface="Bierstadt"/>
                <a:cs typeface="Bierstadt"/>
              </a:rPr>
              <a:t>erzeugt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ea typeface="Bierstadt"/>
                <a:cs typeface="Bierstadt"/>
              </a:rPr>
              <a:t>Artikelpositionen je Transaktion </a:t>
            </a:r>
            <a:r>
              <a:rPr lang="de-DE" sz="1800" b="1" i="0" u="none" strike="noStrike" cap="none" spc="0" dirty="0">
                <a:solidFill>
                  <a:schemeClr val="tx1"/>
                </a:solidFill>
                <a:latin typeface="Bierstadt"/>
                <a:ea typeface="Bierstadt"/>
                <a:cs typeface="Bierstadt"/>
              </a:rPr>
              <a:t>zu Merkmalen aggregiert</a:t>
            </a:r>
            <a:endParaRPr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56514672"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Aggregation der Daten</a:t>
            </a:r>
            <a:endParaRPr dirty="0"/>
          </a:p>
        </p:txBody>
      </p:sp>
      <p:sp>
        <p:nvSpPr>
          <p:cNvPr id="236047956" name="Content Placeholder 2"/>
          <p:cNvSpPr>
            <a:spLocks noGrp="1"/>
          </p:cNvSpPr>
          <p:nvPr>
            <p:ph idx="1"/>
          </p:nvPr>
        </p:nvSpPr>
        <p:spPr bwMode="auto">
          <a:xfrm>
            <a:off x="518160" y="2166432"/>
            <a:ext cx="11155680" cy="3767328"/>
          </a:xfrm>
        </p:spPr>
        <p:txBody>
          <a:bodyPr/>
          <a:lstStyle/>
          <a:p>
            <a:pPr>
              <a:defRPr/>
            </a:pPr>
            <a:r>
              <a:rPr lang="de-CH" b="1" dirty="0"/>
              <a:t>Positionsdaten zu Merkmalen aggregiert </a:t>
            </a:r>
            <a:r>
              <a:rPr lang="de-CH" dirty="0"/>
              <a:t>(z.B. enthält Snacks, durchschnittliche </a:t>
            </a:r>
            <a:r>
              <a:rPr lang="de-CH" dirty="0" err="1"/>
              <a:t>Scanzeit</a:t>
            </a:r>
            <a:r>
              <a:rPr lang="de-CH" dirty="0"/>
              <a:t> pro Artikel etc.)</a:t>
            </a:r>
          </a:p>
          <a:p>
            <a:pPr>
              <a:defRPr/>
            </a:pPr>
            <a:endParaRPr lang="de-CH" dirty="0"/>
          </a:p>
          <a:p>
            <a:pPr>
              <a:defRPr/>
            </a:pPr>
            <a:r>
              <a:rPr lang="de-CH" dirty="0"/>
              <a:t>Sowohl </a:t>
            </a:r>
            <a:r>
              <a:rPr lang="de-CH" b="1" dirty="0"/>
              <a:t>kategoriale Merkmale</a:t>
            </a:r>
            <a:r>
              <a:rPr lang="de-CH" dirty="0"/>
              <a:t> als auch </a:t>
            </a:r>
            <a:r>
              <a:rPr lang="de-CH" b="1" dirty="0"/>
              <a:t>numerische</a:t>
            </a:r>
            <a:r>
              <a:rPr lang="de-CH" dirty="0"/>
              <a:t>:</a:t>
            </a:r>
          </a:p>
          <a:p>
            <a:pPr lvl="1">
              <a:defRPr/>
            </a:pPr>
            <a:r>
              <a:rPr lang="de-CH" dirty="0"/>
              <a:t>Tritt eine Kategorie in der Transaktion auf? Ja / nein</a:t>
            </a:r>
          </a:p>
          <a:p>
            <a:pPr lvl="1">
              <a:defRPr/>
            </a:pPr>
            <a:r>
              <a:rPr lang="de-CH" dirty="0"/>
              <a:t> Wie viele Fälle? Anzahl</a:t>
            </a:r>
          </a:p>
          <a:p>
            <a:pPr lvl="1">
              <a:defRPr/>
            </a:pPr>
            <a:endParaRPr lang="de-CH" dirty="0"/>
          </a:p>
          <a:p>
            <a:pPr>
              <a:defRPr/>
            </a:pPr>
            <a:r>
              <a:rPr lang="de-CH" b="1" dirty="0"/>
              <a:t>Transformation der Produktkategorien:</a:t>
            </a:r>
          </a:p>
          <a:p>
            <a:pPr lvl="1">
              <a:defRPr/>
            </a:pPr>
            <a:r>
              <a:rPr lang="de-CH" dirty="0"/>
              <a:t>Ist eine Produktkategorie vorhanden oder nicht (Getränke, Snacks, usw.)</a:t>
            </a:r>
          </a:p>
          <a:p>
            <a:pPr lvl="1">
              <a:defRPr/>
            </a:pPr>
            <a:endParaRPr lang="de-CH" dirty="0"/>
          </a:p>
          <a:p>
            <a:pPr>
              <a:defRPr/>
            </a:pPr>
            <a:r>
              <a:rPr lang="de-CH" dirty="0"/>
              <a:t>Minimum/Maximum/Mittelwert (Preis, Popularität, Zeit zwischen Scans)</a:t>
            </a:r>
          </a:p>
          <a:p>
            <a:pPr>
              <a:defRPr sz="1800">
                <a:solidFill>
                  <a:srgbClr val="000000"/>
                </a:solidFill>
              </a:defRPr>
            </a:pP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770641224" name="Title 1"/>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(1)</a:t>
            </a:r>
            <a:endParaRPr dirty="0"/>
          </a:p>
        </p:txBody>
      </p:sp>
      <p:sp>
        <p:nvSpPr>
          <p:cNvPr id="998545421" name="Content Placeholder 2"/>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CH" sz="1900" dirty="0"/>
              <a:t>Feedback: nur in </a:t>
            </a:r>
            <a:r>
              <a:rPr lang="de-CH" sz="1900" b="1" dirty="0"/>
              <a:t>7,6 % der Fälle vorhanden</a:t>
            </a:r>
          </a:p>
          <a:p>
            <a:pPr lvl="1">
              <a:lnSpc>
                <a:spcPct val="111000"/>
              </a:lnSpc>
              <a:defRPr/>
            </a:pPr>
            <a:r>
              <a:rPr lang="de-CH" sz="1700" dirty="0"/>
              <a:t>Transformation zu kategorialen Ausprägungen (sehr gut, gut, mittel, schlecht, überhaupt vorhanden)</a:t>
            </a:r>
          </a:p>
          <a:p>
            <a:pPr lvl="0">
              <a:lnSpc>
                <a:spcPct val="111000"/>
              </a:lnSpc>
              <a:defRPr/>
            </a:pPr>
            <a:endParaRPr lang="de-CH" sz="1900" dirty="0"/>
          </a:p>
          <a:p>
            <a:pPr marR="0" lvl="0" eaLnBrk="1" fontAlgn="auto" latinLnBrk="0" hangingPunct="1">
              <a:lnSpc>
                <a:spcPct val="111000"/>
              </a:lnSpc>
              <a:spcBef>
                <a:spcPts val="999"/>
              </a:spcBef>
              <a:spcAft>
                <a:spcPts val="0"/>
              </a:spcAft>
              <a:buClrTx/>
              <a:buSzTx/>
              <a:tabLst/>
              <a:defRPr/>
            </a:pPr>
            <a:r>
              <a:rPr lang="de-CH" sz="1900" dirty="0"/>
              <a:t>11.479 Fälle mit fehlenden Werten für mittlere und maximale Zeit zwischen Scans</a:t>
            </a:r>
          </a:p>
          <a:p>
            <a:pPr lvl="1">
              <a:lnSpc>
                <a:spcPct val="111000"/>
              </a:lnSpc>
              <a:spcBef>
                <a:spcPts val="999"/>
              </a:spcBef>
              <a:defRPr/>
            </a:pPr>
            <a:r>
              <a:rPr lang="de-CH" sz="1700" dirty="0"/>
              <a:t>Ursache: Nur ein Scan vorhanden</a:t>
            </a:r>
          </a:p>
          <a:p>
            <a:pPr lvl="1">
              <a:lnSpc>
                <a:spcPct val="111000"/>
              </a:lnSpc>
              <a:spcBef>
                <a:spcPts val="999"/>
              </a:spcBef>
              <a:defRPr/>
            </a:pPr>
            <a:r>
              <a:rPr lang="de-CH" sz="1700" dirty="0"/>
              <a:t>Ersetzt durch Mittelwert</a:t>
            </a:r>
            <a:endParaRPr sz="17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4CE635F-2013-B8BE-5111-762FD1326BE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CA35EDE-DD44-AE72-DFF3-1F06336974E3}"/>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Umgang mit unvollständigen Daten (2)</a:t>
            </a:r>
            <a:endParaRPr dirty="0"/>
          </a:p>
        </p:txBody>
      </p:sp>
      <p:sp>
        <p:nvSpPr>
          <p:cNvPr id="998545421" name="Content Placeholder 2">
            <a:extLst>
              <a:ext uri="{FF2B5EF4-FFF2-40B4-BE49-F238E27FC236}">
                <a16:creationId xmlns:a16="http://schemas.microsoft.com/office/drawing/2014/main" id="{9B6CF9BA-6A63-0D10-C257-FBCF95E9976B}"/>
              </a:ext>
            </a:extLst>
          </p:cNvPr>
          <p:cNvSpPr>
            <a:spLocks noGrp="1"/>
          </p:cNvSpPr>
          <p:nvPr>
            <p:ph idx="1"/>
          </p:nvPr>
        </p:nvSpPr>
        <p:spPr bwMode="auto">
          <a:xfrm>
            <a:off x="521208" y="2569555"/>
            <a:ext cx="11155680" cy="3767328"/>
          </a:xfrm>
        </p:spPr>
        <p:txBody>
          <a:bodyPr/>
          <a:lstStyle/>
          <a:p>
            <a:pPr>
              <a:defRPr/>
            </a:pPr>
            <a:endParaRPr/>
          </a:p>
          <a:p>
            <a:pPr>
              <a:defRPr sz="1800">
                <a:solidFill>
                  <a:srgbClr val="000000"/>
                </a:solidFill>
              </a:defRPr>
            </a:pPr>
            <a:endParaRPr/>
          </a:p>
        </p:txBody>
      </p:sp>
      <p:sp>
        <p:nvSpPr>
          <p:cNvPr id="2147178039" name="Content Placeholder 2">
            <a:extLst>
              <a:ext uri="{FF2B5EF4-FFF2-40B4-BE49-F238E27FC236}">
                <a16:creationId xmlns:a16="http://schemas.microsoft.com/office/drawing/2014/main" id="{FF63A134-521D-896E-1701-E3281A03A12E}"/>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CH" sz="1900" dirty="0"/>
              <a:t>114 Fälle mit </a:t>
            </a:r>
            <a:r>
              <a:rPr lang="de-CH" sz="1900" b="1" dirty="0"/>
              <a:t>fehlenden Werten des Kamerasystems</a:t>
            </a:r>
          </a:p>
          <a:p>
            <a:pPr lvl="1">
              <a:lnSpc>
                <a:spcPct val="111000"/>
              </a:lnSpc>
              <a:spcBef>
                <a:spcPts val="999"/>
              </a:spcBef>
              <a:defRPr/>
            </a:pPr>
            <a:r>
              <a:rPr lang="de-CH" sz="1700" dirty="0"/>
              <a:t>Ersetzt durch den Modus</a:t>
            </a:r>
          </a:p>
          <a:p>
            <a:pPr lvl="1">
              <a:lnSpc>
                <a:spcPct val="111000"/>
              </a:lnSpc>
              <a:spcBef>
                <a:spcPts val="999"/>
              </a:spcBef>
              <a:defRPr/>
            </a:pPr>
            <a:endParaRPr sz="1900" dirty="0"/>
          </a:p>
          <a:p>
            <a:pPr lvl="0">
              <a:lnSpc>
                <a:spcPct val="111000"/>
              </a:lnSpc>
              <a:defRPr/>
            </a:pPr>
            <a:r>
              <a:rPr lang="de-CH" sz="1900" dirty="0"/>
              <a:t>Ein Fall mit mehreren fehlenden Spaltenwerten aufgrund fehlender Produkt-ID </a:t>
            </a:r>
            <a:r>
              <a:rPr lang="de-DE" sz="2000" dirty="0"/>
              <a:t>→  </a:t>
            </a:r>
            <a:r>
              <a:rPr lang="de-CH" sz="1900" dirty="0"/>
              <a:t>entfernt</a:t>
            </a:r>
          </a:p>
          <a:p>
            <a:pPr marR="0" lvl="1" eaLnBrk="1" fontAlgn="auto" latinLnBrk="0" hangingPunct="1">
              <a:lnSpc>
                <a:spcPct val="111000"/>
              </a:lnSpc>
              <a:spcBef>
                <a:spcPts val="499"/>
              </a:spcBef>
              <a:spcAft>
                <a:spcPts val="0"/>
              </a:spcAft>
              <a:buClrTx/>
              <a:buSzTx/>
              <a:tabLst/>
              <a:defRPr/>
            </a:pPr>
            <a:endParaRPr sz="1900" dirty="0"/>
          </a:p>
          <a:p>
            <a:pPr lvl="0">
              <a:lnSpc>
                <a:spcPct val="111000"/>
              </a:lnSpc>
              <a:defRPr/>
            </a:pPr>
            <a:r>
              <a:rPr lang="de-CH" sz="1900" dirty="0"/>
              <a:t>Da wir nur die klassifizierten Daten betrachten </a:t>
            </a:r>
            <a:r>
              <a:rPr lang="de-DE" sz="2000" dirty="0"/>
              <a:t>→ </a:t>
            </a:r>
            <a:r>
              <a:rPr lang="de-DE" sz="2000" b="1" dirty="0"/>
              <a:t>keine Veränderung der nicht-klassifizierten Daten</a:t>
            </a:r>
            <a:endParaRPr sz="1900" b="1" dirty="0"/>
          </a:p>
        </p:txBody>
      </p:sp>
    </p:spTree>
    <p:extLst>
      <p:ext uri="{BB962C8B-B14F-4D97-AF65-F5344CB8AC3E}">
        <p14:creationId xmlns:p14="http://schemas.microsoft.com/office/powerpoint/2010/main" val="280535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1B6BD64-33CA-5643-0E04-57742354280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56DA3FC-6D27-D038-3D20-1FCA02758375}"/>
              </a:ext>
            </a:extLst>
          </p:cNvPr>
          <p:cNvSpPr>
            <a:spLocks noGrp="1"/>
          </p:cNvSpPr>
          <p:nvPr>
            <p:ph type="title"/>
          </p:nvPr>
        </p:nvSpPr>
        <p:spPr bwMode="auto"/>
        <p:txBody>
          <a:bodyPr/>
          <a:lstStyle/>
          <a:p>
            <a:pPr>
              <a:defRPr/>
            </a:pPr>
            <a:r>
              <a:rPr lang="de-CH" sz="4400" b="1" i="0" u="none" strike="noStrike" cap="none" spc="0" dirty="0">
                <a:solidFill>
                  <a:schemeClr val="tx1"/>
                </a:solidFill>
                <a:latin typeface="Bierstadt"/>
                <a:ea typeface="Bierstadt"/>
                <a:cs typeface="Bierstadt"/>
              </a:rPr>
              <a:t>Übersicht</a:t>
            </a:r>
            <a:endParaRPr dirty="0"/>
          </a:p>
        </p:txBody>
      </p:sp>
      <p:sp>
        <p:nvSpPr>
          <p:cNvPr id="998545421" name="Content Placeholder 2">
            <a:extLst>
              <a:ext uri="{FF2B5EF4-FFF2-40B4-BE49-F238E27FC236}">
                <a16:creationId xmlns:a16="http://schemas.microsoft.com/office/drawing/2014/main" id="{E9C6BCE2-0880-9C1C-B024-D6B7ABE0864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C8674D6-C4C5-5A4A-83E4-84A3A3B7EBD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4 Schritte in der explorativen Datenanalyse:</a:t>
            </a:r>
          </a:p>
          <a:p>
            <a:pPr lvl="1">
              <a:lnSpc>
                <a:spcPct val="111000"/>
              </a:lnSpc>
              <a:spcBef>
                <a:spcPts val="999"/>
              </a:spcBef>
              <a:defRPr/>
            </a:pPr>
            <a:r>
              <a:rPr lang="de-DE" b="1" dirty="0"/>
              <a:t>Verteilungsanalyse </a:t>
            </a:r>
            <a:r>
              <a:rPr lang="de-DE" dirty="0"/>
              <a:t>und Ausreißer </a:t>
            </a:r>
            <a:r>
              <a:rPr lang="de-DE" b="1" dirty="0"/>
              <a:t>numerischer</a:t>
            </a:r>
            <a:r>
              <a:rPr lang="de-DE" dirty="0"/>
              <a:t> Attribute</a:t>
            </a:r>
          </a:p>
          <a:p>
            <a:pPr lvl="1">
              <a:lnSpc>
                <a:spcPct val="111000"/>
              </a:lnSpc>
              <a:spcBef>
                <a:spcPts val="999"/>
              </a:spcBef>
              <a:defRPr/>
            </a:pPr>
            <a:r>
              <a:rPr lang="de-DE" dirty="0"/>
              <a:t>Analyse</a:t>
            </a:r>
            <a:r>
              <a:rPr lang="de-DE" b="1" dirty="0"/>
              <a:t> kategorialer Attribute</a:t>
            </a:r>
            <a:endParaRPr lang="de-DE" dirty="0"/>
          </a:p>
          <a:p>
            <a:pPr lvl="1">
              <a:lnSpc>
                <a:spcPct val="111000"/>
              </a:lnSpc>
              <a:spcBef>
                <a:spcPts val="999"/>
              </a:spcBef>
              <a:defRPr/>
            </a:pPr>
            <a:r>
              <a:rPr lang="de-DE" b="1" dirty="0"/>
              <a:t>Nichtlineare Zusammenhänge </a:t>
            </a:r>
            <a:r>
              <a:rPr lang="de-DE" dirty="0"/>
              <a:t>zwischen Attributen und Schadenshöhe</a:t>
            </a:r>
          </a:p>
          <a:p>
            <a:pPr lvl="1">
              <a:lnSpc>
                <a:spcPct val="111000"/>
              </a:lnSpc>
              <a:spcBef>
                <a:spcPts val="999"/>
              </a:spcBef>
              <a:defRPr/>
            </a:pPr>
            <a:r>
              <a:rPr lang="de-DE" b="1" dirty="0"/>
              <a:t>Regressionsmodellierung</a:t>
            </a:r>
            <a:endParaRPr lang="de-DE" dirty="0"/>
          </a:p>
        </p:txBody>
      </p:sp>
    </p:spTree>
    <p:extLst>
      <p:ext uri="{BB962C8B-B14F-4D97-AF65-F5344CB8AC3E}">
        <p14:creationId xmlns:p14="http://schemas.microsoft.com/office/powerpoint/2010/main" val="32936927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B4005-C13F-7EE1-3BDB-3927FA418A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5C965F-B61A-9A89-CB14-EFE5961F0E89}"/>
              </a:ext>
            </a:extLst>
          </p:cNvPr>
          <p:cNvSpPr>
            <a:spLocks noGrp="1"/>
          </p:cNvSpPr>
          <p:nvPr>
            <p:ph type="title"/>
          </p:nvPr>
        </p:nvSpPr>
        <p:spPr/>
        <p:txBody>
          <a:bodyPr>
            <a:normAutofit/>
          </a:bodyPr>
          <a:lstStyle/>
          <a:p>
            <a:r>
              <a:rPr lang="de-DE" dirty="0"/>
              <a:t>Auffälligkeit – Kundenfeedback</a:t>
            </a:r>
            <a:br>
              <a:rPr lang="de-DE" dirty="0"/>
            </a:br>
            <a:endParaRPr lang="de-DE" dirty="0"/>
          </a:p>
        </p:txBody>
      </p:sp>
      <p:sp>
        <p:nvSpPr>
          <p:cNvPr id="3" name="Content Placeholder 2">
            <a:extLst>
              <a:ext uri="{FF2B5EF4-FFF2-40B4-BE49-F238E27FC236}">
                <a16:creationId xmlns:a16="http://schemas.microsoft.com/office/drawing/2014/main" id="{2B144FDA-FA4D-247B-166A-F3F2596D52DB}"/>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Grafik 4">
            <a:extLst>
              <a:ext uri="{FF2B5EF4-FFF2-40B4-BE49-F238E27FC236}">
                <a16:creationId xmlns:a16="http://schemas.microsoft.com/office/drawing/2014/main" id="{36F05D89-3372-252D-EFD4-72B64C50D1E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43981" y="1839758"/>
            <a:ext cx="4860121" cy="3438144"/>
          </a:xfrm>
          <a:prstGeom prst="rect">
            <a:avLst/>
          </a:prstGeom>
        </p:spPr>
      </p:pic>
      <p:sp>
        <p:nvSpPr>
          <p:cNvPr id="6" name="Textfeld 5">
            <a:extLst>
              <a:ext uri="{FF2B5EF4-FFF2-40B4-BE49-F238E27FC236}">
                <a16:creationId xmlns:a16="http://schemas.microsoft.com/office/drawing/2014/main" id="{A3A01EC1-C379-32AB-2384-A02CB1D1B7A0}"/>
              </a:ext>
            </a:extLst>
          </p:cNvPr>
          <p:cNvSpPr txBox="1"/>
          <p:nvPr/>
        </p:nvSpPr>
        <p:spPr>
          <a:xfrm>
            <a:off x="515112" y="5415062"/>
            <a:ext cx="9769430" cy="646331"/>
          </a:xfrm>
          <a:prstGeom prst="rect">
            <a:avLst/>
          </a:prstGeom>
          <a:noFill/>
        </p:spPr>
        <p:txBody>
          <a:bodyPr wrap="square">
            <a:spAutoFit/>
          </a:bodyPr>
          <a:lstStyle/>
          <a:p>
            <a:r>
              <a:rPr lang="de-DE" sz="1800" kern="100" dirty="0">
                <a:effectLst/>
                <a:latin typeface="Aptos" panose="020B0004020202020204" pitchFamily="34" charset="0"/>
                <a:ea typeface="Aptos" panose="020B0004020202020204" pitchFamily="34" charset="0"/>
                <a:cs typeface="Times New Roman" panose="02020603050405020304" pitchFamily="18" charset="0"/>
              </a:rPr>
              <a:t>Wenige Werte bei Kundenfeedback und bei vorhandenen Werten extreme Ausprägung (bei Fraud mehrheitlich volle Punktzahl) </a:t>
            </a:r>
            <a:endParaRPr lang="de-DE" dirty="0"/>
          </a:p>
        </p:txBody>
      </p:sp>
    </p:spTree>
    <p:extLst>
      <p:ext uri="{BB962C8B-B14F-4D97-AF65-F5344CB8AC3E}">
        <p14:creationId xmlns:p14="http://schemas.microsoft.com/office/powerpoint/2010/main" val="3003915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82FA17-BBCF-916F-AEF7-417F1230B6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766D7E-E99B-14B0-4A4E-584A97D9223E}"/>
              </a:ext>
            </a:extLst>
          </p:cNvPr>
          <p:cNvSpPr>
            <a:spLocks noGrp="1"/>
          </p:cNvSpPr>
          <p:nvPr>
            <p:ph type="title"/>
          </p:nvPr>
        </p:nvSpPr>
        <p:spPr/>
        <p:txBody>
          <a:bodyPr>
            <a:normAutofit/>
          </a:bodyPr>
          <a:lstStyle/>
          <a:p>
            <a:r>
              <a:rPr lang="de-DE" dirty="0"/>
              <a:t>Lernkurve – Kamerasystem</a:t>
            </a:r>
            <a:br>
              <a:rPr lang="de-DE" dirty="0"/>
            </a:br>
            <a:endParaRPr lang="de-DE" dirty="0"/>
          </a:p>
        </p:txBody>
      </p:sp>
      <p:sp>
        <p:nvSpPr>
          <p:cNvPr id="3" name="Content Placeholder 2">
            <a:extLst>
              <a:ext uri="{FF2B5EF4-FFF2-40B4-BE49-F238E27FC236}">
                <a16:creationId xmlns:a16="http://schemas.microsoft.com/office/drawing/2014/main" id="{DE09A27F-A594-C09E-A471-D765E580BB4E}"/>
              </a:ext>
            </a:extLst>
          </p:cNvPr>
          <p:cNvSpPr>
            <a:spLocks noGrp="1"/>
          </p:cNvSpPr>
          <p:nvPr>
            <p:ph idx="1"/>
          </p:nvPr>
        </p:nvSpPr>
        <p:spPr/>
        <p:txBody>
          <a:bodyPr/>
          <a:lstStyle/>
          <a:p>
            <a:endParaRPr dirty="0"/>
          </a:p>
          <a:p>
            <a:pPr marL="342900" lvl="0" indent="-342900">
              <a:lnSpc>
                <a:spcPct val="107000"/>
              </a:lnSpc>
              <a:spcAft>
                <a:spcPts val="800"/>
              </a:spcAft>
              <a:buSzPts val="1000"/>
              <a:buFont typeface="Symbol" panose="05050102010706020507" pitchFamily="18" charset="2"/>
              <a:buChar char=""/>
              <a:tabLst>
                <a:tab pos="457200" algn="l"/>
              </a:tabLst>
            </a:pPr>
            <a:endParaRPr lang="de-DE" sz="18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4" name="Grafik 3">
            <a:extLst>
              <a:ext uri="{FF2B5EF4-FFF2-40B4-BE49-F238E27FC236}">
                <a16:creationId xmlns:a16="http://schemas.microsoft.com/office/drawing/2014/main" id="{EF04FAD8-91B5-C254-58CF-CF3D4BDF8C6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99165" y="2073357"/>
            <a:ext cx="4182271" cy="3152754"/>
          </a:xfrm>
          <a:prstGeom prst="rect">
            <a:avLst/>
          </a:prstGeom>
        </p:spPr>
      </p:pic>
      <p:sp>
        <p:nvSpPr>
          <p:cNvPr id="5" name="Content Placeholder 2">
            <a:extLst>
              <a:ext uri="{FF2B5EF4-FFF2-40B4-BE49-F238E27FC236}">
                <a16:creationId xmlns:a16="http://schemas.microsoft.com/office/drawing/2014/main" id="{D5247484-BD9A-DF48-729C-608136C16C02}"/>
              </a:ext>
            </a:extLst>
          </p:cNvPr>
          <p:cNvSpPr txBox="1">
            <a:spLocks/>
          </p:cNvSpPr>
          <p:nvPr/>
        </p:nvSpPr>
        <p:spPr>
          <a:xfrm>
            <a:off x="515112" y="1998505"/>
            <a:ext cx="5784053"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a:defRPr sz="1800">
                <a:solidFill>
                  <a:srgbClr val="000000"/>
                </a:solidFill>
              </a:defRPr>
            </a:pPr>
            <a:r>
              <a:rPr lang="de-DE" b="1" dirty="0">
                <a:solidFill>
                  <a:srgbClr val="000000"/>
                </a:solidFill>
              </a:rPr>
              <a:t>Kamerasystem anfangs nicht ausgelernt</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Spätere Daten deutlich brauchbarer</a:t>
            </a:r>
          </a:p>
          <a:p>
            <a:pPr>
              <a:defRPr sz="1800">
                <a:solidFill>
                  <a:srgbClr val="000000"/>
                </a:solidFill>
              </a:defRPr>
            </a:pPr>
            <a:endParaRPr lang="de-DE" dirty="0">
              <a:solidFill>
                <a:srgbClr val="000000"/>
              </a:solidFill>
            </a:endParaRPr>
          </a:p>
          <a:p>
            <a:pPr>
              <a:defRPr sz="1800">
                <a:solidFill>
                  <a:srgbClr val="000000"/>
                </a:solidFill>
              </a:defRPr>
            </a:pPr>
            <a:r>
              <a:rPr lang="de-DE" dirty="0">
                <a:solidFill>
                  <a:srgbClr val="000000"/>
                </a:solidFill>
              </a:rPr>
              <a:t>Zu beachten bei zukünftiger Einführung eines neuen Kamerasystems oder bei einer neuen Filiale</a:t>
            </a:r>
          </a:p>
        </p:txBody>
      </p:sp>
    </p:spTree>
    <p:extLst>
      <p:ext uri="{BB962C8B-B14F-4D97-AF65-F5344CB8AC3E}">
        <p14:creationId xmlns:p14="http://schemas.microsoft.com/office/powerpoint/2010/main" val="2499297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1CA75E1-248D-6F72-4FDE-3AADB11146B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C4E22A3-28A5-9CEB-1968-F8D47416DCBC}"/>
              </a:ext>
            </a:extLst>
          </p:cNvPr>
          <p:cNvSpPr>
            <a:spLocks noGrp="1"/>
          </p:cNvSpPr>
          <p:nvPr>
            <p:ph type="title"/>
          </p:nvPr>
        </p:nvSpPr>
        <p:spPr bwMode="auto"/>
        <p:txBody>
          <a:bodyPr/>
          <a:lstStyle/>
          <a:p>
            <a:pPr>
              <a:defRPr/>
            </a:pPr>
            <a:r>
              <a:rPr lang="de-DE" dirty="0"/>
              <a:t>Numerische Merkmale von FRAUD (1)</a:t>
            </a:r>
            <a:endParaRPr dirty="0"/>
          </a:p>
        </p:txBody>
      </p:sp>
      <p:sp>
        <p:nvSpPr>
          <p:cNvPr id="998545421" name="Content Placeholder 2">
            <a:extLst>
              <a:ext uri="{FF2B5EF4-FFF2-40B4-BE49-F238E27FC236}">
                <a16:creationId xmlns:a16="http://schemas.microsoft.com/office/drawing/2014/main" id="{C1FFFDDA-ECE8-091C-9A87-41FF3BC8E63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14C3A71-2579-5752-27D5-13DD18401468}"/>
              </a:ext>
            </a:extLst>
          </p:cNvPr>
          <p:cNvSpPr>
            <a:spLocks noGrp="1"/>
          </p:cNvSpPr>
          <p:nvPr/>
        </p:nvSpPr>
        <p:spPr bwMode="auto">
          <a:xfrm>
            <a:off x="592205" y="1842988"/>
            <a:ext cx="6486085"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b="1" dirty="0"/>
              <a:t>höhere Warenkorbsummen</a:t>
            </a:r>
          </a:p>
          <a:p>
            <a:pPr lvl="1">
              <a:lnSpc>
                <a:spcPct val="111000"/>
              </a:lnSpc>
              <a:defRPr/>
            </a:pPr>
            <a:r>
              <a:rPr lang="de-DE" b="1" dirty="0"/>
              <a:t>mehr</a:t>
            </a:r>
            <a:r>
              <a:rPr lang="de-DE" dirty="0"/>
              <a:t> gekaufte </a:t>
            </a:r>
            <a:r>
              <a:rPr lang="de-DE" b="1" dirty="0"/>
              <a:t>Artikel</a:t>
            </a:r>
            <a:r>
              <a:rPr lang="de-DE" dirty="0"/>
              <a:t> (</a:t>
            </a:r>
            <a:r>
              <a:rPr lang="de-DE" dirty="0" err="1"/>
              <a:t>n_lines</a:t>
            </a:r>
            <a:r>
              <a:rPr lang="de-DE" dirty="0"/>
              <a:t>)</a:t>
            </a:r>
          </a:p>
          <a:p>
            <a:pPr lvl="1">
              <a:lnSpc>
                <a:spcPct val="111000"/>
              </a:lnSpc>
              <a:defRPr/>
            </a:pPr>
            <a:r>
              <a:rPr lang="de-DE" b="1" dirty="0"/>
              <a:t>längere Transaktionsdauer</a:t>
            </a:r>
          </a:p>
          <a:p>
            <a:pPr lvl="1">
              <a:lnSpc>
                <a:spcPct val="111000"/>
              </a:lnSpc>
              <a:defRPr/>
            </a:pPr>
            <a:endParaRPr lang="de-DE" dirty="0"/>
          </a:p>
          <a:p>
            <a:pPr>
              <a:lnSpc>
                <a:spcPct val="111000"/>
              </a:lnSpc>
              <a:defRPr/>
            </a:pPr>
            <a:r>
              <a:rPr lang="de-DE" dirty="0"/>
              <a:t>Merkmale sind </a:t>
            </a:r>
            <a:r>
              <a:rPr lang="de-DE" b="1" dirty="0"/>
              <a:t>stark korreliert</a:t>
            </a:r>
          </a:p>
          <a:p>
            <a:pPr>
              <a:lnSpc>
                <a:spcPct val="111000"/>
              </a:lnSpc>
              <a:defRPr/>
            </a:pPr>
            <a:r>
              <a:rPr lang="de-DE" b="1" dirty="0"/>
              <a:t>Interpretation:</a:t>
            </a:r>
          </a:p>
          <a:p>
            <a:pPr lvl="1">
              <a:lnSpc>
                <a:spcPct val="111000"/>
              </a:lnSpc>
              <a:defRPr/>
            </a:pPr>
            <a:r>
              <a:rPr lang="de-DE" dirty="0"/>
              <a:t>Mit wachsendem Warenkorb steigt die Komplexität</a:t>
            </a:r>
          </a:p>
          <a:p>
            <a:pPr lvl="1">
              <a:lnSpc>
                <a:spcPct val="111000"/>
              </a:lnSpc>
              <a:defRPr/>
            </a:pPr>
            <a:r>
              <a:rPr lang="de-DE" dirty="0"/>
              <a:t>Fehler wie falsches Scannen oder vergessene Artikel werden wahrscheinlicher</a:t>
            </a:r>
          </a:p>
        </p:txBody>
      </p:sp>
      <p:pic>
        <p:nvPicPr>
          <p:cNvPr id="4" name="Grafik 3">
            <a:extLst>
              <a:ext uri="{FF2B5EF4-FFF2-40B4-BE49-F238E27FC236}">
                <a16:creationId xmlns:a16="http://schemas.microsoft.com/office/drawing/2014/main" id="{F9DD05C2-5819-9242-53ED-CD0BB8BDEFDE}"/>
              </a:ext>
            </a:extLst>
          </p:cNvPr>
          <p:cNvPicPr>
            <a:picLocks noChangeAspect="1"/>
          </p:cNvPicPr>
          <p:nvPr/>
        </p:nvPicPr>
        <p:blipFill>
          <a:blip r:embed="rId3"/>
          <a:stretch>
            <a:fillRect/>
          </a:stretch>
        </p:blipFill>
        <p:spPr bwMode="auto">
          <a:xfrm>
            <a:off x="6555832" y="1837746"/>
            <a:ext cx="4063007" cy="3970245"/>
          </a:xfrm>
          <a:prstGeom prst="rect">
            <a:avLst/>
          </a:prstGeom>
        </p:spPr>
      </p:pic>
    </p:spTree>
    <p:extLst>
      <p:ext uri="{BB962C8B-B14F-4D97-AF65-F5344CB8AC3E}">
        <p14:creationId xmlns:p14="http://schemas.microsoft.com/office/powerpoint/2010/main" val="18343202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1F1585B-CC27-FCFD-17CC-ACF5547BFB5C}"/>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22079A99-526B-969B-32AF-B17AB4163A91}"/>
              </a:ext>
            </a:extLst>
          </p:cNvPr>
          <p:cNvSpPr>
            <a:spLocks noGrp="1"/>
          </p:cNvSpPr>
          <p:nvPr>
            <p:ph type="title"/>
          </p:nvPr>
        </p:nvSpPr>
        <p:spPr bwMode="auto"/>
        <p:txBody>
          <a:bodyPr/>
          <a:lstStyle/>
          <a:p>
            <a:pPr>
              <a:defRPr/>
            </a:pPr>
            <a:r>
              <a:rPr lang="de-DE" dirty="0"/>
              <a:t>Numerische Merkmale von FRAUD (2)</a:t>
            </a:r>
            <a:endParaRPr dirty="0"/>
          </a:p>
        </p:txBody>
      </p:sp>
      <p:sp>
        <p:nvSpPr>
          <p:cNvPr id="998545421" name="Content Placeholder 2">
            <a:extLst>
              <a:ext uri="{FF2B5EF4-FFF2-40B4-BE49-F238E27FC236}">
                <a16:creationId xmlns:a16="http://schemas.microsoft.com/office/drawing/2014/main" id="{942689A7-08DA-290C-FDB1-B70C5627A14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0D61AB3F-8CC7-F426-DD20-00BC0F663F4C}"/>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dirty="0"/>
              <a:t>deutlich höhere </a:t>
            </a:r>
            <a:r>
              <a:rPr lang="de-DE" i="1" dirty="0" err="1"/>
              <a:t>calculated_price_difference</a:t>
            </a:r>
            <a:r>
              <a:rPr lang="de-DE" i="1" dirty="0"/>
              <a:t> (</a:t>
            </a:r>
            <a:r>
              <a:rPr lang="de-DE" dirty="0"/>
              <a:t>Differenz zwischen Summe der Einzelpreise und Kassensumme)</a:t>
            </a:r>
            <a:endParaRPr lang="de-DE" i="1" dirty="0"/>
          </a:p>
          <a:p>
            <a:pPr lvl="1">
              <a:lnSpc>
                <a:spcPct val="111000"/>
              </a:lnSpc>
              <a:defRPr/>
            </a:pPr>
            <a:r>
              <a:rPr lang="de-DE" i="1" dirty="0" err="1"/>
              <a:t>calculated_price_difference</a:t>
            </a:r>
            <a:r>
              <a:rPr lang="de-DE" dirty="0"/>
              <a:t> als potenziell </a:t>
            </a:r>
            <a:r>
              <a:rPr lang="de-DE" b="1" dirty="0"/>
              <a:t>starker Prädiktor </a:t>
            </a:r>
            <a:r>
              <a:rPr lang="de-DE" dirty="0"/>
              <a:t>für Verluste</a:t>
            </a:r>
          </a:p>
        </p:txBody>
      </p:sp>
      <p:pic>
        <p:nvPicPr>
          <p:cNvPr id="4" name="Grafik 3" descr="Ein Bild, das Text, Screenshot, Diagramm, Reihe enthält.&#10;&#10;KI-generierte Inhalte können fehlerhaft sein.">
            <a:extLst>
              <a:ext uri="{FF2B5EF4-FFF2-40B4-BE49-F238E27FC236}">
                <a16:creationId xmlns:a16="http://schemas.microsoft.com/office/drawing/2014/main" id="{1549367A-D661-D104-CB36-791FE67FD9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360" y="3690076"/>
            <a:ext cx="5760720" cy="1920240"/>
          </a:xfrm>
          <a:prstGeom prst="rect">
            <a:avLst/>
          </a:prstGeom>
        </p:spPr>
      </p:pic>
    </p:spTree>
    <p:extLst>
      <p:ext uri="{BB962C8B-B14F-4D97-AF65-F5344CB8AC3E}">
        <p14:creationId xmlns:p14="http://schemas.microsoft.com/office/powerpoint/2010/main" val="2444117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377686935" name="Title 1"/>
          <p:cNvSpPr>
            <a:spLocks noGrp="1"/>
          </p:cNvSpPr>
          <p:nvPr>
            <p:ph type="title"/>
          </p:nvPr>
        </p:nvSpPr>
        <p:spPr bwMode="auto"/>
        <p:txBody>
          <a:bodyPr/>
          <a:lstStyle/>
          <a:p>
            <a:pPr>
              <a:defRPr/>
            </a:pPr>
            <a:r>
              <a:rPr lang="de-DE" dirty="0"/>
              <a:t>Numerische Merkmale von FRAUD (3): </a:t>
            </a:r>
            <a:r>
              <a:rPr lang="de-CH" sz="4400" b="1" i="0" u="none" strike="noStrike" cap="none" spc="0" dirty="0">
                <a:solidFill>
                  <a:schemeClr val="tx1"/>
                </a:solidFill>
                <a:latin typeface="+mj-lt"/>
                <a:ea typeface="+mj-ea"/>
                <a:cs typeface="+mj-cs"/>
              </a:rPr>
              <a:t>Bezahlter Preis </a:t>
            </a:r>
            <a:r>
              <a:rPr lang="de-CH" sz="4400" b="1" i="0" u="none" strike="noStrike" cap="none" spc="0" dirty="0">
                <a:solidFill>
                  <a:schemeClr val="tx1"/>
                </a:solidFill>
                <a:latin typeface="Bierstadt"/>
                <a:ea typeface="Bierstadt"/>
                <a:cs typeface="Bierstadt"/>
              </a:rPr>
              <a:t>≠</a:t>
            </a:r>
            <a:r>
              <a:rPr lang="de-CH" sz="4400" b="1" i="0" u="none" strike="noStrike" cap="none" spc="0" dirty="0">
                <a:solidFill>
                  <a:schemeClr val="tx1"/>
                </a:solidFill>
                <a:latin typeface="Bierstadt"/>
                <a:ea typeface="Arial"/>
                <a:cs typeface="Arial"/>
              </a:rPr>
              <a:t> Nominalpreis </a:t>
            </a:r>
            <a:endParaRPr sz="4400" dirty="0"/>
          </a:p>
        </p:txBody>
      </p:sp>
      <p:sp>
        <p:nvSpPr>
          <p:cNvPr id="518553407" name="Content Placeholder 2"/>
          <p:cNvSpPr>
            <a:spLocks noGrp="1"/>
          </p:cNvSpPr>
          <p:nvPr>
            <p:ph idx="1"/>
          </p:nvPr>
        </p:nvSpPr>
        <p:spPr bwMode="auto">
          <a:xfrm>
            <a:off x="521208" y="2841523"/>
            <a:ext cx="11155680" cy="3701059"/>
          </a:xfrm>
        </p:spPr>
        <p:txBody>
          <a:bodyPr vertOverflow="overflow" horzOverflow="overflow" vert="horz" wrap="square" lIns="91440" tIns="45720" rIns="91440" bIns="45720" numCol="1" spcCol="0" rtlCol="0" fromWordArt="0" anchor="t" anchorCtr="0" forceAA="0" compatLnSpc="0">
            <a:normAutofit/>
          </a:bodyPr>
          <a:lstStyle/>
          <a:p>
            <a:pPr>
              <a:defRPr sz="1800">
                <a:solidFill>
                  <a:srgbClr val="000000"/>
                </a:solidFill>
              </a:defRPr>
            </a:pPr>
            <a:r>
              <a:rPr lang="de-CH" sz="1800" b="1" dirty="0"/>
              <a:t>Nominalpreis</a:t>
            </a:r>
            <a:r>
              <a:rPr lang="de-CH" sz="1800" dirty="0"/>
              <a:t> einer </a:t>
            </a:r>
            <a:r>
              <a:rPr lang="de-CH" sz="1800" b="1" dirty="0"/>
              <a:t>Position</a:t>
            </a:r>
            <a:r>
              <a:rPr lang="de-CH" sz="1800" dirty="0"/>
              <a:t>: Menge bzw. Gewicht multipliziert mit dem Nominalpreis des Artikels gemäß Produkttabelle</a:t>
            </a:r>
            <a:endParaRPr sz="1800" dirty="0"/>
          </a:p>
          <a:p>
            <a:pPr>
              <a:defRPr sz="1800">
                <a:solidFill>
                  <a:srgbClr val="000000"/>
                </a:solidFill>
              </a:defRPr>
            </a:pPr>
            <a:r>
              <a:rPr lang="de-CH" sz="1800" b="1" dirty="0"/>
              <a:t>Nominalpreis</a:t>
            </a:r>
            <a:r>
              <a:rPr lang="de-CH" sz="1800" dirty="0"/>
              <a:t> einer </a:t>
            </a:r>
            <a:r>
              <a:rPr lang="de-CH" sz="1800" b="1" dirty="0"/>
              <a:t>Transaktion</a:t>
            </a:r>
            <a:r>
              <a:rPr lang="de-CH" sz="1800" dirty="0"/>
              <a:t>: Summe der Nominalpreise aller nicht-stornierten Artikel</a:t>
            </a:r>
          </a:p>
          <a:p>
            <a:pPr>
              <a:defRPr sz="1800">
                <a:solidFill>
                  <a:srgbClr val="000000"/>
                </a:solidFill>
              </a:defRPr>
            </a:pPr>
            <a:r>
              <a:rPr lang="de-CH" sz="1800" b="1" i="0" u="none" strike="noStrike" cap="none" spc="0" dirty="0">
                <a:solidFill>
                  <a:srgbClr val="000000"/>
                </a:solidFill>
                <a:latin typeface="Bierstadt"/>
                <a:ea typeface="Bierstadt"/>
                <a:cs typeface="Bierstadt"/>
              </a:rPr>
              <a:t>Häufige Abweichungen</a:t>
            </a:r>
            <a:endParaRPr sz="1800" dirty="0"/>
          </a:p>
          <a:p>
            <a:pPr>
              <a:defRPr/>
            </a:pPr>
            <a:r>
              <a:rPr lang="de-CH" sz="1800" b="0" i="0" u="none" strike="noStrike" cap="none" spc="0" dirty="0">
                <a:solidFill>
                  <a:srgbClr val="000000"/>
                </a:solidFill>
                <a:latin typeface="Bierstadt"/>
                <a:ea typeface="Bierstadt"/>
                <a:cs typeface="Bierstadt"/>
              </a:rPr>
              <a:t>Zwei definierte Merkmale:</a:t>
            </a:r>
            <a:endParaRPr lang="de-CH"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Differenz vorhanden </a:t>
            </a:r>
            <a:r>
              <a:rPr lang="de-CH" b="0" i="0" u="none" strike="noStrike" cap="none" spc="0" dirty="0">
                <a:solidFill>
                  <a:srgbClr val="000000"/>
                </a:solidFill>
                <a:latin typeface="Bierstadt"/>
                <a:ea typeface="Bierstadt"/>
                <a:cs typeface="Bierstadt"/>
              </a:rPr>
              <a:t>(ja/nein)</a:t>
            </a:r>
            <a:endParaRPr lang="de-CH" sz="1800" dirty="0">
              <a:solidFill>
                <a:srgbClr val="000000"/>
              </a:solidFill>
              <a:latin typeface="Bierstadt"/>
              <a:cs typeface="Bierstadt"/>
            </a:endParaRPr>
          </a:p>
          <a:p>
            <a:pPr lvl="1">
              <a:defRPr/>
            </a:pPr>
            <a:r>
              <a:rPr lang="de-CH" b="1" i="0" u="none" strike="noStrike" cap="none" spc="0" dirty="0">
                <a:solidFill>
                  <a:srgbClr val="000000"/>
                </a:solidFill>
                <a:latin typeface="Bierstadt"/>
                <a:ea typeface="Bierstadt"/>
                <a:cs typeface="Bierstadt"/>
              </a:rPr>
              <a:t>Absolute Höhe </a:t>
            </a:r>
            <a:r>
              <a:rPr lang="de-CH" b="0" i="0" u="none" strike="noStrike" cap="none" spc="0" dirty="0">
                <a:solidFill>
                  <a:srgbClr val="000000"/>
                </a:solidFill>
                <a:latin typeface="Bierstadt"/>
                <a:ea typeface="Bierstadt"/>
                <a:cs typeface="Bierstadt"/>
              </a:rPr>
              <a:t>der Differenz</a:t>
            </a:r>
            <a:endParaRPr lang="de-CH" dirty="0"/>
          </a:p>
          <a:p>
            <a:pPr marL="457200" lvl="1" indent="0">
              <a:buFont typeface="Arial"/>
              <a:buNone/>
              <a:defRPr sz="1800">
                <a:solidFill>
                  <a:srgbClr val="000000"/>
                </a:solidFill>
              </a:defRPr>
            </a:pPr>
            <a:endParaRPr lang="de-CH" dirty="0"/>
          </a:p>
        </p:txBody>
      </p:sp>
      <p:pic>
        <p:nvPicPr>
          <p:cNvPr id="2" name="Grafik 1">
            <a:extLst>
              <a:ext uri="{FF2B5EF4-FFF2-40B4-BE49-F238E27FC236}">
                <a16:creationId xmlns:a16="http://schemas.microsoft.com/office/drawing/2014/main" id="{EB7EE3A3-170A-FBC1-E52E-F15214CCDED1}"/>
              </a:ext>
            </a:extLst>
          </p:cNvPr>
          <p:cNvPicPr>
            <a:picLocks noChangeAspect="1"/>
          </p:cNvPicPr>
          <p:nvPr/>
        </p:nvPicPr>
        <p:blipFill>
          <a:blip r:embed="rId3"/>
          <a:stretch/>
        </p:blipFill>
        <p:spPr bwMode="auto">
          <a:xfrm>
            <a:off x="5329958" y="4096304"/>
            <a:ext cx="4037325" cy="20186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5EE05D-6C9E-B42E-92D4-C0D1367398E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26A7AF8-687C-F1F0-6F3F-A8062B33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06515D3-0710-DA70-19F5-B6DCFA70DA1A}"/>
              </a:ext>
            </a:extLst>
          </p:cNvPr>
          <p:cNvSpPr>
            <a:spLocks noGrp="1"/>
          </p:cNvSpPr>
          <p:nvPr>
            <p:ph type="ctrTitle"/>
          </p:nvPr>
        </p:nvSpPr>
        <p:spPr>
          <a:xfrm>
            <a:off x="521207" y="1211766"/>
            <a:ext cx="10712850" cy="4727988"/>
          </a:xfrm>
        </p:spPr>
        <p:txBody>
          <a:bodyPr anchor="b">
            <a:normAutofit/>
          </a:bodyPr>
          <a:lstStyle/>
          <a:p>
            <a:r>
              <a:rPr lang="de-DE" sz="6000" dirty="0"/>
              <a:t>1. Einleitung und Projektauftrag</a:t>
            </a:r>
          </a:p>
        </p:txBody>
      </p:sp>
      <p:sp>
        <p:nvSpPr>
          <p:cNvPr id="9" name="Freeform: Shape 8">
            <a:extLst>
              <a:ext uri="{FF2B5EF4-FFF2-40B4-BE49-F238E27FC236}">
                <a16:creationId xmlns:a16="http://schemas.microsoft.com/office/drawing/2014/main" id="{3D488509-5094-E0C9-E2BE-DA2CC3D314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957833220"/>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74E58F1-CFD6-17AB-1241-AA55E84FCD11}"/>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7A7F291-08F9-947F-5C02-DA36390A8CD5}"/>
              </a:ext>
            </a:extLst>
          </p:cNvPr>
          <p:cNvSpPr>
            <a:spLocks noGrp="1"/>
          </p:cNvSpPr>
          <p:nvPr>
            <p:ph type="title"/>
          </p:nvPr>
        </p:nvSpPr>
        <p:spPr bwMode="auto"/>
        <p:txBody>
          <a:bodyPr/>
          <a:lstStyle/>
          <a:p>
            <a:pPr>
              <a:defRPr/>
            </a:pPr>
            <a:r>
              <a:rPr lang="de-DE" dirty="0"/>
              <a:t>Numerische Merkmale von FRAUD (4)</a:t>
            </a:r>
            <a:endParaRPr dirty="0"/>
          </a:p>
        </p:txBody>
      </p:sp>
      <p:sp>
        <p:nvSpPr>
          <p:cNvPr id="998545421" name="Content Placeholder 2">
            <a:extLst>
              <a:ext uri="{FF2B5EF4-FFF2-40B4-BE49-F238E27FC236}">
                <a16:creationId xmlns:a16="http://schemas.microsoft.com/office/drawing/2014/main" id="{26C4C8BB-5FE1-BF1E-25FE-F72C19909CA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BD3CDAA-36A8-9A12-ABAC-5F99BCA45CD5}"/>
              </a:ext>
            </a:extLst>
          </p:cNvPr>
          <p:cNvSpPr>
            <a:spLocks noGrp="1"/>
          </p:cNvSpPr>
          <p:nvPr/>
        </p:nvSpPr>
        <p:spPr bwMode="auto">
          <a:xfrm>
            <a:off x="592205" y="1842988"/>
            <a:ext cx="5739769"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endParaRPr lang="de-DE" sz="2000" dirty="0"/>
          </a:p>
          <a:p>
            <a:pPr lvl="0">
              <a:lnSpc>
                <a:spcPct val="111000"/>
              </a:lnSpc>
              <a:defRPr/>
            </a:pPr>
            <a:endParaRPr lang="de-DE" sz="2000" dirty="0"/>
          </a:p>
          <a:p>
            <a:pPr lvl="0">
              <a:lnSpc>
                <a:spcPct val="111000"/>
              </a:lnSpc>
              <a:defRPr/>
            </a:pPr>
            <a:r>
              <a:rPr lang="de-DE" sz="2000" dirty="0"/>
              <a:t>Transaktionen mit Schaden (</a:t>
            </a:r>
            <a:r>
              <a:rPr lang="de-DE" sz="2000" dirty="0" err="1"/>
              <a:t>damage</a:t>
            </a:r>
            <a:r>
              <a:rPr lang="de-DE" sz="2000" dirty="0"/>
              <a:t> &gt; 0):</a:t>
            </a:r>
          </a:p>
          <a:p>
            <a:pPr lvl="1">
              <a:lnSpc>
                <a:spcPct val="111000"/>
              </a:lnSpc>
              <a:defRPr/>
            </a:pPr>
            <a:r>
              <a:rPr lang="de-DE" sz="1900" dirty="0"/>
              <a:t>enthalten häufiger </a:t>
            </a:r>
            <a:r>
              <a:rPr lang="de-DE" sz="1900" b="1" dirty="0"/>
              <a:t>hochpreisige Einzelartikel</a:t>
            </a:r>
          </a:p>
          <a:p>
            <a:pPr lvl="1">
              <a:lnSpc>
                <a:spcPct val="111000"/>
              </a:lnSpc>
              <a:defRPr/>
            </a:pPr>
            <a:r>
              <a:rPr lang="de-DE" sz="1900" b="1" dirty="0"/>
              <a:t>breitere Streuung </a:t>
            </a:r>
            <a:r>
              <a:rPr lang="de-DE" sz="1900" dirty="0"/>
              <a:t>bei der mittleren Zeit zwischen Scans</a:t>
            </a:r>
          </a:p>
        </p:txBody>
      </p:sp>
      <p:pic>
        <p:nvPicPr>
          <p:cNvPr id="2" name="Grafik 1" descr="Ein Bild, das Text, Screenshot, Diagramm, Reihe enthält.&#10;&#10;KI-generierte Inhalte können fehlerhaft sein.">
            <a:extLst>
              <a:ext uri="{FF2B5EF4-FFF2-40B4-BE49-F238E27FC236}">
                <a16:creationId xmlns:a16="http://schemas.microsoft.com/office/drawing/2014/main" id="{BA1A9665-BD89-4168-97B3-108DE0D4040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411432" y="2115555"/>
            <a:ext cx="4833291" cy="1611097"/>
          </a:xfrm>
          <a:prstGeom prst="rect">
            <a:avLst/>
          </a:prstGeom>
        </p:spPr>
      </p:pic>
      <p:pic>
        <p:nvPicPr>
          <p:cNvPr id="3" name="Grafik 2" descr="Ein Bild, das Text, Screenshot, Diagramm, Reihe enthält.&#10;&#10;KI-generierte Inhalte können fehlerhaft sein.">
            <a:extLst>
              <a:ext uri="{FF2B5EF4-FFF2-40B4-BE49-F238E27FC236}">
                <a16:creationId xmlns:a16="http://schemas.microsoft.com/office/drawing/2014/main" id="{D4388EF4-15B1-7FCD-E7AA-1C6B2860598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11431" y="3996506"/>
            <a:ext cx="4833291" cy="1611097"/>
          </a:xfrm>
          <a:prstGeom prst="rect">
            <a:avLst/>
          </a:prstGeom>
        </p:spPr>
      </p:pic>
    </p:spTree>
    <p:extLst>
      <p:ext uri="{BB962C8B-B14F-4D97-AF65-F5344CB8AC3E}">
        <p14:creationId xmlns:p14="http://schemas.microsoft.com/office/powerpoint/2010/main" val="14809143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F81B7A9-5F97-BDCA-0EC0-3BE7490F2595}"/>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A9286757-BB7F-93CE-BADA-A5561662B775}"/>
              </a:ext>
            </a:extLst>
          </p:cNvPr>
          <p:cNvSpPr>
            <a:spLocks noGrp="1"/>
          </p:cNvSpPr>
          <p:nvPr>
            <p:ph type="title"/>
          </p:nvPr>
        </p:nvSpPr>
        <p:spPr bwMode="auto"/>
        <p:txBody>
          <a:bodyPr/>
          <a:lstStyle/>
          <a:p>
            <a:pPr>
              <a:defRPr/>
            </a:pPr>
            <a:r>
              <a:rPr lang="de-DE" dirty="0"/>
              <a:t>Numerische Merkmale: Extremwerte</a:t>
            </a:r>
            <a:endParaRPr dirty="0"/>
          </a:p>
        </p:txBody>
      </p:sp>
      <p:sp>
        <p:nvSpPr>
          <p:cNvPr id="998545421" name="Content Placeholder 2">
            <a:extLst>
              <a:ext uri="{FF2B5EF4-FFF2-40B4-BE49-F238E27FC236}">
                <a16:creationId xmlns:a16="http://schemas.microsoft.com/office/drawing/2014/main" id="{181FA9F8-A311-A6B1-6911-1DE8B561EF5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15B61D63-D869-13A6-FD29-3481FE2F6E22}"/>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Für alle numerischen Features wurde der </a:t>
            </a:r>
            <a:r>
              <a:rPr lang="de-DE" sz="2000" b="1" dirty="0"/>
              <a:t>Z-Score</a:t>
            </a:r>
            <a:r>
              <a:rPr lang="de-DE" sz="2000" dirty="0"/>
              <a:t> berechnet</a:t>
            </a:r>
          </a:p>
          <a:p>
            <a:pPr lvl="0">
              <a:lnSpc>
                <a:spcPct val="111000"/>
              </a:lnSpc>
              <a:defRPr/>
            </a:pPr>
            <a:endParaRPr lang="de-DE" sz="2000" dirty="0"/>
          </a:p>
          <a:p>
            <a:pPr lvl="0">
              <a:lnSpc>
                <a:spcPct val="111000"/>
              </a:lnSpc>
              <a:defRPr/>
            </a:pPr>
            <a:r>
              <a:rPr lang="de-DE" dirty="0"/>
              <a:t>Nutzen: Identifikation systematisch </a:t>
            </a:r>
            <a:r>
              <a:rPr lang="de-DE" b="1" dirty="0"/>
              <a:t>auffälliger Attribute</a:t>
            </a:r>
          </a:p>
          <a:p>
            <a:pPr lvl="0">
              <a:lnSpc>
                <a:spcPct val="111000"/>
              </a:lnSpc>
              <a:defRPr/>
            </a:pPr>
            <a:endParaRPr lang="de-DE" dirty="0"/>
          </a:p>
          <a:p>
            <a:pPr lvl="0">
              <a:lnSpc>
                <a:spcPct val="111000"/>
              </a:lnSpc>
              <a:defRPr/>
            </a:pPr>
            <a:r>
              <a:rPr lang="de-DE" dirty="0"/>
              <a:t>Interpretation: Extremwerte nicht als Rauschen, sondern als </a:t>
            </a:r>
            <a:r>
              <a:rPr lang="de-DE" b="1" dirty="0"/>
              <a:t>potenziell erklärungsstark</a:t>
            </a:r>
            <a:r>
              <a:rPr lang="de-DE" dirty="0"/>
              <a:t> anzusehen</a:t>
            </a:r>
          </a:p>
          <a:p>
            <a:pPr lvl="1">
              <a:lnSpc>
                <a:spcPct val="111000"/>
              </a:lnSpc>
              <a:defRPr/>
            </a:pPr>
            <a:endParaRPr lang="de-DE" dirty="0"/>
          </a:p>
        </p:txBody>
      </p:sp>
      <p:pic>
        <p:nvPicPr>
          <p:cNvPr id="4" name="Grafik 3" descr="Ein Bild, das Text, Screenshot, Schrift, Zahl enthält.&#10;&#10;KI-generierte Inhalte können fehlerhaft sein.">
            <a:extLst>
              <a:ext uri="{FF2B5EF4-FFF2-40B4-BE49-F238E27FC236}">
                <a16:creationId xmlns:a16="http://schemas.microsoft.com/office/drawing/2014/main" id="{6CA71CC4-88C8-08CC-C2BE-98261D6D9854}"/>
              </a:ext>
            </a:extLst>
          </p:cNvPr>
          <p:cNvPicPr>
            <a:picLocks noChangeAspect="1"/>
          </p:cNvPicPr>
          <p:nvPr/>
        </p:nvPicPr>
        <p:blipFill>
          <a:blip r:embed="rId3"/>
          <a:stretch>
            <a:fillRect/>
          </a:stretch>
        </p:blipFill>
        <p:spPr>
          <a:xfrm>
            <a:off x="8453530" y="1842988"/>
            <a:ext cx="2590144" cy="3462203"/>
          </a:xfrm>
          <a:prstGeom prst="rect">
            <a:avLst/>
          </a:prstGeom>
        </p:spPr>
      </p:pic>
    </p:spTree>
    <p:extLst>
      <p:ext uri="{BB962C8B-B14F-4D97-AF65-F5344CB8AC3E}">
        <p14:creationId xmlns:p14="http://schemas.microsoft.com/office/powerpoint/2010/main" val="16293637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269DC6A-4297-DCCA-B90B-87E8355C46BC}"/>
            </a:ext>
          </a:extLst>
        </p:cNvPr>
        <p:cNvGrpSpPr/>
        <p:nvPr/>
      </p:nvGrpSpPr>
      <p:grpSpPr bwMode="auto">
        <a:xfrm>
          <a:off x="0" y="0"/>
          <a:ext cx="0" cy="0"/>
          <a:chOff x="0" y="0"/>
          <a:chExt cx="0" cy="0"/>
        </a:xfrm>
      </p:grpSpPr>
      <p:sp>
        <p:nvSpPr>
          <p:cNvPr id="1307615714" name="Title 1">
            <a:extLst>
              <a:ext uri="{FF2B5EF4-FFF2-40B4-BE49-F238E27FC236}">
                <a16:creationId xmlns:a16="http://schemas.microsoft.com/office/drawing/2014/main" id="{6FAEDA87-6226-6D83-FF51-D3D89387FDB2}"/>
              </a:ext>
            </a:extLst>
          </p:cNvPr>
          <p:cNvSpPr>
            <a:spLocks noGrp="1"/>
          </p:cNvSpPr>
          <p:nvPr>
            <p:ph type="title"/>
          </p:nvPr>
        </p:nvSpPr>
        <p:spPr bwMode="auto"/>
        <p:txBody>
          <a:bodyPr/>
          <a:lstStyle/>
          <a:p>
            <a:pPr>
              <a:defRPr/>
            </a:pPr>
            <a:r>
              <a:rPr lang="de-DE" dirty="0"/>
              <a:t>Numerische Merkmale: </a:t>
            </a:r>
            <a:r>
              <a:rPr lang="de-CH" dirty="0"/>
              <a:t>Signifikanz</a:t>
            </a:r>
            <a:endParaRPr dirty="0"/>
          </a:p>
        </p:txBody>
      </p:sp>
      <p:sp>
        <p:nvSpPr>
          <p:cNvPr id="2" name="Content Placeholder 2">
            <a:extLst>
              <a:ext uri="{FF2B5EF4-FFF2-40B4-BE49-F238E27FC236}">
                <a16:creationId xmlns:a16="http://schemas.microsoft.com/office/drawing/2014/main" id="{018F182B-887C-929A-0728-F66FA52C3C45}"/>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dirty="0"/>
              <a:t>t-Test als Entscheidungskriterium, welche Prädiktoren signifikant sind</a:t>
            </a:r>
          </a:p>
          <a:p>
            <a:pPr lvl="0">
              <a:lnSpc>
                <a:spcPct val="111000"/>
              </a:lnSpc>
              <a:defRPr/>
            </a:pPr>
            <a:r>
              <a:rPr lang="de-DE" dirty="0"/>
              <a:t>Zusätzlich Analyse, wie viel mit dem Prädiktor erklärt werden kann (Relevanz)</a:t>
            </a:r>
          </a:p>
          <a:p>
            <a:pPr lvl="0">
              <a:lnSpc>
                <a:spcPct val="111000"/>
              </a:lnSpc>
              <a:defRPr/>
            </a:pPr>
            <a:endParaRPr lang="de-DE" sz="18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Zahl enthält.&#10;&#10;KI-generierte Inhalte können fehlerhaft sein.">
            <a:extLst>
              <a:ext uri="{FF2B5EF4-FFF2-40B4-BE49-F238E27FC236}">
                <a16:creationId xmlns:a16="http://schemas.microsoft.com/office/drawing/2014/main" id="{8B3A8D8E-151E-ADD6-0AF0-6FFA8B38A4FA}"/>
              </a:ext>
            </a:extLst>
          </p:cNvPr>
          <p:cNvPicPr>
            <a:picLocks noChangeAspect="1"/>
          </p:cNvPicPr>
          <p:nvPr/>
        </p:nvPicPr>
        <p:blipFill>
          <a:blip r:embed="rId3"/>
          <a:stretch>
            <a:fillRect/>
          </a:stretch>
        </p:blipFill>
        <p:spPr>
          <a:xfrm>
            <a:off x="3627031" y="3720556"/>
            <a:ext cx="4533900" cy="1889760"/>
          </a:xfrm>
          <a:prstGeom prst="rect">
            <a:avLst/>
          </a:prstGeom>
        </p:spPr>
      </p:pic>
      <p:sp>
        <p:nvSpPr>
          <p:cNvPr id="4" name="Rechteck 3">
            <a:extLst>
              <a:ext uri="{FF2B5EF4-FFF2-40B4-BE49-F238E27FC236}">
                <a16:creationId xmlns:a16="http://schemas.microsoft.com/office/drawing/2014/main" id="{48D50383-6CC3-C608-CE77-CEAD84676764}"/>
              </a:ext>
            </a:extLst>
          </p:cNvPr>
          <p:cNvSpPr/>
          <p:nvPr/>
        </p:nvSpPr>
        <p:spPr>
          <a:xfrm>
            <a:off x="3656092" y="4315756"/>
            <a:ext cx="4411980" cy="182880"/>
          </a:xfrm>
          <a:prstGeom prst="rect">
            <a:avLst/>
          </a:prstGeom>
        </p:spPr>
        <p:style>
          <a:lnRef idx="2">
            <a:schemeClr val="dk1">
              <a:shade val="15000"/>
            </a:schemeClr>
          </a:lnRef>
          <a:fillRef idx="1">
            <a:schemeClr val="dk1"/>
          </a:fillRef>
          <a:effectRef idx="0">
            <a:schemeClr val="dk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de-DE"/>
          </a:p>
        </p:txBody>
      </p:sp>
    </p:spTree>
    <p:extLst>
      <p:ext uri="{BB962C8B-B14F-4D97-AF65-F5344CB8AC3E}">
        <p14:creationId xmlns:p14="http://schemas.microsoft.com/office/powerpoint/2010/main" val="19800344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5F56CC-B9C7-C5BD-DD77-568CA473AC0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ED499F9-A3D7-F013-F125-777336990ABE}"/>
              </a:ext>
            </a:extLst>
          </p:cNvPr>
          <p:cNvSpPr>
            <a:spLocks noGrp="1"/>
          </p:cNvSpPr>
          <p:nvPr>
            <p:ph type="title"/>
          </p:nvPr>
        </p:nvSpPr>
        <p:spPr bwMode="auto"/>
        <p:txBody>
          <a:bodyPr/>
          <a:lstStyle/>
          <a:p>
            <a:pPr>
              <a:defRPr/>
            </a:pPr>
            <a:r>
              <a:rPr lang="de-DE" dirty="0"/>
              <a:t>Kategoriale Merkmale von Fraud (1)</a:t>
            </a:r>
            <a:endParaRPr dirty="0"/>
          </a:p>
        </p:txBody>
      </p:sp>
      <p:sp>
        <p:nvSpPr>
          <p:cNvPr id="998545421" name="Content Placeholder 2">
            <a:extLst>
              <a:ext uri="{FF2B5EF4-FFF2-40B4-BE49-F238E27FC236}">
                <a16:creationId xmlns:a16="http://schemas.microsoft.com/office/drawing/2014/main" id="{47D0E57A-5DB7-5458-60C8-507165588194}"/>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F83462C-7092-DE79-4194-EAA1B1A13584}"/>
              </a:ext>
            </a:extLst>
          </p:cNvPr>
          <p:cNvSpPr>
            <a:spLocks noGrp="1"/>
          </p:cNvSpPr>
          <p:nvPr/>
        </p:nvSpPr>
        <p:spPr bwMode="auto">
          <a:xfrm>
            <a:off x="592205" y="1842988"/>
            <a:ext cx="7076956"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Im Folgenden einige graphische Gegenüberstellungen von FRAUD / NORMAL anhand kategorialer Variablen</a:t>
            </a:r>
          </a:p>
          <a:p>
            <a:pPr lvl="0">
              <a:lnSpc>
                <a:spcPct val="111000"/>
              </a:lnSpc>
              <a:defRPr/>
            </a:pPr>
            <a:endParaRPr lang="de-DE" sz="2000" dirty="0"/>
          </a:p>
          <a:p>
            <a:pPr lvl="0">
              <a:lnSpc>
                <a:spcPct val="111000"/>
              </a:lnSpc>
              <a:defRPr/>
            </a:pPr>
            <a:r>
              <a:rPr lang="de-DE" sz="2000" dirty="0"/>
              <a:t>Insbesondere bestimmte Produktkategorien kommen hier besonders häufig vor, ebenso:</a:t>
            </a:r>
          </a:p>
          <a:p>
            <a:pPr lvl="1">
              <a:lnSpc>
                <a:spcPct val="111000"/>
              </a:lnSpc>
              <a:defRPr/>
            </a:pPr>
            <a:r>
              <a:rPr lang="de-DE" sz="1800" dirty="0"/>
              <a:t>Wurde mehrheitlich bar bezahlt</a:t>
            </a:r>
          </a:p>
          <a:p>
            <a:pPr lvl="1">
              <a:lnSpc>
                <a:spcPct val="111000"/>
              </a:lnSpc>
              <a:defRPr/>
            </a:pPr>
            <a:r>
              <a:rPr lang="de-DE" sz="1800" dirty="0"/>
              <a:t>Hat das Kamerasystem Auffälligkeiten bemerkt</a:t>
            </a:r>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spTree>
    <p:extLst>
      <p:ext uri="{BB962C8B-B14F-4D97-AF65-F5344CB8AC3E}">
        <p14:creationId xmlns:p14="http://schemas.microsoft.com/office/powerpoint/2010/main" val="1878314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45819240" name="Title 1"/>
          <p:cNvSpPr>
            <a:spLocks noGrp="1"/>
          </p:cNvSpPr>
          <p:nvPr>
            <p:ph type="title"/>
          </p:nvPr>
        </p:nvSpPr>
        <p:spPr bwMode="auto"/>
        <p:txBody>
          <a:bodyPr/>
          <a:lstStyle/>
          <a:p>
            <a:pPr>
              <a:defRPr/>
            </a:pPr>
            <a:r>
              <a:rPr lang="de-DE" dirty="0"/>
              <a:t>Kategoriale Merkmale: Monat</a:t>
            </a:r>
            <a:endParaRPr dirty="0"/>
          </a:p>
        </p:txBody>
      </p:sp>
      <p:pic>
        <p:nvPicPr>
          <p:cNvPr id="498458967" name="Grafik 498458966"/>
          <p:cNvPicPr>
            <a:picLocks noChangeAspect="1"/>
          </p:cNvPicPr>
          <p:nvPr/>
        </p:nvPicPr>
        <p:blipFill>
          <a:blip r:embed="rId3"/>
          <a:stretch/>
        </p:blipFill>
        <p:spPr bwMode="auto">
          <a:xfrm>
            <a:off x="515112" y="2234074"/>
            <a:ext cx="6131494" cy="3065746"/>
          </a:xfrm>
          <a:prstGeom prst="rect">
            <a:avLst/>
          </a:prstGeom>
        </p:spPr>
      </p:pic>
      <p:pic>
        <p:nvPicPr>
          <p:cNvPr id="1865249964" name="Grafik 1865249963"/>
          <p:cNvPicPr>
            <a:picLocks noChangeAspect="1"/>
          </p:cNvPicPr>
          <p:nvPr/>
        </p:nvPicPr>
        <p:blipFill>
          <a:blip r:embed="rId4"/>
          <a:stretch/>
        </p:blipFill>
        <p:spPr bwMode="auto">
          <a:xfrm>
            <a:off x="6891520" y="2626071"/>
            <a:ext cx="4540454" cy="2530089"/>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861776648" name="Title 1"/>
          <p:cNvSpPr>
            <a:spLocks noGrp="1"/>
          </p:cNvSpPr>
          <p:nvPr>
            <p:ph type="title"/>
          </p:nvPr>
        </p:nvSpPr>
        <p:spPr bwMode="auto"/>
        <p:txBody>
          <a:bodyPr/>
          <a:lstStyle/>
          <a:p>
            <a:pPr>
              <a:defRPr/>
            </a:pPr>
            <a:r>
              <a:rPr lang="de-DE" dirty="0"/>
              <a:t>Kategoriale Merkmale: </a:t>
            </a:r>
            <a:r>
              <a:rPr lang="de-CH" dirty="0"/>
              <a:t>Wochentag</a:t>
            </a:r>
            <a:endParaRPr dirty="0"/>
          </a:p>
        </p:txBody>
      </p:sp>
      <p:pic>
        <p:nvPicPr>
          <p:cNvPr id="750932172" name="Grafik 750932171"/>
          <p:cNvPicPr>
            <a:picLocks noChangeAspect="1"/>
          </p:cNvPicPr>
          <p:nvPr/>
        </p:nvPicPr>
        <p:blipFill>
          <a:blip r:embed="rId3"/>
          <a:stretch/>
        </p:blipFill>
        <p:spPr bwMode="auto">
          <a:xfrm>
            <a:off x="2183204" y="2368093"/>
            <a:ext cx="7620000" cy="3809999"/>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23850493" name="Title 1"/>
          <p:cNvSpPr>
            <a:spLocks noGrp="1"/>
          </p:cNvSpPr>
          <p:nvPr>
            <p:ph type="title"/>
          </p:nvPr>
        </p:nvSpPr>
        <p:spPr bwMode="auto"/>
        <p:txBody>
          <a:bodyPr/>
          <a:lstStyle/>
          <a:p>
            <a:pPr>
              <a:defRPr/>
            </a:pPr>
            <a:r>
              <a:rPr lang="de-DE" dirty="0"/>
              <a:t>Kategoriale Merkmale: </a:t>
            </a:r>
            <a:r>
              <a:rPr lang="de-CH" dirty="0"/>
              <a:t>Tageszeit</a:t>
            </a:r>
            <a:endParaRPr dirty="0"/>
          </a:p>
        </p:txBody>
      </p:sp>
      <p:pic>
        <p:nvPicPr>
          <p:cNvPr id="936773557" name="Grafik 936773556"/>
          <p:cNvPicPr>
            <a:picLocks noChangeAspect="1"/>
          </p:cNvPicPr>
          <p:nvPr/>
        </p:nvPicPr>
        <p:blipFill>
          <a:blip r:embed="rId3"/>
          <a:stretch/>
        </p:blipFill>
        <p:spPr bwMode="auto">
          <a:xfrm>
            <a:off x="437536" y="2226688"/>
            <a:ext cx="6188227" cy="3094113"/>
          </a:xfrm>
          <a:prstGeom prst="rect">
            <a:avLst/>
          </a:prstGeom>
        </p:spPr>
      </p:pic>
      <p:pic>
        <p:nvPicPr>
          <p:cNvPr id="787042764" name="Grafik 787042763"/>
          <p:cNvPicPr>
            <a:picLocks noChangeAspect="1"/>
          </p:cNvPicPr>
          <p:nvPr/>
        </p:nvPicPr>
        <p:blipFill>
          <a:blip r:embed="rId4"/>
          <a:stretch/>
        </p:blipFill>
        <p:spPr bwMode="auto">
          <a:xfrm>
            <a:off x="6784259" y="2600497"/>
            <a:ext cx="5122508" cy="2561254"/>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406017120" name="Title 1"/>
          <p:cNvSpPr>
            <a:spLocks noGrp="1"/>
          </p:cNvSpPr>
          <p:nvPr>
            <p:ph type="title"/>
          </p:nvPr>
        </p:nvSpPr>
        <p:spPr bwMode="auto"/>
        <p:txBody>
          <a:bodyPr/>
          <a:lstStyle/>
          <a:p>
            <a:pPr>
              <a:defRPr/>
            </a:pPr>
            <a:r>
              <a:rPr lang="de-DE" dirty="0"/>
              <a:t>Kategoriale Merkmale: </a:t>
            </a:r>
            <a:r>
              <a:rPr lang="de-CH" dirty="0"/>
              <a:t>Produktkategorie</a:t>
            </a:r>
            <a:endParaRPr dirty="0"/>
          </a:p>
        </p:txBody>
      </p:sp>
      <p:pic>
        <p:nvPicPr>
          <p:cNvPr id="1136216080" name="Grafik 1136216079"/>
          <p:cNvPicPr>
            <a:picLocks noChangeAspect="1"/>
          </p:cNvPicPr>
          <p:nvPr/>
        </p:nvPicPr>
        <p:blipFill>
          <a:blip r:embed="rId3"/>
          <a:srcRect b="5658"/>
          <a:stretch/>
        </p:blipFill>
        <p:spPr bwMode="auto">
          <a:xfrm>
            <a:off x="515112" y="2300284"/>
            <a:ext cx="5548715" cy="3140851"/>
          </a:xfrm>
          <a:prstGeom prst="rect">
            <a:avLst/>
          </a:prstGeom>
        </p:spPr>
      </p:pic>
      <p:pic>
        <p:nvPicPr>
          <p:cNvPr id="2120695231" name="Grafik 2120695230"/>
          <p:cNvPicPr>
            <a:picLocks noChangeAspect="1"/>
          </p:cNvPicPr>
          <p:nvPr/>
        </p:nvPicPr>
        <p:blipFill>
          <a:blip r:embed="rId4"/>
          <a:stretch/>
        </p:blipFill>
        <p:spPr bwMode="auto">
          <a:xfrm>
            <a:off x="6128175" y="2441448"/>
            <a:ext cx="5570416" cy="314085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661343602" name="Title 1"/>
          <p:cNvSpPr>
            <a:spLocks noGrp="1"/>
          </p:cNvSpPr>
          <p:nvPr>
            <p:ph type="title"/>
          </p:nvPr>
        </p:nvSpPr>
        <p:spPr bwMode="auto"/>
        <p:txBody>
          <a:bodyPr/>
          <a:lstStyle/>
          <a:p>
            <a:pPr>
              <a:defRPr/>
            </a:pPr>
            <a:r>
              <a:rPr lang="de-DE" dirty="0"/>
              <a:t>Kategoriale Merkmale: </a:t>
            </a:r>
            <a:r>
              <a:rPr lang="de-CH" dirty="0"/>
              <a:t>Kamerasystem</a:t>
            </a:r>
            <a:endParaRPr dirty="0"/>
          </a:p>
        </p:txBody>
      </p:sp>
      <p:pic>
        <p:nvPicPr>
          <p:cNvPr id="1611242181" name="Grafik 1611242180"/>
          <p:cNvPicPr>
            <a:picLocks noChangeAspect="1"/>
          </p:cNvPicPr>
          <p:nvPr/>
        </p:nvPicPr>
        <p:blipFill>
          <a:blip r:embed="rId3"/>
          <a:stretch/>
        </p:blipFill>
        <p:spPr bwMode="auto">
          <a:xfrm>
            <a:off x="521208" y="2521360"/>
            <a:ext cx="5438469" cy="2719234"/>
          </a:xfrm>
          <a:prstGeom prst="rect">
            <a:avLst/>
          </a:prstGeom>
        </p:spPr>
      </p:pic>
      <p:pic>
        <p:nvPicPr>
          <p:cNvPr id="385084861" name="Grafik 385084860"/>
          <p:cNvPicPr>
            <a:picLocks noChangeAspect="1"/>
          </p:cNvPicPr>
          <p:nvPr/>
        </p:nvPicPr>
        <p:blipFill>
          <a:blip r:embed="rId4"/>
          <a:stretch/>
        </p:blipFill>
        <p:spPr bwMode="auto">
          <a:xfrm>
            <a:off x="6096001" y="2840603"/>
            <a:ext cx="5093110" cy="239999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307615714" name="Title 1"/>
          <p:cNvSpPr>
            <a:spLocks noGrp="1"/>
          </p:cNvSpPr>
          <p:nvPr>
            <p:ph type="title"/>
          </p:nvPr>
        </p:nvSpPr>
        <p:spPr bwMode="auto"/>
        <p:txBody>
          <a:bodyPr/>
          <a:lstStyle/>
          <a:p>
            <a:pPr>
              <a:defRPr/>
            </a:pPr>
            <a:r>
              <a:rPr lang="de-DE" dirty="0"/>
              <a:t>Kategoriale Merkmale: </a:t>
            </a:r>
            <a:r>
              <a:rPr lang="de-CH" dirty="0"/>
              <a:t>Zahlungsmittel</a:t>
            </a:r>
            <a:endParaRPr dirty="0"/>
          </a:p>
        </p:txBody>
      </p:sp>
      <p:pic>
        <p:nvPicPr>
          <p:cNvPr id="1692536420" name="Grafik 1692536419"/>
          <p:cNvPicPr>
            <a:picLocks noChangeAspect="1"/>
          </p:cNvPicPr>
          <p:nvPr/>
        </p:nvPicPr>
        <p:blipFill>
          <a:blip r:embed="rId3"/>
          <a:stretch/>
        </p:blipFill>
        <p:spPr bwMode="auto">
          <a:xfrm>
            <a:off x="2162527" y="1885597"/>
            <a:ext cx="7619999" cy="38099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C9AA8-D6D3-0F24-D824-7EDA36AF28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3EAFF2C-B7EA-B20C-EBAE-D27CC4198C7B}"/>
              </a:ext>
            </a:extLst>
          </p:cNvPr>
          <p:cNvSpPr>
            <a:spLocks noGrp="1"/>
          </p:cNvSpPr>
          <p:nvPr>
            <p:ph type="title"/>
          </p:nvPr>
        </p:nvSpPr>
        <p:spPr/>
        <p:txBody>
          <a:bodyPr/>
          <a:lstStyle/>
          <a:p>
            <a:r>
              <a:rPr lang="de-DE" dirty="0"/>
              <a:t>Meilenstein1: Projektauftrag</a:t>
            </a:r>
          </a:p>
        </p:txBody>
      </p:sp>
      <p:sp>
        <p:nvSpPr>
          <p:cNvPr id="3" name="Inhaltsplatzhalter 2">
            <a:extLst>
              <a:ext uri="{FF2B5EF4-FFF2-40B4-BE49-F238E27FC236}">
                <a16:creationId xmlns:a16="http://schemas.microsoft.com/office/drawing/2014/main" id="{C2B04436-9192-84A0-7E5E-8463FEAC08F3}"/>
              </a:ext>
            </a:extLst>
          </p:cNvPr>
          <p:cNvSpPr>
            <a:spLocks noGrp="1"/>
          </p:cNvSpPr>
          <p:nvPr>
            <p:ph idx="1"/>
          </p:nvPr>
        </p:nvSpPr>
        <p:spPr>
          <a:xfrm>
            <a:off x="521208" y="2054103"/>
            <a:ext cx="11155680" cy="3767328"/>
          </a:xfrm>
        </p:spPr>
        <p:txBody>
          <a:bodyPr>
            <a:normAutofit/>
          </a:bodyPr>
          <a:lstStyle/>
          <a:p>
            <a:r>
              <a:rPr lang="de-DE" b="1" dirty="0"/>
              <a:t>Ziel des Projekts: Reduktion betriebswirtschaftlicher Schäden</a:t>
            </a:r>
          </a:p>
          <a:p>
            <a:pPr lvl="1"/>
            <a:r>
              <a:rPr lang="de-DE" b="1" dirty="0"/>
              <a:t>Modell</a:t>
            </a:r>
            <a:r>
              <a:rPr lang="de-DE" dirty="0"/>
              <a:t> zur Erkennung </a:t>
            </a:r>
            <a:r>
              <a:rPr lang="de-DE" b="1" dirty="0"/>
              <a:t>auffälliger Muster/fehlerhafter Abläufe </a:t>
            </a:r>
            <a:endParaRPr lang="de-DE" dirty="0"/>
          </a:p>
          <a:p>
            <a:pPr lvl="1"/>
            <a:r>
              <a:rPr lang="de-DE" dirty="0"/>
              <a:t>Algorithmus zur </a:t>
            </a:r>
            <a:r>
              <a:rPr lang="de-DE" b="1" dirty="0"/>
              <a:t>Kennzeichnung verdächtiger Transaktionen</a:t>
            </a:r>
          </a:p>
          <a:p>
            <a:pPr lvl="1"/>
            <a:r>
              <a:rPr lang="de-DE" b="1" dirty="0"/>
              <a:t>Konkreten Handlungsempfehlungen</a:t>
            </a:r>
          </a:p>
          <a:p>
            <a:pPr lvl="1"/>
            <a:endParaRPr lang="de-DE" b="1" dirty="0"/>
          </a:p>
          <a:p>
            <a:r>
              <a:rPr lang="de-DE" b="1" dirty="0"/>
              <a:t>Nebenbedingungen</a:t>
            </a:r>
            <a:r>
              <a:rPr lang="de-DE" dirty="0"/>
              <a:t>:</a:t>
            </a:r>
            <a:endParaRPr lang="de-DE" b="1" dirty="0"/>
          </a:p>
          <a:p>
            <a:pPr lvl="1"/>
            <a:r>
              <a:rPr lang="de-DE" b="1" dirty="0"/>
              <a:t>Technische Machbarkeit</a:t>
            </a:r>
          </a:p>
          <a:p>
            <a:pPr lvl="1"/>
            <a:r>
              <a:rPr lang="de-DE" b="1" dirty="0"/>
              <a:t>Echtzeitbetrieb &amp; Skalierbarkeit</a:t>
            </a:r>
            <a:endParaRPr lang="de-DE" dirty="0"/>
          </a:p>
          <a:p>
            <a:pPr lvl="1"/>
            <a:r>
              <a:rPr lang="de-DE" b="1" dirty="0"/>
              <a:t>Betriebswirtschaftliche Sinnhaftigkeit </a:t>
            </a:r>
            <a:r>
              <a:rPr lang="de-DE" dirty="0"/>
              <a:t>der Lösung</a:t>
            </a:r>
          </a:p>
          <a:p>
            <a:pPr lvl="1"/>
            <a:r>
              <a:rPr lang="de-DE" b="1" dirty="0"/>
              <a:t>Bewertungsfunktion</a:t>
            </a:r>
            <a:r>
              <a:rPr lang="de-DE" dirty="0"/>
              <a:t> zur wirtschaftlichen Bewertung von Kontrollentscheidungen</a:t>
            </a:r>
            <a:endParaRPr lang="de-DE" b="1" dirty="0"/>
          </a:p>
          <a:p>
            <a:pPr lvl="1"/>
            <a:endParaRPr lang="de-DE" b="1" dirty="0"/>
          </a:p>
          <a:p>
            <a:pPr lvl="1"/>
            <a:endParaRPr lang="de-DE" dirty="0"/>
          </a:p>
        </p:txBody>
      </p:sp>
    </p:spTree>
    <p:extLst>
      <p:ext uri="{BB962C8B-B14F-4D97-AF65-F5344CB8AC3E}">
        <p14:creationId xmlns:p14="http://schemas.microsoft.com/office/powerpoint/2010/main" val="41269871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9289AC6-CE3D-C007-E766-75F2AD2E633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30CCDF67-43E8-A68C-8911-1CC967FCCF88}"/>
              </a:ext>
            </a:extLst>
          </p:cNvPr>
          <p:cNvSpPr>
            <a:spLocks noGrp="1"/>
          </p:cNvSpPr>
          <p:nvPr>
            <p:ph type="title"/>
          </p:nvPr>
        </p:nvSpPr>
        <p:spPr bwMode="auto"/>
        <p:txBody>
          <a:bodyPr/>
          <a:lstStyle/>
          <a:p>
            <a:pPr>
              <a:defRPr/>
            </a:pPr>
            <a:r>
              <a:rPr lang="de-DE" dirty="0"/>
              <a:t>Kategoriale Merkmale: </a:t>
            </a:r>
            <a:r>
              <a:rPr lang="de-CH" dirty="0"/>
              <a:t>Signifikanz</a:t>
            </a:r>
            <a:endParaRPr dirty="0"/>
          </a:p>
        </p:txBody>
      </p:sp>
      <p:sp>
        <p:nvSpPr>
          <p:cNvPr id="998545421" name="Content Placeholder 2">
            <a:extLst>
              <a:ext uri="{FF2B5EF4-FFF2-40B4-BE49-F238E27FC236}">
                <a16:creationId xmlns:a16="http://schemas.microsoft.com/office/drawing/2014/main" id="{F7A918B1-F21C-3F84-DA32-D3D4E472239B}"/>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9D5A50C7-FB65-6353-8E32-97C5FF85269A}"/>
              </a:ext>
            </a:extLst>
          </p:cNvPr>
          <p:cNvSpPr>
            <a:spLocks noGrp="1"/>
          </p:cNvSpPr>
          <p:nvPr/>
        </p:nvSpPr>
        <p:spPr bwMode="auto">
          <a:xfrm>
            <a:off x="592205" y="1842988"/>
            <a:ext cx="599540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lvl="0">
              <a:lnSpc>
                <a:spcPct val="111000"/>
              </a:lnSpc>
              <a:defRPr/>
            </a:pPr>
            <a:r>
              <a:rPr lang="de-DE" sz="2000" dirty="0"/>
              <a:t>Chi²-Test als Entscheidungskriterium, welche Prädiktoren signifikant sind</a:t>
            </a:r>
          </a:p>
          <a:p>
            <a:pPr lvl="0">
              <a:lnSpc>
                <a:spcPct val="111000"/>
              </a:lnSpc>
              <a:defRPr/>
            </a:pPr>
            <a:r>
              <a:rPr lang="de-DE" sz="2000" dirty="0"/>
              <a:t>Zusätzlich Analyse, wie viel mit dem Prädiktor erklärt werden kann (Relevanz)</a:t>
            </a:r>
          </a:p>
          <a:p>
            <a:pPr lvl="0">
              <a:lnSpc>
                <a:spcPct val="111000"/>
              </a:lnSpc>
              <a:defRPr/>
            </a:pP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3" name="Grafik 2" descr="Ein Bild, das Text, Screenshot, Schrift, Reihe enthält.&#10;&#10;KI-generierte Inhalte können fehlerhaft sein.">
            <a:extLst>
              <a:ext uri="{FF2B5EF4-FFF2-40B4-BE49-F238E27FC236}">
                <a16:creationId xmlns:a16="http://schemas.microsoft.com/office/drawing/2014/main" id="{C6543479-D486-FDC8-F3DB-358F73E9E402}"/>
              </a:ext>
            </a:extLst>
          </p:cNvPr>
          <p:cNvPicPr>
            <a:picLocks noChangeAspect="1"/>
          </p:cNvPicPr>
          <p:nvPr/>
        </p:nvPicPr>
        <p:blipFill>
          <a:blip r:embed="rId3"/>
          <a:stretch>
            <a:fillRect/>
          </a:stretch>
        </p:blipFill>
        <p:spPr>
          <a:xfrm>
            <a:off x="3005598" y="4259826"/>
            <a:ext cx="5295900" cy="914400"/>
          </a:xfrm>
          <a:prstGeom prst="rect">
            <a:avLst/>
          </a:prstGeom>
        </p:spPr>
      </p:pic>
    </p:spTree>
    <p:extLst>
      <p:ext uri="{BB962C8B-B14F-4D97-AF65-F5344CB8AC3E}">
        <p14:creationId xmlns:p14="http://schemas.microsoft.com/office/powerpoint/2010/main" val="7490269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2D3B590-3EFD-4CF9-E4AA-78DF679E7A4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CF479C78-9BB5-0DAE-841E-CD8E8A04403A}"/>
              </a:ext>
            </a:extLst>
          </p:cNvPr>
          <p:cNvSpPr>
            <a:spLocks noGrp="1"/>
          </p:cNvSpPr>
          <p:nvPr>
            <p:ph type="title"/>
          </p:nvPr>
        </p:nvSpPr>
        <p:spPr bwMode="auto"/>
        <p:txBody>
          <a:bodyPr/>
          <a:lstStyle/>
          <a:p>
            <a:pPr>
              <a:defRPr/>
            </a:pPr>
            <a:r>
              <a:rPr lang="de-DE" dirty="0"/>
              <a:t>Nichtlineare Zusammenhänge </a:t>
            </a:r>
            <a:endParaRPr dirty="0"/>
          </a:p>
        </p:txBody>
      </p:sp>
      <p:sp>
        <p:nvSpPr>
          <p:cNvPr id="998545421" name="Content Placeholder 2">
            <a:extLst>
              <a:ext uri="{FF2B5EF4-FFF2-40B4-BE49-F238E27FC236}">
                <a16:creationId xmlns:a16="http://schemas.microsoft.com/office/drawing/2014/main" id="{D7806B2F-644A-F3E4-F643-1D7888FC859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5A7EDF0D-E056-01BA-3A45-90F2EF88FDBD}"/>
              </a:ext>
            </a:extLst>
          </p:cNvPr>
          <p:cNvSpPr>
            <a:spLocks noGrp="1"/>
          </p:cNvSpPr>
          <p:nvPr/>
        </p:nvSpPr>
        <p:spPr bwMode="auto">
          <a:xfrm>
            <a:off x="592205" y="1842988"/>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dirty="0"/>
              <a:t>Zur Analyse nichtlinearer Zusammenhänge zwischen numerischen Attributen und Schadenshöhe zwei Ansätze:</a:t>
            </a:r>
          </a:p>
          <a:p>
            <a:pPr lvl="1">
              <a:lnSpc>
                <a:spcPct val="111000"/>
              </a:lnSpc>
              <a:defRPr/>
            </a:pPr>
            <a:r>
              <a:rPr lang="de-DE" sz="1800" b="1" dirty="0"/>
              <a:t>LOWESS-Glättung</a:t>
            </a:r>
            <a:r>
              <a:rPr lang="de-DE" sz="1800" dirty="0"/>
              <a:t> zur visuellen Trendbewertung</a:t>
            </a:r>
          </a:p>
          <a:p>
            <a:pPr lvl="1">
              <a:lnSpc>
                <a:spcPct val="111000"/>
              </a:lnSpc>
              <a:defRPr/>
            </a:pPr>
            <a:r>
              <a:rPr lang="de-DE" sz="1800" b="1" dirty="0"/>
              <a:t>Spearman &amp; Pearson-Korrelation</a:t>
            </a:r>
            <a:r>
              <a:rPr lang="de-DE" sz="1800" dirty="0"/>
              <a:t> zur quantitativen Bewertung</a:t>
            </a:r>
          </a:p>
          <a:p>
            <a:pPr lvl="1">
              <a:lnSpc>
                <a:spcPct val="111000"/>
              </a:lnSpc>
              <a:defRPr/>
            </a:pPr>
            <a:endParaRPr lang="de-DE" sz="1800" dirty="0"/>
          </a:p>
          <a:p>
            <a:pPr>
              <a:lnSpc>
                <a:spcPct val="111000"/>
              </a:lnSpc>
              <a:defRPr/>
            </a:pPr>
            <a:r>
              <a:rPr lang="de-DE" sz="2000" dirty="0"/>
              <a:t>Ergebnisse: </a:t>
            </a:r>
            <a:r>
              <a:rPr lang="de-DE" dirty="0"/>
              <a:t>Die meisten Merkmale zeigen keine klare nichtlineare Beziehung. Lediglich zwei Merkmale zeigen komplexere Beziehung zur Schadenshöhe. </a:t>
            </a:r>
            <a:endParaRPr lang="de-DE" sz="2000" dirty="0"/>
          </a:p>
          <a:p>
            <a:pPr lvl="0">
              <a:lnSpc>
                <a:spcPct val="111000"/>
              </a:lnSpc>
              <a:defRPr/>
            </a:pPr>
            <a:endParaRPr lang="de-DE" sz="2000" dirty="0"/>
          </a:p>
          <a:p>
            <a:pPr lvl="0">
              <a:lnSpc>
                <a:spcPct val="111000"/>
              </a:lnSpc>
              <a:defRPr/>
            </a:pPr>
            <a:endParaRPr lang="de-DE" dirty="0"/>
          </a:p>
          <a:p>
            <a:pPr lvl="1">
              <a:lnSpc>
                <a:spcPct val="111000"/>
              </a:lnSpc>
              <a:defRPr/>
            </a:pPr>
            <a:endParaRPr lang="de-DE" dirty="0"/>
          </a:p>
        </p:txBody>
      </p:sp>
      <p:pic>
        <p:nvPicPr>
          <p:cNvPr id="5" name="Grafik 4" descr="Ein Bild, das Text, Screenshot, Reihe, Diagramm enthält.&#10;&#10;KI-generierte Inhalte können fehlerhaft sein.">
            <a:extLst>
              <a:ext uri="{FF2B5EF4-FFF2-40B4-BE49-F238E27FC236}">
                <a16:creationId xmlns:a16="http://schemas.microsoft.com/office/drawing/2014/main" id="{7899626B-1AE6-FB51-EEBB-45543F193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9334" y="4326194"/>
            <a:ext cx="2639961" cy="1759974"/>
          </a:xfrm>
          <a:prstGeom prst="rect">
            <a:avLst/>
          </a:prstGeom>
        </p:spPr>
      </p:pic>
      <p:pic>
        <p:nvPicPr>
          <p:cNvPr id="6" name="Grafik 5" descr="Ein Bild, das Text, Screenshot, Software, Display enthält.&#10;&#10;KI-generierte Inhalte können fehlerhaft sein.">
            <a:extLst>
              <a:ext uri="{FF2B5EF4-FFF2-40B4-BE49-F238E27FC236}">
                <a16:creationId xmlns:a16="http://schemas.microsoft.com/office/drawing/2014/main" id="{2CDFFAA6-B726-8FC3-740D-8C7C23AF89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46882" y="4338369"/>
            <a:ext cx="2774020" cy="1849347"/>
          </a:xfrm>
          <a:prstGeom prst="rect">
            <a:avLst/>
          </a:prstGeom>
        </p:spPr>
      </p:pic>
    </p:spTree>
    <p:extLst>
      <p:ext uri="{BB962C8B-B14F-4D97-AF65-F5344CB8AC3E}">
        <p14:creationId xmlns:p14="http://schemas.microsoft.com/office/powerpoint/2010/main" val="26724346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037B8D9-A995-7AB4-EA15-BBF92A670BE0}"/>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68ADD1E6-3085-F96C-ECB1-402247A6C9AF}"/>
              </a:ext>
            </a:extLst>
          </p:cNvPr>
          <p:cNvSpPr>
            <a:spLocks noGrp="1"/>
          </p:cNvSpPr>
          <p:nvPr>
            <p:ph type="title"/>
          </p:nvPr>
        </p:nvSpPr>
        <p:spPr bwMode="auto"/>
        <p:txBody>
          <a:bodyPr/>
          <a:lstStyle/>
          <a:p>
            <a:pPr>
              <a:defRPr/>
            </a:pPr>
            <a:r>
              <a:rPr lang="de-DE" dirty="0"/>
              <a:t>Regressionsanalyse: Multivariate Analyse</a:t>
            </a:r>
            <a:endParaRPr dirty="0"/>
          </a:p>
        </p:txBody>
      </p:sp>
      <p:sp>
        <p:nvSpPr>
          <p:cNvPr id="998545421" name="Content Placeholder 2">
            <a:extLst>
              <a:ext uri="{FF2B5EF4-FFF2-40B4-BE49-F238E27FC236}">
                <a16:creationId xmlns:a16="http://schemas.microsoft.com/office/drawing/2014/main" id="{801A3561-C8A9-761D-EA37-EDB6D3F2D8A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F4C98FF3-FB58-35F4-C044-A21BF4200C5A}"/>
              </a:ext>
            </a:extLst>
          </p:cNvPr>
          <p:cNvSpPr>
            <a:spLocks noGrp="1"/>
          </p:cNvSpPr>
          <p:nvPr/>
        </p:nvSpPr>
        <p:spPr bwMode="auto">
          <a:xfrm>
            <a:off x="592205" y="2078963"/>
            <a:ext cx="10783718"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2000" b="1" dirty="0"/>
              <a:t>Multivariate Modellbildung</a:t>
            </a:r>
            <a:r>
              <a:rPr lang="de-DE" sz="2000" dirty="0"/>
              <a:t> mit Reduktion (schrittweise Entfernen nicht relevanter Attribute)</a:t>
            </a:r>
          </a:p>
          <a:p>
            <a:pPr lvl="0">
              <a:lnSpc>
                <a:spcPct val="111000"/>
              </a:lnSpc>
              <a:defRPr/>
            </a:pPr>
            <a:r>
              <a:rPr lang="de-DE" sz="2000" dirty="0"/>
              <a:t>Getrennte Betrachtung für Zielgrößen:</a:t>
            </a:r>
          </a:p>
          <a:p>
            <a:pPr lvl="1">
              <a:lnSpc>
                <a:spcPct val="111000"/>
              </a:lnSpc>
              <a:defRPr/>
            </a:pPr>
            <a:r>
              <a:rPr lang="de-DE" dirty="0"/>
              <a:t>Logistische Regression: FRAUD / NORMAL</a:t>
            </a:r>
          </a:p>
          <a:p>
            <a:pPr lvl="1">
              <a:lnSpc>
                <a:spcPct val="111000"/>
              </a:lnSpc>
              <a:defRPr/>
            </a:pPr>
            <a:r>
              <a:rPr lang="de-DE" dirty="0"/>
              <a:t>Klassische Regression: Schadenshöhe</a:t>
            </a:r>
          </a:p>
          <a:p>
            <a:pPr lvl="1">
              <a:lnSpc>
                <a:spcPct val="111000"/>
              </a:lnSpc>
              <a:defRPr/>
            </a:pPr>
            <a:endParaRPr lang="de-DE" dirty="0"/>
          </a:p>
          <a:p>
            <a:pPr>
              <a:lnSpc>
                <a:spcPct val="111000"/>
              </a:lnSpc>
              <a:defRPr/>
            </a:pPr>
            <a:r>
              <a:rPr lang="de-DE" dirty="0"/>
              <a:t>Aufteilung der Daten in eine Trainingsmenge (80%) und eine Validierungsmenge (20%). Bewertung anhand der Performance auf beiden Mengen. </a:t>
            </a:r>
          </a:p>
          <a:p>
            <a:pPr lvl="1">
              <a:lnSpc>
                <a:spcPct val="111000"/>
              </a:lnSpc>
              <a:defRPr/>
            </a:pPr>
            <a:endParaRPr lang="de-DE" dirty="0"/>
          </a:p>
        </p:txBody>
      </p:sp>
    </p:spTree>
    <p:extLst>
      <p:ext uri="{BB962C8B-B14F-4D97-AF65-F5344CB8AC3E}">
        <p14:creationId xmlns:p14="http://schemas.microsoft.com/office/powerpoint/2010/main" val="7322332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5A619CAB-8281-99FB-F1DD-B3589158D89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7B11EEBC-661B-BA6B-98B3-84470D4872F1}"/>
              </a:ext>
            </a:extLst>
          </p:cNvPr>
          <p:cNvSpPr>
            <a:spLocks noGrp="1"/>
          </p:cNvSpPr>
          <p:nvPr>
            <p:ph type="title"/>
          </p:nvPr>
        </p:nvSpPr>
        <p:spPr bwMode="auto"/>
        <p:txBody>
          <a:bodyPr/>
          <a:lstStyle/>
          <a:p>
            <a:pPr>
              <a:defRPr/>
            </a:pPr>
            <a:r>
              <a:rPr lang="de-DE" dirty="0"/>
              <a:t>Regressionsanalyse: Auswertung</a:t>
            </a:r>
            <a:endParaRPr dirty="0"/>
          </a:p>
        </p:txBody>
      </p:sp>
      <p:sp>
        <p:nvSpPr>
          <p:cNvPr id="998545421" name="Content Placeholder 2">
            <a:extLst>
              <a:ext uri="{FF2B5EF4-FFF2-40B4-BE49-F238E27FC236}">
                <a16:creationId xmlns:a16="http://schemas.microsoft.com/office/drawing/2014/main" id="{216AD390-EF94-4D3F-558C-1318B199555D}"/>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0DAE244-B7AB-37A0-F80F-5E8E41188105}"/>
              </a:ext>
            </a:extLst>
          </p:cNvPr>
          <p:cNvSpPr>
            <a:spLocks noGrp="1"/>
          </p:cNvSpPr>
          <p:nvPr/>
        </p:nvSpPr>
        <p:spPr bwMode="auto">
          <a:xfrm>
            <a:off x="592205" y="1842987"/>
            <a:ext cx="10783718" cy="4154689"/>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a:lnSpc>
                <a:spcPct val="111000"/>
              </a:lnSpc>
              <a:defRPr/>
            </a:pPr>
            <a:endParaRPr lang="de-DE" dirty="0"/>
          </a:p>
          <a:p>
            <a:pPr>
              <a:lnSpc>
                <a:spcPct val="111000"/>
              </a:lnSpc>
              <a:defRPr/>
            </a:pPr>
            <a:r>
              <a:rPr lang="de-DE" dirty="0"/>
              <a:t>Prognosegüte bei Klassifikation ist </a:t>
            </a:r>
            <a:r>
              <a:rPr lang="de-DE" b="1" dirty="0"/>
              <a:t>verzerrt</a:t>
            </a:r>
            <a:r>
              <a:rPr lang="de-DE" dirty="0"/>
              <a:t> durch die </a:t>
            </a:r>
            <a:br>
              <a:rPr lang="de-DE" dirty="0"/>
            </a:br>
            <a:r>
              <a:rPr lang="de-DE" dirty="0"/>
              <a:t>vielen Nicht-Schadensfälle; </a:t>
            </a:r>
            <a:r>
              <a:rPr lang="de-DE" b="1" dirty="0"/>
              <a:t>bei ausgewogenem Datensatz</a:t>
            </a:r>
            <a:br>
              <a:rPr lang="de-DE" b="1" dirty="0"/>
            </a:br>
            <a:r>
              <a:rPr lang="de-DE" b="1" dirty="0"/>
              <a:t>bessere Performance</a:t>
            </a:r>
          </a:p>
          <a:p>
            <a:pPr marL="0" indent="0">
              <a:lnSpc>
                <a:spcPct val="111000"/>
              </a:lnSpc>
              <a:buNone/>
              <a:defRPr/>
            </a:pPr>
            <a:endParaRPr lang="de-DE" dirty="0"/>
          </a:p>
          <a:p>
            <a:pPr>
              <a:lnSpc>
                <a:spcPct val="111000"/>
              </a:lnSpc>
              <a:defRPr/>
            </a:pPr>
            <a:r>
              <a:rPr lang="de-DE" dirty="0"/>
              <a:t>Geringe Vorhersagbarkeit der Schadenshöhe</a:t>
            </a:r>
          </a:p>
          <a:p>
            <a:pPr lvl="1">
              <a:lnSpc>
                <a:spcPct val="111000"/>
              </a:lnSpc>
              <a:defRPr/>
            </a:pPr>
            <a:r>
              <a:rPr lang="de-DE" b="1" dirty="0"/>
              <a:t>Breite Streuung</a:t>
            </a:r>
            <a:r>
              <a:rPr lang="de-DE" dirty="0"/>
              <a:t> der Schadensbeträge</a:t>
            </a:r>
          </a:p>
          <a:p>
            <a:pPr lvl="1">
              <a:lnSpc>
                <a:spcPct val="111000"/>
              </a:lnSpc>
              <a:defRPr/>
            </a:pPr>
            <a:r>
              <a:rPr lang="de-DE" dirty="0"/>
              <a:t>Großer Anteil an Null-Schäden → Verteilung verzerrt</a:t>
            </a:r>
          </a:p>
          <a:p>
            <a:pPr lvl="1">
              <a:lnSpc>
                <a:spcPct val="111000"/>
              </a:lnSpc>
              <a:defRPr/>
            </a:pPr>
            <a:endParaRPr lang="de-DE" dirty="0"/>
          </a:p>
          <a:p>
            <a:pPr>
              <a:lnSpc>
                <a:spcPct val="111000"/>
              </a:lnSpc>
              <a:defRPr/>
            </a:pPr>
            <a:r>
              <a:rPr lang="de-DE" dirty="0"/>
              <a:t>Komplexere Modelle mit Interaktionen:</a:t>
            </a:r>
          </a:p>
          <a:p>
            <a:pPr lvl="1">
              <a:lnSpc>
                <a:spcPct val="111000"/>
              </a:lnSpc>
              <a:defRPr/>
            </a:pPr>
            <a:r>
              <a:rPr lang="de-DE" b="1" dirty="0"/>
              <a:t>Verbesserung auf Trainingsdaten</a:t>
            </a:r>
            <a:r>
              <a:rPr lang="de-DE" dirty="0"/>
              <a:t>, aber</a:t>
            </a:r>
          </a:p>
          <a:p>
            <a:pPr lvl="1">
              <a:lnSpc>
                <a:spcPct val="111000"/>
              </a:lnSpc>
              <a:defRPr/>
            </a:pPr>
            <a:r>
              <a:rPr lang="de-DE" b="1" dirty="0"/>
              <a:t>Kein Zugewinn auf Testdaten</a:t>
            </a:r>
            <a:r>
              <a:rPr lang="de-DE" dirty="0"/>
              <a:t> → Überanpassung</a:t>
            </a:r>
          </a:p>
          <a:p>
            <a:pPr>
              <a:lnSpc>
                <a:spcPct val="111000"/>
              </a:lnSpc>
              <a:defRPr/>
            </a:pPr>
            <a:endParaRPr lang="de-DE" dirty="0"/>
          </a:p>
          <a:p>
            <a:pPr>
              <a:lnSpc>
                <a:spcPct val="111000"/>
              </a:lnSpc>
              <a:defRPr/>
            </a:pPr>
            <a:endParaRPr lang="de-DE" dirty="0"/>
          </a:p>
          <a:p>
            <a:pPr lvl="0">
              <a:lnSpc>
                <a:spcPct val="111000"/>
              </a:lnSpc>
              <a:defRPr/>
            </a:pPr>
            <a:endParaRPr lang="de-DE" dirty="0"/>
          </a:p>
          <a:p>
            <a:pPr lvl="1">
              <a:lnSpc>
                <a:spcPct val="111000"/>
              </a:lnSpc>
              <a:defRPr/>
            </a:pPr>
            <a:endParaRPr lang="de-DE" dirty="0"/>
          </a:p>
        </p:txBody>
      </p:sp>
      <p:pic>
        <p:nvPicPr>
          <p:cNvPr id="2" name="Grafik 1" descr="Ein Bild, das Text, Screenshot, Schrift, Zahl enthält.&#10;&#10;KI-generierte Inhalte können fehlerhaft sein.">
            <a:extLst>
              <a:ext uri="{FF2B5EF4-FFF2-40B4-BE49-F238E27FC236}">
                <a16:creationId xmlns:a16="http://schemas.microsoft.com/office/drawing/2014/main" id="{810E7AD8-ADCF-A937-DCBB-A6736396D00C}"/>
              </a:ext>
            </a:extLst>
          </p:cNvPr>
          <p:cNvPicPr>
            <a:picLocks noChangeAspect="1"/>
          </p:cNvPicPr>
          <p:nvPr/>
        </p:nvPicPr>
        <p:blipFill>
          <a:blip r:embed="rId3"/>
          <a:stretch>
            <a:fillRect/>
          </a:stretch>
        </p:blipFill>
        <p:spPr>
          <a:xfrm>
            <a:off x="6607276" y="2228164"/>
            <a:ext cx="2094272" cy="2996975"/>
          </a:xfrm>
          <a:prstGeom prst="rect">
            <a:avLst/>
          </a:prstGeom>
        </p:spPr>
      </p:pic>
      <p:pic>
        <p:nvPicPr>
          <p:cNvPr id="3" name="Grafik 2" descr="Ein Bild, das Text, Schrift, Screenshot enthält.&#10;&#10;KI-generierte Inhalte können fehlerhaft sein.">
            <a:extLst>
              <a:ext uri="{FF2B5EF4-FFF2-40B4-BE49-F238E27FC236}">
                <a16:creationId xmlns:a16="http://schemas.microsoft.com/office/drawing/2014/main" id="{73B84010-3C05-941F-0F85-3F1D74AC952E}"/>
              </a:ext>
            </a:extLst>
          </p:cNvPr>
          <p:cNvPicPr>
            <a:picLocks noChangeAspect="1"/>
          </p:cNvPicPr>
          <p:nvPr/>
        </p:nvPicPr>
        <p:blipFill>
          <a:blip r:embed="rId4"/>
          <a:stretch>
            <a:fillRect/>
          </a:stretch>
        </p:blipFill>
        <p:spPr>
          <a:xfrm>
            <a:off x="8878529" y="2308570"/>
            <a:ext cx="1828800" cy="1304925"/>
          </a:xfrm>
          <a:prstGeom prst="rect">
            <a:avLst/>
          </a:prstGeom>
        </p:spPr>
      </p:pic>
    </p:spTree>
    <p:extLst>
      <p:ext uri="{BB962C8B-B14F-4D97-AF65-F5344CB8AC3E}">
        <p14:creationId xmlns:p14="http://schemas.microsoft.com/office/powerpoint/2010/main" val="39803864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err="1"/>
              <a:t>Fazit</a:t>
            </a:r>
            <a:r>
              <a:rPr lang="de-DE" dirty="0"/>
              <a:t> des zweiten Meilensteins</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Daten sind </a:t>
            </a:r>
            <a:r>
              <a:rPr lang="de-DE" b="1" dirty="0"/>
              <a:t>plausibel und konsistent </a:t>
            </a:r>
            <a:r>
              <a:rPr lang="de-DE" dirty="0"/>
              <a:t>(Stornothematik noch zu klären)</a:t>
            </a:r>
          </a:p>
          <a:p>
            <a:pPr marL="0" indent="0">
              <a:buNone/>
              <a:defRPr sz="1800">
                <a:solidFill>
                  <a:srgbClr val="000000"/>
                </a:solidFill>
              </a:defRPr>
            </a:pPr>
            <a:endParaRPr dirty="0"/>
          </a:p>
          <a:p>
            <a:pPr>
              <a:defRPr sz="1800">
                <a:solidFill>
                  <a:srgbClr val="000000"/>
                </a:solidFill>
              </a:defRPr>
            </a:pPr>
            <a:r>
              <a:rPr b="1" dirty="0" err="1"/>
              <a:t>Relevante</a:t>
            </a:r>
            <a:r>
              <a:rPr b="1" dirty="0"/>
              <a:t> </a:t>
            </a:r>
            <a:r>
              <a:rPr b="1" dirty="0" err="1"/>
              <a:t>Merkmale</a:t>
            </a:r>
            <a:r>
              <a:rPr b="1" dirty="0"/>
              <a:t> </a:t>
            </a:r>
            <a:r>
              <a:rPr lang="de-DE" dirty="0"/>
              <a:t>wurden extrahiert und statistische analysiert</a:t>
            </a:r>
          </a:p>
          <a:p>
            <a:pPr>
              <a:defRPr sz="1800">
                <a:solidFill>
                  <a:srgbClr val="000000"/>
                </a:solidFill>
              </a:defRPr>
            </a:pPr>
            <a:endParaRPr lang="de-DE" dirty="0"/>
          </a:p>
          <a:p>
            <a:pPr>
              <a:defRPr sz="1800">
                <a:solidFill>
                  <a:srgbClr val="000000"/>
                </a:solidFill>
              </a:defRPr>
            </a:pPr>
            <a:r>
              <a:rPr lang="de-DE" dirty="0"/>
              <a:t>Daten eignen sich für </a:t>
            </a:r>
            <a:r>
              <a:rPr lang="de-DE" b="1" dirty="0"/>
              <a:t>weiteren Modellaufbau</a:t>
            </a:r>
          </a:p>
          <a:p>
            <a:pPr>
              <a:defRPr sz="1800">
                <a:solidFill>
                  <a:srgbClr val="000000"/>
                </a:solidFill>
              </a:defRPr>
            </a:pPr>
            <a:endParaRPr lang="de-DE" b="1" dirty="0"/>
          </a:p>
          <a:p>
            <a:pPr>
              <a:defRPr sz="1800">
                <a:solidFill>
                  <a:srgbClr val="000000"/>
                </a:solidFill>
              </a:defRPr>
            </a:pPr>
            <a:r>
              <a:rPr lang="de-DE" b="1" dirty="0"/>
              <a:t>Komplexere Verfahren</a:t>
            </a:r>
            <a:r>
              <a:rPr lang="de-DE" dirty="0"/>
              <a:t> </a:t>
            </a:r>
            <a:r>
              <a:rPr lang="de-DE" b="1" dirty="0"/>
              <a:t>notwendig</a:t>
            </a:r>
            <a:r>
              <a:rPr lang="de-DE" dirty="0"/>
              <a:t>, um durchgehend gute Prognosegüte sowohl bei der Klassifikation als auch der Schadensvorhersage gut abzuschneiden</a:t>
            </a:r>
            <a:endParaRPr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C851-116D-244D-5734-089655BAC8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03A47-A414-0AAD-F153-9BDCA3E2B7D8}"/>
              </a:ext>
            </a:extLst>
          </p:cNvPr>
          <p:cNvSpPr>
            <a:spLocks noGrp="1"/>
          </p:cNvSpPr>
          <p:nvPr>
            <p:ph type="title"/>
          </p:nvPr>
        </p:nvSpPr>
        <p:spPr/>
        <p:txBody>
          <a:bodyPr/>
          <a:lstStyle/>
          <a:p>
            <a:r>
              <a:rPr lang="de-DE" dirty="0"/>
              <a:t>Nächste Schritte</a:t>
            </a:r>
            <a:endParaRPr dirty="0"/>
          </a:p>
        </p:txBody>
      </p:sp>
      <p:sp>
        <p:nvSpPr>
          <p:cNvPr id="3" name="Content Placeholder 2">
            <a:extLst>
              <a:ext uri="{FF2B5EF4-FFF2-40B4-BE49-F238E27FC236}">
                <a16:creationId xmlns:a16="http://schemas.microsoft.com/office/drawing/2014/main" id="{B9E36041-BDD3-378B-C13A-CC86C05433B9}"/>
              </a:ext>
            </a:extLst>
          </p:cNvPr>
          <p:cNvSpPr>
            <a:spLocks noGrp="1"/>
          </p:cNvSpPr>
          <p:nvPr>
            <p:ph idx="1"/>
          </p:nvPr>
        </p:nvSpPr>
        <p:spPr>
          <a:xfrm>
            <a:off x="515112" y="2211625"/>
            <a:ext cx="5475555" cy="3767328"/>
          </a:xfrm>
        </p:spPr>
        <p:txBody>
          <a:bodyPr/>
          <a:lstStyle/>
          <a:p>
            <a:pPr>
              <a:defRPr sz="1800">
                <a:solidFill>
                  <a:srgbClr val="000000"/>
                </a:solidFill>
              </a:defRPr>
            </a:pPr>
            <a:r>
              <a:rPr lang="de-DE" b="1" dirty="0"/>
              <a:t>Dreistufiges Modell </a:t>
            </a:r>
            <a:r>
              <a:rPr lang="de-DE" dirty="0"/>
              <a:t>auf Grundlage der aktuellen Datenerkenntnisse:</a:t>
            </a:r>
          </a:p>
          <a:p>
            <a:pPr lvl="1">
              <a:defRPr sz="1800">
                <a:solidFill>
                  <a:srgbClr val="000000"/>
                </a:solidFill>
              </a:defRPr>
            </a:pPr>
            <a:r>
              <a:rPr lang="de-DE" dirty="0"/>
              <a:t>1. Statische Anwendung gewisser </a:t>
            </a:r>
            <a:r>
              <a:rPr lang="de-DE" b="1" dirty="0"/>
              <a:t>Erkennungsregeln</a:t>
            </a:r>
          </a:p>
          <a:p>
            <a:pPr lvl="1">
              <a:defRPr sz="1800">
                <a:solidFill>
                  <a:srgbClr val="000000"/>
                </a:solidFill>
              </a:defRPr>
            </a:pPr>
            <a:r>
              <a:rPr lang="de-DE" dirty="0"/>
              <a:t>2. </a:t>
            </a:r>
            <a:r>
              <a:rPr lang="de-DE" b="1" dirty="0"/>
              <a:t>Klassifikationsalgorithmus</a:t>
            </a:r>
            <a:r>
              <a:rPr lang="de-DE" dirty="0"/>
              <a:t> zur Erkennung von fehlerhaften Transaktionen</a:t>
            </a:r>
          </a:p>
          <a:p>
            <a:pPr lvl="1">
              <a:defRPr sz="1800">
                <a:solidFill>
                  <a:srgbClr val="000000"/>
                </a:solidFill>
              </a:defRPr>
            </a:pPr>
            <a:r>
              <a:rPr lang="de-DE" dirty="0"/>
              <a:t>3. </a:t>
            </a:r>
            <a:r>
              <a:rPr lang="de-DE" b="1" dirty="0"/>
              <a:t>Modell für Schätzung der Schadenshöhe </a:t>
            </a:r>
            <a:r>
              <a:rPr lang="de-DE" dirty="0"/>
              <a:t>im Falle fehlerhafter Transaktionen (ansonsten prognostiziere Schaden=0)</a:t>
            </a:r>
          </a:p>
          <a:p>
            <a:pPr lvl="1">
              <a:defRPr sz="1800">
                <a:solidFill>
                  <a:srgbClr val="000000"/>
                </a:solidFill>
              </a:defRPr>
            </a:pPr>
            <a:r>
              <a:rPr lang="de-DE" dirty="0"/>
              <a:t>Einbau der </a:t>
            </a:r>
            <a:r>
              <a:rPr lang="de-DE" b="1" dirty="0"/>
              <a:t>Bewertungsfunktion</a:t>
            </a:r>
            <a:r>
              <a:rPr lang="de-DE" dirty="0"/>
              <a:t> in Regeln für manuelle Kontrollen</a:t>
            </a:r>
            <a:endParaRPr dirty="0"/>
          </a:p>
        </p:txBody>
      </p:sp>
      <p:pic>
        <p:nvPicPr>
          <p:cNvPr id="4" name="Grafik 3" descr="Ein Bild, das Text, Screenshot, Diagramm, Schrift enthält.&#10;&#10;KI-generierte Inhalte können fehlerhaft sein.">
            <a:extLst>
              <a:ext uri="{FF2B5EF4-FFF2-40B4-BE49-F238E27FC236}">
                <a16:creationId xmlns:a16="http://schemas.microsoft.com/office/drawing/2014/main" id="{A713914C-40BF-5E58-731C-54C40255C102}"/>
              </a:ext>
            </a:extLst>
          </p:cNvPr>
          <p:cNvPicPr>
            <a:picLocks noChangeAspect="1"/>
          </p:cNvPicPr>
          <p:nvPr/>
        </p:nvPicPr>
        <p:blipFill>
          <a:blip r:embed="rId2"/>
          <a:stretch>
            <a:fillRect/>
          </a:stretch>
        </p:blipFill>
        <p:spPr>
          <a:xfrm>
            <a:off x="6096000" y="879047"/>
            <a:ext cx="5303571" cy="4602958"/>
          </a:xfrm>
          <a:prstGeom prst="rect">
            <a:avLst/>
          </a:prstGeom>
        </p:spPr>
      </p:pic>
    </p:spTree>
    <p:extLst>
      <p:ext uri="{BB962C8B-B14F-4D97-AF65-F5344CB8AC3E}">
        <p14:creationId xmlns:p14="http://schemas.microsoft.com/office/powerpoint/2010/main" val="616360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DB0B7D0-8F4A-AAED-2799-BA7F2F288D45}"/>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A76FF7E-7C9D-D78F-FBF3-51910E75C2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5CCE4886-E1E8-A094-ADB0-ADD31F1E03B2}"/>
              </a:ext>
            </a:extLst>
          </p:cNvPr>
          <p:cNvSpPr>
            <a:spLocks noGrp="1"/>
          </p:cNvSpPr>
          <p:nvPr>
            <p:ph type="ctrTitle"/>
          </p:nvPr>
        </p:nvSpPr>
        <p:spPr>
          <a:xfrm>
            <a:off x="521208" y="1211766"/>
            <a:ext cx="10077966" cy="4727988"/>
          </a:xfrm>
        </p:spPr>
        <p:txBody>
          <a:bodyPr anchor="b">
            <a:normAutofit/>
          </a:bodyPr>
          <a:lstStyle/>
          <a:p>
            <a:r>
              <a:rPr lang="de-DE" sz="6000" dirty="0"/>
              <a:t>4. Modellierung</a:t>
            </a:r>
          </a:p>
        </p:txBody>
      </p:sp>
      <p:sp>
        <p:nvSpPr>
          <p:cNvPr id="9" name="Freeform: Shape 8">
            <a:extLst>
              <a:ext uri="{FF2B5EF4-FFF2-40B4-BE49-F238E27FC236}">
                <a16:creationId xmlns:a16="http://schemas.microsoft.com/office/drawing/2014/main" id="{DCDF2CB8-5990-7545-16BD-242479EFEE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717023306"/>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FA54C-E20C-0D29-39BD-607F3E1E7B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7A39B-99BF-EFB1-07C2-111B7B3DD4F8}"/>
              </a:ext>
            </a:extLst>
          </p:cNvPr>
          <p:cNvSpPr>
            <a:spLocks noGrp="1"/>
          </p:cNvSpPr>
          <p:nvPr>
            <p:ph type="title"/>
          </p:nvPr>
        </p:nvSpPr>
        <p:spPr/>
        <p:txBody>
          <a:bodyPr/>
          <a:lstStyle/>
          <a:p>
            <a:r>
              <a:rPr lang="de-DE" dirty="0"/>
              <a:t>Ziele des Meilensteins (1)</a:t>
            </a:r>
            <a:endParaRPr dirty="0"/>
          </a:p>
        </p:txBody>
      </p:sp>
      <p:sp>
        <p:nvSpPr>
          <p:cNvPr id="3" name="Content Placeholder 2">
            <a:extLst>
              <a:ext uri="{FF2B5EF4-FFF2-40B4-BE49-F238E27FC236}">
                <a16:creationId xmlns:a16="http://schemas.microsoft.com/office/drawing/2014/main" id="{7D934BF8-0724-B4DF-E00D-D64A9C53735C}"/>
              </a:ext>
            </a:extLst>
          </p:cNvPr>
          <p:cNvSpPr>
            <a:spLocks noGrp="1"/>
          </p:cNvSpPr>
          <p:nvPr>
            <p:ph idx="1"/>
          </p:nvPr>
        </p:nvSpPr>
        <p:spPr>
          <a:xfrm>
            <a:off x="521208" y="2201535"/>
            <a:ext cx="6549443" cy="4170127"/>
          </a:xfrm>
        </p:spPr>
        <p:txBody>
          <a:bodyPr/>
          <a:lstStyle/>
          <a:p>
            <a:pPr>
              <a:defRPr sz="1800">
                <a:solidFill>
                  <a:srgbClr val="000000"/>
                </a:solidFill>
              </a:defRPr>
            </a:pPr>
            <a:r>
              <a:rPr lang="de-DE" b="1" dirty="0"/>
              <a:t>Ausgangsbasis</a:t>
            </a:r>
            <a:r>
              <a:rPr lang="de-DE" dirty="0"/>
              <a:t>: bereinigte &amp; aggregierte Transaktionsdaten</a:t>
            </a:r>
          </a:p>
          <a:p>
            <a:pPr>
              <a:defRPr sz="1800">
                <a:solidFill>
                  <a:srgbClr val="000000"/>
                </a:solidFill>
              </a:defRPr>
            </a:pPr>
            <a:endParaRPr lang="de-DE" dirty="0"/>
          </a:p>
          <a:p>
            <a:pPr>
              <a:defRPr sz="1800">
                <a:solidFill>
                  <a:srgbClr val="000000"/>
                </a:solidFill>
              </a:defRPr>
            </a:pPr>
            <a:r>
              <a:rPr lang="de-DE" b="1" dirty="0"/>
              <a:t>Ziel</a:t>
            </a:r>
            <a:r>
              <a:rPr lang="de-DE" dirty="0"/>
              <a:t>: Entwicklung </a:t>
            </a:r>
            <a:r>
              <a:rPr lang="de-DE" b="1" dirty="0"/>
              <a:t>praxistauglicher Modelle </a:t>
            </a:r>
            <a:r>
              <a:rPr lang="de-DE" dirty="0"/>
              <a:t>zur Betrugserkennung an SBK</a:t>
            </a:r>
          </a:p>
          <a:p>
            <a:pPr>
              <a:defRPr sz="1800">
                <a:solidFill>
                  <a:srgbClr val="000000"/>
                </a:solidFill>
              </a:defRPr>
            </a:pPr>
            <a:endParaRPr lang="de-DE" dirty="0"/>
          </a:p>
          <a:p>
            <a:pPr>
              <a:defRPr sz="1800">
                <a:solidFill>
                  <a:srgbClr val="000000"/>
                </a:solidFill>
              </a:defRPr>
            </a:pPr>
            <a:r>
              <a:rPr lang="de-DE" dirty="0"/>
              <a:t>Berücksichtigung betriebswirtschaftlicher </a:t>
            </a:r>
            <a:r>
              <a:rPr lang="de-DE" b="1" dirty="0"/>
              <a:t>Bewertungsfunktion</a:t>
            </a:r>
          </a:p>
          <a:p>
            <a:pPr>
              <a:defRPr sz="1800">
                <a:solidFill>
                  <a:srgbClr val="000000"/>
                </a:solidFill>
              </a:defRPr>
            </a:pPr>
            <a:endParaRPr lang="de-DE" dirty="0"/>
          </a:p>
          <a:p>
            <a:pPr>
              <a:defRPr sz="1800">
                <a:solidFill>
                  <a:srgbClr val="000000"/>
                </a:solidFill>
              </a:defRPr>
            </a:pPr>
            <a:r>
              <a:rPr lang="de-DE" dirty="0"/>
              <a:t>Werteverlust reduzieren  &lt;-&gt;  unnötige Kontrollen vermeiden</a:t>
            </a:r>
          </a:p>
        </p:txBody>
      </p:sp>
      <p:pic>
        <p:nvPicPr>
          <p:cNvPr id="5" name="Grafik 4">
            <a:extLst>
              <a:ext uri="{FF2B5EF4-FFF2-40B4-BE49-F238E27FC236}">
                <a16:creationId xmlns:a16="http://schemas.microsoft.com/office/drawing/2014/main" id="{79DDA465-07E9-168A-9CEC-B189F5F6E958}"/>
              </a:ext>
            </a:extLst>
          </p:cNvPr>
          <p:cNvPicPr>
            <a:picLocks noChangeAspect="1"/>
          </p:cNvPicPr>
          <p:nvPr/>
        </p:nvPicPr>
        <p:blipFill>
          <a:blip r:embed="rId2"/>
          <a:stretch>
            <a:fillRect/>
          </a:stretch>
        </p:blipFill>
        <p:spPr>
          <a:xfrm>
            <a:off x="6096000" y="3818331"/>
            <a:ext cx="5143946" cy="1196444"/>
          </a:xfrm>
          <a:prstGeom prst="rect">
            <a:avLst/>
          </a:prstGeom>
        </p:spPr>
      </p:pic>
    </p:spTree>
    <p:extLst>
      <p:ext uri="{BB962C8B-B14F-4D97-AF65-F5344CB8AC3E}">
        <p14:creationId xmlns:p14="http://schemas.microsoft.com/office/powerpoint/2010/main" val="20536006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9F013-13D7-607F-982B-9B26E2C84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73F3B5-F388-C86E-BB9C-E3DC7762938A}"/>
              </a:ext>
            </a:extLst>
          </p:cNvPr>
          <p:cNvSpPr>
            <a:spLocks noGrp="1"/>
          </p:cNvSpPr>
          <p:nvPr>
            <p:ph type="title"/>
          </p:nvPr>
        </p:nvSpPr>
        <p:spPr/>
        <p:txBody>
          <a:bodyPr/>
          <a:lstStyle/>
          <a:p>
            <a:r>
              <a:rPr lang="de-DE" dirty="0"/>
              <a:t>Ziele des Meilensteins (2)</a:t>
            </a:r>
            <a:endParaRPr dirty="0"/>
          </a:p>
        </p:txBody>
      </p:sp>
      <p:sp>
        <p:nvSpPr>
          <p:cNvPr id="3" name="Content Placeholder 2">
            <a:extLst>
              <a:ext uri="{FF2B5EF4-FFF2-40B4-BE49-F238E27FC236}">
                <a16:creationId xmlns:a16="http://schemas.microsoft.com/office/drawing/2014/main" id="{55948A25-9B2F-5A38-C530-D11C2A6FFDF4}"/>
              </a:ext>
            </a:extLst>
          </p:cNvPr>
          <p:cNvSpPr>
            <a:spLocks noGrp="1"/>
          </p:cNvSpPr>
          <p:nvPr>
            <p:ph idx="1"/>
          </p:nvPr>
        </p:nvSpPr>
        <p:spPr>
          <a:xfrm>
            <a:off x="521208" y="2441448"/>
            <a:ext cx="11155680" cy="3921161"/>
          </a:xfrm>
        </p:spPr>
        <p:txBody>
          <a:bodyPr/>
          <a:lstStyle/>
          <a:p>
            <a:pPr marL="0" indent="0">
              <a:buNone/>
            </a:pPr>
            <a:r>
              <a:rPr lang="de-DE" b="1" dirty="0"/>
              <a:t>       Modellentwicklung in mehreren Schritten</a:t>
            </a:r>
            <a:r>
              <a:rPr lang="de-DE" dirty="0"/>
              <a:t>:</a:t>
            </a:r>
          </a:p>
          <a:p>
            <a:pPr lvl="1"/>
            <a:r>
              <a:rPr lang="de-DE" dirty="0"/>
              <a:t>Einfache Regeln für offensichtliche Betrugsfälle</a:t>
            </a:r>
          </a:p>
          <a:p>
            <a:pPr lvl="1"/>
            <a:r>
              <a:rPr lang="de-DE" dirty="0"/>
              <a:t>Klassifikator für </a:t>
            </a:r>
            <a:r>
              <a:rPr lang="de-DE" b="1" dirty="0"/>
              <a:t>Betrugswahrscheinlichkeit</a:t>
            </a:r>
            <a:endParaRPr lang="de-DE" dirty="0"/>
          </a:p>
          <a:p>
            <a:pPr lvl="1"/>
            <a:r>
              <a:rPr lang="de-DE" dirty="0"/>
              <a:t>Regressionsmodell zur </a:t>
            </a:r>
            <a:r>
              <a:rPr lang="de-DE" b="1" dirty="0"/>
              <a:t>Schadenshöhe</a:t>
            </a:r>
            <a:endParaRPr lang="de-DE" dirty="0"/>
          </a:p>
          <a:p>
            <a:pPr lvl="1"/>
            <a:r>
              <a:rPr lang="de-DE" dirty="0"/>
              <a:t>Kombination beider Modelle in </a:t>
            </a:r>
            <a:r>
              <a:rPr lang="de-DE" b="1" dirty="0"/>
              <a:t>Entscheidungslogik</a:t>
            </a:r>
            <a:endParaRPr lang="de-DE" dirty="0"/>
          </a:p>
          <a:p>
            <a:pPr lvl="1"/>
            <a:r>
              <a:rPr lang="de-DE" b="1" dirty="0"/>
              <a:t>Threshold- &amp; Sensitivitätsanalyse</a:t>
            </a:r>
            <a:r>
              <a:rPr lang="de-DE" dirty="0"/>
              <a:t> zur Strategieoptimierung</a:t>
            </a:r>
          </a:p>
          <a:p>
            <a:pPr lvl="1"/>
            <a:endParaRPr lang="de-DE" dirty="0"/>
          </a:p>
          <a:p>
            <a:pPr marL="457200" lvl="1" indent="0">
              <a:buNone/>
            </a:pPr>
            <a:r>
              <a:rPr lang="de-DE" sz="1800" b="1" dirty="0"/>
              <a:t>Konkrete Handlungsempfehlungen für den operativen Einsatz</a:t>
            </a:r>
          </a:p>
          <a:p>
            <a:pPr marL="457200" lvl="1" indent="0">
              <a:buNone/>
            </a:pPr>
            <a:endParaRPr lang="de-DE" dirty="0"/>
          </a:p>
        </p:txBody>
      </p:sp>
    </p:spTree>
    <p:extLst>
      <p:ext uri="{BB962C8B-B14F-4D97-AF65-F5344CB8AC3E}">
        <p14:creationId xmlns:p14="http://schemas.microsoft.com/office/powerpoint/2010/main" val="15477506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6AD0A-5B25-4931-F4E5-34E5345F2B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43708A-1134-8009-05AD-7AC1A77AC047}"/>
              </a:ext>
            </a:extLst>
          </p:cNvPr>
          <p:cNvSpPr>
            <a:spLocks noGrp="1"/>
          </p:cNvSpPr>
          <p:nvPr>
            <p:ph type="title"/>
          </p:nvPr>
        </p:nvSpPr>
        <p:spPr/>
        <p:txBody>
          <a:bodyPr/>
          <a:lstStyle/>
          <a:p>
            <a:r>
              <a:rPr lang="de-DE" dirty="0"/>
              <a:t>Anforderungen an Analyseverfahren</a:t>
            </a:r>
            <a:endParaRPr dirty="0"/>
          </a:p>
        </p:txBody>
      </p:sp>
      <p:sp>
        <p:nvSpPr>
          <p:cNvPr id="3" name="Content Placeholder 2">
            <a:extLst>
              <a:ext uri="{FF2B5EF4-FFF2-40B4-BE49-F238E27FC236}">
                <a16:creationId xmlns:a16="http://schemas.microsoft.com/office/drawing/2014/main" id="{E67EA258-7311-A1AE-F5F6-C04040B5E6B5}"/>
              </a:ext>
            </a:extLst>
          </p:cNvPr>
          <p:cNvSpPr>
            <a:spLocks noGrp="1"/>
          </p:cNvSpPr>
          <p:nvPr>
            <p:ph idx="1"/>
          </p:nvPr>
        </p:nvSpPr>
        <p:spPr>
          <a:xfrm>
            <a:off x="521208" y="2140527"/>
            <a:ext cx="11155680" cy="4222082"/>
          </a:xfrm>
        </p:spPr>
        <p:txBody>
          <a:bodyPr>
            <a:normAutofit/>
          </a:bodyPr>
          <a:lstStyle/>
          <a:p>
            <a:r>
              <a:rPr lang="de-DE" dirty="0"/>
              <a:t>Mehr als nur Modellgüte: Entscheidungskriterien im Praxiseinsatz</a:t>
            </a:r>
            <a:br>
              <a:rPr lang="de-DE" dirty="0"/>
            </a:br>
            <a:endParaRPr lang="de-DE" b="1" dirty="0"/>
          </a:p>
          <a:p>
            <a:r>
              <a:rPr lang="de-DE" b="1" dirty="0"/>
              <a:t>weitere zentrale Anforderungen </a:t>
            </a:r>
            <a:r>
              <a:rPr lang="de-DE" dirty="0"/>
              <a:t>gleichrangig berücksichtigt u.a.:</a:t>
            </a:r>
          </a:p>
          <a:p>
            <a:pPr lvl="1"/>
            <a:r>
              <a:rPr lang="de-DE" b="1" dirty="0"/>
              <a:t>Verständlichkeit: </a:t>
            </a:r>
            <a:r>
              <a:rPr lang="de-DE" dirty="0"/>
              <a:t>Ergebnisse nachvollziehbar &amp; visualisierbar</a:t>
            </a:r>
          </a:p>
          <a:p>
            <a:pPr lvl="1"/>
            <a:r>
              <a:rPr lang="de-DE" b="1" dirty="0"/>
              <a:t>Umsetzbarkeit: </a:t>
            </a:r>
            <a:r>
              <a:rPr lang="de-DE" dirty="0"/>
              <a:t>Einfach in der Praxis einsetzbar</a:t>
            </a:r>
          </a:p>
          <a:p>
            <a:pPr lvl="1"/>
            <a:r>
              <a:rPr lang="de-DE" b="1" dirty="0"/>
              <a:t>Reproduzierbarkeit: </a:t>
            </a:r>
            <a:r>
              <a:rPr lang="de-DE" dirty="0"/>
              <a:t>Konsistente Ergebnisse mit gleichem Code/Daten</a:t>
            </a:r>
          </a:p>
          <a:p>
            <a:pPr lvl="1"/>
            <a:r>
              <a:rPr lang="de-DE" b="1" dirty="0"/>
              <a:t>Skalierbarkeit: </a:t>
            </a:r>
            <a:r>
              <a:rPr lang="de-DE" dirty="0"/>
              <a:t>Einsetzbar in allen Filialen, nachtrainierbar</a:t>
            </a:r>
          </a:p>
          <a:p>
            <a:pPr lvl="1"/>
            <a:r>
              <a:rPr lang="de-DE" b="1" dirty="0"/>
              <a:t>Robustheit: </a:t>
            </a:r>
            <a:r>
              <a:rPr lang="de-DE" dirty="0"/>
              <a:t>Stabil bei Datenschwankungen &amp; erneutem Training</a:t>
            </a:r>
          </a:p>
        </p:txBody>
      </p:sp>
    </p:spTree>
    <p:extLst>
      <p:ext uri="{BB962C8B-B14F-4D97-AF65-F5344CB8AC3E}">
        <p14:creationId xmlns:p14="http://schemas.microsoft.com/office/powerpoint/2010/main" val="190166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3D18C3-0EE9-A532-01C5-A5C160B26D4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3C139C0-BD43-E4AD-0047-6CBCDD4B8439}"/>
              </a:ext>
            </a:extLst>
          </p:cNvPr>
          <p:cNvSpPr>
            <a:spLocks noGrp="1"/>
          </p:cNvSpPr>
          <p:nvPr>
            <p:ph type="title"/>
          </p:nvPr>
        </p:nvSpPr>
        <p:spPr/>
        <p:txBody>
          <a:bodyPr/>
          <a:lstStyle/>
          <a:p>
            <a:r>
              <a:rPr lang="de-DE" dirty="0"/>
              <a:t>Meilenstein 2: Datenzugang &amp; Exploration</a:t>
            </a:r>
          </a:p>
        </p:txBody>
      </p:sp>
      <p:sp>
        <p:nvSpPr>
          <p:cNvPr id="3" name="Inhaltsplatzhalter 2">
            <a:extLst>
              <a:ext uri="{FF2B5EF4-FFF2-40B4-BE49-F238E27FC236}">
                <a16:creationId xmlns:a16="http://schemas.microsoft.com/office/drawing/2014/main" id="{9CA6553E-A712-900B-0EEC-FBBDA0785F34}"/>
              </a:ext>
            </a:extLst>
          </p:cNvPr>
          <p:cNvSpPr>
            <a:spLocks noGrp="1"/>
          </p:cNvSpPr>
          <p:nvPr>
            <p:ph idx="1"/>
          </p:nvPr>
        </p:nvSpPr>
        <p:spPr>
          <a:xfrm>
            <a:off x="521208" y="2703007"/>
            <a:ext cx="11155680" cy="3472109"/>
          </a:xfrm>
        </p:spPr>
        <p:txBody>
          <a:bodyPr>
            <a:normAutofit/>
          </a:bodyPr>
          <a:lstStyle/>
          <a:p>
            <a:r>
              <a:rPr lang="de-DE" b="1" dirty="0"/>
              <a:t>Zugang</a:t>
            </a:r>
            <a:r>
              <a:rPr lang="de-DE" dirty="0"/>
              <a:t> zu Kassendaten (Transaktion, Artikel, Filiale)</a:t>
            </a:r>
          </a:p>
          <a:p>
            <a:r>
              <a:rPr lang="de-DE" b="1" dirty="0"/>
              <a:t>Prüfung</a:t>
            </a:r>
            <a:r>
              <a:rPr lang="de-DE" dirty="0"/>
              <a:t> auf Vollständigkeit, Struktur, Konsistenz</a:t>
            </a:r>
          </a:p>
          <a:p>
            <a:r>
              <a:rPr lang="de-DE" dirty="0"/>
              <a:t>Erste </a:t>
            </a:r>
            <a:r>
              <a:rPr lang="de-DE" b="1" dirty="0"/>
              <a:t>explorative Analysen </a:t>
            </a:r>
            <a:r>
              <a:rPr lang="de-DE" dirty="0"/>
              <a:t>&amp; Hypothesenbildung</a:t>
            </a:r>
          </a:p>
          <a:p>
            <a:r>
              <a:rPr lang="de-DE" b="1" dirty="0"/>
              <a:t>Evaluierung </a:t>
            </a:r>
            <a:r>
              <a:rPr lang="de-DE" dirty="0"/>
              <a:t>der Modellierbarkeit (z. B. </a:t>
            </a:r>
            <a:r>
              <a:rPr lang="de-DE" dirty="0" err="1"/>
              <a:t>Labelverteilung</a:t>
            </a:r>
            <a:r>
              <a:rPr lang="de-DE" dirty="0"/>
              <a:t>, Datenqualität)</a:t>
            </a:r>
          </a:p>
          <a:p>
            <a:r>
              <a:rPr lang="de-DE" dirty="0"/>
              <a:t>Definition der </a:t>
            </a:r>
            <a:r>
              <a:rPr lang="de-DE" b="1" dirty="0"/>
              <a:t>REST-Schnittstelle</a:t>
            </a:r>
            <a:r>
              <a:rPr lang="de-DE" dirty="0"/>
              <a:t> für späteren Modellzugriff</a:t>
            </a:r>
          </a:p>
          <a:p>
            <a:r>
              <a:rPr lang="de-DE" b="1" dirty="0"/>
              <a:t>Präsentation</a:t>
            </a:r>
            <a:r>
              <a:rPr lang="de-DE" dirty="0"/>
              <a:t> erster Erkenntnisse &amp; ggfs. Projektanpassung</a:t>
            </a:r>
          </a:p>
          <a:p>
            <a:endParaRPr lang="de-DE" dirty="0"/>
          </a:p>
        </p:txBody>
      </p:sp>
    </p:spTree>
    <p:extLst>
      <p:ext uri="{BB962C8B-B14F-4D97-AF65-F5344CB8AC3E}">
        <p14:creationId xmlns:p14="http://schemas.microsoft.com/office/powerpoint/2010/main" val="24402718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FCFAB-E1C8-AB29-A9DC-E1A051CA0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A03112-54F6-75D6-1AAD-744BF441F615}"/>
              </a:ext>
            </a:extLst>
          </p:cNvPr>
          <p:cNvSpPr>
            <a:spLocks noGrp="1"/>
          </p:cNvSpPr>
          <p:nvPr>
            <p:ph type="title"/>
          </p:nvPr>
        </p:nvSpPr>
        <p:spPr/>
        <p:txBody>
          <a:bodyPr/>
          <a:lstStyle/>
          <a:p>
            <a:r>
              <a:rPr lang="de-DE" dirty="0"/>
              <a:t>Merkmalsraum der Analysedaten (1)</a:t>
            </a:r>
            <a:endParaRPr dirty="0"/>
          </a:p>
        </p:txBody>
      </p:sp>
      <p:sp>
        <p:nvSpPr>
          <p:cNvPr id="3" name="Content Placeholder 2">
            <a:extLst>
              <a:ext uri="{FF2B5EF4-FFF2-40B4-BE49-F238E27FC236}">
                <a16:creationId xmlns:a16="http://schemas.microsoft.com/office/drawing/2014/main" id="{43434710-EB09-EAE9-C727-6E8B43737E21}"/>
              </a:ext>
            </a:extLst>
          </p:cNvPr>
          <p:cNvSpPr>
            <a:spLocks noGrp="1"/>
          </p:cNvSpPr>
          <p:nvPr>
            <p:ph idx="1"/>
          </p:nvPr>
        </p:nvSpPr>
        <p:spPr>
          <a:xfrm>
            <a:off x="521208" y="2140527"/>
            <a:ext cx="11155680" cy="4222082"/>
          </a:xfrm>
        </p:spPr>
        <p:txBody>
          <a:bodyPr>
            <a:normAutofit/>
          </a:bodyPr>
          <a:lstStyle/>
          <a:p>
            <a:pPr marL="0" indent="0">
              <a:buNone/>
            </a:pPr>
            <a:r>
              <a:rPr lang="de-DE" b="1" dirty="0"/>
              <a:t>1. Merkmalsquellen (Datenursprung):</a:t>
            </a:r>
          </a:p>
          <a:p>
            <a:r>
              <a:rPr lang="de-DE" b="1" dirty="0"/>
              <a:t>Originaldaten</a:t>
            </a:r>
            <a:r>
              <a:rPr lang="de-DE" dirty="0"/>
              <a:t> (z. B. Zahlungsart, Uhrzeit, Produktkategorie)</a:t>
            </a:r>
          </a:p>
          <a:p>
            <a:r>
              <a:rPr lang="de-DE" b="1" dirty="0"/>
              <a:t>Automatisch generierte Systemdaten</a:t>
            </a:r>
            <a:r>
              <a:rPr lang="de-DE" dirty="0"/>
              <a:t> (z. B. Kamerasystem, Rückmeldungen)</a:t>
            </a:r>
          </a:p>
          <a:p>
            <a:r>
              <a:rPr lang="de-DE" b="1" dirty="0"/>
              <a:t>Berechnete Merkmale</a:t>
            </a:r>
            <a:r>
              <a:rPr lang="de-DE" dirty="0"/>
              <a:t> (z. B. Transaktionsdauer, Preisabweichung)</a:t>
            </a:r>
          </a:p>
          <a:p>
            <a:endParaRPr lang="de-DE" dirty="0"/>
          </a:p>
          <a:p>
            <a:pPr marL="0" indent="0">
              <a:buNone/>
            </a:pPr>
            <a:r>
              <a:rPr lang="de-DE" dirty="0">
                <a:sym typeface="Wingdings" panose="05000000000000000000" pitchFamily="2" charset="2"/>
              </a:rPr>
              <a:t> </a:t>
            </a:r>
            <a:r>
              <a:rPr lang="de-DE" dirty="0"/>
              <a:t>Kombination ermöglicht Erkennung von Mustern als auch komplexer Zusammenhänge.</a:t>
            </a:r>
          </a:p>
        </p:txBody>
      </p:sp>
    </p:spTree>
    <p:extLst>
      <p:ext uri="{BB962C8B-B14F-4D97-AF65-F5344CB8AC3E}">
        <p14:creationId xmlns:p14="http://schemas.microsoft.com/office/powerpoint/2010/main" val="126803429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363CA-2C78-7F65-4754-13B5E356F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1B5306-DC64-D103-A642-21C1D8E04B23}"/>
              </a:ext>
            </a:extLst>
          </p:cNvPr>
          <p:cNvSpPr>
            <a:spLocks noGrp="1"/>
          </p:cNvSpPr>
          <p:nvPr>
            <p:ph type="title"/>
          </p:nvPr>
        </p:nvSpPr>
        <p:spPr/>
        <p:txBody>
          <a:bodyPr/>
          <a:lstStyle/>
          <a:p>
            <a:r>
              <a:rPr lang="de-DE" dirty="0"/>
              <a:t>Merkmalsraum der Analysedaten (2)</a:t>
            </a:r>
            <a:endParaRPr dirty="0"/>
          </a:p>
        </p:txBody>
      </p:sp>
      <p:sp>
        <p:nvSpPr>
          <p:cNvPr id="3" name="Content Placeholder 2">
            <a:extLst>
              <a:ext uri="{FF2B5EF4-FFF2-40B4-BE49-F238E27FC236}">
                <a16:creationId xmlns:a16="http://schemas.microsoft.com/office/drawing/2014/main" id="{CE18D630-69F4-1664-B772-A320B284D3A1}"/>
              </a:ext>
            </a:extLst>
          </p:cNvPr>
          <p:cNvSpPr>
            <a:spLocks noGrp="1"/>
          </p:cNvSpPr>
          <p:nvPr>
            <p:ph idx="1"/>
          </p:nvPr>
        </p:nvSpPr>
        <p:spPr>
          <a:xfrm>
            <a:off x="521208" y="2140527"/>
            <a:ext cx="11155680" cy="4222082"/>
          </a:xfrm>
        </p:spPr>
        <p:txBody>
          <a:bodyPr>
            <a:normAutofit/>
          </a:bodyPr>
          <a:lstStyle/>
          <a:p>
            <a:pPr marL="0" indent="0">
              <a:buNone/>
            </a:pPr>
            <a:r>
              <a:rPr lang="de-DE" b="1" dirty="0"/>
              <a:t>2. Thematische Kategorien (inhaltliche Gruppierung):</a:t>
            </a:r>
          </a:p>
          <a:p>
            <a:r>
              <a:rPr lang="de-DE" b="1" dirty="0"/>
              <a:t>Kundenverhalten</a:t>
            </a:r>
            <a:r>
              <a:rPr lang="de-DE" dirty="0"/>
              <a:t> (z. B. Scanverhalten, Rückmeldungen)</a:t>
            </a:r>
          </a:p>
          <a:p>
            <a:r>
              <a:rPr lang="de-DE" b="1" dirty="0"/>
              <a:t>Preis &amp; Rabattnutzung</a:t>
            </a:r>
            <a:endParaRPr lang="de-DE" dirty="0"/>
          </a:p>
          <a:p>
            <a:r>
              <a:rPr lang="de-DE" b="1" dirty="0"/>
              <a:t>Kamerabasierte Hinweise</a:t>
            </a:r>
            <a:endParaRPr lang="de-DE" dirty="0"/>
          </a:p>
          <a:p>
            <a:r>
              <a:rPr lang="de-DE" b="1" dirty="0"/>
              <a:t>Zeitliche Informationen</a:t>
            </a:r>
            <a:endParaRPr lang="de-DE" dirty="0"/>
          </a:p>
          <a:p>
            <a:r>
              <a:rPr lang="de-DE" b="1" dirty="0"/>
              <a:t>Produktbezogene Angaben</a:t>
            </a:r>
          </a:p>
          <a:p>
            <a:pPr marL="0" indent="0">
              <a:buNone/>
            </a:pPr>
            <a:r>
              <a:rPr lang="de-DE" dirty="0">
                <a:sym typeface="Wingdings" panose="05000000000000000000" pitchFamily="2" charset="2"/>
              </a:rPr>
              <a:t> </a:t>
            </a:r>
            <a:r>
              <a:rPr lang="de-DE" dirty="0"/>
              <a:t>ermöglicht Strukturierung von Mustern für die Modellierung</a:t>
            </a:r>
          </a:p>
          <a:p>
            <a:pPr marL="0" indent="0">
              <a:buNone/>
            </a:pPr>
            <a:endParaRPr lang="de-DE" dirty="0"/>
          </a:p>
        </p:txBody>
      </p:sp>
    </p:spTree>
    <p:extLst>
      <p:ext uri="{BB962C8B-B14F-4D97-AF65-F5344CB8AC3E}">
        <p14:creationId xmlns:p14="http://schemas.microsoft.com/office/powerpoint/2010/main" val="333355421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3E8081-3DEB-E06E-E015-E8433BEFCA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D2D08-7E66-7EAE-3A65-A6B10B53E548}"/>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E1109DD5-2BFD-6B0B-C15D-F841E5B6B0E0}"/>
              </a:ext>
            </a:extLst>
          </p:cNvPr>
          <p:cNvSpPr>
            <a:spLocks noGrp="1"/>
          </p:cNvSpPr>
          <p:nvPr>
            <p:ph idx="1"/>
          </p:nvPr>
        </p:nvSpPr>
        <p:spPr>
          <a:xfrm>
            <a:off x="515112" y="2150467"/>
            <a:ext cx="11155680" cy="4222082"/>
          </a:xfrm>
        </p:spPr>
        <p:txBody>
          <a:bodyPr>
            <a:normAutofit/>
          </a:bodyPr>
          <a:lstStyle/>
          <a:p>
            <a:endParaRPr lang="de-DE" dirty="0"/>
          </a:p>
          <a:p>
            <a:endParaRPr lang="de-DE" dirty="0"/>
          </a:p>
          <a:p>
            <a:pPr marL="0" indent="0">
              <a:buNone/>
            </a:pPr>
            <a:endParaRPr lang="de-DE" dirty="0"/>
          </a:p>
        </p:txBody>
      </p:sp>
      <p:pic>
        <p:nvPicPr>
          <p:cNvPr id="5" name="Grafik 4">
            <a:extLst>
              <a:ext uri="{FF2B5EF4-FFF2-40B4-BE49-F238E27FC236}">
                <a16:creationId xmlns:a16="http://schemas.microsoft.com/office/drawing/2014/main" id="{6463BA30-C562-8A92-1DB8-8E75E69E32FF}"/>
              </a:ext>
            </a:extLst>
          </p:cNvPr>
          <p:cNvPicPr>
            <a:picLocks noChangeAspect="1"/>
          </p:cNvPicPr>
          <p:nvPr/>
        </p:nvPicPr>
        <p:blipFill>
          <a:blip r:embed="rId2"/>
          <a:stretch>
            <a:fillRect/>
          </a:stretch>
        </p:blipFill>
        <p:spPr>
          <a:xfrm>
            <a:off x="1551038" y="1833444"/>
            <a:ext cx="9083827" cy="3901778"/>
          </a:xfrm>
          <a:prstGeom prst="rect">
            <a:avLst/>
          </a:prstGeom>
        </p:spPr>
      </p:pic>
    </p:spTree>
    <p:extLst>
      <p:ext uri="{BB962C8B-B14F-4D97-AF65-F5344CB8AC3E}">
        <p14:creationId xmlns:p14="http://schemas.microsoft.com/office/powerpoint/2010/main" val="203849775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D6E66-EE21-14D9-29E3-956F173DEE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21E14-82EA-9510-1BFD-0E16360C049E}"/>
              </a:ext>
            </a:extLst>
          </p:cNvPr>
          <p:cNvSpPr>
            <a:spLocks noGrp="1"/>
          </p:cNvSpPr>
          <p:nvPr>
            <p:ph type="title"/>
          </p:nvPr>
        </p:nvSpPr>
        <p:spPr/>
        <p:txBody>
          <a:bodyPr/>
          <a:lstStyle/>
          <a:p>
            <a:r>
              <a:rPr lang="de-DE" dirty="0"/>
              <a:t>Modellbildungsprozess &amp; Datenkategorien</a:t>
            </a:r>
            <a:endParaRPr dirty="0"/>
          </a:p>
        </p:txBody>
      </p:sp>
      <p:sp>
        <p:nvSpPr>
          <p:cNvPr id="3" name="Content Placeholder 2">
            <a:extLst>
              <a:ext uri="{FF2B5EF4-FFF2-40B4-BE49-F238E27FC236}">
                <a16:creationId xmlns:a16="http://schemas.microsoft.com/office/drawing/2014/main" id="{77D35AB1-FF6A-2FB7-2D16-C09E4A18451F}"/>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Rabattsystematik auffällig</a:t>
            </a:r>
            <a:r>
              <a:rPr lang="de-DE" dirty="0"/>
              <a:t>,</a:t>
            </a:r>
            <a:r>
              <a:rPr lang="de-DE" b="1" dirty="0"/>
              <a:t> </a:t>
            </a:r>
            <a:r>
              <a:rPr lang="de-DE" dirty="0"/>
              <a:t>aber schwer übertragbar auf neue Filialen → aktuell keine starren Rabattregeln implementiert. </a:t>
            </a:r>
          </a:p>
          <a:p>
            <a:endParaRPr lang="de-DE" dirty="0"/>
          </a:p>
          <a:p>
            <a:r>
              <a:rPr lang="de-DE" dirty="0"/>
              <a:t>Mögliche technische Prävention:</a:t>
            </a:r>
          </a:p>
          <a:p>
            <a:pPr lvl="1"/>
            <a:r>
              <a:rPr lang="de-DE" b="1" dirty="0"/>
              <a:t>Rabattfunktion</a:t>
            </a:r>
            <a:r>
              <a:rPr lang="de-DE" dirty="0"/>
              <a:t> bei nicht rabattfähigen Produkten </a:t>
            </a:r>
            <a:r>
              <a:rPr lang="de-DE" b="1" dirty="0"/>
              <a:t>deaktivieren</a:t>
            </a:r>
          </a:p>
          <a:p>
            <a:pPr lvl="1"/>
            <a:r>
              <a:rPr lang="de-DE" dirty="0"/>
              <a:t>Nutzung vordefinierter </a:t>
            </a:r>
            <a:r>
              <a:rPr lang="de-DE" b="1" dirty="0"/>
              <a:t>Rabatt-Barcodes</a:t>
            </a:r>
            <a:r>
              <a:rPr lang="de-DE" dirty="0"/>
              <a:t> zur Kontrolle</a:t>
            </a:r>
          </a:p>
          <a:p>
            <a:pPr lvl="1"/>
            <a:r>
              <a:rPr lang="de-DE" dirty="0"/>
              <a:t>Ergänzend: </a:t>
            </a:r>
            <a:r>
              <a:rPr lang="de-DE" b="1" dirty="0"/>
              <a:t>statische Modellregeln </a:t>
            </a:r>
            <a:r>
              <a:rPr lang="de-DE" dirty="0"/>
              <a:t>für auffällige Rabattmuster definieren (s. auch </a:t>
            </a:r>
            <a:r>
              <a:rPr lang="de-DE" b="1" dirty="0"/>
              <a:t>Abschnitt 5</a:t>
            </a:r>
            <a:r>
              <a:rPr lang="de-DE" dirty="0"/>
              <a:t>)</a:t>
            </a:r>
          </a:p>
        </p:txBody>
      </p:sp>
    </p:spTree>
    <p:extLst>
      <p:ext uri="{BB962C8B-B14F-4D97-AF65-F5344CB8AC3E}">
        <p14:creationId xmlns:p14="http://schemas.microsoft.com/office/powerpoint/2010/main" val="5521246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D3595-CBCE-FDBD-4C2E-A73997F27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878CCE-922B-7070-D2C8-65B631686703}"/>
              </a:ext>
            </a:extLst>
          </p:cNvPr>
          <p:cNvSpPr>
            <a:spLocks noGrp="1"/>
          </p:cNvSpPr>
          <p:nvPr>
            <p:ph type="title"/>
          </p:nvPr>
        </p:nvSpPr>
        <p:spPr/>
        <p:txBody>
          <a:bodyPr/>
          <a:lstStyle/>
          <a:p>
            <a:r>
              <a:rPr lang="de-DE" dirty="0"/>
              <a:t>Statische Regeln zur Vorfilterung (1)</a:t>
            </a:r>
            <a:endParaRPr dirty="0"/>
          </a:p>
        </p:txBody>
      </p:sp>
      <p:sp>
        <p:nvSpPr>
          <p:cNvPr id="3" name="Content Placeholder 2">
            <a:extLst>
              <a:ext uri="{FF2B5EF4-FFF2-40B4-BE49-F238E27FC236}">
                <a16:creationId xmlns:a16="http://schemas.microsoft.com/office/drawing/2014/main" id="{F8A14773-5DD0-4524-B1F5-DAA6ED939A26}"/>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Ziel: einfache, </a:t>
            </a:r>
            <a:r>
              <a:rPr lang="de-DE" b="1" dirty="0"/>
              <a:t>interpretierbare Regeln mit hoher Präzision bei minimaler Komplexität</a:t>
            </a:r>
          </a:p>
          <a:p>
            <a:endParaRPr lang="de-DE" dirty="0"/>
          </a:p>
          <a:p>
            <a:r>
              <a:rPr lang="de-DE" b="1" dirty="0"/>
              <a:t>Methodik:</a:t>
            </a:r>
          </a:p>
          <a:p>
            <a:pPr lvl="1"/>
            <a:r>
              <a:rPr lang="de-DE" dirty="0"/>
              <a:t>Daten kategorial / binär kodiert</a:t>
            </a:r>
          </a:p>
          <a:p>
            <a:pPr lvl="1"/>
            <a:r>
              <a:rPr lang="de-DE" dirty="0"/>
              <a:t>Analyse von Regeln mit ein bis zwei Merkmalen, um Überanpassung zu vermeiden und Interpretierbarkeit zu gewährleisten</a:t>
            </a:r>
          </a:p>
          <a:p>
            <a:pPr lvl="1"/>
            <a:r>
              <a:rPr lang="de-DE" dirty="0"/>
              <a:t>Bewertung: Güte der Vorhersage höher als bei dem anschließenden Klassifikationsmodell</a:t>
            </a:r>
          </a:p>
        </p:txBody>
      </p:sp>
    </p:spTree>
    <p:extLst>
      <p:ext uri="{BB962C8B-B14F-4D97-AF65-F5344CB8AC3E}">
        <p14:creationId xmlns:p14="http://schemas.microsoft.com/office/powerpoint/2010/main" val="194714202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8EBD5-2E51-0428-8946-751773F6BC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D98FED-998F-C10B-09A5-EBB7BB926C07}"/>
              </a:ext>
            </a:extLst>
          </p:cNvPr>
          <p:cNvSpPr>
            <a:spLocks noGrp="1"/>
          </p:cNvSpPr>
          <p:nvPr>
            <p:ph type="title"/>
          </p:nvPr>
        </p:nvSpPr>
        <p:spPr/>
        <p:txBody>
          <a:bodyPr/>
          <a:lstStyle/>
          <a:p>
            <a:r>
              <a:rPr lang="de-DE" dirty="0"/>
              <a:t>Statische Regeln zur Vorfilterung (2)</a:t>
            </a:r>
            <a:endParaRPr dirty="0"/>
          </a:p>
        </p:txBody>
      </p:sp>
      <p:sp>
        <p:nvSpPr>
          <p:cNvPr id="3" name="Content Placeholder 2">
            <a:extLst>
              <a:ext uri="{FF2B5EF4-FFF2-40B4-BE49-F238E27FC236}">
                <a16:creationId xmlns:a16="http://schemas.microsoft.com/office/drawing/2014/main" id="{3AC5FEE7-1A9E-3962-7CEF-8A737DA1CF27}"/>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dirty="0"/>
              <a:t>Regeln mit einem Merkmal als Basis:</a:t>
            </a:r>
          </a:p>
          <a:p>
            <a:pPr lvl="1"/>
            <a:r>
              <a:rPr lang="de-DE" b="1" dirty="0" err="1"/>
              <a:t>has_unscanned</a:t>
            </a:r>
            <a:r>
              <a:rPr lang="de-DE" b="1" dirty="0"/>
              <a:t> </a:t>
            </a:r>
            <a:r>
              <a:rPr lang="de-DE" dirty="0"/>
              <a:t>== True mit perfekter Vorhersage von Betrugsfällen</a:t>
            </a:r>
          </a:p>
          <a:p>
            <a:pPr lvl="1"/>
            <a:r>
              <a:rPr lang="de-DE" b="1" dirty="0" err="1"/>
              <a:t>has_missing</a:t>
            </a:r>
            <a:r>
              <a:rPr lang="de-DE" b="1" dirty="0"/>
              <a:t> </a:t>
            </a:r>
            <a:r>
              <a:rPr lang="de-DE" dirty="0"/>
              <a:t>== True ebenfalls mit perfekter Vorhersage</a:t>
            </a:r>
          </a:p>
          <a:p>
            <a:pPr marL="457200" lvl="1" indent="0">
              <a:buNone/>
            </a:pPr>
            <a:endParaRPr lang="de-DE" dirty="0"/>
          </a:p>
          <a:p>
            <a:r>
              <a:rPr lang="de-DE" dirty="0"/>
              <a:t>Wirtschaftlicher Nutzen </a:t>
            </a:r>
            <a:r>
              <a:rPr lang="de-DE" b="1" dirty="0"/>
              <a:t>&gt; 5.000 € </a:t>
            </a:r>
            <a:r>
              <a:rPr lang="de-DE" dirty="0"/>
              <a:t>potenziell verhindert, aber nur </a:t>
            </a:r>
            <a:r>
              <a:rPr lang="de-DE" b="1" dirty="0"/>
              <a:t>geringe Abdeckung </a:t>
            </a:r>
            <a:r>
              <a:rPr lang="de-DE" dirty="0"/>
              <a:t>der gesamten Fälle (400)</a:t>
            </a:r>
          </a:p>
          <a:p>
            <a:endParaRPr lang="de-DE" dirty="0"/>
          </a:p>
        </p:txBody>
      </p:sp>
      <p:pic>
        <p:nvPicPr>
          <p:cNvPr id="7" name="Grafik 6">
            <a:extLst>
              <a:ext uri="{FF2B5EF4-FFF2-40B4-BE49-F238E27FC236}">
                <a16:creationId xmlns:a16="http://schemas.microsoft.com/office/drawing/2014/main" id="{922AF84A-B4EC-4876-465F-1BEBB8FD13A4}"/>
              </a:ext>
            </a:extLst>
          </p:cNvPr>
          <p:cNvPicPr>
            <a:picLocks noChangeAspect="1"/>
          </p:cNvPicPr>
          <p:nvPr/>
        </p:nvPicPr>
        <p:blipFill>
          <a:blip r:embed="rId2"/>
          <a:stretch>
            <a:fillRect/>
          </a:stretch>
        </p:blipFill>
        <p:spPr>
          <a:xfrm>
            <a:off x="515112" y="4914901"/>
            <a:ext cx="8403300" cy="1214074"/>
          </a:xfrm>
          <a:prstGeom prst="rect">
            <a:avLst/>
          </a:prstGeom>
        </p:spPr>
      </p:pic>
    </p:spTree>
    <p:extLst>
      <p:ext uri="{BB962C8B-B14F-4D97-AF65-F5344CB8AC3E}">
        <p14:creationId xmlns:p14="http://schemas.microsoft.com/office/powerpoint/2010/main" val="5206862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62E10B-8906-7184-9934-F86B117C84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3A9B40-E0ED-4F19-0E79-36F4094C5FE4}"/>
              </a:ext>
            </a:extLst>
          </p:cNvPr>
          <p:cNvSpPr>
            <a:spLocks noGrp="1"/>
          </p:cNvSpPr>
          <p:nvPr>
            <p:ph type="title"/>
          </p:nvPr>
        </p:nvSpPr>
        <p:spPr/>
        <p:txBody>
          <a:bodyPr/>
          <a:lstStyle/>
          <a:p>
            <a:r>
              <a:rPr lang="de-DE" dirty="0"/>
              <a:t>Bewertung der statischen Regeln</a:t>
            </a:r>
            <a:endParaRPr dirty="0"/>
          </a:p>
        </p:txBody>
      </p:sp>
      <p:sp>
        <p:nvSpPr>
          <p:cNvPr id="3" name="Content Placeholder 2">
            <a:extLst>
              <a:ext uri="{FF2B5EF4-FFF2-40B4-BE49-F238E27FC236}">
                <a16:creationId xmlns:a16="http://schemas.microsoft.com/office/drawing/2014/main" id="{92940C2C-C4CB-1772-B6B8-92296E040CF4}"/>
              </a:ext>
            </a:extLst>
          </p:cNvPr>
          <p:cNvSpPr>
            <a:spLocks noGrp="1"/>
          </p:cNvSpPr>
          <p:nvPr>
            <p:ph idx="1"/>
          </p:nvPr>
        </p:nvSpPr>
        <p:spPr>
          <a:xfrm>
            <a:off x="521208" y="2140527"/>
            <a:ext cx="11155680" cy="4222082"/>
          </a:xfrm>
        </p:spPr>
        <p:txBody>
          <a:bodyPr>
            <a:normAutofit/>
          </a:bodyPr>
          <a:lstStyle/>
          <a:p>
            <a:pPr marL="0" indent="0">
              <a:buNone/>
            </a:pPr>
            <a:endParaRPr lang="de-DE" b="1" dirty="0"/>
          </a:p>
          <a:p>
            <a:r>
              <a:rPr lang="de-DE" b="1" dirty="0"/>
              <a:t>Regeln mit zwei Merkmalen </a:t>
            </a:r>
            <a:r>
              <a:rPr lang="de-DE" dirty="0"/>
              <a:t>enthalten entweder wiederum </a:t>
            </a:r>
            <a:r>
              <a:rPr lang="de-DE" dirty="0" err="1"/>
              <a:t>has_unscanned</a:t>
            </a:r>
            <a:r>
              <a:rPr lang="de-DE" dirty="0"/>
              <a:t> oder haben eine FPR von über 50% und sind daher </a:t>
            </a:r>
            <a:r>
              <a:rPr lang="de-DE" b="1" dirty="0"/>
              <a:t>nicht sinnvoll; </a:t>
            </a:r>
            <a:r>
              <a:rPr lang="de-DE" dirty="0"/>
              <a:t>nur Verwendung der beiden Einzelregeln</a:t>
            </a:r>
          </a:p>
          <a:p>
            <a:endParaRPr lang="de-DE" b="1" dirty="0"/>
          </a:p>
          <a:p>
            <a:r>
              <a:rPr lang="de-DE" dirty="0"/>
              <a:t>Einzelregeln sehr präzise und ideal für vorgesehenen Einsatz</a:t>
            </a:r>
          </a:p>
          <a:p>
            <a:endParaRPr lang="de-DE" dirty="0"/>
          </a:p>
          <a:p>
            <a:r>
              <a:rPr lang="de-DE" dirty="0" err="1"/>
              <a:t>has_unscanned</a:t>
            </a:r>
            <a:r>
              <a:rPr lang="de-DE" dirty="0"/>
              <a:t> &amp; </a:t>
            </a:r>
            <a:r>
              <a:rPr lang="de-DE" dirty="0" err="1"/>
              <a:t>has_missing</a:t>
            </a:r>
            <a:r>
              <a:rPr lang="de-DE" dirty="0"/>
              <a:t>: FPR = 0, d. h. kein einziger </a:t>
            </a:r>
            <a:r>
              <a:rPr lang="de-DE" dirty="0" err="1"/>
              <a:t>False</a:t>
            </a:r>
            <a:r>
              <a:rPr lang="de-DE" dirty="0"/>
              <a:t> Positive Fall im Training</a:t>
            </a:r>
          </a:p>
          <a:p>
            <a:endParaRPr lang="de-DE" dirty="0"/>
          </a:p>
          <a:p>
            <a:r>
              <a:rPr lang="de-DE" b="1" dirty="0"/>
              <a:t>Ggf. Erweiterung </a:t>
            </a:r>
            <a:r>
              <a:rPr lang="de-DE" dirty="0"/>
              <a:t>um zuvor besprochene statische Regeln gegen </a:t>
            </a:r>
            <a:r>
              <a:rPr lang="de-DE" b="1" dirty="0"/>
              <a:t>Rabattbetrug</a:t>
            </a:r>
          </a:p>
          <a:p>
            <a:pPr marL="0" indent="0">
              <a:buNone/>
            </a:pPr>
            <a:endParaRPr lang="de-DE" dirty="0"/>
          </a:p>
        </p:txBody>
      </p:sp>
    </p:spTree>
    <p:extLst>
      <p:ext uri="{BB962C8B-B14F-4D97-AF65-F5344CB8AC3E}">
        <p14:creationId xmlns:p14="http://schemas.microsoft.com/office/powerpoint/2010/main" val="3147771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bwMode="auto">
        <a:xfrm>
          <a:off x="0" y="0"/>
          <a:ext cx="0" cy="0"/>
          <a:chOff x="0" y="0"/>
          <a:chExt cx="0" cy="0"/>
        </a:xfrm>
      </p:grpSpPr>
      <p:sp>
        <p:nvSpPr>
          <p:cNvPr id="1119884738" name="Title 1"/>
          <p:cNvSpPr>
            <a:spLocks noGrp="1"/>
          </p:cNvSpPr>
          <p:nvPr>
            <p:ph type="title"/>
          </p:nvPr>
        </p:nvSpPr>
        <p:spPr bwMode="auto"/>
        <p:txBody>
          <a:bodyPr/>
          <a:lstStyle/>
          <a:p>
            <a:pPr>
              <a:defRPr/>
            </a:pPr>
            <a:r>
              <a:rPr lang="de-DE" dirty="0"/>
              <a:t>Klassifikation der Transaktionen</a:t>
            </a:r>
            <a:endParaRPr dirty="0"/>
          </a:p>
        </p:txBody>
      </p:sp>
      <p:sp>
        <p:nvSpPr>
          <p:cNvPr id="701458849" name="Content Placeholder 2"/>
          <p:cNvSpPr>
            <a:spLocks noGrp="1"/>
          </p:cNvSpPr>
          <p:nvPr>
            <p:ph idx="1"/>
          </p:nvPr>
        </p:nvSpPr>
        <p:spPr bwMode="auto">
          <a:xfrm>
            <a:off x="518160" y="2618508"/>
            <a:ext cx="11155680" cy="3261083"/>
          </a:xfrm>
        </p:spPr>
        <p:txBody>
          <a:bodyPr>
            <a:normAutofit/>
          </a:bodyPr>
          <a:lstStyle/>
          <a:p>
            <a:pPr>
              <a:defRPr/>
            </a:pPr>
            <a:r>
              <a:rPr lang="de-DE" sz="1800" b="0" i="0" u="none" strike="noStrike" cap="none" spc="0" dirty="0">
                <a:solidFill>
                  <a:schemeClr val="tx1"/>
                </a:solidFill>
                <a:latin typeface="Bierstadt"/>
                <a:cs typeface="Bierstadt"/>
              </a:rPr>
              <a:t>Klassifikationsmodell liefert </a:t>
            </a:r>
            <a:r>
              <a:rPr lang="de-DE" sz="1800" b="1" i="0" u="none" strike="noStrike" cap="none" spc="0" dirty="0">
                <a:solidFill>
                  <a:schemeClr val="tx1"/>
                </a:solidFill>
                <a:latin typeface="Bierstadt"/>
                <a:cs typeface="Bierstadt"/>
              </a:rPr>
              <a:t>Score zwischen 0 und 1 </a:t>
            </a:r>
            <a:r>
              <a:rPr lang="de-DE" sz="1800" b="0" i="0" u="none" strike="noStrike" cap="none" spc="0" dirty="0">
                <a:solidFill>
                  <a:schemeClr val="tx1"/>
                </a:solidFill>
                <a:latin typeface="Bierstadt"/>
                <a:cs typeface="Bierstadt"/>
              </a:rPr>
              <a:t>je Transaktion (</a:t>
            </a:r>
            <a:r>
              <a:rPr lang="de-DE" dirty="0">
                <a:cs typeface="Bierstadt"/>
              </a:rPr>
              <a:t>→ Fraud- „Wahrscheinlichkeit</a:t>
            </a:r>
            <a:r>
              <a:rPr lang="de-DE" sz="1800" b="0" i="0" u="none" strike="noStrike" cap="none" spc="0" dirty="0">
                <a:solidFill>
                  <a:schemeClr val="tx1"/>
                </a:solidFill>
                <a:latin typeface="Bierstadt"/>
                <a:cs typeface="Bierstadt"/>
              </a:rPr>
              <a:t>“)</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Technisch keine echten Wahrscheinlichkeiten, aber gut interpretierbare Scores (nach Kalibrierung)</a:t>
            </a:r>
          </a:p>
          <a:p>
            <a:pPr>
              <a:defRPr/>
            </a:pPr>
            <a:endParaRPr lang="de-DE" sz="1800" b="0" i="0" u="none" strike="noStrike" cap="none" spc="0" dirty="0">
              <a:solidFill>
                <a:schemeClr val="tx1"/>
              </a:solidFill>
              <a:latin typeface="Bierstadt"/>
              <a:cs typeface="Bierstadt"/>
            </a:endParaRPr>
          </a:p>
          <a:p>
            <a:pPr>
              <a:defRPr/>
            </a:pPr>
            <a:r>
              <a:rPr lang="de-DE" sz="1800" b="0" i="0" u="none" strike="noStrike" cap="none" spc="0" dirty="0">
                <a:solidFill>
                  <a:schemeClr val="tx1"/>
                </a:solidFill>
                <a:latin typeface="Bierstadt"/>
                <a:cs typeface="Bierstadt"/>
              </a:rPr>
              <a:t>Entscheidung erfolgt über einen </a:t>
            </a:r>
            <a:r>
              <a:rPr lang="de-DE" sz="1800" b="1" i="0" u="none" strike="noStrike" cap="none" spc="0" dirty="0">
                <a:solidFill>
                  <a:schemeClr val="tx1"/>
                </a:solidFill>
                <a:latin typeface="Bierstadt"/>
                <a:cs typeface="Bierstadt"/>
              </a:rPr>
              <a:t>Threshold</a:t>
            </a:r>
            <a:r>
              <a:rPr lang="de-DE" sz="1800" b="0" i="0" u="none" strike="noStrike" cap="none" spc="0" dirty="0">
                <a:solidFill>
                  <a:schemeClr val="tx1"/>
                </a:solidFill>
                <a:latin typeface="Bierstadt"/>
                <a:cs typeface="Bierstadt"/>
              </a:rPr>
              <a:t> (z. B. 0.5): Ab diesem Wert wird als FRAUD klassifiziert</a:t>
            </a:r>
            <a:endParaRPr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F943EDE-DC25-DE99-A784-827E1CD93DEC}"/>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7C1D781-57FA-5617-A136-2278952AF5D0}"/>
              </a:ext>
            </a:extLst>
          </p:cNvPr>
          <p:cNvSpPr>
            <a:spLocks noGrp="1"/>
          </p:cNvSpPr>
          <p:nvPr>
            <p:ph type="title"/>
          </p:nvPr>
        </p:nvSpPr>
        <p:spPr bwMode="auto"/>
        <p:txBody>
          <a:bodyPr/>
          <a:lstStyle/>
          <a:p>
            <a:pPr>
              <a:defRPr/>
            </a:pPr>
            <a:r>
              <a:rPr lang="de-DE" dirty="0"/>
              <a:t>Modellentwicklung &amp; Evaluation</a:t>
            </a:r>
            <a:endParaRPr dirty="0"/>
          </a:p>
        </p:txBody>
      </p:sp>
      <p:sp>
        <p:nvSpPr>
          <p:cNvPr id="701458849" name="Content Placeholder 2">
            <a:extLst>
              <a:ext uri="{FF2B5EF4-FFF2-40B4-BE49-F238E27FC236}">
                <a16:creationId xmlns:a16="http://schemas.microsoft.com/office/drawing/2014/main" id="{395FC52B-BB0B-0B8F-906D-21DE6E2E5807}"/>
              </a:ext>
            </a:extLst>
          </p:cNvPr>
          <p:cNvSpPr>
            <a:spLocks noGrp="1"/>
          </p:cNvSpPr>
          <p:nvPr>
            <p:ph idx="1"/>
          </p:nvPr>
        </p:nvSpPr>
        <p:spPr bwMode="auto">
          <a:xfrm>
            <a:off x="518160" y="2078182"/>
            <a:ext cx="11155680" cy="4010891"/>
          </a:xfrm>
        </p:spPr>
        <p:txBody>
          <a:bodyPr>
            <a:normAutofit/>
          </a:bodyPr>
          <a:lstStyle/>
          <a:p>
            <a:pPr>
              <a:defRPr/>
            </a:pPr>
            <a:r>
              <a:rPr lang="de-DE" sz="1800" b="1" i="0" u="none" strike="noStrike" cap="none" spc="0" dirty="0">
                <a:solidFill>
                  <a:schemeClr val="tx1"/>
                </a:solidFill>
                <a:latin typeface="Bierstadt"/>
                <a:cs typeface="Bierstadt"/>
              </a:rPr>
              <a:t>Iterativer Prozess </a:t>
            </a:r>
            <a:r>
              <a:rPr lang="de-DE" sz="1800" b="0" i="0" u="none" strike="noStrike" cap="none" spc="0" dirty="0">
                <a:solidFill>
                  <a:schemeClr val="tx1"/>
                </a:solidFill>
                <a:latin typeface="Bierstadt"/>
                <a:cs typeface="Bierstadt"/>
              </a:rPr>
              <a:t>mit gezielter Auswahl leistungsfähiger Klassifikationsmodelle</a:t>
            </a:r>
          </a:p>
          <a:p>
            <a:pPr>
              <a:defRPr/>
            </a:pPr>
            <a:endParaRPr lang="de-DE" sz="1800" b="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4 zentrale Schritte</a:t>
            </a:r>
            <a:r>
              <a:rPr lang="de-DE" sz="1800" b="0" i="0" u="none" strike="noStrike" cap="none" spc="0" dirty="0">
                <a:solidFill>
                  <a:schemeClr val="tx1"/>
                </a:solidFill>
                <a:latin typeface="Bierstadt"/>
                <a:cs typeface="Bierstadt"/>
              </a:rPr>
              <a:t>:</a:t>
            </a:r>
          </a:p>
          <a:p>
            <a:pPr lvl="1">
              <a:defRPr/>
            </a:pPr>
            <a:r>
              <a:rPr lang="de-DE" b="1" i="0" u="none" strike="noStrike" cap="none" spc="0" dirty="0">
                <a:solidFill>
                  <a:schemeClr val="tx1"/>
                </a:solidFill>
                <a:latin typeface="Bierstadt"/>
                <a:cs typeface="Bierstadt"/>
              </a:rPr>
              <a:t>Modellauswahl </a:t>
            </a:r>
            <a:r>
              <a:rPr lang="de-DE" b="0" i="0" u="none" strike="noStrike" cap="none" spc="0" dirty="0">
                <a:solidFill>
                  <a:schemeClr val="tx1"/>
                </a:solidFill>
                <a:latin typeface="Bierstadt"/>
                <a:cs typeface="Bierstadt"/>
              </a:rPr>
              <a:t>&amp; Vorabtests → ungeeignete Modelle ausgeschlossen</a:t>
            </a:r>
          </a:p>
          <a:p>
            <a:pPr lvl="1">
              <a:defRPr/>
            </a:pPr>
            <a:r>
              <a:rPr lang="de-DE" b="1" i="0" u="none" strike="noStrike" cap="none" spc="0" dirty="0">
                <a:solidFill>
                  <a:schemeClr val="tx1"/>
                </a:solidFill>
                <a:latin typeface="Bierstadt"/>
                <a:cs typeface="Bierstadt"/>
              </a:rPr>
              <a:t>Hyperparameter-Optimierung</a:t>
            </a:r>
            <a:r>
              <a:rPr lang="de-DE" b="0" i="0" u="none" strike="noStrike" cap="none" spc="0" dirty="0">
                <a:solidFill>
                  <a:schemeClr val="tx1"/>
                </a:solidFill>
                <a:latin typeface="Bierstadt"/>
                <a:cs typeface="Bierstadt"/>
              </a:rPr>
              <a:t> &amp; Kalibrierung der Scores</a:t>
            </a:r>
          </a:p>
          <a:p>
            <a:pPr lvl="1">
              <a:defRPr/>
            </a:pPr>
            <a:r>
              <a:rPr lang="de-DE" b="1" i="0" u="none" strike="noStrike" cap="none" spc="0" dirty="0">
                <a:solidFill>
                  <a:schemeClr val="tx1"/>
                </a:solidFill>
                <a:latin typeface="Bierstadt"/>
                <a:cs typeface="Bierstadt"/>
              </a:rPr>
              <a:t>Merkmalsauswahl</a:t>
            </a:r>
            <a:r>
              <a:rPr lang="de-DE" b="0" i="0" u="none" strike="noStrike" cap="none" spc="0" dirty="0">
                <a:solidFill>
                  <a:schemeClr val="tx1"/>
                </a:solidFill>
                <a:latin typeface="Bierstadt"/>
                <a:cs typeface="Bierstadt"/>
              </a:rPr>
              <a:t> zur Reduktion &amp; Robustheit</a:t>
            </a:r>
          </a:p>
          <a:p>
            <a:pPr lvl="1">
              <a:defRPr/>
            </a:pPr>
            <a:r>
              <a:rPr lang="de-DE" b="1" i="0" u="none" strike="noStrike" cap="none" spc="0" dirty="0">
                <a:solidFill>
                  <a:schemeClr val="tx1"/>
                </a:solidFill>
                <a:latin typeface="Bierstadt"/>
                <a:cs typeface="Bierstadt"/>
              </a:rPr>
              <a:t>Evaluation</a:t>
            </a:r>
            <a:r>
              <a:rPr lang="de-DE" b="0" i="0" u="none" strike="noStrike" cap="none" spc="0" dirty="0">
                <a:solidFill>
                  <a:schemeClr val="tx1"/>
                </a:solidFill>
                <a:latin typeface="Bierstadt"/>
                <a:cs typeface="Bierstadt"/>
              </a:rPr>
              <a:t> mit </a:t>
            </a:r>
            <a:r>
              <a:rPr lang="de-DE" dirty="0">
                <a:latin typeface="Bierstadt"/>
                <a:cs typeface="Bierstadt"/>
              </a:rPr>
              <a:t>mathematischen Verfahren</a:t>
            </a:r>
            <a:r>
              <a:rPr lang="de-DE" b="0" i="0" u="none" strike="noStrike" cap="none" spc="0" dirty="0">
                <a:solidFill>
                  <a:schemeClr val="tx1"/>
                </a:solidFill>
                <a:latin typeface="Bierstadt"/>
                <a:cs typeface="Bierstadt"/>
              </a:rPr>
              <a:t> &amp; betriebswirtschaftlicher Bewertungsfunktion</a:t>
            </a:r>
            <a:endParaRPr b="1" dirty="0"/>
          </a:p>
        </p:txBody>
      </p:sp>
    </p:spTree>
    <p:extLst>
      <p:ext uri="{BB962C8B-B14F-4D97-AF65-F5344CB8AC3E}">
        <p14:creationId xmlns:p14="http://schemas.microsoft.com/office/powerpoint/2010/main" val="5168600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AC02D6DA-0DE0-2976-9182-BB752F7115F1}"/>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96513D29-165F-58B0-EB91-9598BDC2DDF8}"/>
              </a:ext>
            </a:extLst>
          </p:cNvPr>
          <p:cNvSpPr>
            <a:spLocks noGrp="1"/>
          </p:cNvSpPr>
          <p:nvPr>
            <p:ph type="title"/>
          </p:nvPr>
        </p:nvSpPr>
        <p:spPr bwMode="auto"/>
        <p:txBody>
          <a:bodyPr/>
          <a:lstStyle/>
          <a:p>
            <a:pPr>
              <a:defRPr/>
            </a:pPr>
            <a:r>
              <a:rPr lang="de-DE" dirty="0"/>
              <a:t>Verglichene Modellklassen</a:t>
            </a:r>
            <a:endParaRPr dirty="0"/>
          </a:p>
        </p:txBody>
      </p:sp>
      <p:sp>
        <p:nvSpPr>
          <p:cNvPr id="701458849" name="Content Placeholder 2">
            <a:extLst>
              <a:ext uri="{FF2B5EF4-FFF2-40B4-BE49-F238E27FC236}">
                <a16:creationId xmlns:a16="http://schemas.microsoft.com/office/drawing/2014/main" id="{56384323-A9B7-E161-1F32-5FB1C108A654}"/>
              </a:ext>
            </a:extLst>
          </p:cNvPr>
          <p:cNvSpPr>
            <a:spLocks noGrp="1"/>
          </p:cNvSpPr>
          <p:nvPr>
            <p:ph idx="1"/>
          </p:nvPr>
        </p:nvSpPr>
        <p:spPr bwMode="auto">
          <a:xfrm>
            <a:off x="518160" y="2441448"/>
            <a:ext cx="11155680" cy="3647625"/>
          </a:xfrm>
        </p:spPr>
        <p:txBody>
          <a:bodyPr>
            <a:normAutofit/>
          </a:bodyPr>
          <a:lstStyle/>
          <a:p>
            <a:pPr>
              <a:defRPr/>
            </a:pPr>
            <a:r>
              <a:rPr lang="de-DE" sz="1800" b="1" i="0" u="none" strike="noStrike" cap="none" spc="0" dirty="0">
                <a:solidFill>
                  <a:schemeClr val="tx1"/>
                </a:solidFill>
                <a:latin typeface="Bierstadt"/>
                <a:cs typeface="Bierstadt"/>
              </a:rPr>
              <a:t>Baseline-Modelle:</a:t>
            </a:r>
            <a:r>
              <a:rPr lang="de-DE" sz="1800" i="0" u="none" strike="noStrike" cap="none" spc="0" dirty="0">
                <a:solidFill>
                  <a:schemeClr val="tx1"/>
                </a:solidFill>
                <a:latin typeface="Bierstadt"/>
                <a:cs typeface="Bierstadt"/>
              </a:rPr>
              <a:t> Logistische Regression &amp; Entscheidungsbaum</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Fortgeschrittene Modelle: </a:t>
            </a:r>
            <a:r>
              <a:rPr lang="de-DE" sz="1800" i="0" u="none" strike="noStrike" cap="none" spc="0" dirty="0">
                <a:solidFill>
                  <a:schemeClr val="tx1"/>
                </a:solidFill>
                <a:latin typeface="Bierstadt"/>
                <a:cs typeface="Bierstadt"/>
              </a:rPr>
              <a:t>Random Forest, </a:t>
            </a:r>
            <a:r>
              <a:rPr lang="de-DE" sz="1800" i="0" u="none" strike="noStrike" cap="none" spc="0" dirty="0" err="1">
                <a:solidFill>
                  <a:schemeClr val="tx1"/>
                </a:solidFill>
                <a:latin typeface="Bierstadt"/>
                <a:cs typeface="Bierstadt"/>
              </a:rPr>
              <a:t>Boosting</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 </a:t>
            </a:r>
            <a:r>
              <a:rPr lang="de-DE" sz="1800" i="0" u="none" strike="noStrike" cap="none" spc="0" dirty="0" err="1">
                <a:solidFill>
                  <a:schemeClr val="tx1"/>
                </a:solidFill>
                <a:latin typeface="Bierstadt"/>
                <a:cs typeface="Bierstadt"/>
              </a:rPr>
              <a:t>CatBoost</a:t>
            </a:r>
            <a:r>
              <a:rPr lang="de-DE" sz="1800" i="0" u="none" strike="noStrike" cap="none" spc="0" dirty="0">
                <a:solidFill>
                  <a:schemeClr val="tx1"/>
                </a:solidFill>
                <a:latin typeface="Bierstadt"/>
                <a:cs typeface="Bierstadt"/>
              </a:rPr>
              <a:t>), neuronale Netze</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err="1">
                <a:solidFill>
                  <a:schemeClr val="tx1"/>
                </a:solidFill>
                <a:latin typeface="Bierstadt"/>
                <a:cs typeface="Bierstadt"/>
              </a:rPr>
              <a:t>Boosting</a:t>
            </a:r>
            <a:r>
              <a:rPr lang="de-DE" sz="1800" b="1" i="0" u="none" strike="noStrike" cap="none" spc="0" dirty="0">
                <a:solidFill>
                  <a:schemeClr val="tx1"/>
                </a:solidFill>
                <a:latin typeface="Bierstadt"/>
                <a:cs typeface="Bierstadt"/>
              </a:rPr>
              <a:t>-Modelle</a:t>
            </a:r>
            <a:r>
              <a:rPr lang="de-DE" sz="1800" i="0" u="none" strike="noStrike" cap="none" spc="0" dirty="0">
                <a:solidFill>
                  <a:schemeClr val="tx1"/>
                </a:solidFill>
                <a:latin typeface="Bierstadt"/>
                <a:cs typeface="Bierstadt"/>
              </a:rPr>
              <a:t> performten am besten → gezielte Weiterentwicklung</a:t>
            </a:r>
          </a:p>
          <a:p>
            <a:pPr>
              <a:defRPr/>
            </a:pPr>
            <a:endParaRPr lang="de-DE" sz="1800" i="0" u="none" strike="noStrike" cap="none" spc="0" dirty="0">
              <a:solidFill>
                <a:schemeClr val="tx1"/>
              </a:solidFill>
              <a:latin typeface="Bierstadt"/>
              <a:cs typeface="Bierstadt"/>
            </a:endParaRPr>
          </a:p>
          <a:p>
            <a:pPr>
              <a:defRPr/>
            </a:pPr>
            <a:r>
              <a:rPr lang="de-DE" sz="1800" b="1" i="0" u="none" strike="noStrike" cap="none" spc="0" dirty="0">
                <a:solidFill>
                  <a:schemeClr val="tx1"/>
                </a:solidFill>
                <a:latin typeface="Bierstadt"/>
                <a:cs typeface="Bierstadt"/>
              </a:rPr>
              <a:t>Neuronale Netze </a:t>
            </a:r>
            <a:r>
              <a:rPr lang="de-DE" sz="1800" i="0" u="none" strike="noStrike" cap="none" spc="0" dirty="0">
                <a:solidFill>
                  <a:schemeClr val="tx1"/>
                </a:solidFill>
                <a:latin typeface="Bierstadt"/>
                <a:cs typeface="Bierstadt"/>
              </a:rPr>
              <a:t>zeigten gute Einzelresultate, aber instabil &amp; sensitiv gegenüber Parametern</a:t>
            </a:r>
            <a:endParaRPr dirty="0"/>
          </a:p>
        </p:txBody>
      </p:sp>
    </p:spTree>
    <p:extLst>
      <p:ext uri="{BB962C8B-B14F-4D97-AF65-F5344CB8AC3E}">
        <p14:creationId xmlns:p14="http://schemas.microsoft.com/office/powerpoint/2010/main" val="2857387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DF8E8-33E5-7B35-8033-1E0731D454F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570E802-48AC-E098-5098-F595BBBA4A51}"/>
              </a:ext>
            </a:extLst>
          </p:cNvPr>
          <p:cNvSpPr>
            <a:spLocks noGrp="1"/>
          </p:cNvSpPr>
          <p:nvPr>
            <p:ph type="title"/>
          </p:nvPr>
        </p:nvSpPr>
        <p:spPr/>
        <p:txBody>
          <a:bodyPr/>
          <a:lstStyle/>
          <a:p>
            <a:r>
              <a:rPr lang="de-DE" dirty="0"/>
              <a:t>Meilenstein 3: Datenanalyse &amp; Modellierung</a:t>
            </a:r>
          </a:p>
        </p:txBody>
      </p:sp>
      <p:sp>
        <p:nvSpPr>
          <p:cNvPr id="3" name="Inhaltsplatzhalter 2">
            <a:extLst>
              <a:ext uri="{FF2B5EF4-FFF2-40B4-BE49-F238E27FC236}">
                <a16:creationId xmlns:a16="http://schemas.microsoft.com/office/drawing/2014/main" id="{38F04D73-D516-B4D6-03B8-6A92C944F9B9}"/>
              </a:ext>
            </a:extLst>
          </p:cNvPr>
          <p:cNvSpPr>
            <a:spLocks noGrp="1"/>
          </p:cNvSpPr>
          <p:nvPr>
            <p:ph idx="1"/>
          </p:nvPr>
        </p:nvSpPr>
        <p:spPr>
          <a:xfrm>
            <a:off x="521208" y="2934118"/>
            <a:ext cx="11155680" cy="3321385"/>
          </a:xfrm>
        </p:spPr>
        <p:txBody>
          <a:bodyPr>
            <a:normAutofit/>
          </a:bodyPr>
          <a:lstStyle/>
          <a:p>
            <a:r>
              <a:rPr lang="de-DE" b="1" dirty="0"/>
              <a:t>Datenbereinigung</a:t>
            </a:r>
            <a:r>
              <a:rPr lang="de-DE" dirty="0"/>
              <a:t> &amp; Erstellung eines Feature-Katalogs</a:t>
            </a:r>
          </a:p>
          <a:p>
            <a:r>
              <a:rPr lang="de-DE" dirty="0"/>
              <a:t>Auswahl geeigneter </a:t>
            </a:r>
            <a:r>
              <a:rPr lang="de-DE" b="1" dirty="0"/>
              <a:t>Modellklassen</a:t>
            </a:r>
            <a:r>
              <a:rPr lang="de-DE" dirty="0"/>
              <a:t> (von klassisch bis komplex)</a:t>
            </a:r>
          </a:p>
          <a:p>
            <a:r>
              <a:rPr lang="de-DE" dirty="0"/>
              <a:t>Integration der Bewertungsfunktion in die </a:t>
            </a:r>
            <a:r>
              <a:rPr lang="de-DE" b="1" dirty="0"/>
              <a:t>Optimierungsstrategie</a:t>
            </a:r>
          </a:p>
          <a:p>
            <a:r>
              <a:rPr lang="de-DE" dirty="0"/>
              <a:t>Erstellung eines funktionalen </a:t>
            </a:r>
            <a:r>
              <a:rPr lang="de-DE" b="1" dirty="0"/>
              <a:t>Prototyps </a:t>
            </a:r>
            <a:r>
              <a:rPr lang="de-DE" dirty="0"/>
              <a:t>zur Transaktionsbewertung</a:t>
            </a:r>
          </a:p>
          <a:p>
            <a:r>
              <a:rPr lang="de-DE" b="1" dirty="0"/>
              <a:t>Bewertung</a:t>
            </a:r>
            <a:r>
              <a:rPr lang="de-DE" dirty="0"/>
              <a:t> mit Kennzahlen (Precision, Recall, ökonomischer Nutzen)</a:t>
            </a:r>
          </a:p>
          <a:p>
            <a:r>
              <a:rPr lang="de-DE" dirty="0"/>
              <a:t>Ableitung konkreter </a:t>
            </a:r>
            <a:r>
              <a:rPr lang="de-DE" b="1" dirty="0"/>
              <a:t>Handlungsempfehlungen</a:t>
            </a:r>
          </a:p>
          <a:p>
            <a:endParaRPr lang="de-DE" b="1" dirty="0"/>
          </a:p>
        </p:txBody>
      </p:sp>
    </p:spTree>
    <p:extLst>
      <p:ext uri="{BB962C8B-B14F-4D97-AF65-F5344CB8AC3E}">
        <p14:creationId xmlns:p14="http://schemas.microsoft.com/office/powerpoint/2010/main" val="9337125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83CB9494-E071-1485-CD5B-C92F67BF48D5}"/>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F6C4B815-E769-3CDA-A5CD-60BE4765C53B}"/>
              </a:ext>
            </a:extLst>
          </p:cNvPr>
          <p:cNvSpPr>
            <a:spLocks noGrp="1"/>
          </p:cNvSpPr>
          <p:nvPr>
            <p:ph type="title"/>
          </p:nvPr>
        </p:nvSpPr>
        <p:spPr bwMode="auto"/>
        <p:txBody>
          <a:bodyPr/>
          <a:lstStyle/>
          <a:p>
            <a:pPr>
              <a:defRPr/>
            </a:pPr>
            <a:r>
              <a:rPr lang="de-DE" dirty="0"/>
              <a:t>Modellvergleich (1)</a:t>
            </a:r>
            <a:endParaRPr dirty="0"/>
          </a:p>
        </p:txBody>
      </p:sp>
      <p:sp>
        <p:nvSpPr>
          <p:cNvPr id="701458849" name="Content Placeholder 2">
            <a:extLst>
              <a:ext uri="{FF2B5EF4-FFF2-40B4-BE49-F238E27FC236}">
                <a16:creationId xmlns:a16="http://schemas.microsoft.com/office/drawing/2014/main" id="{0C41FF86-767B-6261-19F7-46CCCE1479EF}"/>
              </a:ext>
            </a:extLst>
          </p:cNvPr>
          <p:cNvSpPr>
            <a:spLocks noGrp="1"/>
          </p:cNvSpPr>
          <p:nvPr>
            <p:ph idx="1"/>
          </p:nvPr>
        </p:nvSpPr>
        <p:spPr bwMode="auto">
          <a:xfrm>
            <a:off x="518160" y="2441448"/>
            <a:ext cx="11155680" cy="3647625"/>
          </a:xfrm>
        </p:spPr>
        <p:txBody>
          <a:bodyPr>
            <a:normAutofit fontScale="92500" lnSpcReduction="10000"/>
          </a:bodyPr>
          <a:lstStyle/>
          <a:p>
            <a:pPr>
              <a:defRPr/>
            </a:pPr>
            <a:r>
              <a:rPr lang="de-DE" sz="1800" b="1" i="0" u="none" strike="noStrike" cap="none" spc="0" dirty="0">
                <a:solidFill>
                  <a:schemeClr val="tx1"/>
                </a:solidFill>
                <a:latin typeface="Bierstadt"/>
                <a:cs typeface="Bierstadt"/>
              </a:rPr>
              <a:t>Trainingsdaten ohne durch statische Regeln eindeutig erkannte Fälle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Lineares Modell: nur </a:t>
            </a:r>
            <a:r>
              <a:rPr lang="de-DE" sz="1800" b="1" i="0" u="none" strike="noStrike" cap="none" spc="0" dirty="0">
                <a:solidFill>
                  <a:schemeClr val="tx1"/>
                </a:solidFill>
                <a:latin typeface="Bierstadt"/>
                <a:cs typeface="Bierstadt"/>
              </a:rPr>
              <a:t>3 ausgewählte Merkmale </a:t>
            </a:r>
            <a:r>
              <a:rPr lang="de-DE" sz="1800" i="0" u="none" strike="noStrike" cap="none" spc="0" dirty="0">
                <a:solidFill>
                  <a:schemeClr val="tx1"/>
                </a:solidFill>
                <a:latin typeface="Bierstadt"/>
                <a:cs typeface="Bierstadt"/>
              </a:rPr>
              <a:t>aus Phase 2</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Alle anderen Modelle: </a:t>
            </a:r>
            <a:r>
              <a:rPr lang="de-DE" sz="1800" b="1" i="0" u="none" strike="noStrike" cap="none" spc="0" dirty="0">
                <a:solidFill>
                  <a:schemeClr val="tx1"/>
                </a:solidFill>
                <a:latin typeface="Bierstadt"/>
                <a:cs typeface="Bierstadt"/>
              </a:rPr>
              <a:t>29 gezielt ausgewählte Features </a:t>
            </a:r>
            <a:r>
              <a:rPr lang="de-DE" sz="1800" i="0" u="none" strike="noStrike" cap="none" spc="0" dirty="0">
                <a:solidFill>
                  <a:schemeClr val="tx1"/>
                </a:solidFill>
                <a:latin typeface="Bierstadt"/>
                <a:cs typeface="Bierstadt"/>
              </a:rPr>
              <a:t>(z. B. Zahlungsmittel, Tageszeit, Kamerasignale)</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Präprozessierung: </a:t>
            </a:r>
            <a:r>
              <a:rPr lang="de-DE" sz="1800" i="0" u="none" strike="noStrike" cap="none" spc="0" dirty="0" err="1">
                <a:solidFill>
                  <a:schemeClr val="tx1"/>
                </a:solidFill>
                <a:latin typeface="Bierstadt"/>
                <a:cs typeface="Bierstadt"/>
              </a:rPr>
              <a:t>One</a:t>
            </a:r>
            <a:r>
              <a:rPr lang="de-DE" sz="1800" i="0" u="none" strike="noStrike" cap="none" spc="0" dirty="0">
                <a:solidFill>
                  <a:schemeClr val="tx1"/>
                </a:solidFill>
                <a:latin typeface="Bierstadt"/>
                <a:cs typeface="Bierstadt"/>
              </a:rPr>
              <a:t>-Hot-Encoding + ggf. Skalierung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Bewertung mit 5×5-facher Kreuzvalidierung unter Beibehaltung der Klassenverteilung (</a:t>
            </a:r>
            <a:r>
              <a:rPr lang="de-DE" sz="1800" i="0" u="none" strike="noStrike" cap="none" spc="0" dirty="0" err="1">
                <a:solidFill>
                  <a:schemeClr val="tx1"/>
                </a:solidFill>
                <a:latin typeface="Bierstadt"/>
                <a:cs typeface="Bierstadt"/>
              </a:rPr>
              <a:t>stratified</a:t>
            </a:r>
            <a:r>
              <a:rPr lang="de-DE" sz="1800" i="0" u="none" strike="noStrike" cap="none" spc="0" dirty="0">
                <a:solidFill>
                  <a:schemeClr val="tx1"/>
                </a:solidFill>
                <a:latin typeface="Bierstadt"/>
                <a:cs typeface="Bierstadt"/>
              </a:rPr>
              <a:t> CV)</a:t>
            </a:r>
            <a:endParaRPr dirty="0"/>
          </a:p>
        </p:txBody>
      </p:sp>
    </p:spTree>
    <p:extLst>
      <p:ext uri="{BB962C8B-B14F-4D97-AF65-F5344CB8AC3E}">
        <p14:creationId xmlns:p14="http://schemas.microsoft.com/office/powerpoint/2010/main" val="132855165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B76CFDF-C62F-3ACC-9768-5CA0538B5247}"/>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0A98F864-CCEA-BFF9-1E94-AAC4DCA2DECC}"/>
              </a:ext>
            </a:extLst>
          </p:cNvPr>
          <p:cNvSpPr>
            <a:spLocks noGrp="1"/>
          </p:cNvSpPr>
          <p:nvPr>
            <p:ph type="title"/>
          </p:nvPr>
        </p:nvSpPr>
        <p:spPr bwMode="auto"/>
        <p:txBody>
          <a:bodyPr/>
          <a:lstStyle/>
          <a:p>
            <a:pPr>
              <a:defRPr/>
            </a:pPr>
            <a:r>
              <a:rPr lang="de-DE" dirty="0"/>
              <a:t>Modellvergleich (2)</a:t>
            </a:r>
            <a:endParaRPr dirty="0"/>
          </a:p>
        </p:txBody>
      </p:sp>
      <p:sp>
        <p:nvSpPr>
          <p:cNvPr id="701458849" name="Content Placeholder 2">
            <a:extLst>
              <a:ext uri="{FF2B5EF4-FFF2-40B4-BE49-F238E27FC236}">
                <a16:creationId xmlns:a16="http://schemas.microsoft.com/office/drawing/2014/main" id="{8802B77F-3C86-99EE-206B-B8A50530C7D6}"/>
              </a:ext>
            </a:extLst>
          </p:cNvPr>
          <p:cNvSpPr>
            <a:spLocks noGrp="1"/>
          </p:cNvSpPr>
          <p:nvPr>
            <p:ph idx="1"/>
          </p:nvPr>
        </p:nvSpPr>
        <p:spPr bwMode="auto">
          <a:xfrm>
            <a:off x="518160" y="2067792"/>
            <a:ext cx="6502802" cy="4021282"/>
          </a:xfrm>
        </p:spPr>
        <p:txBody>
          <a:bodyPr>
            <a:normAutofit/>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a:t>
            </a:r>
            <a:r>
              <a:rPr lang="de-DE" sz="1800" b="1" i="0" u="none" strike="noStrike" cap="none" spc="0" dirty="0" err="1">
                <a:solidFill>
                  <a:schemeClr val="tx1"/>
                </a:solidFill>
                <a:latin typeface="Bierstadt"/>
                <a:cs typeface="Bierstadt"/>
              </a:rPr>
              <a:t>LightGBM</a:t>
            </a:r>
            <a:r>
              <a:rPr lang="de-DE" sz="1800" b="1" i="0" u="none" strike="noStrike" cap="none" spc="0" dirty="0">
                <a:solidFill>
                  <a:schemeClr val="tx1"/>
                </a:solidFill>
                <a:latin typeface="Bierstadt"/>
                <a:cs typeface="Bierstadt"/>
              </a:rPr>
              <a:t> </a:t>
            </a:r>
            <a:r>
              <a:rPr lang="de-DE" sz="1800" i="0" u="none" strike="noStrike" cap="none" spc="0" dirty="0">
                <a:solidFill>
                  <a:schemeClr val="tx1"/>
                </a:solidFill>
                <a:latin typeface="Bierstadt"/>
                <a:cs typeface="Bierstadt"/>
              </a:rPr>
              <a:t>liefern beste Ergebnisse – sowohl statistisch als auch wirtschaftlich</a:t>
            </a:r>
          </a:p>
          <a:p>
            <a:pPr lvl="1">
              <a:defRPr/>
            </a:pPr>
            <a:r>
              <a:rPr lang="de-DE" b="1" i="0" u="none" strike="noStrike" cap="none" spc="0" dirty="0">
                <a:solidFill>
                  <a:schemeClr val="tx1"/>
                </a:solidFill>
                <a:latin typeface="Bierstadt"/>
                <a:cs typeface="Bierstadt"/>
              </a:rPr>
              <a:t>≈ 55 % der Fraud-Fälle erkannt</a:t>
            </a:r>
            <a:r>
              <a:rPr lang="de-DE" i="0" u="none" strike="noStrike" cap="none" spc="0" dirty="0">
                <a:solidFill>
                  <a:schemeClr val="tx1"/>
                </a:solidFill>
                <a:latin typeface="Bierstadt"/>
                <a:cs typeface="Bierstadt"/>
              </a:rPr>
              <a:t>, hohe Präzision → wenige unnötige Kontrollen</a:t>
            </a:r>
          </a:p>
          <a:p>
            <a:pPr lvl="1">
              <a:defRPr/>
            </a:pPr>
            <a:r>
              <a:rPr lang="de-DE" sz="1800" i="0" u="none" strike="noStrike" cap="none" spc="0" dirty="0">
                <a:solidFill>
                  <a:schemeClr val="tx1"/>
                </a:solidFill>
                <a:latin typeface="Bierstadt"/>
                <a:cs typeface="Bierstadt"/>
              </a:rPr>
              <a:t>+5 % Recall gegenüber neuronalen Netzen</a:t>
            </a:r>
          </a:p>
          <a:p>
            <a:pPr lvl="1">
              <a:defRPr/>
            </a:pPr>
            <a:r>
              <a:rPr lang="de-DE" sz="1800" b="1" i="0" u="none" strike="noStrike" cap="none" spc="0" dirty="0">
                <a:solidFill>
                  <a:schemeClr val="tx1"/>
                </a:solidFill>
                <a:latin typeface="Bierstadt"/>
                <a:cs typeface="Bierstadt"/>
              </a:rPr>
              <a:t>Logistische Regression deutlich schlechter </a:t>
            </a:r>
            <a:r>
              <a:rPr lang="de-DE" sz="1800" i="0" u="none" strike="noStrike" cap="none" spc="0" dirty="0">
                <a:solidFill>
                  <a:schemeClr val="tx1"/>
                </a:solidFill>
                <a:latin typeface="Bierstadt"/>
                <a:cs typeface="Bierstadt"/>
              </a:rPr>
              <a:t>bei Recall &amp; Schadenserkennung</a:t>
            </a:r>
            <a:endParaRPr dirty="0"/>
          </a:p>
        </p:txBody>
      </p:sp>
      <p:pic>
        <p:nvPicPr>
          <p:cNvPr id="3" name="Grafik 2">
            <a:extLst>
              <a:ext uri="{FF2B5EF4-FFF2-40B4-BE49-F238E27FC236}">
                <a16:creationId xmlns:a16="http://schemas.microsoft.com/office/drawing/2014/main" id="{BB2DB41C-80A5-942E-12A7-A3C8D98D38DE}"/>
              </a:ext>
            </a:extLst>
          </p:cNvPr>
          <p:cNvPicPr>
            <a:picLocks noChangeAspect="1"/>
          </p:cNvPicPr>
          <p:nvPr/>
        </p:nvPicPr>
        <p:blipFill>
          <a:blip r:embed="rId3"/>
          <a:stretch>
            <a:fillRect/>
          </a:stretch>
        </p:blipFill>
        <p:spPr>
          <a:xfrm>
            <a:off x="7299871" y="4078433"/>
            <a:ext cx="4025715" cy="1419902"/>
          </a:xfrm>
          <a:prstGeom prst="rect">
            <a:avLst/>
          </a:prstGeom>
        </p:spPr>
      </p:pic>
      <p:pic>
        <p:nvPicPr>
          <p:cNvPr id="5" name="Grafik 4">
            <a:extLst>
              <a:ext uri="{FF2B5EF4-FFF2-40B4-BE49-F238E27FC236}">
                <a16:creationId xmlns:a16="http://schemas.microsoft.com/office/drawing/2014/main" id="{9AA4E5C4-9156-4D9A-9453-23DDB7A6D81D}"/>
              </a:ext>
            </a:extLst>
          </p:cNvPr>
          <p:cNvPicPr>
            <a:picLocks noChangeAspect="1"/>
          </p:cNvPicPr>
          <p:nvPr/>
        </p:nvPicPr>
        <p:blipFill>
          <a:blip r:embed="rId4"/>
          <a:stretch>
            <a:fillRect/>
          </a:stretch>
        </p:blipFill>
        <p:spPr>
          <a:xfrm>
            <a:off x="7299871" y="993146"/>
            <a:ext cx="4098108" cy="2896603"/>
          </a:xfrm>
          <a:prstGeom prst="rect">
            <a:avLst/>
          </a:prstGeom>
        </p:spPr>
      </p:pic>
    </p:spTree>
    <p:extLst>
      <p:ext uri="{BB962C8B-B14F-4D97-AF65-F5344CB8AC3E}">
        <p14:creationId xmlns:p14="http://schemas.microsoft.com/office/powerpoint/2010/main" val="2632752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C0C35550-AC60-B43F-8F4D-23F64BC83CB8}"/>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A321F676-5C37-945E-4381-325236D9A646}"/>
              </a:ext>
            </a:extLst>
          </p:cNvPr>
          <p:cNvSpPr>
            <a:spLocks noGrp="1"/>
          </p:cNvSpPr>
          <p:nvPr>
            <p:ph type="title"/>
          </p:nvPr>
        </p:nvSpPr>
        <p:spPr bwMode="auto"/>
        <p:txBody>
          <a:bodyPr/>
          <a:lstStyle/>
          <a:p>
            <a:pPr>
              <a:defRPr/>
            </a:pPr>
            <a:r>
              <a:rPr lang="de-DE" dirty="0"/>
              <a:t>Modellvergleich (3)</a:t>
            </a:r>
            <a:endParaRPr dirty="0"/>
          </a:p>
        </p:txBody>
      </p:sp>
      <p:sp>
        <p:nvSpPr>
          <p:cNvPr id="701458849" name="Content Placeholder 2">
            <a:extLst>
              <a:ext uri="{FF2B5EF4-FFF2-40B4-BE49-F238E27FC236}">
                <a16:creationId xmlns:a16="http://schemas.microsoft.com/office/drawing/2014/main" id="{904FA809-3187-12C0-ECAF-888E7E7CFB90}"/>
              </a:ext>
            </a:extLst>
          </p:cNvPr>
          <p:cNvSpPr>
            <a:spLocks noGrp="1"/>
          </p:cNvSpPr>
          <p:nvPr>
            <p:ph idx="1"/>
          </p:nvPr>
        </p:nvSpPr>
        <p:spPr bwMode="auto">
          <a:xfrm>
            <a:off x="518160" y="2161310"/>
            <a:ext cx="11155680" cy="3927764"/>
          </a:xfrm>
        </p:spPr>
        <p:txBody>
          <a:bodyPr>
            <a:normAutofit fontScale="85000" lnSpcReduction="10000"/>
          </a:bodyPr>
          <a:lstStyle/>
          <a:p>
            <a:pPr>
              <a:defRPr/>
            </a:pPr>
            <a:r>
              <a:rPr lang="de-DE" sz="1800" b="1" i="0" u="none" strike="noStrike" cap="none" spc="0" dirty="0" err="1">
                <a:solidFill>
                  <a:schemeClr val="tx1"/>
                </a:solidFill>
                <a:latin typeface="Bierstadt"/>
                <a:cs typeface="Bierstadt"/>
              </a:rPr>
              <a:t>XGBoost</a:t>
            </a:r>
            <a:r>
              <a:rPr lang="de-DE" sz="1800" b="1" i="0" u="none" strike="noStrike" cap="none" spc="0" dirty="0">
                <a:solidFill>
                  <a:schemeClr val="tx1"/>
                </a:solidFill>
                <a:latin typeface="Bierstadt"/>
                <a:cs typeface="Bierstadt"/>
              </a:rPr>
              <a:t> mit besserem Recall, </a:t>
            </a:r>
            <a:r>
              <a:rPr lang="de-DE" sz="1800" b="1" i="0" u="none" strike="noStrike" cap="none" spc="0" dirty="0" err="1">
                <a:solidFill>
                  <a:schemeClr val="tx1"/>
                </a:solidFill>
                <a:latin typeface="Bierstadt"/>
                <a:cs typeface="Bierstadt"/>
              </a:rPr>
              <a:t>CatBoost</a:t>
            </a:r>
            <a:r>
              <a:rPr lang="de-DE" sz="1800" b="1" i="0" u="none" strike="noStrike" cap="none" spc="0" dirty="0">
                <a:solidFill>
                  <a:schemeClr val="tx1"/>
                </a:solidFill>
                <a:latin typeface="Bierstadt"/>
                <a:cs typeface="Bierstadt"/>
              </a:rPr>
              <a:t> mit höherer Präzision </a:t>
            </a:r>
            <a:r>
              <a:rPr lang="de-DE" sz="1800" i="0" u="none" strike="noStrike" cap="none" spc="0" dirty="0">
                <a:solidFill>
                  <a:schemeClr val="tx1"/>
                </a:solidFill>
                <a:latin typeface="Bierstadt"/>
                <a:cs typeface="Bierstadt"/>
              </a:rPr>
              <a:t>→ Trade-off zwischen Entdeckungsrate und Kontrollkosten</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Random Forest unterliegt dem Einzelbaum – trotz Theorievorteil</a:t>
            </a:r>
          </a:p>
          <a:p>
            <a:pPr lvl="1">
              <a:defRPr/>
            </a:pPr>
            <a:r>
              <a:rPr lang="de-DE" i="0" u="none" strike="noStrike" cap="none" spc="0" dirty="0">
                <a:solidFill>
                  <a:schemeClr val="tx1"/>
                </a:solidFill>
                <a:latin typeface="Bierstadt"/>
                <a:cs typeface="Bierstadt"/>
              </a:rPr>
              <a:t>Ursache: fehlende Hyperparameter-Optimierung</a:t>
            </a:r>
          </a:p>
          <a:p>
            <a:pPr lvl="1">
              <a:defRPr/>
            </a:pPr>
            <a:endParaRPr lang="de-DE" dirty="0"/>
          </a:p>
          <a:p>
            <a:pPr>
              <a:defRPr/>
            </a:pPr>
            <a:r>
              <a:rPr lang="de-DE" dirty="0" err="1"/>
              <a:t>CatBoost</a:t>
            </a:r>
            <a:r>
              <a:rPr lang="de-DE" dirty="0"/>
              <a:t> leicht besser, aber </a:t>
            </a:r>
            <a:r>
              <a:rPr lang="de-DE" b="1" dirty="0"/>
              <a:t>Entscheidung zugunsten </a:t>
            </a:r>
            <a:r>
              <a:rPr lang="de-DE" b="1" dirty="0" err="1"/>
              <a:t>XGBoost</a:t>
            </a:r>
            <a:r>
              <a:rPr lang="de-DE" b="1" dirty="0"/>
              <a:t> </a:t>
            </a:r>
            <a:r>
              <a:rPr lang="de-DE" dirty="0"/>
              <a:t>aus praktischen Gründen:</a:t>
            </a:r>
          </a:p>
          <a:p>
            <a:pPr lvl="1">
              <a:defRPr/>
            </a:pPr>
            <a:r>
              <a:rPr lang="de-DE" dirty="0"/>
              <a:t>Starke Verbreitung</a:t>
            </a:r>
          </a:p>
          <a:p>
            <a:pPr lvl="1">
              <a:defRPr/>
            </a:pPr>
            <a:r>
              <a:rPr lang="de-DE" dirty="0"/>
              <a:t>Gute Dokumentation</a:t>
            </a:r>
          </a:p>
          <a:p>
            <a:pPr lvl="1">
              <a:defRPr/>
            </a:pPr>
            <a:r>
              <a:rPr lang="de-DE" dirty="0"/>
              <a:t>Effizientes Training</a:t>
            </a:r>
          </a:p>
          <a:p>
            <a:pPr lvl="1">
              <a:defRPr/>
            </a:pPr>
            <a:r>
              <a:rPr lang="de-DE" dirty="0"/>
              <a:t>Besser wart- &amp; erweiterbar im operativen Einsatz</a:t>
            </a:r>
          </a:p>
          <a:p>
            <a:pPr>
              <a:defRPr/>
            </a:pPr>
            <a:endParaRPr lang="de-DE" dirty="0"/>
          </a:p>
          <a:p>
            <a:pPr>
              <a:defRPr/>
            </a:pPr>
            <a:r>
              <a:rPr lang="de-DE" b="1" dirty="0"/>
              <a:t>Erfüllt alle Anforderungen</a:t>
            </a:r>
            <a:r>
              <a:rPr lang="de-DE" dirty="0"/>
              <a:t>: Verständlichkeit, Skalierbarkeit, Robustheit, Reproduzierbarkeit</a:t>
            </a:r>
            <a:endParaRPr dirty="0"/>
          </a:p>
        </p:txBody>
      </p:sp>
    </p:spTree>
    <p:extLst>
      <p:ext uri="{BB962C8B-B14F-4D97-AF65-F5344CB8AC3E}">
        <p14:creationId xmlns:p14="http://schemas.microsoft.com/office/powerpoint/2010/main" val="3850368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3D625B59-12AF-6BA6-0258-1886E7089920}"/>
            </a:ext>
          </a:extLst>
        </p:cNvPr>
        <p:cNvGrpSpPr/>
        <p:nvPr/>
      </p:nvGrpSpPr>
      <p:grpSpPr bwMode="auto">
        <a:xfrm>
          <a:off x="0" y="0"/>
          <a:ext cx="0" cy="0"/>
          <a:chOff x="0" y="0"/>
          <a:chExt cx="0" cy="0"/>
        </a:xfrm>
      </p:grpSpPr>
      <p:sp>
        <p:nvSpPr>
          <p:cNvPr id="1119884738" name="Title 1">
            <a:extLst>
              <a:ext uri="{FF2B5EF4-FFF2-40B4-BE49-F238E27FC236}">
                <a16:creationId xmlns:a16="http://schemas.microsoft.com/office/drawing/2014/main" id="{3DD84B93-6E15-4BC9-E21D-B08C1FCF7DB9}"/>
              </a:ext>
            </a:extLst>
          </p:cNvPr>
          <p:cNvSpPr>
            <a:spLocks noGrp="1"/>
          </p:cNvSpPr>
          <p:nvPr>
            <p:ph type="title"/>
          </p:nvPr>
        </p:nvSpPr>
        <p:spPr bwMode="auto"/>
        <p:txBody>
          <a:bodyPr/>
          <a:lstStyle/>
          <a:p>
            <a:pPr>
              <a:defRPr/>
            </a:pPr>
            <a:r>
              <a:rPr lang="de-DE" dirty="0"/>
              <a:t>Kalibrierung &amp; Schwellenwertwahl</a:t>
            </a:r>
            <a:endParaRPr dirty="0"/>
          </a:p>
        </p:txBody>
      </p:sp>
      <p:sp>
        <p:nvSpPr>
          <p:cNvPr id="701458849" name="Content Placeholder 2">
            <a:extLst>
              <a:ext uri="{FF2B5EF4-FFF2-40B4-BE49-F238E27FC236}">
                <a16:creationId xmlns:a16="http://schemas.microsoft.com/office/drawing/2014/main" id="{B4DF85D4-2171-3EB1-CA74-0C4A29A480F1}"/>
              </a:ext>
            </a:extLst>
          </p:cNvPr>
          <p:cNvSpPr>
            <a:spLocks noGrp="1"/>
          </p:cNvSpPr>
          <p:nvPr>
            <p:ph idx="1"/>
          </p:nvPr>
        </p:nvSpPr>
        <p:spPr bwMode="auto">
          <a:xfrm>
            <a:off x="518160" y="2161310"/>
            <a:ext cx="8026072" cy="3927764"/>
          </a:xfrm>
        </p:spPr>
        <p:txBody>
          <a:bodyPr>
            <a:normAutofit/>
          </a:bodyPr>
          <a:lstStyle/>
          <a:p>
            <a:pPr>
              <a:defRPr/>
            </a:pPr>
            <a:r>
              <a:rPr lang="de-DE" sz="1800" i="0" u="none" strike="noStrike" cap="none" spc="0" dirty="0" err="1">
                <a:solidFill>
                  <a:schemeClr val="tx1"/>
                </a:solidFill>
                <a:latin typeface="Bierstadt"/>
                <a:cs typeface="Bierstadt"/>
              </a:rPr>
              <a:t>XGBoost</a:t>
            </a:r>
            <a:r>
              <a:rPr lang="de-DE" sz="1800" i="0" u="none" strike="noStrike" cap="none" spc="0" dirty="0">
                <a:solidFill>
                  <a:schemeClr val="tx1"/>
                </a:solidFill>
                <a:latin typeface="Bierstadt"/>
                <a:cs typeface="Bierstadt"/>
              </a:rPr>
              <a:t>-Scores ≠ echte Wahrscheinlichkeiten, von daher sollte im Nachgang der Entscheidungsschwellwert (Sicherheit des Modells, dass </a:t>
            </a:r>
            <a:r>
              <a:rPr lang="de-DE" dirty="0">
                <a:latin typeface="Bierstadt"/>
                <a:cs typeface="Bierstadt"/>
              </a:rPr>
              <a:t>Betrug vorliegt) kalibriert werden</a:t>
            </a:r>
          </a:p>
          <a:p>
            <a:pPr>
              <a:defRPr/>
            </a:pPr>
            <a:endParaRPr lang="de-DE" sz="1800" i="0" u="none" strike="noStrike" cap="none" spc="0" dirty="0">
              <a:solidFill>
                <a:schemeClr val="tx1"/>
              </a:solidFill>
              <a:latin typeface="Bierstadt"/>
              <a:cs typeface="Bierstadt"/>
            </a:endParaRPr>
          </a:p>
          <a:p>
            <a:pPr>
              <a:defRPr/>
            </a:pPr>
            <a:r>
              <a:rPr lang="de-DE" dirty="0">
                <a:latin typeface="Bierstadt"/>
                <a:cs typeface="Bierstadt"/>
              </a:rPr>
              <a:t>A</a:t>
            </a:r>
            <a:r>
              <a:rPr lang="de-DE" sz="1800" i="0" u="none" strike="noStrike" cap="none" spc="0" dirty="0">
                <a:solidFill>
                  <a:schemeClr val="tx1"/>
                </a:solidFill>
                <a:latin typeface="Bierstadt"/>
                <a:cs typeface="Bierstadt"/>
              </a:rPr>
              <a:t>ber: </a:t>
            </a:r>
            <a:r>
              <a:rPr lang="de-DE" sz="1800" b="1" i="0" u="none" strike="noStrike" cap="none" spc="0" dirty="0">
                <a:solidFill>
                  <a:schemeClr val="tx1"/>
                </a:solidFill>
                <a:latin typeface="Bierstadt"/>
                <a:cs typeface="Bierstadt"/>
              </a:rPr>
              <a:t>Modell zeigt ohne Kalibrierung gute Performance</a:t>
            </a:r>
            <a:r>
              <a:rPr lang="de-DE" sz="1800" i="0" u="none" strike="noStrike" cap="none" spc="0" dirty="0">
                <a:solidFill>
                  <a:schemeClr val="tx1"/>
                </a:solidFill>
                <a:latin typeface="Bierstadt"/>
                <a:cs typeface="Bierstadt"/>
              </a:rPr>
              <a:t>. Performance sogar besser als bei nachträglicher Schwellwertoptimierung!</a:t>
            </a:r>
          </a:p>
          <a:p>
            <a:pPr>
              <a:defRPr/>
            </a:pPr>
            <a:endParaRPr lang="de-DE" sz="1800" i="0" u="none" strike="noStrike" cap="none" spc="0" dirty="0">
              <a:solidFill>
                <a:schemeClr val="tx1"/>
              </a:solidFill>
              <a:latin typeface="Bierstadt"/>
              <a:cs typeface="Bierstadt"/>
            </a:endParaRPr>
          </a:p>
          <a:p>
            <a:pPr>
              <a:defRPr/>
            </a:pPr>
            <a:r>
              <a:rPr lang="de-DE" sz="1800" i="0" u="none" strike="noStrike" cap="none" spc="0" dirty="0">
                <a:solidFill>
                  <a:schemeClr val="tx1"/>
                </a:solidFill>
                <a:latin typeface="Bierstadt"/>
                <a:cs typeface="Bierstadt"/>
              </a:rPr>
              <a:t>Standardwert 0.5 liefert stabilere &amp; bessere Ergebnisse → keine Schwellenanpassung nötig</a:t>
            </a:r>
          </a:p>
          <a:p>
            <a:pPr marL="0" indent="0">
              <a:buNone/>
              <a:defRPr/>
            </a:pPr>
            <a:endParaRPr lang="de-DE" sz="1800" i="0" u="none" strike="noStrike" cap="none" spc="0" dirty="0">
              <a:solidFill>
                <a:schemeClr val="tx1"/>
              </a:solidFill>
              <a:latin typeface="Bierstadt"/>
              <a:cs typeface="Bierstadt"/>
            </a:endParaRPr>
          </a:p>
        </p:txBody>
      </p:sp>
      <p:pic>
        <p:nvPicPr>
          <p:cNvPr id="3" name="Grafik 2">
            <a:extLst>
              <a:ext uri="{FF2B5EF4-FFF2-40B4-BE49-F238E27FC236}">
                <a16:creationId xmlns:a16="http://schemas.microsoft.com/office/drawing/2014/main" id="{5BDA3F39-9B2C-7557-8D9B-B20AEAEFD907}"/>
              </a:ext>
            </a:extLst>
          </p:cNvPr>
          <p:cNvPicPr>
            <a:picLocks noChangeAspect="1"/>
          </p:cNvPicPr>
          <p:nvPr/>
        </p:nvPicPr>
        <p:blipFill>
          <a:blip r:embed="rId3"/>
          <a:stretch>
            <a:fillRect/>
          </a:stretch>
        </p:blipFill>
        <p:spPr>
          <a:xfrm>
            <a:off x="8155026" y="2161310"/>
            <a:ext cx="3645023" cy="2780780"/>
          </a:xfrm>
          <a:prstGeom prst="rect">
            <a:avLst/>
          </a:prstGeom>
        </p:spPr>
      </p:pic>
    </p:spTree>
    <p:extLst>
      <p:ext uri="{BB962C8B-B14F-4D97-AF65-F5344CB8AC3E}">
        <p14:creationId xmlns:p14="http://schemas.microsoft.com/office/powerpoint/2010/main" val="58813977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13783D9D-38F6-9631-21C7-B417F3E0C89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1BC8546-16E0-C3D3-ED91-AF220DCD53A2}"/>
              </a:ext>
            </a:extLst>
          </p:cNvPr>
          <p:cNvSpPr>
            <a:spLocks noGrp="1"/>
          </p:cNvSpPr>
          <p:nvPr>
            <p:ph type="title"/>
          </p:nvPr>
        </p:nvSpPr>
        <p:spPr bwMode="auto"/>
        <p:txBody>
          <a:bodyPr/>
          <a:lstStyle/>
          <a:p>
            <a:pPr>
              <a:defRPr/>
            </a:pPr>
            <a:r>
              <a:rPr lang="de-DE" dirty="0"/>
              <a:t>Schadensschätzung per Regression</a:t>
            </a:r>
            <a:endParaRPr dirty="0"/>
          </a:p>
        </p:txBody>
      </p:sp>
      <p:sp>
        <p:nvSpPr>
          <p:cNvPr id="998545421" name="Content Placeholder 2">
            <a:extLst>
              <a:ext uri="{FF2B5EF4-FFF2-40B4-BE49-F238E27FC236}">
                <a16:creationId xmlns:a16="http://schemas.microsoft.com/office/drawing/2014/main" id="{3B35FDCB-EF3A-D4F3-5851-84C679EBE720}"/>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DE0F3A1-C036-DA80-6FF2-4236A4842811}"/>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lnSpcReduction="1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a:t>
            </a:r>
            <a:r>
              <a:rPr lang="de-DE" sz="1900" b="1" dirty="0"/>
              <a:t>Schadenshöhe im Betrugsfall </a:t>
            </a:r>
            <a:r>
              <a:rPr lang="de-DE" sz="1900" dirty="0"/>
              <a:t>prognostizieren – unabhängig von der Klassifikationssicherheit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Ergänzt die Klassifikation um quantitative Risikoabschätzung pro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Ermöglicht differenzierte Entscheidungen: z. B. Kontrolle trotz niedriger Score-Wahrscheinlichkeit bei hohem vermutetem Schaden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err="1"/>
              <a:t>Boosting</a:t>
            </a:r>
            <a:r>
              <a:rPr lang="de-DE" sz="1900" b="1" dirty="0"/>
              <a:t>-Modelle </a:t>
            </a:r>
            <a:r>
              <a:rPr lang="de-DE" sz="1900" dirty="0"/>
              <a:t>erneut am besten, verwendet wird ein </a:t>
            </a:r>
            <a:r>
              <a:rPr lang="de-DE" sz="1900" dirty="0" err="1"/>
              <a:t>XGBoost</a:t>
            </a:r>
            <a:r>
              <a:rPr lang="de-DE" sz="1900" dirty="0"/>
              <a:t>-Regressor</a:t>
            </a:r>
            <a:endParaRPr lang="de-DE" dirty="0"/>
          </a:p>
        </p:txBody>
      </p:sp>
    </p:spTree>
    <p:extLst>
      <p:ext uri="{BB962C8B-B14F-4D97-AF65-F5344CB8AC3E}">
        <p14:creationId xmlns:p14="http://schemas.microsoft.com/office/powerpoint/2010/main" val="12278803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1EA452-8CFB-1D9D-3960-2CD0407DC9EB}"/>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0170B35C-B78A-69CC-F031-A87FE8BD2AA1}"/>
              </a:ext>
            </a:extLst>
          </p:cNvPr>
          <p:cNvSpPr>
            <a:spLocks noGrp="1"/>
          </p:cNvSpPr>
          <p:nvPr>
            <p:ph type="title"/>
          </p:nvPr>
        </p:nvSpPr>
        <p:spPr bwMode="auto"/>
        <p:txBody>
          <a:bodyPr/>
          <a:lstStyle/>
          <a:p>
            <a:pPr>
              <a:defRPr/>
            </a:pPr>
            <a:r>
              <a:rPr lang="de-DE" dirty="0"/>
              <a:t>Trainingsvarianten (1)</a:t>
            </a:r>
            <a:endParaRPr dirty="0"/>
          </a:p>
        </p:txBody>
      </p:sp>
      <p:sp>
        <p:nvSpPr>
          <p:cNvPr id="998545421" name="Content Placeholder 2">
            <a:extLst>
              <a:ext uri="{FF2B5EF4-FFF2-40B4-BE49-F238E27FC236}">
                <a16:creationId xmlns:a16="http://schemas.microsoft.com/office/drawing/2014/main" id="{078EC296-3690-D7E8-9341-04C708D05C99}"/>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D658E2EB-3362-851E-DCD6-86B8D8B25355}"/>
              </a:ext>
            </a:extLst>
          </p:cNvPr>
          <p:cNvSpPr>
            <a:spLocks noGrp="1"/>
          </p:cNvSpPr>
          <p:nvPr/>
        </p:nvSpPr>
        <p:spPr bwMode="auto">
          <a:xfrm>
            <a:off x="592205" y="1842988"/>
            <a:ext cx="11155680" cy="376732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3 Trainingsvarianten zur Modellierung getestet:</a:t>
            </a:r>
          </a:p>
          <a:p>
            <a:pPr lvl="1">
              <a:lnSpc>
                <a:spcPct val="111000"/>
              </a:lnSpc>
              <a:spcBef>
                <a:spcPts val="999"/>
              </a:spcBef>
              <a:defRPr/>
            </a:pPr>
            <a:r>
              <a:rPr lang="de-DE" sz="1700" b="1" dirty="0"/>
              <a:t>Vollständiger Datensatz </a:t>
            </a:r>
            <a:r>
              <a:rPr lang="de-DE" sz="1700" dirty="0"/>
              <a:t>(inkl. Schaden = 0): realistisch, aber stark unausgewogen</a:t>
            </a:r>
          </a:p>
          <a:p>
            <a:pPr lvl="1">
              <a:lnSpc>
                <a:spcPct val="111000"/>
              </a:lnSpc>
              <a:spcBef>
                <a:spcPts val="999"/>
              </a:spcBef>
              <a:defRPr/>
            </a:pPr>
            <a:r>
              <a:rPr lang="de-DE" sz="1800" b="1" dirty="0" err="1"/>
              <a:t>Balanced</a:t>
            </a:r>
            <a:r>
              <a:rPr lang="de-DE" sz="1800" b="1" dirty="0"/>
              <a:t> Set </a:t>
            </a:r>
            <a:r>
              <a:rPr lang="de-DE" sz="1800" dirty="0"/>
              <a:t>(gleich viele Schaden / kein Schaden): sensitiv, aber nicht repräsentativ</a:t>
            </a:r>
          </a:p>
          <a:p>
            <a:pPr lvl="1">
              <a:lnSpc>
                <a:spcPct val="111000"/>
              </a:lnSpc>
              <a:spcBef>
                <a:spcPts val="999"/>
              </a:spcBef>
              <a:defRPr/>
            </a:pPr>
            <a:r>
              <a:rPr lang="de-DE" sz="1800" b="1" dirty="0"/>
              <a:t>Nur Schadensfälle</a:t>
            </a:r>
            <a:r>
              <a:rPr lang="de-DE" sz="1800" dirty="0"/>
              <a:t>: genauer für Betrug, aber nicht einsetzbar bei normalen Transaktionen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Zielkonflikt: Generalisierung vs. Präzision vs. Repräsentativität</a:t>
            </a:r>
            <a:endParaRPr lang="de-DE" dirty="0"/>
          </a:p>
        </p:txBody>
      </p:sp>
    </p:spTree>
    <p:extLst>
      <p:ext uri="{BB962C8B-B14F-4D97-AF65-F5344CB8AC3E}">
        <p14:creationId xmlns:p14="http://schemas.microsoft.com/office/powerpoint/2010/main" val="81705669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BCFB6B0-5025-65C1-2A47-4353D11EC2A3}"/>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850BD90E-16B2-4CED-14BF-EECC4C95876E}"/>
              </a:ext>
            </a:extLst>
          </p:cNvPr>
          <p:cNvSpPr>
            <a:spLocks noGrp="1"/>
          </p:cNvSpPr>
          <p:nvPr>
            <p:ph type="title"/>
          </p:nvPr>
        </p:nvSpPr>
        <p:spPr bwMode="auto"/>
        <p:txBody>
          <a:bodyPr/>
          <a:lstStyle/>
          <a:p>
            <a:pPr>
              <a:defRPr/>
            </a:pPr>
            <a:r>
              <a:rPr lang="de-DE" dirty="0"/>
              <a:t>Trainingsvarianten (2)</a:t>
            </a:r>
            <a:endParaRPr dirty="0"/>
          </a:p>
        </p:txBody>
      </p:sp>
      <p:sp>
        <p:nvSpPr>
          <p:cNvPr id="998545421" name="Content Placeholder 2">
            <a:extLst>
              <a:ext uri="{FF2B5EF4-FFF2-40B4-BE49-F238E27FC236}">
                <a16:creationId xmlns:a16="http://schemas.microsoft.com/office/drawing/2014/main" id="{9493FE00-7117-558D-40A8-12323D5D3CE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3" name="Grafik 2">
            <a:extLst>
              <a:ext uri="{FF2B5EF4-FFF2-40B4-BE49-F238E27FC236}">
                <a16:creationId xmlns:a16="http://schemas.microsoft.com/office/drawing/2014/main" id="{484B22AC-4851-61A1-1D29-C594F95E6D4A}"/>
              </a:ext>
            </a:extLst>
          </p:cNvPr>
          <p:cNvPicPr>
            <a:picLocks noChangeAspect="1"/>
          </p:cNvPicPr>
          <p:nvPr/>
        </p:nvPicPr>
        <p:blipFill>
          <a:blip r:embed="rId3"/>
          <a:stretch>
            <a:fillRect/>
          </a:stretch>
        </p:blipFill>
        <p:spPr>
          <a:xfrm>
            <a:off x="5504549" y="2144548"/>
            <a:ext cx="6166243" cy="2848037"/>
          </a:xfrm>
          <a:prstGeom prst="rect">
            <a:avLst/>
          </a:prstGeom>
        </p:spPr>
      </p:pic>
      <p:sp>
        <p:nvSpPr>
          <p:cNvPr id="6" name="Textfeld 5">
            <a:extLst>
              <a:ext uri="{FF2B5EF4-FFF2-40B4-BE49-F238E27FC236}">
                <a16:creationId xmlns:a16="http://schemas.microsoft.com/office/drawing/2014/main" id="{4229FAD0-8126-E45E-C5BF-7B51C329BCA9}"/>
              </a:ext>
            </a:extLst>
          </p:cNvPr>
          <p:cNvSpPr txBox="1"/>
          <p:nvPr/>
        </p:nvSpPr>
        <p:spPr>
          <a:xfrm>
            <a:off x="601357" y="1947121"/>
            <a:ext cx="4823044" cy="4247317"/>
          </a:xfrm>
          <a:prstGeom prst="rect">
            <a:avLst/>
          </a:prstGeom>
          <a:noFill/>
        </p:spPr>
        <p:txBody>
          <a:bodyPr wrap="square" rtlCol="0">
            <a:spAutoFit/>
          </a:bodyPr>
          <a:lstStyle/>
          <a:p>
            <a:pPr marL="285750" indent="-285750">
              <a:buFont typeface="Arial" panose="020B0604020202020204" pitchFamily="34" charset="0"/>
              <a:buChar char="•"/>
            </a:pPr>
            <a:r>
              <a:rPr lang="de-DE" dirty="0"/>
              <a:t>Alle Varianten haben Schwierigkeiten bei der Vorhersage hoher Schäden</a:t>
            </a:r>
          </a:p>
          <a:p>
            <a:endParaRPr lang="de-DE" dirty="0"/>
          </a:p>
          <a:p>
            <a:pPr marL="285750" indent="-285750">
              <a:buFont typeface="Arial" panose="020B0604020202020204" pitchFamily="34" charset="0"/>
              <a:buChar char="•"/>
            </a:pPr>
            <a:r>
              <a:rPr lang="de-DE" dirty="0"/>
              <a:t>Im Bereich 0–10 €: hohe Streuung, quadratische Verteilung</a:t>
            </a:r>
          </a:p>
          <a:p>
            <a:endParaRPr lang="de-DE" dirty="0"/>
          </a:p>
          <a:p>
            <a:pPr marL="285750" indent="-285750">
              <a:buFont typeface="Arial" panose="020B0604020202020204" pitchFamily="34" charset="0"/>
              <a:buChar char="•"/>
            </a:pPr>
            <a:r>
              <a:rPr lang="de-DE" dirty="0"/>
              <a:t>„Nur-FRAUD“-Modell überschätzt normale Transaktionen stark, trifft aber hohe Schäden am besten</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Klassische Metriken (R², MAE etc.) nur bedingt aussagekräftig im Vergleich</a:t>
            </a:r>
          </a:p>
          <a:p>
            <a:pPr marL="285750" indent="-285750">
              <a:buFont typeface="Arial" panose="020B0604020202020204" pitchFamily="34" charset="0"/>
              <a:buChar char="•"/>
            </a:pPr>
            <a:endParaRPr lang="de-DE" dirty="0"/>
          </a:p>
          <a:p>
            <a:pPr marL="285750" indent="-285750">
              <a:buFont typeface="Arial" panose="020B0604020202020204" pitchFamily="34" charset="0"/>
              <a:buChar char="•"/>
            </a:pPr>
            <a:r>
              <a:rPr lang="de-DE" dirty="0"/>
              <a:t>„Damage-</a:t>
            </a:r>
            <a:r>
              <a:rPr lang="de-DE" dirty="0" err="1"/>
              <a:t>only</a:t>
            </a:r>
            <a:r>
              <a:rPr lang="de-DE" dirty="0"/>
              <a:t>“-Variante versagt bei Generalisierung, </a:t>
            </a:r>
            <a:r>
              <a:rPr lang="de-DE" dirty="0" err="1"/>
              <a:t>balanced</a:t>
            </a:r>
            <a:r>
              <a:rPr lang="de-DE" dirty="0"/>
              <a:t> liegt dazwischen</a:t>
            </a:r>
          </a:p>
        </p:txBody>
      </p:sp>
    </p:spTree>
    <p:extLst>
      <p:ext uri="{BB962C8B-B14F-4D97-AF65-F5344CB8AC3E}">
        <p14:creationId xmlns:p14="http://schemas.microsoft.com/office/powerpoint/2010/main" val="296295452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7FD490D5-8395-F426-1F68-FC667A226F92}"/>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F38E6DC-D7C0-A63C-CC80-6821A79C951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F90B5745-7AA5-6B97-A618-B6FFB5AA24E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84C430-1CEE-3EA1-C2E9-F6429FF79342}"/>
              </a:ext>
            </a:extLst>
          </p:cNvPr>
          <p:cNvSpPr>
            <a:spLocks noGrp="1"/>
          </p:cNvSpPr>
          <p:nvPr/>
        </p:nvSpPr>
        <p:spPr bwMode="auto">
          <a:xfrm>
            <a:off x="592205" y="1676731"/>
            <a:ext cx="11155680"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Ziel: wirtschaftlich sinnvolle Kontrollentscheidung für jede Transaktion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Vergleich zweier Szenarien:</a:t>
            </a:r>
          </a:p>
          <a:p>
            <a:pPr lvl="1">
              <a:lnSpc>
                <a:spcPct val="111000"/>
              </a:lnSpc>
              <a:spcBef>
                <a:spcPts val="999"/>
              </a:spcBef>
              <a:defRPr/>
            </a:pPr>
            <a:r>
              <a:rPr lang="de-DE" sz="1700" b="1" dirty="0"/>
              <a:t>Keine Kontrolle </a:t>
            </a:r>
            <a:r>
              <a:rPr lang="de-DE" sz="1700" dirty="0"/>
              <a:t>→ potenzieller Schaden bei nicht erkanntem Betrugsfall:  P(FRAUD) * erwarteter Schaden </a:t>
            </a:r>
          </a:p>
          <a:p>
            <a:pPr lvl="1">
              <a:lnSpc>
                <a:spcPct val="111000"/>
              </a:lnSpc>
              <a:spcBef>
                <a:spcPts val="999"/>
              </a:spcBef>
              <a:defRPr/>
            </a:pPr>
            <a:r>
              <a:rPr lang="de-DE" sz="1700" b="1" dirty="0"/>
              <a:t>Kontrolle</a:t>
            </a:r>
            <a:r>
              <a:rPr lang="de-DE" sz="1700" dirty="0"/>
              <a:t> → Mischung aus erwarteter Fraud-Prämie (bei richtiger Klassifikation) &amp; </a:t>
            </a:r>
            <a:r>
              <a:rPr lang="de-DE" sz="1700" dirty="0" err="1"/>
              <a:t>False</a:t>
            </a:r>
            <a:r>
              <a:rPr lang="de-DE" sz="1700" dirty="0"/>
              <a:t>-Positive-Kosten (bei Falschklassifikation):  P(FRAUD) * 5 € − P(NORMAL) * 10 €</a:t>
            </a:r>
          </a:p>
          <a:p>
            <a:pPr lvl="1">
              <a:lnSpc>
                <a:spcPct val="111000"/>
              </a:lnSpc>
              <a:spcBef>
                <a:spcPts val="999"/>
              </a:spcBef>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Kombiniertes Modell (Klassifikation + Regression) </a:t>
            </a:r>
            <a:r>
              <a:rPr lang="de-DE" sz="1900" dirty="0"/>
              <a:t>simuliert Entscheidung für gesamten Datensatz</a:t>
            </a:r>
          </a:p>
          <a:p>
            <a:pPr lvl="1">
              <a:lnSpc>
                <a:spcPct val="111000"/>
              </a:lnSpc>
              <a:spcBef>
                <a:spcPts val="999"/>
              </a:spcBef>
              <a:defRPr/>
            </a:pPr>
            <a:r>
              <a:rPr lang="de-DE" sz="1700" dirty="0"/>
              <a:t>Wahrscheinlichkeiten P(FRAUD) bzw. P(NORMAL) aus Klassifikationsmodell</a:t>
            </a:r>
          </a:p>
          <a:p>
            <a:pPr lvl="1">
              <a:lnSpc>
                <a:spcPct val="111000"/>
              </a:lnSpc>
              <a:spcBef>
                <a:spcPts val="999"/>
              </a:spcBef>
              <a:defRPr/>
            </a:pPr>
            <a:r>
              <a:rPr lang="de-DE" sz="1700" dirty="0"/>
              <a:t>Erwartungswert des Schadens E(Schaden) aus Regressionsmodell</a:t>
            </a:r>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31355217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C98DD18-58BF-7A0D-7812-643C43AC546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AED189B-8A33-F151-E39B-E4E199B98B43}"/>
              </a:ext>
            </a:extLst>
          </p:cNvPr>
          <p:cNvSpPr>
            <a:spLocks noGrp="1"/>
          </p:cNvSpPr>
          <p:nvPr>
            <p:ph type="title"/>
          </p:nvPr>
        </p:nvSpPr>
        <p:spPr bwMode="auto"/>
        <p:txBody>
          <a:bodyPr/>
          <a:lstStyle/>
          <a:p>
            <a:pPr>
              <a:defRPr/>
            </a:pPr>
            <a:r>
              <a:rPr lang="de-DE" dirty="0"/>
              <a:t>Simulierte Bewertungsfunktion </a:t>
            </a:r>
            <a:endParaRPr dirty="0"/>
          </a:p>
        </p:txBody>
      </p:sp>
      <p:sp>
        <p:nvSpPr>
          <p:cNvPr id="998545421" name="Content Placeholder 2">
            <a:extLst>
              <a:ext uri="{FF2B5EF4-FFF2-40B4-BE49-F238E27FC236}">
                <a16:creationId xmlns:a16="http://schemas.microsoft.com/office/drawing/2014/main" id="{917A18F9-99CB-F19C-1254-987F9700082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DE21F6F-C094-5EB1-D7AA-10280B011D33}"/>
              </a:ext>
            </a:extLst>
          </p:cNvPr>
          <p:cNvSpPr>
            <a:spLocks noGrp="1"/>
          </p:cNvSpPr>
          <p:nvPr/>
        </p:nvSpPr>
        <p:spPr bwMode="auto">
          <a:xfrm>
            <a:off x="592205" y="1676731"/>
            <a:ext cx="4894195" cy="4381168"/>
          </a:xfrm>
        </p:spPr>
        <p:txBody>
          <a:bodyPr vertOverflow="overflow" horzOverflow="overflow" vert="horz" wrap="square" lIns="91440" tIns="45720" rIns="91440" bIns="45720" numCol="1" spcCol="0" rtlCol="0" fromWordArt="0" anchor="t" anchorCtr="0" forceAA="0" compatLnSpc="0">
            <a:normAutofit fontScale="950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Nur das Modell auf </a:t>
            </a:r>
            <a:r>
              <a:rPr lang="de-DE" sz="1900" b="1" dirty="0"/>
              <a:t>vollständigem Datensatz </a:t>
            </a:r>
            <a:r>
              <a:rPr lang="de-DE" sz="1900" dirty="0"/>
              <a:t>kann die tatsächliche Bewertungsfunktion realitätsnah approximieren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Andere Varianten (</a:t>
            </a:r>
            <a:r>
              <a:rPr lang="de-DE" sz="1900" dirty="0" err="1"/>
              <a:t>balanced</a:t>
            </a:r>
            <a:r>
              <a:rPr lang="de-DE" sz="1900" dirty="0"/>
              <a:t> / </a:t>
            </a:r>
            <a:r>
              <a:rPr lang="de-DE" sz="1900" dirty="0" err="1"/>
              <a:t>damage-only</a:t>
            </a:r>
            <a:r>
              <a:rPr lang="de-DE" sz="1900" dirty="0"/>
              <a:t>) liefern massiv verzerrte Werte (falsche Mittelwerte: 5.1 / 4.7 statt 0.21)</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Modell ist leicht optimistisch</a:t>
            </a:r>
            <a:r>
              <a:rPr lang="de-DE" sz="1900" dirty="0"/>
              <a:t>, aber klar robustester Ansatz für praxisnahe Entscheidungen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pic>
        <p:nvPicPr>
          <p:cNvPr id="3" name="Grafik 2">
            <a:extLst>
              <a:ext uri="{FF2B5EF4-FFF2-40B4-BE49-F238E27FC236}">
                <a16:creationId xmlns:a16="http://schemas.microsoft.com/office/drawing/2014/main" id="{3B2ABD0D-86F2-ABF5-6CF1-0A1ED30B6727}"/>
              </a:ext>
            </a:extLst>
          </p:cNvPr>
          <p:cNvPicPr>
            <a:picLocks noChangeAspect="1"/>
          </p:cNvPicPr>
          <p:nvPr/>
        </p:nvPicPr>
        <p:blipFill>
          <a:blip r:embed="rId3"/>
          <a:stretch>
            <a:fillRect/>
          </a:stretch>
        </p:blipFill>
        <p:spPr>
          <a:xfrm>
            <a:off x="6309822" y="1975600"/>
            <a:ext cx="5005879" cy="3565440"/>
          </a:xfrm>
          <a:prstGeom prst="rect">
            <a:avLst/>
          </a:prstGeom>
        </p:spPr>
      </p:pic>
    </p:spTree>
    <p:extLst>
      <p:ext uri="{BB962C8B-B14F-4D97-AF65-F5344CB8AC3E}">
        <p14:creationId xmlns:p14="http://schemas.microsoft.com/office/powerpoint/2010/main" val="97881110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6B1EE17C-AFCF-CC88-0F34-DD5AF551FC4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4A0A2427-38E6-F6A6-553B-BA9B4E4785D1}"/>
              </a:ext>
            </a:extLst>
          </p:cNvPr>
          <p:cNvSpPr>
            <a:spLocks noGrp="1"/>
          </p:cNvSpPr>
          <p:nvPr>
            <p:ph type="title"/>
          </p:nvPr>
        </p:nvSpPr>
        <p:spPr bwMode="auto"/>
        <p:txBody>
          <a:bodyPr/>
          <a:lstStyle/>
          <a:p>
            <a:pPr>
              <a:defRPr/>
            </a:pPr>
            <a:r>
              <a:rPr lang="de-DE" dirty="0"/>
              <a:t>Zusätzliche Optionen im Modell</a:t>
            </a:r>
            <a:endParaRPr dirty="0"/>
          </a:p>
        </p:txBody>
      </p:sp>
      <p:sp>
        <p:nvSpPr>
          <p:cNvPr id="998545421" name="Content Placeholder 2">
            <a:extLst>
              <a:ext uri="{FF2B5EF4-FFF2-40B4-BE49-F238E27FC236}">
                <a16:creationId xmlns:a16="http://schemas.microsoft.com/office/drawing/2014/main" id="{81D3D217-98BA-2A14-A1E1-E8D5FF7633A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E519BBD9-F3AF-C23F-0EA8-66713F64EC8E}"/>
              </a:ext>
            </a:extLst>
          </p:cNvPr>
          <p:cNvSpPr>
            <a:spLocks noGrp="1"/>
          </p:cNvSpPr>
          <p:nvPr/>
        </p:nvSpPr>
        <p:spPr bwMode="auto">
          <a:xfrm>
            <a:off x="592205" y="1676731"/>
            <a:ext cx="10761595" cy="438116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Neben den aktuell fixen Werten als </a:t>
            </a:r>
            <a:r>
              <a:rPr lang="de-DE" sz="1900" b="1" dirty="0"/>
              <a:t>Belohnung bzw. Bestrafung </a:t>
            </a:r>
            <a:r>
              <a:rPr lang="de-DE" sz="1900" dirty="0"/>
              <a:t>für richtig erkannte bzw. fälschlich als Betrug markierte Transaktionen können die Werte anhand der </a:t>
            </a:r>
            <a:r>
              <a:rPr lang="de-DE" sz="1900" b="1" dirty="0"/>
              <a:t>Konfigurationsdatei </a:t>
            </a:r>
            <a:r>
              <a:rPr lang="de-DE" sz="1900" dirty="0"/>
              <a:t>„beliebig</a:t>
            </a:r>
            <a:r>
              <a:rPr lang="de-DE" sz="1900" b="1" dirty="0"/>
              <a:t>“ verändert </a:t>
            </a:r>
            <a:r>
              <a:rPr lang="de-DE" sz="1900" dirty="0"/>
              <a:t>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Die für </a:t>
            </a:r>
            <a:r>
              <a:rPr lang="de-DE" sz="1900" b="1" dirty="0"/>
              <a:t>Rabatte ausgeschlossenen Produktkategorien </a:t>
            </a:r>
            <a:r>
              <a:rPr lang="de-DE" sz="1900" dirty="0"/>
              <a:t>könnten ebenfalls per Konfiguration angepasst werden, sodass Rabatte in Kombination mit diesen Produktkategorien als Betrug (statisch) bewertet werden</a:t>
            </a:r>
            <a:endParaRPr lang="de-DE" sz="1700" dirty="0"/>
          </a:p>
          <a:p>
            <a:pPr marR="0" lvl="0" eaLnBrk="1" fontAlgn="auto" latinLnBrk="0" hangingPunct="1">
              <a:lnSpc>
                <a:spcPct val="111000"/>
              </a:lnSpc>
              <a:spcBef>
                <a:spcPts val="999"/>
              </a:spcBef>
              <a:spcAft>
                <a:spcPts val="0"/>
              </a:spcAft>
              <a:buClrTx/>
              <a:buSzTx/>
              <a:tabLst/>
              <a:defRPr/>
            </a:pPr>
            <a:endParaRPr lang="de-DE" sz="1900" dirty="0"/>
          </a:p>
        </p:txBody>
      </p:sp>
    </p:spTree>
    <p:extLst>
      <p:ext uri="{BB962C8B-B14F-4D97-AF65-F5344CB8AC3E}">
        <p14:creationId xmlns:p14="http://schemas.microsoft.com/office/powerpoint/2010/main" val="2079624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E2314C-9B89-9872-F854-56038D1AEEE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706C6E6-15D1-F9AD-4269-0A862883D6FB}"/>
              </a:ext>
            </a:extLst>
          </p:cNvPr>
          <p:cNvSpPr>
            <a:spLocks noGrp="1"/>
          </p:cNvSpPr>
          <p:nvPr>
            <p:ph type="title"/>
          </p:nvPr>
        </p:nvSpPr>
        <p:spPr/>
        <p:txBody>
          <a:bodyPr/>
          <a:lstStyle/>
          <a:p>
            <a:r>
              <a:rPr lang="de-DE" dirty="0"/>
              <a:t>Meilenstein 4: Dokumentation &amp; Übergabe</a:t>
            </a:r>
          </a:p>
        </p:txBody>
      </p:sp>
      <p:sp>
        <p:nvSpPr>
          <p:cNvPr id="3" name="Inhaltsplatzhalter 2">
            <a:extLst>
              <a:ext uri="{FF2B5EF4-FFF2-40B4-BE49-F238E27FC236}">
                <a16:creationId xmlns:a16="http://schemas.microsoft.com/office/drawing/2014/main" id="{966D9D40-DF89-E66F-5610-4A7D72833142}"/>
              </a:ext>
            </a:extLst>
          </p:cNvPr>
          <p:cNvSpPr>
            <a:spLocks noGrp="1"/>
          </p:cNvSpPr>
          <p:nvPr>
            <p:ph idx="1"/>
          </p:nvPr>
        </p:nvSpPr>
        <p:spPr/>
        <p:txBody>
          <a:bodyPr>
            <a:normAutofit/>
          </a:bodyPr>
          <a:lstStyle/>
          <a:p>
            <a:r>
              <a:rPr lang="de-DE" dirty="0"/>
              <a:t>Bereitstellung aller </a:t>
            </a:r>
            <a:r>
              <a:rPr lang="de-DE" b="1" dirty="0"/>
              <a:t>Skripte, Modellartefakte &amp; Visualisierungen</a:t>
            </a:r>
          </a:p>
          <a:p>
            <a:endParaRPr lang="de-DE" dirty="0"/>
          </a:p>
          <a:p>
            <a:r>
              <a:rPr lang="de-DE" dirty="0"/>
              <a:t>Übergabe des </a:t>
            </a:r>
            <a:r>
              <a:rPr lang="de-DE" b="1" dirty="0"/>
              <a:t>Prototyps als Python-Paket</a:t>
            </a:r>
          </a:p>
          <a:p>
            <a:endParaRPr lang="de-DE" dirty="0"/>
          </a:p>
          <a:p>
            <a:r>
              <a:rPr lang="de-DE" b="1" dirty="0"/>
              <a:t>Dokumentation der REST-Schnittstelle </a:t>
            </a:r>
            <a:r>
              <a:rPr lang="de-DE" dirty="0"/>
              <a:t>zur einfachen Integration</a:t>
            </a:r>
          </a:p>
        </p:txBody>
      </p:sp>
    </p:spTree>
    <p:extLst>
      <p:ext uri="{BB962C8B-B14F-4D97-AF65-F5344CB8AC3E}">
        <p14:creationId xmlns:p14="http://schemas.microsoft.com/office/powerpoint/2010/main" val="26036913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0873FD8C-AB8F-5DB4-EABD-F341741E640E}"/>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1DCCBFA7-69CF-9F2C-C2E9-C66FBEE172FB}"/>
              </a:ext>
            </a:extLst>
          </p:cNvPr>
          <p:cNvSpPr>
            <a:spLocks noGrp="1"/>
          </p:cNvSpPr>
          <p:nvPr>
            <p:ph type="title"/>
          </p:nvPr>
        </p:nvSpPr>
        <p:spPr bwMode="auto"/>
        <p:txBody>
          <a:bodyPr/>
          <a:lstStyle/>
          <a:p>
            <a:pPr>
              <a:defRPr/>
            </a:pPr>
            <a:r>
              <a:rPr lang="de-DE" dirty="0"/>
              <a:t>Schaden durch Rabattbetrug</a:t>
            </a:r>
            <a:endParaRPr dirty="0"/>
          </a:p>
        </p:txBody>
      </p:sp>
      <p:sp>
        <p:nvSpPr>
          <p:cNvPr id="998545421" name="Content Placeholder 2">
            <a:extLst>
              <a:ext uri="{FF2B5EF4-FFF2-40B4-BE49-F238E27FC236}">
                <a16:creationId xmlns:a16="http://schemas.microsoft.com/office/drawing/2014/main" id="{D055D63A-843D-22E8-B4CC-938E58DB7E88}"/>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76205210-4016-8BCD-C1A4-D52542F0273A}"/>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Modell erkennt </a:t>
            </a:r>
            <a:r>
              <a:rPr lang="de-DE" sz="1900" b="1" dirty="0"/>
              <a:t>62 % der unberechtigten Rabattfälle</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Dadurch können im Schnitt 63 % des zugehörigen Schadens verhindert werden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 </a:t>
            </a:r>
            <a:r>
              <a:rPr lang="de-DE" sz="1900" b="1" dirty="0"/>
              <a:t>Hohes Präventionspotenzial </a:t>
            </a:r>
            <a:r>
              <a:rPr lang="de-DE" sz="1900" dirty="0"/>
              <a:t>bei Rabattmissbrauch</a:t>
            </a:r>
          </a:p>
        </p:txBody>
      </p:sp>
    </p:spTree>
    <p:extLst>
      <p:ext uri="{BB962C8B-B14F-4D97-AF65-F5344CB8AC3E}">
        <p14:creationId xmlns:p14="http://schemas.microsoft.com/office/powerpoint/2010/main" val="40810023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43F89C0D-FF0A-0E49-6A60-7305D6295EA6}"/>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58E6C9A6-FE4B-B1CA-39D3-64CF4C04F6E4}"/>
              </a:ext>
            </a:extLst>
          </p:cNvPr>
          <p:cNvSpPr>
            <a:spLocks noGrp="1"/>
          </p:cNvSpPr>
          <p:nvPr>
            <p:ph type="title"/>
          </p:nvPr>
        </p:nvSpPr>
        <p:spPr bwMode="auto"/>
        <p:txBody>
          <a:bodyPr/>
          <a:lstStyle/>
          <a:p>
            <a:pPr>
              <a:defRPr/>
            </a:pPr>
            <a:r>
              <a:rPr lang="de-DE" dirty="0"/>
              <a:t>Wirtschaftlicher Mehrwert des Modells</a:t>
            </a:r>
            <a:endParaRPr dirty="0"/>
          </a:p>
        </p:txBody>
      </p:sp>
      <p:sp>
        <p:nvSpPr>
          <p:cNvPr id="998545421" name="Content Placeholder 2">
            <a:extLst>
              <a:ext uri="{FF2B5EF4-FFF2-40B4-BE49-F238E27FC236}">
                <a16:creationId xmlns:a16="http://schemas.microsoft.com/office/drawing/2014/main" id="{82253865-B653-F0A7-180F-795475EED9DE}"/>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81E63790-725C-439B-860E-8B320E09E0BA}"/>
              </a:ext>
            </a:extLst>
          </p:cNvPr>
          <p:cNvSpPr>
            <a:spLocks noGrp="1"/>
          </p:cNvSpPr>
          <p:nvPr/>
        </p:nvSpPr>
        <p:spPr bwMode="auto">
          <a:xfrm>
            <a:off x="592205" y="1839191"/>
            <a:ext cx="11155680" cy="4218708"/>
          </a:xfrm>
        </p:spPr>
        <p:txBody>
          <a:bodyPr vertOverflow="overflow" horzOverflow="overflow" vert="horz" wrap="square" lIns="91440" tIns="45720" rIns="91440" bIns="45720" numCol="1" spcCol="0" rtlCol="0" fromWordArt="0" anchor="t" anchorCtr="0" forceAA="0" compatLnSpc="0">
            <a:normAutofit fontScale="87500" lnSpcReduction="1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r>
              <a:rPr lang="de-DE" sz="1900" dirty="0"/>
              <a:t>Umfangreiche Evaluation: 200 Testläufe (5×CV mit 40 Wiederholungen)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Durchschnittlicher Mehrwert: 0,22 € pro Transaktion </a:t>
            </a:r>
            <a:r>
              <a:rPr lang="de-DE" sz="1900" dirty="0"/>
              <a:t>(nach Bewertungsfunktion)</a:t>
            </a:r>
          </a:p>
          <a:p>
            <a:pPr marR="0" lvl="0" eaLnBrk="1" fontAlgn="auto" latinLnBrk="0" hangingPunct="1">
              <a:lnSpc>
                <a:spcPct val="111000"/>
              </a:lnSpc>
              <a:spcBef>
                <a:spcPts val="999"/>
              </a:spcBef>
              <a:spcAft>
                <a:spcPts val="0"/>
              </a:spcAft>
              <a:buClrTx/>
              <a:buSzTx/>
              <a:tabLst/>
              <a:defRPr/>
            </a:pPr>
            <a:endParaRPr lang="de-DE" sz="1900" dirty="0"/>
          </a:p>
          <a:p>
            <a:pPr lvl="0">
              <a:lnSpc>
                <a:spcPct val="111000"/>
              </a:lnSpc>
              <a:defRPr/>
            </a:pPr>
            <a:r>
              <a:rPr lang="de-DE" sz="1900" dirty="0"/>
              <a:t>Betrachtet man nur den verhinderten Schaden, also ohne Abzug der Kontrollkosten und ohne Bonus für entdeckte FRAUD-Fälle, ergibt sich ein mittlerer Wert von </a:t>
            </a:r>
            <a:r>
              <a:rPr lang="de-DE" sz="1900" b="1" dirty="0"/>
              <a:t>0,15 € pro Transaktion</a:t>
            </a:r>
            <a:r>
              <a:rPr lang="de-DE" sz="1900" dirty="0"/>
              <a:t>.</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gilt als robuste, belastbare Schätzung der Modellleistung</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Bezieht sich auf Testdaten (20 % des Gesamtbestands)</a:t>
            </a:r>
          </a:p>
        </p:txBody>
      </p:sp>
    </p:spTree>
    <p:extLst>
      <p:ext uri="{BB962C8B-B14F-4D97-AF65-F5344CB8AC3E}">
        <p14:creationId xmlns:p14="http://schemas.microsoft.com/office/powerpoint/2010/main" val="5884828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15BB6CD-5CE3-CDF9-955D-AB77FB2CE5C4}"/>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9E8105F9-091D-C430-3C7A-C13554A53520}"/>
              </a:ext>
            </a:extLst>
          </p:cNvPr>
          <p:cNvSpPr>
            <a:spLocks noGrp="1"/>
          </p:cNvSpPr>
          <p:nvPr>
            <p:ph type="title"/>
          </p:nvPr>
        </p:nvSpPr>
        <p:spPr bwMode="auto"/>
        <p:txBody>
          <a:bodyPr/>
          <a:lstStyle/>
          <a:p>
            <a:pPr>
              <a:defRPr/>
            </a:pPr>
            <a:r>
              <a:rPr lang="de-DE" dirty="0"/>
              <a:t>Sensitivitätsanalyse: Einflussfaktoren im Modell (1)</a:t>
            </a:r>
            <a:endParaRPr dirty="0"/>
          </a:p>
        </p:txBody>
      </p:sp>
      <p:sp>
        <p:nvSpPr>
          <p:cNvPr id="998545421" name="Content Placeholder 2">
            <a:extLst>
              <a:ext uri="{FF2B5EF4-FFF2-40B4-BE49-F238E27FC236}">
                <a16:creationId xmlns:a16="http://schemas.microsoft.com/office/drawing/2014/main" id="{7A3DBD3C-2838-A047-6123-F1B8C61C3FBF}"/>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A8A3C5E8-73E7-7B3F-98EA-194DB44FDC05}"/>
              </a:ext>
            </a:extLst>
          </p:cNvPr>
          <p:cNvSpPr>
            <a:spLocks noGrp="1"/>
          </p:cNvSpPr>
          <p:nvPr/>
        </p:nvSpPr>
        <p:spPr bwMode="auto">
          <a:xfrm>
            <a:off x="592205" y="2067791"/>
            <a:ext cx="11155680" cy="3990108"/>
          </a:xfrm>
        </p:spPr>
        <p:txBody>
          <a:bodyPr vertOverflow="overflow" horzOverflow="overflow" vert="horz" wrap="square" lIns="91440" tIns="45720" rIns="91440" bIns="45720" numCol="1" spcCol="0" rtlCol="0" fromWordArt="0" anchor="t" anchorCtr="0" forceAA="0" compatLnSpc="0">
            <a:normAutofit fontScale="87500" lnSpcReduction="20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marL="0" marR="0" lvl="0" indent="0" algn="l" defTabSz="914400" eaLnBrk="1" fontAlgn="auto" latinLnBrk="0" hangingPunct="1">
              <a:lnSpc>
                <a:spcPct val="110000"/>
              </a:lnSpc>
              <a:spcBef>
                <a:spcPts val="999"/>
              </a:spcBef>
              <a:spcAft>
                <a:spcPts val="0"/>
              </a:spcAft>
              <a:buClrTx/>
              <a:buSzTx/>
              <a:buFont typeface="Arial"/>
              <a:buNone/>
              <a:tabLst/>
              <a:defRPr sz="1800">
                <a:solidFill>
                  <a:srgbClr val="000000"/>
                </a:solidFill>
              </a:defRPr>
            </a:pPr>
            <a:endParaRPr kumimoji="0" sz="1600" b="0" i="0" u="none" strike="noStrike" kern="0" cap="none" spc="0" normalizeH="0" baseline="0" noProof="0" dirty="0">
              <a:ln>
                <a:noFill/>
              </a:ln>
              <a:solidFill>
                <a:srgbClr val="000000"/>
              </a:solidFill>
              <a:effectLst/>
              <a:uLnTx/>
              <a:uFillTx/>
              <a:latin typeface="Bierstadt"/>
              <a:cs typeface="Arial"/>
            </a:endParaRP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Wichtigste Prädiktoren:</a:t>
            </a:r>
          </a:p>
          <a:p>
            <a:pPr lvl="1">
              <a:lnSpc>
                <a:spcPct val="111000"/>
              </a:lnSpc>
              <a:spcBef>
                <a:spcPts val="999"/>
              </a:spcBef>
              <a:defRPr/>
            </a:pPr>
            <a:r>
              <a:rPr lang="de-DE" sz="1700" b="1" dirty="0"/>
              <a:t>Bargeldzahlung</a:t>
            </a:r>
            <a:r>
              <a:rPr lang="de-DE" sz="1700" dirty="0"/>
              <a:t> = stärkster Einzelindikator für Fraud</a:t>
            </a:r>
          </a:p>
          <a:p>
            <a:pPr lvl="1">
              <a:lnSpc>
                <a:spcPct val="111000"/>
              </a:lnSpc>
              <a:spcBef>
                <a:spcPts val="999"/>
              </a:spcBef>
              <a:defRPr/>
            </a:pPr>
            <a:r>
              <a:rPr lang="de-DE" sz="1700" b="1" dirty="0"/>
              <a:t>Preisabweichung &amp; Kamera-Hinweise </a:t>
            </a:r>
            <a:r>
              <a:rPr lang="de-DE" sz="1700" dirty="0"/>
              <a:t>erhöhen Risiko deutlich</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Zeitliche Merkmale (Scan-Dauer, Tageszeit) mit moderatem Einfluss</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b="1" dirty="0"/>
              <a:t>Jüngere Kamerasysteme </a:t>
            </a:r>
            <a:r>
              <a:rPr lang="de-DE" sz="1900" dirty="0"/>
              <a:t>liefern </a:t>
            </a:r>
            <a:r>
              <a:rPr lang="de-DE" sz="1900" b="1" dirty="0"/>
              <a:t>weniger aussagekräftige Daten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Modell trifft </a:t>
            </a:r>
            <a:r>
              <a:rPr lang="de-DE" sz="1900" b="1" dirty="0"/>
              <a:t>nachvollziehbare Entscheidungen</a:t>
            </a:r>
            <a:r>
              <a:rPr lang="de-DE" sz="1900" dirty="0"/>
              <a:t>, keine Blackbox</a:t>
            </a:r>
          </a:p>
        </p:txBody>
      </p:sp>
      <p:pic>
        <p:nvPicPr>
          <p:cNvPr id="3" name="Grafik 2">
            <a:extLst>
              <a:ext uri="{FF2B5EF4-FFF2-40B4-BE49-F238E27FC236}">
                <a16:creationId xmlns:a16="http://schemas.microsoft.com/office/drawing/2014/main" id="{8B3C289F-C20D-42A1-8026-628A8451F8B5}"/>
              </a:ext>
            </a:extLst>
          </p:cNvPr>
          <p:cNvPicPr>
            <a:picLocks noChangeAspect="1"/>
          </p:cNvPicPr>
          <p:nvPr/>
        </p:nvPicPr>
        <p:blipFill>
          <a:blip r:embed="rId3"/>
          <a:stretch>
            <a:fillRect/>
          </a:stretch>
        </p:blipFill>
        <p:spPr>
          <a:xfrm>
            <a:off x="7301637" y="2758786"/>
            <a:ext cx="4369155" cy="2608118"/>
          </a:xfrm>
          <a:prstGeom prst="rect">
            <a:avLst/>
          </a:prstGeom>
        </p:spPr>
      </p:pic>
    </p:spTree>
    <p:extLst>
      <p:ext uri="{BB962C8B-B14F-4D97-AF65-F5344CB8AC3E}">
        <p14:creationId xmlns:p14="http://schemas.microsoft.com/office/powerpoint/2010/main" val="15948383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DC3BED0E-8E13-12B4-CB60-6F3F5CEA6337}"/>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BAEA6523-563A-59A1-FF2D-C597B8D2BA71}"/>
              </a:ext>
            </a:extLst>
          </p:cNvPr>
          <p:cNvSpPr>
            <a:spLocks noGrp="1"/>
          </p:cNvSpPr>
          <p:nvPr>
            <p:ph type="title"/>
          </p:nvPr>
        </p:nvSpPr>
        <p:spPr bwMode="auto"/>
        <p:txBody>
          <a:bodyPr/>
          <a:lstStyle/>
          <a:p>
            <a:pPr>
              <a:defRPr/>
            </a:pPr>
            <a:r>
              <a:rPr lang="de-DE" dirty="0"/>
              <a:t>Sensitivitätsanalyse: Einflussfaktoren im Modell (2)</a:t>
            </a:r>
            <a:endParaRPr dirty="0"/>
          </a:p>
        </p:txBody>
      </p:sp>
      <p:sp>
        <p:nvSpPr>
          <p:cNvPr id="998545421" name="Content Placeholder 2">
            <a:extLst>
              <a:ext uri="{FF2B5EF4-FFF2-40B4-BE49-F238E27FC236}">
                <a16:creationId xmlns:a16="http://schemas.microsoft.com/office/drawing/2014/main" id="{0E6FFE3B-CF46-AAB9-A3F7-02DCF17D8AD7}"/>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pic>
        <p:nvPicPr>
          <p:cNvPr id="4" name="Grafik 3">
            <a:extLst>
              <a:ext uri="{FF2B5EF4-FFF2-40B4-BE49-F238E27FC236}">
                <a16:creationId xmlns:a16="http://schemas.microsoft.com/office/drawing/2014/main" id="{379A2697-446A-E5F4-A0B5-5988AD4D4394}"/>
              </a:ext>
            </a:extLst>
          </p:cNvPr>
          <p:cNvPicPr>
            <a:picLocks noChangeAspect="1"/>
          </p:cNvPicPr>
          <p:nvPr/>
        </p:nvPicPr>
        <p:blipFill>
          <a:blip r:embed="rId3"/>
          <a:stretch>
            <a:fillRect/>
          </a:stretch>
        </p:blipFill>
        <p:spPr>
          <a:xfrm>
            <a:off x="265470" y="2722164"/>
            <a:ext cx="5879773" cy="2885872"/>
          </a:xfrm>
          <a:prstGeom prst="rect">
            <a:avLst/>
          </a:prstGeom>
        </p:spPr>
      </p:pic>
      <p:pic>
        <p:nvPicPr>
          <p:cNvPr id="3" name="Grafik 2">
            <a:extLst>
              <a:ext uri="{FF2B5EF4-FFF2-40B4-BE49-F238E27FC236}">
                <a16:creationId xmlns:a16="http://schemas.microsoft.com/office/drawing/2014/main" id="{B76155AE-4286-E888-A023-13CC9517403D}"/>
              </a:ext>
            </a:extLst>
          </p:cNvPr>
          <p:cNvPicPr>
            <a:picLocks noChangeAspect="1"/>
          </p:cNvPicPr>
          <p:nvPr/>
        </p:nvPicPr>
        <p:blipFill>
          <a:blip r:embed="rId4"/>
          <a:stretch>
            <a:fillRect/>
          </a:stretch>
        </p:blipFill>
        <p:spPr>
          <a:xfrm>
            <a:off x="6096000" y="2441448"/>
            <a:ext cx="5457406" cy="2854352"/>
          </a:xfrm>
          <a:prstGeom prst="rect">
            <a:avLst/>
          </a:prstGeom>
        </p:spPr>
      </p:pic>
    </p:spTree>
    <p:extLst>
      <p:ext uri="{BB962C8B-B14F-4D97-AF65-F5344CB8AC3E}">
        <p14:creationId xmlns:p14="http://schemas.microsoft.com/office/powerpoint/2010/main" val="39899589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B245F845-F14D-6DB1-52B1-8F2DDA0F1C2F}"/>
            </a:ext>
          </a:extLst>
        </p:cNvPr>
        <p:cNvGrpSpPr/>
        <p:nvPr/>
      </p:nvGrpSpPr>
      <p:grpSpPr bwMode="auto">
        <a:xfrm>
          <a:off x="0" y="0"/>
          <a:ext cx="0" cy="0"/>
          <a:chOff x="0" y="0"/>
          <a:chExt cx="0" cy="0"/>
        </a:xfrm>
      </p:grpSpPr>
      <p:sp>
        <p:nvSpPr>
          <p:cNvPr id="1770641224" name="Title 1">
            <a:extLst>
              <a:ext uri="{FF2B5EF4-FFF2-40B4-BE49-F238E27FC236}">
                <a16:creationId xmlns:a16="http://schemas.microsoft.com/office/drawing/2014/main" id="{F966C360-7645-0B0E-4EAF-ABE7B1D7BF2F}"/>
              </a:ext>
            </a:extLst>
          </p:cNvPr>
          <p:cNvSpPr>
            <a:spLocks noGrp="1"/>
          </p:cNvSpPr>
          <p:nvPr>
            <p:ph type="title"/>
          </p:nvPr>
        </p:nvSpPr>
        <p:spPr bwMode="auto"/>
        <p:txBody>
          <a:bodyPr/>
          <a:lstStyle/>
          <a:p>
            <a:pPr>
              <a:defRPr/>
            </a:pPr>
            <a:r>
              <a:rPr lang="de-DE" dirty="0"/>
              <a:t>Handlungsempfehlungen &amp; Modellpflege</a:t>
            </a:r>
            <a:endParaRPr dirty="0"/>
          </a:p>
        </p:txBody>
      </p:sp>
      <p:sp>
        <p:nvSpPr>
          <p:cNvPr id="998545421" name="Content Placeholder 2">
            <a:extLst>
              <a:ext uri="{FF2B5EF4-FFF2-40B4-BE49-F238E27FC236}">
                <a16:creationId xmlns:a16="http://schemas.microsoft.com/office/drawing/2014/main" id="{DCBAF97E-5EA3-24E1-3540-809FBD211FF3}"/>
              </a:ext>
            </a:extLst>
          </p:cNvPr>
          <p:cNvSpPr>
            <a:spLocks noGrp="1"/>
          </p:cNvSpPr>
          <p:nvPr>
            <p:ph idx="1"/>
          </p:nvPr>
        </p:nvSpPr>
        <p:spPr bwMode="auto">
          <a:xfrm>
            <a:off x="521208" y="2569555"/>
            <a:ext cx="11155680" cy="3767328"/>
          </a:xfrm>
        </p:spPr>
        <p:txBody>
          <a:bodyPr/>
          <a:lstStyle/>
          <a:p>
            <a:pPr>
              <a:defRPr/>
            </a:pPr>
            <a:endParaRPr dirty="0"/>
          </a:p>
          <a:p>
            <a:pPr>
              <a:defRPr sz="1800">
                <a:solidFill>
                  <a:srgbClr val="000000"/>
                </a:solidFill>
              </a:defRPr>
            </a:pPr>
            <a:endParaRPr dirty="0"/>
          </a:p>
        </p:txBody>
      </p:sp>
      <p:sp>
        <p:nvSpPr>
          <p:cNvPr id="2147178039" name="Content Placeholder 2">
            <a:extLst>
              <a:ext uri="{FF2B5EF4-FFF2-40B4-BE49-F238E27FC236}">
                <a16:creationId xmlns:a16="http://schemas.microsoft.com/office/drawing/2014/main" id="{4C8495FB-653F-36F0-3356-E534EFF17B0C}"/>
              </a:ext>
            </a:extLst>
          </p:cNvPr>
          <p:cNvSpPr>
            <a:spLocks noGrp="1"/>
          </p:cNvSpPr>
          <p:nvPr/>
        </p:nvSpPr>
        <p:spPr bwMode="auto">
          <a:xfrm>
            <a:off x="592205" y="2182091"/>
            <a:ext cx="11155680" cy="3875808"/>
          </a:xfrm>
        </p:spPr>
        <p:txBody>
          <a:bodyPr vertOverflow="overflow" horzOverflow="overflow" vert="horz" wrap="square" lIns="91440" tIns="45720" rIns="91440" bIns="45720" numCol="1" spcCol="0" rtlCol="0" fromWordArt="0" anchor="t" anchorCtr="0" forceAA="0" compatLnSpc="0">
            <a:normAutofit fontScale="95000"/>
          </a:bodyPr>
          <a:lstStyle>
            <a:lvl1pPr marL="228600" indent="-228600" algn="l" defTabSz="914400">
              <a:lnSpc>
                <a:spcPct val="110000"/>
              </a:lnSpc>
              <a:spcBef>
                <a:spcPts val="999"/>
              </a:spcBef>
              <a:buFont typeface="Arial"/>
              <a:buChar char="•"/>
              <a:defRPr sz="1800">
                <a:solidFill>
                  <a:schemeClr val="tx1"/>
                </a:solidFill>
                <a:latin typeface="+mn-lt"/>
                <a:ea typeface="+mn-ea"/>
                <a:cs typeface="+mn-cs"/>
              </a:defRPr>
            </a:lvl1pPr>
            <a:lvl2pPr marL="685800" indent="-228600" algn="l" defTabSz="914400">
              <a:lnSpc>
                <a:spcPct val="110000"/>
              </a:lnSpc>
              <a:spcBef>
                <a:spcPts val="499"/>
              </a:spcBef>
              <a:buFont typeface="Arial"/>
              <a:buChar char="•"/>
              <a:defRPr sz="1600">
                <a:solidFill>
                  <a:schemeClr val="tx1"/>
                </a:solidFill>
                <a:latin typeface="+mn-lt"/>
                <a:ea typeface="+mn-ea"/>
                <a:cs typeface="+mn-cs"/>
              </a:defRPr>
            </a:lvl2pPr>
            <a:lvl3pPr marL="1143000" indent="-228600" algn="l" defTabSz="914400">
              <a:lnSpc>
                <a:spcPct val="110000"/>
              </a:lnSpc>
              <a:spcBef>
                <a:spcPts val="499"/>
              </a:spcBef>
              <a:buFont typeface="Arial"/>
              <a:buChar char="•"/>
              <a:defRPr sz="1400">
                <a:solidFill>
                  <a:schemeClr val="tx1"/>
                </a:solidFill>
                <a:latin typeface="+mn-lt"/>
                <a:ea typeface="+mn-ea"/>
                <a:cs typeface="+mn-cs"/>
              </a:defRPr>
            </a:lvl3pPr>
            <a:lvl4pPr marL="1600200" indent="-228600" algn="l" defTabSz="914400">
              <a:lnSpc>
                <a:spcPct val="110000"/>
              </a:lnSpc>
              <a:spcBef>
                <a:spcPts val="499"/>
              </a:spcBef>
              <a:buFont typeface="Arial"/>
              <a:buChar char="•"/>
              <a:defRPr sz="1200">
                <a:solidFill>
                  <a:schemeClr val="tx1"/>
                </a:solidFill>
                <a:latin typeface="+mn-lt"/>
                <a:ea typeface="+mn-ea"/>
                <a:cs typeface="+mn-cs"/>
              </a:defRPr>
            </a:lvl4pPr>
            <a:lvl5pPr marL="2057400" indent="-228600" algn="l" defTabSz="914400">
              <a:lnSpc>
                <a:spcPct val="110000"/>
              </a:lnSpc>
              <a:spcBef>
                <a:spcPts val="499"/>
              </a:spcBef>
              <a:buFont typeface="Arial"/>
              <a:buChar char="•"/>
              <a:defRPr sz="1200">
                <a:solidFill>
                  <a:schemeClr val="tx1"/>
                </a:solidFill>
                <a:latin typeface="+mn-lt"/>
                <a:ea typeface="+mn-ea"/>
                <a:cs typeface="+mn-cs"/>
              </a:defRPr>
            </a:lvl5pPr>
            <a:lvl6pPr marL="2514599" indent="-228600" algn="l" defTabSz="914400">
              <a:lnSpc>
                <a:spcPct val="90000"/>
              </a:lnSpc>
              <a:spcBef>
                <a:spcPts val="499"/>
              </a:spcBef>
              <a:buFont typeface="Arial"/>
              <a:buChar char="•"/>
              <a:defRPr sz="1800">
                <a:solidFill>
                  <a:schemeClr val="tx1"/>
                </a:solidFill>
                <a:latin typeface="+mn-lt"/>
                <a:ea typeface="+mn-ea"/>
                <a:cs typeface="+mn-cs"/>
              </a:defRPr>
            </a:lvl6pPr>
            <a:lvl7pPr marL="2971800" indent="-228600" algn="l" defTabSz="914400">
              <a:lnSpc>
                <a:spcPct val="90000"/>
              </a:lnSpc>
              <a:spcBef>
                <a:spcPts val="499"/>
              </a:spcBef>
              <a:buFont typeface="Arial"/>
              <a:buChar char="•"/>
              <a:defRPr sz="1800">
                <a:solidFill>
                  <a:schemeClr val="tx1"/>
                </a:solidFill>
                <a:latin typeface="+mn-lt"/>
                <a:ea typeface="+mn-ea"/>
                <a:cs typeface="+mn-cs"/>
              </a:defRPr>
            </a:lvl7pPr>
            <a:lvl8pPr marL="3429000" indent="-228600" algn="l" defTabSz="914400">
              <a:lnSpc>
                <a:spcPct val="90000"/>
              </a:lnSpc>
              <a:spcBef>
                <a:spcPts val="499"/>
              </a:spcBef>
              <a:buFont typeface="Arial"/>
              <a:buChar char="•"/>
              <a:defRPr sz="1800">
                <a:solidFill>
                  <a:schemeClr val="tx1"/>
                </a:solidFill>
                <a:latin typeface="+mn-lt"/>
                <a:ea typeface="+mn-ea"/>
                <a:cs typeface="+mn-cs"/>
              </a:defRPr>
            </a:lvl8pPr>
            <a:lvl9pPr marL="3886200" indent="-228600" algn="l" defTabSz="914400">
              <a:lnSpc>
                <a:spcPct val="90000"/>
              </a:lnSpc>
              <a:spcBef>
                <a:spcPts val="499"/>
              </a:spcBef>
              <a:buFont typeface="Arial"/>
              <a:buChar char="•"/>
              <a:defRPr sz="1800">
                <a:solidFill>
                  <a:schemeClr val="tx1"/>
                </a:solidFill>
                <a:latin typeface="+mn-lt"/>
                <a:ea typeface="+mn-ea"/>
                <a:cs typeface="+mn-cs"/>
              </a:defRPr>
            </a:lvl9pPr>
          </a:lstStyle>
          <a:p>
            <a:pPr lvl="0">
              <a:lnSpc>
                <a:spcPct val="111000"/>
              </a:lnSpc>
              <a:defRPr/>
            </a:pPr>
            <a:r>
              <a:rPr lang="de-DE" sz="1900" b="1" dirty="0"/>
              <a:t>Gesamtmodell</a:t>
            </a:r>
            <a:r>
              <a:rPr lang="de-DE" sz="1900" dirty="0"/>
              <a:t> (Statische Regeln + Klassifikation + Regression) ist betriebsreif → sollte</a:t>
            </a:r>
            <a:r>
              <a:rPr lang="de-DE" sz="1900" b="1" dirty="0"/>
              <a:t> </a:t>
            </a:r>
            <a:r>
              <a:rPr lang="de-DE" sz="2000" b="1" dirty="0"/>
              <a:t>diskretionäre </a:t>
            </a:r>
            <a:r>
              <a:rPr lang="de-DE" sz="2000" dirty="0"/>
              <a:t>Kontrollen durch </a:t>
            </a:r>
            <a:r>
              <a:rPr lang="de-DE" sz="2000" b="1" dirty="0"/>
              <a:t>datenbasierte Entscheidungen </a:t>
            </a:r>
            <a:r>
              <a:rPr lang="de-DE" sz="2000" dirty="0"/>
              <a:t>ersetzen</a:t>
            </a:r>
            <a:endParaRPr lang="de-DE" sz="1900" b="1" dirty="0"/>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Ergebnis: Schäden vermeiden &amp; Personal effizienter einsetzen</a:t>
            </a:r>
          </a:p>
          <a:p>
            <a:pPr marR="0" lvl="0" eaLnBrk="1" fontAlgn="auto" latinLnBrk="0" hangingPunct="1">
              <a:lnSpc>
                <a:spcPct val="111000"/>
              </a:lnSpc>
              <a:spcBef>
                <a:spcPts val="999"/>
              </a:spcBef>
              <a:spcAft>
                <a:spcPts val="0"/>
              </a:spcAft>
              <a:buClrTx/>
              <a:buSzTx/>
              <a:tabLst/>
              <a:defRPr/>
            </a:pPr>
            <a:endParaRPr lang="de-DE" sz="1900" dirty="0"/>
          </a:p>
          <a:p>
            <a:pPr marR="0" lvl="0" eaLnBrk="1" fontAlgn="auto" latinLnBrk="0" hangingPunct="1">
              <a:lnSpc>
                <a:spcPct val="111000"/>
              </a:lnSpc>
              <a:spcBef>
                <a:spcPts val="999"/>
              </a:spcBef>
              <a:spcAft>
                <a:spcPts val="0"/>
              </a:spcAft>
              <a:buClrTx/>
              <a:buSzTx/>
              <a:tabLst/>
              <a:defRPr/>
            </a:pPr>
            <a:r>
              <a:rPr lang="de-DE" sz="1900" dirty="0"/>
              <a:t>Regelmäßige </a:t>
            </a:r>
            <a:r>
              <a:rPr lang="de-DE" sz="1900" b="1" dirty="0"/>
              <a:t>Rekalibrierung</a:t>
            </a:r>
            <a:r>
              <a:rPr lang="de-DE" sz="1900" dirty="0"/>
              <a:t> empfohlen bei:</a:t>
            </a:r>
          </a:p>
          <a:p>
            <a:pPr lvl="1">
              <a:lnSpc>
                <a:spcPct val="111000"/>
              </a:lnSpc>
              <a:spcBef>
                <a:spcPts val="999"/>
              </a:spcBef>
              <a:defRPr/>
            </a:pPr>
            <a:r>
              <a:rPr lang="de-DE" sz="1700" dirty="0"/>
              <a:t>neuen Filialen / Sortimenten</a:t>
            </a:r>
          </a:p>
          <a:p>
            <a:pPr lvl="1">
              <a:lnSpc>
                <a:spcPct val="111000"/>
              </a:lnSpc>
              <a:spcBef>
                <a:spcPts val="999"/>
              </a:spcBef>
              <a:defRPr/>
            </a:pPr>
            <a:r>
              <a:rPr lang="de-DE" sz="1700" dirty="0"/>
              <a:t>veränderten Kundengruppen</a:t>
            </a:r>
          </a:p>
          <a:p>
            <a:pPr lvl="1">
              <a:lnSpc>
                <a:spcPct val="111000"/>
              </a:lnSpc>
              <a:spcBef>
                <a:spcPts val="999"/>
              </a:spcBef>
              <a:defRPr/>
            </a:pPr>
            <a:r>
              <a:rPr lang="de-DE" sz="1700" dirty="0"/>
              <a:t>neuen Kameradaten / Kontrollrückmeldungen</a:t>
            </a:r>
          </a:p>
        </p:txBody>
      </p:sp>
      <p:pic>
        <p:nvPicPr>
          <p:cNvPr id="2" name="Grafik 1">
            <a:extLst>
              <a:ext uri="{FF2B5EF4-FFF2-40B4-BE49-F238E27FC236}">
                <a16:creationId xmlns:a16="http://schemas.microsoft.com/office/drawing/2014/main" id="{99C6C1D9-F26E-B667-F422-E08FB220E728}"/>
              </a:ext>
            </a:extLst>
          </p:cNvPr>
          <p:cNvPicPr>
            <a:picLocks noChangeAspect="1"/>
          </p:cNvPicPr>
          <p:nvPr/>
        </p:nvPicPr>
        <p:blipFill>
          <a:blip r:embed="rId3"/>
          <a:stretch>
            <a:fillRect/>
          </a:stretch>
        </p:blipFill>
        <p:spPr>
          <a:xfrm>
            <a:off x="7207045" y="2774277"/>
            <a:ext cx="3530932" cy="2691435"/>
          </a:xfrm>
          <a:prstGeom prst="rect">
            <a:avLst/>
          </a:prstGeom>
        </p:spPr>
      </p:pic>
    </p:spTree>
    <p:extLst>
      <p:ext uri="{BB962C8B-B14F-4D97-AF65-F5344CB8AC3E}">
        <p14:creationId xmlns:p14="http://schemas.microsoft.com/office/powerpoint/2010/main" val="13877885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BC0F9E7-0039-1F48-2D0C-799CF2AF18CC}"/>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7B013F4-45E1-879F-811E-B238689ED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DA8681B2-0210-A738-5451-B20DE15D5A80}"/>
              </a:ext>
            </a:extLst>
          </p:cNvPr>
          <p:cNvSpPr>
            <a:spLocks noGrp="1"/>
          </p:cNvSpPr>
          <p:nvPr>
            <p:ph type="ctrTitle"/>
          </p:nvPr>
        </p:nvSpPr>
        <p:spPr>
          <a:xfrm>
            <a:off x="521207" y="1211766"/>
            <a:ext cx="8957089" cy="4727988"/>
          </a:xfrm>
        </p:spPr>
        <p:txBody>
          <a:bodyPr anchor="b">
            <a:normAutofit/>
          </a:bodyPr>
          <a:lstStyle/>
          <a:p>
            <a:r>
              <a:rPr lang="de-DE" sz="6000" dirty="0"/>
              <a:t>5. REST-Schnittstelle</a:t>
            </a:r>
          </a:p>
        </p:txBody>
      </p:sp>
      <p:sp>
        <p:nvSpPr>
          <p:cNvPr id="9" name="Freeform: Shape 8">
            <a:extLst>
              <a:ext uri="{FF2B5EF4-FFF2-40B4-BE49-F238E27FC236}">
                <a16:creationId xmlns:a16="http://schemas.microsoft.com/office/drawing/2014/main" id="{C6C107B7-2AF6-DE87-C83F-B015A3B8C9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243844064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dirty="0"/>
              <a:t>Technische Umsetzung</a:t>
            </a:r>
            <a:endParaRPr dirty="0"/>
          </a:p>
        </p:txBody>
      </p:sp>
      <p:sp>
        <p:nvSpPr>
          <p:cNvPr id="3" name="Content Placeholder 2"/>
          <p:cNvSpPr>
            <a:spLocks noGrp="1"/>
          </p:cNvSpPr>
          <p:nvPr>
            <p:ph idx="1"/>
          </p:nvPr>
        </p:nvSpPr>
        <p:spPr>
          <a:xfrm>
            <a:off x="521208" y="2153265"/>
            <a:ext cx="11155680" cy="4192671"/>
          </a:xfrm>
        </p:spPr>
        <p:txBody>
          <a:bodyPr/>
          <a:lstStyle/>
          <a:p>
            <a:pPr>
              <a:defRPr sz="1800">
                <a:solidFill>
                  <a:srgbClr val="000000"/>
                </a:solidFill>
              </a:defRPr>
            </a:pPr>
            <a:r>
              <a:rPr lang="de-DE" dirty="0"/>
              <a:t>Modell wird über eine </a:t>
            </a:r>
            <a:r>
              <a:rPr lang="de-DE" b="1" dirty="0"/>
              <a:t>REST-API</a:t>
            </a:r>
            <a:r>
              <a:rPr lang="de-DE" dirty="0"/>
              <a:t> ins Kassensystem integriert</a:t>
            </a:r>
          </a:p>
          <a:p>
            <a:pPr lvl="1">
              <a:defRPr sz="1800">
                <a:solidFill>
                  <a:srgbClr val="000000"/>
                </a:solidFill>
              </a:defRPr>
            </a:pPr>
            <a:r>
              <a:rPr lang="de-DE" dirty="0"/>
              <a:t>Input: Transaktionsdaten (JSON)</a:t>
            </a:r>
          </a:p>
          <a:p>
            <a:pPr lvl="1">
              <a:defRPr sz="1800">
                <a:solidFill>
                  <a:srgbClr val="000000"/>
                </a:solidFill>
              </a:defRPr>
            </a:pPr>
            <a:r>
              <a:rPr lang="de-DE" dirty="0"/>
              <a:t>Output: Echtzeitentscheidung + Schadenprognose + Begründung</a:t>
            </a:r>
          </a:p>
          <a:p>
            <a:pPr>
              <a:defRPr sz="1800">
                <a:solidFill>
                  <a:srgbClr val="000000"/>
                </a:solidFill>
              </a:defRPr>
            </a:pPr>
            <a:endParaRPr lang="de-DE" dirty="0"/>
          </a:p>
          <a:p>
            <a:pPr>
              <a:defRPr sz="1800">
                <a:solidFill>
                  <a:srgbClr val="000000"/>
                </a:solidFill>
              </a:defRPr>
            </a:pPr>
            <a:r>
              <a:rPr lang="de-DE" b="1" dirty="0" err="1"/>
              <a:t>Codeversionierung</a:t>
            </a:r>
            <a:r>
              <a:rPr lang="de-DE" b="1" dirty="0"/>
              <a:t> &amp; Nachtraining </a:t>
            </a:r>
            <a:r>
              <a:rPr lang="de-DE" dirty="0"/>
              <a:t>über GitHub möglich</a:t>
            </a:r>
          </a:p>
          <a:p>
            <a:pPr>
              <a:defRPr sz="1800">
                <a:solidFill>
                  <a:srgbClr val="000000"/>
                </a:solidFill>
              </a:defRPr>
            </a:pPr>
            <a:endParaRPr lang="de-DE" dirty="0"/>
          </a:p>
          <a:p>
            <a:pPr>
              <a:defRPr sz="1800">
                <a:solidFill>
                  <a:srgbClr val="000000"/>
                </a:solidFill>
              </a:defRPr>
            </a:pPr>
            <a:r>
              <a:rPr lang="de-DE" b="1" dirty="0"/>
              <a:t>Evaluation </a:t>
            </a:r>
            <a:r>
              <a:rPr lang="de-DE" dirty="0"/>
              <a:t>mit Echtdaten der Wertkauf GmbH geplant</a:t>
            </a:r>
          </a:p>
          <a:p>
            <a:pPr>
              <a:defRPr sz="1800">
                <a:solidFill>
                  <a:srgbClr val="000000"/>
                </a:solidFill>
              </a:defRPr>
            </a:pPr>
            <a:endParaRPr lang="de-DE" dirty="0"/>
          </a:p>
          <a:p>
            <a:pPr>
              <a:defRPr sz="1800">
                <a:solidFill>
                  <a:srgbClr val="000000"/>
                </a:solidFill>
              </a:defRPr>
            </a:pPr>
            <a:r>
              <a:rPr lang="de-DE" dirty="0"/>
              <a:t>Langfristige </a:t>
            </a:r>
            <a:r>
              <a:rPr lang="de-DE" b="1" dirty="0"/>
              <a:t>Erweiterung denkbar</a:t>
            </a:r>
            <a:r>
              <a:rPr lang="de-DE" dirty="0"/>
              <a:t>: z. B. durch Kundenhistorie, Treuekarten, Warenkorbinhalte</a:t>
            </a:r>
            <a:endParaRPr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4167F-9826-6C2B-23C8-FBE04A171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8993E5-2E22-0D56-6A20-E8E73D796285}"/>
              </a:ext>
            </a:extLst>
          </p:cNvPr>
          <p:cNvSpPr>
            <a:spLocks noGrp="1"/>
          </p:cNvSpPr>
          <p:nvPr>
            <p:ph type="title"/>
          </p:nvPr>
        </p:nvSpPr>
        <p:spPr/>
        <p:txBody>
          <a:bodyPr/>
          <a:lstStyle/>
          <a:p>
            <a:r>
              <a:rPr lang="de-DE" dirty="0"/>
              <a:t>Schnittstelle im Detail</a:t>
            </a:r>
            <a:endParaRPr dirty="0"/>
          </a:p>
        </p:txBody>
      </p:sp>
      <p:sp>
        <p:nvSpPr>
          <p:cNvPr id="3" name="Content Placeholder 2">
            <a:extLst>
              <a:ext uri="{FF2B5EF4-FFF2-40B4-BE49-F238E27FC236}">
                <a16:creationId xmlns:a16="http://schemas.microsoft.com/office/drawing/2014/main" id="{7B9D6259-6311-2412-EC61-E18E33AC1958}"/>
              </a:ext>
            </a:extLst>
          </p:cNvPr>
          <p:cNvSpPr>
            <a:spLocks noGrp="1"/>
          </p:cNvSpPr>
          <p:nvPr>
            <p:ph idx="1"/>
          </p:nvPr>
        </p:nvSpPr>
        <p:spPr>
          <a:xfrm>
            <a:off x="521208" y="1959429"/>
            <a:ext cx="11149584" cy="4412233"/>
          </a:xfrm>
        </p:spPr>
        <p:txBody>
          <a:bodyPr>
            <a:normAutofit lnSpcReduction="10000"/>
          </a:bodyPr>
          <a:lstStyle/>
          <a:p>
            <a:pPr>
              <a:defRPr sz="1800">
                <a:solidFill>
                  <a:srgbClr val="000000"/>
                </a:solidFill>
              </a:defRPr>
            </a:pPr>
            <a:r>
              <a:rPr lang="de-DE" dirty="0"/>
              <a:t>Die in der Schnittstelle genutzten Modelle sind die vortrainierten besten Modelle der Trainingsdaten. Es findet </a:t>
            </a:r>
            <a:r>
              <a:rPr lang="de-DE" b="1" dirty="0"/>
              <a:t>kein neues Training </a:t>
            </a:r>
            <a:r>
              <a:rPr lang="de-DE" dirty="0"/>
              <a:t>innerhalb der Schnittstelle statt.</a:t>
            </a:r>
          </a:p>
          <a:p>
            <a:pPr>
              <a:defRPr sz="1800">
                <a:solidFill>
                  <a:srgbClr val="000000"/>
                </a:solidFill>
              </a:defRPr>
            </a:pPr>
            <a:endParaRPr lang="de-DE" dirty="0"/>
          </a:p>
          <a:p>
            <a:pPr>
              <a:defRPr sz="1800">
                <a:solidFill>
                  <a:srgbClr val="000000"/>
                </a:solidFill>
              </a:defRPr>
            </a:pPr>
            <a:r>
              <a:rPr lang="de-DE" dirty="0"/>
              <a:t>Per </a:t>
            </a:r>
            <a:r>
              <a:rPr lang="de-DE" b="1" dirty="0"/>
              <a:t>Konfigurationsdatei</a:t>
            </a:r>
            <a:r>
              <a:rPr lang="de-DE" dirty="0"/>
              <a:t> können beliebige Werte für die Bewertungsfunktion verwendet werden (anstelle der +5 bzw. -10)</a:t>
            </a:r>
          </a:p>
          <a:p>
            <a:pPr>
              <a:defRPr sz="1800">
                <a:solidFill>
                  <a:srgbClr val="000000"/>
                </a:solidFill>
              </a:defRPr>
            </a:pPr>
            <a:endParaRPr lang="de-DE" dirty="0"/>
          </a:p>
          <a:p>
            <a:pPr>
              <a:defRPr sz="1800">
                <a:solidFill>
                  <a:srgbClr val="000000"/>
                </a:solidFill>
              </a:defRPr>
            </a:pPr>
            <a:r>
              <a:rPr lang="de-DE" dirty="0"/>
              <a:t>Eingehende Daten (auf Positions- und Transaktionsebene) müssen entsprechend </a:t>
            </a:r>
            <a:r>
              <a:rPr lang="de-DE" b="1" dirty="0"/>
              <a:t>zusammengeführt und aggregiert</a:t>
            </a:r>
            <a:r>
              <a:rPr lang="de-DE" dirty="0"/>
              <a:t> werden (nur eine Zeile pro Einkauf)</a:t>
            </a:r>
          </a:p>
          <a:p>
            <a:pPr>
              <a:defRPr sz="1800">
                <a:solidFill>
                  <a:srgbClr val="000000"/>
                </a:solidFill>
              </a:defRPr>
            </a:pPr>
            <a:endParaRPr lang="de-DE" dirty="0"/>
          </a:p>
          <a:p>
            <a:pPr>
              <a:defRPr sz="1800">
                <a:solidFill>
                  <a:srgbClr val="000000"/>
                </a:solidFill>
              </a:defRPr>
            </a:pPr>
            <a:r>
              <a:rPr lang="de-DE" dirty="0"/>
              <a:t>Entscheidungen des Modells sind nur teilweise auf prägnante Merkmale zurückzuführen. Deshalb keine klare Begründung, warum eine Transaktion verdächtig ist. Lediglich </a:t>
            </a:r>
            <a:r>
              <a:rPr lang="de-DE" b="1" dirty="0"/>
              <a:t>Nennung der Parameter Schadensschätzung und FRAUD-Wahrscheinlichkeit</a:t>
            </a:r>
            <a:r>
              <a:rPr lang="de-DE" dirty="0"/>
              <a:t>.</a:t>
            </a:r>
          </a:p>
        </p:txBody>
      </p:sp>
    </p:spTree>
    <p:extLst>
      <p:ext uri="{BB962C8B-B14F-4D97-AF65-F5344CB8AC3E}">
        <p14:creationId xmlns:p14="http://schemas.microsoft.com/office/powerpoint/2010/main" val="31771676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004510-E48F-47BF-2C5E-908F53799A13}"/>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F298E64-5AD9-1446-2263-DADB82104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7A140CE0-7C4D-EF19-463E-495A3231673A}"/>
              </a:ext>
            </a:extLst>
          </p:cNvPr>
          <p:cNvSpPr>
            <a:spLocks noGrp="1"/>
          </p:cNvSpPr>
          <p:nvPr>
            <p:ph type="ctrTitle"/>
          </p:nvPr>
        </p:nvSpPr>
        <p:spPr>
          <a:xfrm>
            <a:off x="521207" y="1211766"/>
            <a:ext cx="8898095" cy="4727988"/>
          </a:xfrm>
        </p:spPr>
        <p:txBody>
          <a:bodyPr anchor="b">
            <a:normAutofit/>
          </a:bodyPr>
          <a:lstStyle/>
          <a:p>
            <a:r>
              <a:rPr lang="de-DE" sz="5600" dirty="0"/>
              <a:t>6. Abschlussbemerkungen</a:t>
            </a:r>
          </a:p>
        </p:txBody>
      </p:sp>
      <p:sp>
        <p:nvSpPr>
          <p:cNvPr id="9" name="Freeform: Shape 8">
            <a:extLst>
              <a:ext uri="{FF2B5EF4-FFF2-40B4-BE49-F238E27FC236}">
                <a16:creationId xmlns:a16="http://schemas.microsoft.com/office/drawing/2014/main" id="{7CA188E5-FA81-C95A-486C-738D8FF23B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208776"/>
            <a:ext cx="7269480"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1024344224"/>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D485-6AB8-4A26-26C3-BEC8D1813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142FBE-4CB6-A580-924F-5D07EA7C8CAE}"/>
              </a:ext>
            </a:extLst>
          </p:cNvPr>
          <p:cNvSpPr>
            <a:spLocks noGrp="1"/>
          </p:cNvSpPr>
          <p:nvPr>
            <p:ph type="title"/>
          </p:nvPr>
        </p:nvSpPr>
        <p:spPr/>
        <p:txBody>
          <a:bodyPr/>
          <a:lstStyle/>
          <a:p>
            <a:r>
              <a:rPr lang="de-DE" dirty="0"/>
              <a:t>Zusammenfassung Modell (1)</a:t>
            </a:r>
            <a:endParaRPr dirty="0"/>
          </a:p>
        </p:txBody>
      </p:sp>
      <p:sp>
        <p:nvSpPr>
          <p:cNvPr id="3" name="Content Placeholder 2">
            <a:extLst>
              <a:ext uri="{FF2B5EF4-FFF2-40B4-BE49-F238E27FC236}">
                <a16:creationId xmlns:a16="http://schemas.microsoft.com/office/drawing/2014/main" id="{8F4324CD-A55F-B62B-1BC4-94C95371BA97}"/>
              </a:ext>
            </a:extLst>
          </p:cNvPr>
          <p:cNvSpPr>
            <a:spLocks noGrp="1"/>
          </p:cNvSpPr>
          <p:nvPr>
            <p:ph idx="1"/>
          </p:nvPr>
        </p:nvSpPr>
        <p:spPr>
          <a:xfrm>
            <a:off x="521208" y="1937657"/>
            <a:ext cx="11268021" cy="4434005"/>
          </a:xfrm>
        </p:spPr>
        <p:txBody>
          <a:bodyPr>
            <a:normAutofit lnSpcReduction="10000"/>
          </a:bodyPr>
          <a:lstStyle/>
          <a:p>
            <a:pPr>
              <a:defRPr sz="1800">
                <a:solidFill>
                  <a:srgbClr val="000000"/>
                </a:solidFill>
              </a:defRPr>
            </a:pPr>
            <a:r>
              <a:rPr lang="de-DE" dirty="0"/>
              <a:t>Klassifikation aller Transaktionen mit </a:t>
            </a:r>
            <a:r>
              <a:rPr lang="de-DE" b="1" dirty="0" err="1"/>
              <a:t>has_unscanned</a:t>
            </a:r>
            <a:r>
              <a:rPr lang="de-DE" b="1" dirty="0"/>
              <a:t> = TRUE oder </a:t>
            </a:r>
            <a:r>
              <a:rPr lang="de-DE" b="1" dirty="0" err="1"/>
              <a:t>has_missing</a:t>
            </a:r>
            <a:r>
              <a:rPr lang="de-DE" b="1" dirty="0"/>
              <a:t> = TRUE als FRAUD </a:t>
            </a:r>
            <a:r>
              <a:rPr lang="de-DE" dirty="0"/>
              <a:t>(100% TPR und knapp 400 Fällen in der Abdeckung auf den Trainingsdaten)</a:t>
            </a:r>
          </a:p>
          <a:p>
            <a:pPr>
              <a:defRPr sz="1800">
                <a:solidFill>
                  <a:srgbClr val="000000"/>
                </a:solidFill>
              </a:defRPr>
            </a:pPr>
            <a:endParaRPr lang="de-DE" dirty="0"/>
          </a:p>
          <a:p>
            <a:pPr>
              <a:defRPr sz="1800">
                <a:solidFill>
                  <a:srgbClr val="000000"/>
                </a:solidFill>
              </a:defRPr>
            </a:pPr>
            <a:r>
              <a:rPr lang="de-DE" dirty="0"/>
              <a:t>Restliche Daten gehen in das </a:t>
            </a:r>
            <a:r>
              <a:rPr lang="de-DE" b="1" dirty="0"/>
              <a:t>Klassifikationsmodell (unkalibriertes </a:t>
            </a:r>
            <a:r>
              <a:rPr lang="de-DE" b="1" dirty="0" err="1"/>
              <a:t>XGBoost</a:t>
            </a:r>
            <a:r>
              <a:rPr lang="de-DE" b="1" dirty="0"/>
              <a:t>-Modell) </a:t>
            </a:r>
          </a:p>
          <a:p>
            <a:pPr marL="0" indent="0">
              <a:buNone/>
              <a:defRPr sz="1800">
                <a:solidFill>
                  <a:srgbClr val="000000"/>
                </a:solidFill>
              </a:defRPr>
            </a:pPr>
            <a:r>
              <a:rPr lang="de-DE" dirty="0"/>
              <a:t>und in das </a:t>
            </a:r>
          </a:p>
          <a:p>
            <a:pPr>
              <a:defRPr sz="1800">
                <a:solidFill>
                  <a:srgbClr val="000000"/>
                </a:solidFill>
              </a:defRPr>
            </a:pPr>
            <a:r>
              <a:rPr lang="de-DE" dirty="0"/>
              <a:t>Modell für die Vorhersage der </a:t>
            </a:r>
            <a:r>
              <a:rPr lang="de-DE" b="1" dirty="0"/>
              <a:t>Schadenshöhe </a:t>
            </a:r>
            <a:r>
              <a:rPr lang="de-DE" dirty="0"/>
              <a:t>(</a:t>
            </a:r>
            <a:r>
              <a:rPr lang="de-DE" sz="1800" b="1" dirty="0" err="1"/>
              <a:t>XGBoost</a:t>
            </a:r>
            <a:r>
              <a:rPr lang="de-DE" sz="1800" b="1" dirty="0"/>
              <a:t>-Regressionsmodell </a:t>
            </a:r>
            <a:r>
              <a:rPr lang="de-DE" sz="1800" dirty="0"/>
              <a:t>trainiert auf allen Trainingsdaten)</a:t>
            </a:r>
          </a:p>
          <a:p>
            <a:pPr>
              <a:defRPr sz="1800">
                <a:solidFill>
                  <a:srgbClr val="000000"/>
                </a:solidFill>
              </a:defRPr>
            </a:pPr>
            <a:endParaRPr lang="de-DE" dirty="0"/>
          </a:p>
          <a:p>
            <a:pPr>
              <a:defRPr sz="1800">
                <a:solidFill>
                  <a:srgbClr val="000000"/>
                </a:solidFill>
              </a:defRPr>
            </a:pPr>
            <a:r>
              <a:rPr lang="de-DE" dirty="0"/>
              <a:t>Schnittstelle: Echtzeitentscheidung für oder gegen eine Kontrolle mit Begründung und Schadenprognose</a:t>
            </a:r>
          </a:p>
          <a:p>
            <a:pPr lvl="2">
              <a:defRPr sz="1800">
                <a:solidFill>
                  <a:srgbClr val="000000"/>
                </a:solidFill>
              </a:defRPr>
            </a:pPr>
            <a:r>
              <a:rPr lang="de-DE" sz="1500" b="1" dirty="0"/>
              <a:t>Keine Kontrolle </a:t>
            </a:r>
            <a:r>
              <a:rPr lang="de-DE" sz="1500" dirty="0"/>
              <a:t>→ potenzieller Schaden bei nicht erkanntem Betrugsfall:  P(FRAUD) * erwarteter Schaden </a:t>
            </a:r>
          </a:p>
          <a:p>
            <a:pPr lvl="2">
              <a:lnSpc>
                <a:spcPct val="111000"/>
              </a:lnSpc>
              <a:spcBef>
                <a:spcPts val="999"/>
              </a:spcBef>
              <a:defRPr/>
            </a:pPr>
            <a:r>
              <a:rPr lang="de-DE" sz="1500" b="1" dirty="0"/>
              <a:t>Kontrolle</a:t>
            </a:r>
            <a:r>
              <a:rPr lang="de-DE" sz="1500" dirty="0"/>
              <a:t> → Mischung aus erwarteter Fraud-Prämie (bei richtiger Klassifikation) &amp; </a:t>
            </a:r>
            <a:r>
              <a:rPr lang="de-DE" sz="1500" dirty="0" err="1"/>
              <a:t>False</a:t>
            </a:r>
            <a:r>
              <a:rPr lang="de-DE" sz="1500" dirty="0"/>
              <a:t>-Positive-Kosten (bei Falschklassifikation):  P(FRAUD) * 5 € − P(NORMAL) * 10 €</a:t>
            </a:r>
          </a:p>
          <a:p>
            <a:pPr lvl="2">
              <a:defRPr sz="1800">
                <a:solidFill>
                  <a:srgbClr val="000000"/>
                </a:solidFill>
              </a:defRPr>
            </a:pPr>
            <a:endParaRPr lang="de-DE" dirty="0"/>
          </a:p>
        </p:txBody>
      </p:sp>
    </p:spTree>
    <p:extLst>
      <p:ext uri="{BB962C8B-B14F-4D97-AF65-F5344CB8AC3E}">
        <p14:creationId xmlns:p14="http://schemas.microsoft.com/office/powerpoint/2010/main" val="1632780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43681-6691-87B6-7F6F-263233C00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19158-1C7D-A0B2-2CFD-D898F0F63886}"/>
              </a:ext>
            </a:extLst>
          </p:cNvPr>
          <p:cNvSpPr>
            <a:spLocks noGrp="1"/>
          </p:cNvSpPr>
          <p:nvPr>
            <p:ph type="title"/>
          </p:nvPr>
        </p:nvSpPr>
        <p:spPr/>
        <p:txBody>
          <a:bodyPr/>
          <a:lstStyle/>
          <a:p>
            <a:r>
              <a:rPr lang="de-DE" dirty="0"/>
              <a:t>Artefakte</a:t>
            </a:r>
            <a:endParaRPr dirty="0"/>
          </a:p>
        </p:txBody>
      </p:sp>
      <p:sp>
        <p:nvSpPr>
          <p:cNvPr id="3" name="Content Placeholder 2">
            <a:extLst>
              <a:ext uri="{FF2B5EF4-FFF2-40B4-BE49-F238E27FC236}">
                <a16:creationId xmlns:a16="http://schemas.microsoft.com/office/drawing/2014/main" id="{AB282D1C-4CA8-D5EA-3B15-7CE2D56B55FE}"/>
              </a:ext>
            </a:extLst>
          </p:cNvPr>
          <p:cNvSpPr>
            <a:spLocks noGrp="1"/>
          </p:cNvSpPr>
          <p:nvPr>
            <p:ph idx="1"/>
          </p:nvPr>
        </p:nvSpPr>
        <p:spPr>
          <a:xfrm>
            <a:off x="521209" y="2201535"/>
            <a:ext cx="5276690" cy="4170127"/>
          </a:xfrm>
        </p:spPr>
        <p:txBody>
          <a:bodyPr>
            <a:normAutofit lnSpcReduction="10000"/>
          </a:bodyPr>
          <a:lstStyle/>
          <a:p>
            <a:pPr marL="0" indent="0">
              <a:buNone/>
            </a:pPr>
            <a:r>
              <a:rPr lang="de-DE" sz="1600" b="1" dirty="0"/>
              <a:t>Meilenstein 1:</a:t>
            </a:r>
          </a:p>
          <a:p>
            <a:pPr marL="0" indent="0">
              <a:buNone/>
            </a:pPr>
            <a:r>
              <a:rPr lang="de-DE" sz="1600" dirty="0"/>
              <a:t>1. abgestimmter Projektauftrag (PDF)</a:t>
            </a:r>
          </a:p>
          <a:p>
            <a:pPr marL="0" indent="0">
              <a:buNone/>
            </a:pPr>
            <a:r>
              <a:rPr lang="de-DE" sz="1600" dirty="0"/>
              <a:t>2. Präsentationsfolien über den Projektauftrag und die Projektstruktur  (PowerPoint oder PDF)</a:t>
            </a:r>
          </a:p>
          <a:p>
            <a:pPr marL="0" indent="0">
              <a:buNone/>
            </a:pPr>
            <a:r>
              <a:rPr lang="de-DE" sz="1600" b="1" dirty="0"/>
              <a:t>Meilenstein 2:</a:t>
            </a:r>
          </a:p>
          <a:p>
            <a:pPr marL="0" indent="0">
              <a:buNone/>
            </a:pPr>
            <a:r>
              <a:rPr lang="de-DE" sz="1600" dirty="0"/>
              <a:t>3. Data Audit Report (fehlende Werte, Formatprobleme etc.)</a:t>
            </a:r>
          </a:p>
          <a:p>
            <a:pPr marL="0" indent="0">
              <a:buNone/>
            </a:pPr>
            <a:r>
              <a:rPr lang="de-DE" sz="1600" dirty="0"/>
              <a:t>4. Explorative Datenanalyse (erste Hypothesen über Datenmuster)</a:t>
            </a:r>
          </a:p>
          <a:p>
            <a:pPr marL="0" indent="0">
              <a:buNone/>
            </a:pPr>
            <a:r>
              <a:rPr lang="de-DE" sz="1600" dirty="0"/>
              <a:t>5. Präsentation der Erkenntnisse (Folien mit Visualisierungen)</a:t>
            </a:r>
          </a:p>
          <a:p>
            <a:pPr marL="0" indent="0">
              <a:buNone/>
            </a:pPr>
            <a:r>
              <a:rPr lang="de-DE" sz="1600" dirty="0"/>
              <a:t>6. Dokumentation zur geplanten REST-Schnittstelle</a:t>
            </a:r>
          </a:p>
          <a:p>
            <a:pPr marL="0" indent="0">
              <a:buNone/>
            </a:pPr>
            <a:endParaRPr lang="de-DE" b="1" dirty="0"/>
          </a:p>
          <a:p>
            <a:pPr marL="0" indent="0">
              <a:buNone/>
            </a:pPr>
            <a:endParaRPr lang="de-DE" b="1" dirty="0"/>
          </a:p>
        </p:txBody>
      </p:sp>
      <p:sp>
        <p:nvSpPr>
          <p:cNvPr id="4" name="Content Placeholder 2">
            <a:extLst>
              <a:ext uri="{FF2B5EF4-FFF2-40B4-BE49-F238E27FC236}">
                <a16:creationId xmlns:a16="http://schemas.microsoft.com/office/drawing/2014/main" id="{89F2CA7B-F80B-EC27-6B08-77AC61A44BC2}"/>
              </a:ext>
            </a:extLst>
          </p:cNvPr>
          <p:cNvSpPr txBox="1">
            <a:spLocks/>
          </p:cNvSpPr>
          <p:nvPr/>
        </p:nvSpPr>
        <p:spPr>
          <a:xfrm>
            <a:off x="6199833" y="2222578"/>
            <a:ext cx="5735895" cy="4170127"/>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1600" b="1" dirty="0"/>
              <a:t>Meilenstein 3:</a:t>
            </a:r>
            <a:endParaRPr lang="de-DE" sz="1600" dirty="0"/>
          </a:p>
          <a:p>
            <a:pPr marL="0" indent="0">
              <a:buNone/>
            </a:pPr>
            <a:r>
              <a:rPr lang="de-DE" sz="1600" dirty="0"/>
              <a:t>7. Feature-Katalog mit Beschreibung, Typ und Berechnungsmethode</a:t>
            </a:r>
          </a:p>
          <a:p>
            <a:pPr marL="0" indent="0">
              <a:buNone/>
            </a:pPr>
            <a:r>
              <a:rPr lang="de-DE" sz="1600" dirty="0"/>
              <a:t>8. Modellübersicht (getestete Modelle inkl. Parameter)</a:t>
            </a:r>
          </a:p>
          <a:p>
            <a:pPr marL="0" indent="0">
              <a:buNone/>
            </a:pPr>
            <a:r>
              <a:rPr lang="de-DE" sz="1600" dirty="0"/>
              <a:t>9. Bewertungsbericht (Precision, Recall, </a:t>
            </a:r>
            <a:r>
              <a:rPr lang="de-DE" sz="1600" dirty="0" err="1"/>
              <a:t>economic</a:t>
            </a:r>
            <a:r>
              <a:rPr lang="de-DE" sz="1600" dirty="0"/>
              <a:t> </a:t>
            </a:r>
            <a:r>
              <a:rPr lang="de-DE" sz="1600" dirty="0" err="1"/>
              <a:t>loss</a:t>
            </a:r>
            <a:r>
              <a:rPr lang="de-DE" sz="1600" dirty="0"/>
              <a:t>/</a:t>
            </a:r>
            <a:r>
              <a:rPr lang="de-DE" sz="1600" dirty="0" err="1"/>
              <a:t>gain</a:t>
            </a:r>
            <a:r>
              <a:rPr lang="de-DE" sz="1600" dirty="0"/>
              <a:t> etc.)</a:t>
            </a:r>
          </a:p>
          <a:p>
            <a:pPr marL="0" indent="0">
              <a:buNone/>
            </a:pPr>
            <a:r>
              <a:rPr lang="de-DE" sz="1600" dirty="0"/>
              <a:t>10. Visualisierung der Modelllogik</a:t>
            </a:r>
          </a:p>
          <a:p>
            <a:pPr marL="0" indent="0">
              <a:buNone/>
            </a:pPr>
            <a:r>
              <a:rPr lang="de-DE" sz="1600" b="1" dirty="0"/>
              <a:t>Meilenstein 4:</a:t>
            </a:r>
          </a:p>
          <a:p>
            <a:pPr marL="0" indent="0">
              <a:buNone/>
            </a:pPr>
            <a:r>
              <a:rPr lang="de-DE" sz="1600" dirty="0"/>
              <a:t>11. REST-Schnittstelle</a:t>
            </a:r>
          </a:p>
          <a:p>
            <a:pPr marL="0" indent="0">
              <a:buNone/>
            </a:pPr>
            <a:r>
              <a:rPr lang="de-DE" sz="1600" dirty="0"/>
              <a:t>12. Alle Programmskripte (Python)</a:t>
            </a:r>
          </a:p>
          <a:p>
            <a:pPr marL="0" indent="0">
              <a:buNone/>
            </a:pPr>
            <a:r>
              <a:rPr lang="de-DE" sz="1600" dirty="0"/>
              <a:t>13. Dokumentation</a:t>
            </a:r>
          </a:p>
          <a:p>
            <a:pPr marL="0" indent="0">
              <a:buNone/>
            </a:pPr>
            <a:endParaRPr lang="de-DE" b="1" dirty="0"/>
          </a:p>
          <a:p>
            <a:pPr marL="0" indent="0">
              <a:buFont typeface="Arial" panose="020B0604020202020204" pitchFamily="34" charset="0"/>
              <a:buNone/>
            </a:pPr>
            <a:endParaRPr lang="de-DE" b="1" dirty="0"/>
          </a:p>
        </p:txBody>
      </p:sp>
    </p:spTree>
    <p:extLst>
      <p:ext uri="{BB962C8B-B14F-4D97-AF65-F5344CB8AC3E}">
        <p14:creationId xmlns:p14="http://schemas.microsoft.com/office/powerpoint/2010/main" val="16715719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A77EB-CE49-EA65-9A40-E23FDDD462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2923B-97AB-DA07-28B5-54CA6A0A48CE}"/>
              </a:ext>
            </a:extLst>
          </p:cNvPr>
          <p:cNvSpPr>
            <a:spLocks noGrp="1"/>
          </p:cNvSpPr>
          <p:nvPr>
            <p:ph type="title"/>
          </p:nvPr>
        </p:nvSpPr>
        <p:spPr/>
        <p:txBody>
          <a:bodyPr/>
          <a:lstStyle/>
          <a:p>
            <a:r>
              <a:rPr lang="de-DE" dirty="0"/>
              <a:t>Zusammenfassung Modell (2)</a:t>
            </a:r>
            <a:endParaRPr dirty="0"/>
          </a:p>
        </p:txBody>
      </p:sp>
      <p:sp>
        <p:nvSpPr>
          <p:cNvPr id="3" name="Content Placeholder 2">
            <a:extLst>
              <a:ext uri="{FF2B5EF4-FFF2-40B4-BE49-F238E27FC236}">
                <a16:creationId xmlns:a16="http://schemas.microsoft.com/office/drawing/2014/main" id="{1667ACD4-722F-4C60-6A40-B9C44EBA157E}"/>
              </a:ext>
            </a:extLst>
          </p:cNvPr>
          <p:cNvSpPr>
            <a:spLocks noGrp="1"/>
          </p:cNvSpPr>
          <p:nvPr>
            <p:ph idx="1"/>
          </p:nvPr>
        </p:nvSpPr>
        <p:spPr>
          <a:xfrm>
            <a:off x="521208" y="1937657"/>
            <a:ext cx="11268021" cy="4434005"/>
          </a:xfrm>
        </p:spPr>
        <p:txBody>
          <a:bodyPr>
            <a:normAutofit/>
          </a:bodyPr>
          <a:lstStyle/>
          <a:p>
            <a:pPr>
              <a:defRPr sz="1800">
                <a:solidFill>
                  <a:srgbClr val="000000"/>
                </a:solidFill>
              </a:defRPr>
            </a:pPr>
            <a:r>
              <a:rPr lang="de-DE" b="1" dirty="0"/>
              <a:t>Aufgeteiltes Modell </a:t>
            </a:r>
            <a:r>
              <a:rPr lang="de-DE" dirty="0"/>
              <a:t>(Trennung von statischen Regeln, Regressions- und Klassifikationsmodell) ist:</a:t>
            </a:r>
          </a:p>
          <a:p>
            <a:pPr lvl="1">
              <a:defRPr sz="1800">
                <a:solidFill>
                  <a:srgbClr val="000000"/>
                </a:solidFill>
              </a:defRPr>
            </a:pPr>
            <a:r>
              <a:rPr lang="de-DE" dirty="0"/>
              <a:t>ökonomisch </a:t>
            </a:r>
            <a:r>
              <a:rPr lang="de-DE" b="1" dirty="0"/>
              <a:t>nachvollziehbar</a:t>
            </a:r>
          </a:p>
          <a:p>
            <a:pPr lvl="1">
              <a:defRPr sz="1800">
                <a:solidFill>
                  <a:srgbClr val="000000"/>
                </a:solidFill>
              </a:defRPr>
            </a:pPr>
            <a:r>
              <a:rPr lang="de-DE" dirty="0"/>
              <a:t>Zeigt </a:t>
            </a:r>
            <a:r>
              <a:rPr lang="de-DE" b="1" dirty="0"/>
              <a:t>solide Prognosegüte</a:t>
            </a:r>
          </a:p>
          <a:p>
            <a:pPr lvl="1">
              <a:defRPr sz="1800">
                <a:solidFill>
                  <a:srgbClr val="000000"/>
                </a:solidFill>
              </a:defRPr>
            </a:pPr>
            <a:r>
              <a:rPr lang="de-DE" dirty="0"/>
              <a:t>Lässt </a:t>
            </a:r>
            <a:r>
              <a:rPr lang="de-DE" b="1" dirty="0"/>
              <a:t>Echtzeitentscheidungen </a:t>
            </a:r>
            <a:r>
              <a:rPr lang="de-DE" dirty="0"/>
              <a:t>zu</a:t>
            </a:r>
          </a:p>
          <a:p>
            <a:pPr lvl="1">
              <a:defRPr sz="1800">
                <a:solidFill>
                  <a:srgbClr val="000000"/>
                </a:solidFill>
              </a:defRPr>
            </a:pPr>
            <a:r>
              <a:rPr lang="de-DE" dirty="0"/>
              <a:t>Lässt sich </a:t>
            </a:r>
            <a:r>
              <a:rPr lang="de-DE" b="1" dirty="0"/>
              <a:t>flexibel </a:t>
            </a:r>
            <a:r>
              <a:rPr lang="de-DE" dirty="0"/>
              <a:t>mit anderen Straf- und Belohnungstermen (als die aktuelle Bewertungsfunktion) </a:t>
            </a:r>
            <a:r>
              <a:rPr lang="de-DE" b="1" dirty="0"/>
              <a:t>konfigurieren</a:t>
            </a:r>
            <a:r>
              <a:rPr lang="de-DE" dirty="0"/>
              <a:t>, ohne erneut trainiert werden zu müssen</a:t>
            </a:r>
          </a:p>
          <a:p>
            <a:pPr lvl="1">
              <a:defRPr sz="1800">
                <a:solidFill>
                  <a:srgbClr val="000000"/>
                </a:solidFill>
              </a:defRPr>
            </a:pPr>
            <a:endParaRPr lang="de-DE" dirty="0"/>
          </a:p>
          <a:p>
            <a:pPr>
              <a:defRPr sz="1800">
                <a:solidFill>
                  <a:srgbClr val="000000"/>
                </a:solidFill>
              </a:defRPr>
            </a:pPr>
            <a:r>
              <a:rPr lang="de-DE" dirty="0"/>
              <a:t>Zusätzlich sind alle einzelnen </a:t>
            </a:r>
            <a:r>
              <a:rPr lang="de-DE" b="1" dirty="0"/>
              <a:t>Module </a:t>
            </a:r>
            <a:r>
              <a:rPr lang="de-DE" dirty="0"/>
              <a:t>weitestgehend </a:t>
            </a:r>
            <a:r>
              <a:rPr lang="de-DE" b="1" dirty="0"/>
              <a:t>unabhängig voneinander </a:t>
            </a:r>
            <a:r>
              <a:rPr lang="de-DE" dirty="0"/>
              <a:t>und auch isoliert weiter optimierbar</a:t>
            </a:r>
          </a:p>
          <a:p>
            <a:pPr>
              <a:defRPr sz="1800">
                <a:solidFill>
                  <a:srgbClr val="000000"/>
                </a:solidFill>
              </a:defRPr>
            </a:pPr>
            <a:endParaRPr lang="de-DE" dirty="0"/>
          </a:p>
          <a:p>
            <a:pPr>
              <a:defRPr sz="1800">
                <a:solidFill>
                  <a:srgbClr val="000000"/>
                </a:solidFill>
              </a:defRPr>
            </a:pPr>
            <a:endParaRPr lang="de-DE" dirty="0"/>
          </a:p>
          <a:p>
            <a:pPr lvl="2">
              <a:defRPr sz="1800">
                <a:solidFill>
                  <a:srgbClr val="000000"/>
                </a:solidFill>
              </a:defRPr>
            </a:pPr>
            <a:endParaRPr lang="de-DE" dirty="0"/>
          </a:p>
        </p:txBody>
      </p:sp>
    </p:spTree>
    <p:extLst>
      <p:ext uri="{BB962C8B-B14F-4D97-AF65-F5344CB8AC3E}">
        <p14:creationId xmlns:p14="http://schemas.microsoft.com/office/powerpoint/2010/main" val="17114346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54047-4E04-DE49-DFBF-75DCE1D652DA}"/>
            </a:ext>
          </a:extLst>
        </p:cNvPr>
        <p:cNvGrpSpPr/>
        <p:nvPr/>
      </p:nvGrpSpPr>
      <p:grpSpPr>
        <a:xfrm>
          <a:off x="0" y="0"/>
          <a:ext cx="0" cy="0"/>
          <a:chOff x="0" y="0"/>
          <a:chExt cx="0" cy="0"/>
        </a:xfrm>
      </p:grpSpPr>
      <p:sp>
        <p:nvSpPr>
          <p:cNvPr id="4" name="Titel 1">
            <a:extLst>
              <a:ext uri="{FF2B5EF4-FFF2-40B4-BE49-F238E27FC236}">
                <a16:creationId xmlns:a16="http://schemas.microsoft.com/office/drawing/2014/main" id="{4AD3B829-371A-417B-8B01-43D13EAAB4EB}"/>
              </a:ext>
            </a:extLst>
          </p:cNvPr>
          <p:cNvSpPr txBox="1">
            <a:spLocks/>
          </p:cNvSpPr>
          <p:nvPr/>
        </p:nvSpPr>
        <p:spPr>
          <a:xfrm>
            <a:off x="5823857" y="1672605"/>
            <a:ext cx="5473731" cy="3494683"/>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7200" b="1" kern="1200">
                <a:solidFill>
                  <a:schemeClr val="tx1"/>
                </a:solidFill>
                <a:latin typeface="+mj-lt"/>
                <a:ea typeface="+mj-ea"/>
                <a:cs typeface="+mj-cs"/>
              </a:defRPr>
            </a:lvl1pPr>
          </a:lstStyle>
          <a:p>
            <a:pPr>
              <a:lnSpc>
                <a:spcPct val="90000"/>
              </a:lnSpc>
            </a:pPr>
            <a:r>
              <a:rPr lang="de-DE" sz="3200" dirty="0"/>
              <a:t>Vielen Dank für Ihre Aufmerksamkeit!</a:t>
            </a:r>
            <a:br>
              <a:rPr lang="de-DE" sz="3200" dirty="0"/>
            </a:br>
            <a:br>
              <a:rPr lang="de-DE" sz="3200" dirty="0"/>
            </a:br>
            <a:br>
              <a:rPr lang="de-DE" sz="3200" dirty="0"/>
            </a:br>
            <a:r>
              <a:rPr lang="de-DE" sz="3200" dirty="0"/>
              <a:t>Fragen &amp; Anregungen?</a:t>
            </a:r>
            <a:endParaRPr lang="de-DE" sz="3200" b="0" dirty="0"/>
          </a:p>
        </p:txBody>
      </p:sp>
      <p:pic>
        <p:nvPicPr>
          <p:cNvPr id="6" name="Grafik 5" descr="Grafiken und Diagramme Analyse von Finanzdaten">
            <a:extLst>
              <a:ext uri="{FF2B5EF4-FFF2-40B4-BE49-F238E27FC236}">
                <a16:creationId xmlns:a16="http://schemas.microsoft.com/office/drawing/2014/main" id="{8CC3BEAB-1521-0B64-4FC1-2D43B80DF96F}"/>
              </a:ext>
            </a:extLst>
          </p:cNvPr>
          <p:cNvPicPr>
            <a:picLocks noChangeAspect="1"/>
          </p:cNvPicPr>
          <p:nvPr/>
        </p:nvPicPr>
        <p:blipFill>
          <a:blip r:embed="rId2"/>
          <a:srcRect l="12126" r="24183" b="1"/>
          <a:stretch/>
        </p:blipFill>
        <p:spPr>
          <a:xfrm>
            <a:off x="515112" y="863645"/>
            <a:ext cx="4895547" cy="5130710"/>
          </a:xfrm>
          <a:prstGeom prst="rect">
            <a:avLst/>
          </a:prstGeom>
        </p:spPr>
      </p:pic>
    </p:spTree>
    <p:extLst>
      <p:ext uri="{BB962C8B-B14F-4D97-AF65-F5344CB8AC3E}">
        <p14:creationId xmlns:p14="http://schemas.microsoft.com/office/powerpoint/2010/main" val="2048305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FB4BD-5A39-21EE-D01A-BAA2D32AA4A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040ED65-C66F-3DF2-B863-E72F6845EAB4}"/>
              </a:ext>
            </a:extLst>
          </p:cNvPr>
          <p:cNvSpPr>
            <a:spLocks noGrp="1"/>
          </p:cNvSpPr>
          <p:nvPr>
            <p:ph type="title"/>
          </p:nvPr>
        </p:nvSpPr>
        <p:spPr/>
        <p:txBody>
          <a:bodyPr/>
          <a:lstStyle/>
          <a:p>
            <a:r>
              <a:rPr lang="de-DE" dirty="0"/>
              <a:t>Meilensteinverlauf</a:t>
            </a:r>
          </a:p>
        </p:txBody>
      </p:sp>
      <p:pic>
        <p:nvPicPr>
          <p:cNvPr id="5" name="Inhaltsplatzhalter 4" descr="Ein Bild, das Text, Screenshot, Schrift, Reihe enthält.&#10;&#10;KI-generierte Inhalte können fehlerhaft sein.">
            <a:extLst>
              <a:ext uri="{FF2B5EF4-FFF2-40B4-BE49-F238E27FC236}">
                <a16:creationId xmlns:a16="http://schemas.microsoft.com/office/drawing/2014/main" id="{E6B201A8-1186-AA42-37B0-1F5BA5C55C7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5112" y="2286094"/>
            <a:ext cx="10171312" cy="3178535"/>
          </a:xfrm>
        </p:spPr>
      </p:pic>
      <p:sp>
        <p:nvSpPr>
          <p:cNvPr id="3" name="Rechteck 2">
            <a:extLst>
              <a:ext uri="{FF2B5EF4-FFF2-40B4-BE49-F238E27FC236}">
                <a16:creationId xmlns:a16="http://schemas.microsoft.com/office/drawing/2014/main" id="{58FF5F80-A407-F0AE-C0BA-161532A532DB}"/>
              </a:ext>
            </a:extLst>
          </p:cNvPr>
          <p:cNvSpPr/>
          <p:nvPr/>
        </p:nvSpPr>
        <p:spPr>
          <a:xfrm>
            <a:off x="9114503" y="3284190"/>
            <a:ext cx="1101213" cy="28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400" dirty="0">
                <a:solidFill>
                  <a:sysClr val="windowText" lastClr="000000"/>
                </a:solidFill>
              </a:rPr>
              <a:t>22.06</a:t>
            </a:r>
            <a:r>
              <a:rPr lang="de-DE" dirty="0"/>
              <a:t>.</a:t>
            </a:r>
          </a:p>
        </p:txBody>
      </p:sp>
      <p:sp>
        <p:nvSpPr>
          <p:cNvPr id="4" name="Sprechblase: rechteckig 3">
            <a:extLst>
              <a:ext uri="{FF2B5EF4-FFF2-40B4-BE49-F238E27FC236}">
                <a16:creationId xmlns:a16="http://schemas.microsoft.com/office/drawing/2014/main" id="{211CB7B5-B83C-D4DD-639B-006BF0834FB2}"/>
              </a:ext>
            </a:extLst>
          </p:cNvPr>
          <p:cNvSpPr/>
          <p:nvPr/>
        </p:nvSpPr>
        <p:spPr>
          <a:xfrm>
            <a:off x="10355126" y="1654134"/>
            <a:ext cx="1653060" cy="1532603"/>
          </a:xfrm>
          <a:prstGeom prst="wedgeRectCallout">
            <a:avLst>
              <a:gd name="adj1" fmla="val -55955"/>
              <a:gd name="adj2" fmla="val 66947"/>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sz="1200" dirty="0">
                <a:solidFill>
                  <a:schemeClr val="tx1"/>
                </a:solidFill>
              </a:rPr>
              <a:t>Aufgrund verlegten Präsentationstermins Verlängerung um eine Woche</a:t>
            </a:r>
          </a:p>
        </p:txBody>
      </p:sp>
    </p:spTree>
    <p:extLst>
      <p:ext uri="{BB962C8B-B14F-4D97-AF65-F5344CB8AC3E}">
        <p14:creationId xmlns:p14="http://schemas.microsoft.com/office/powerpoint/2010/main" val="4041787482"/>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3620</Words>
  <Application>Microsoft Office PowerPoint</Application>
  <PresentationFormat>Breitbild</PresentationFormat>
  <Paragraphs>612</Paragraphs>
  <Slides>81</Slides>
  <Notes>45</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81</vt:i4>
      </vt:variant>
    </vt:vector>
  </HeadingPairs>
  <TitlesOfParts>
    <vt:vector size="88" baseType="lpstr">
      <vt:lpstr>Aptos</vt:lpstr>
      <vt:lpstr>Arial</vt:lpstr>
      <vt:lpstr>Bierstadt</vt:lpstr>
      <vt:lpstr>Calibri</vt:lpstr>
      <vt:lpstr>Symbol</vt:lpstr>
      <vt:lpstr>Wingdings</vt:lpstr>
      <vt:lpstr>GestaltVTI</vt:lpstr>
      <vt:lpstr>PowerPoint-Präsentation</vt:lpstr>
      <vt:lpstr>PowerPoint-Präsentation</vt:lpstr>
      <vt:lpstr>1. Einleitung und Projektauftrag</vt:lpstr>
      <vt:lpstr>Meilenstein1: Projektauftrag</vt:lpstr>
      <vt:lpstr>Meilenstein 2: Datenzugang &amp; Exploration</vt:lpstr>
      <vt:lpstr>Meilenstein 3: Datenanalyse &amp; Modellierung</vt:lpstr>
      <vt:lpstr>Meilenstein 4: Dokumentation &amp; Übergabe</vt:lpstr>
      <vt:lpstr>Artefakte</vt:lpstr>
      <vt:lpstr>Meilensteinverlauf</vt:lpstr>
      <vt:lpstr>Risiken &amp; Herausforderungen</vt:lpstr>
      <vt:lpstr>Abgrenzung des Projektumfangs </vt:lpstr>
      <vt:lpstr>Tools und Technologien</vt:lpstr>
      <vt:lpstr>Team &amp; Aufgabenverteilung</vt:lpstr>
      <vt:lpstr>3. Datenanalyse</vt:lpstr>
      <vt:lpstr>Fokus des zweiten Meilensteins</vt:lpstr>
      <vt:lpstr>Übersicht der Datenquellen (1)</vt:lpstr>
      <vt:lpstr>Übersicht der Datenquellen (2)</vt:lpstr>
      <vt:lpstr>Repräsentativität    </vt:lpstr>
      <vt:lpstr>Plausibilität</vt:lpstr>
      <vt:lpstr>Transformation der Daten</vt:lpstr>
      <vt:lpstr>Aggregation der Daten</vt:lpstr>
      <vt:lpstr>Umgang mit unvollständigen Daten (1)</vt:lpstr>
      <vt:lpstr>Umgang mit unvollständigen Daten (2)</vt:lpstr>
      <vt:lpstr>Übersicht</vt:lpstr>
      <vt:lpstr>Auffälligkeit – Kundenfeedback </vt:lpstr>
      <vt:lpstr>Lernkurve – Kamerasystem </vt:lpstr>
      <vt:lpstr>Numerische Merkmale von FRAUD (1)</vt:lpstr>
      <vt:lpstr>Numerische Merkmale von FRAUD (2)</vt:lpstr>
      <vt:lpstr>Numerische Merkmale von FRAUD (3): Bezahlter Preis ≠ Nominalpreis </vt:lpstr>
      <vt:lpstr>Numerische Merkmale von FRAUD (4)</vt:lpstr>
      <vt:lpstr>Numerische Merkmale: Extremwerte</vt:lpstr>
      <vt:lpstr>Numerische Merkmale: Signifikanz</vt:lpstr>
      <vt:lpstr>Kategoriale Merkmale von Fraud (1)</vt:lpstr>
      <vt:lpstr>Kategoriale Merkmale: Monat</vt:lpstr>
      <vt:lpstr>Kategoriale Merkmale: Wochentag</vt:lpstr>
      <vt:lpstr>Kategoriale Merkmale: Tageszeit</vt:lpstr>
      <vt:lpstr>Kategoriale Merkmale: Produktkategorie</vt:lpstr>
      <vt:lpstr>Kategoriale Merkmale: Kamerasystem</vt:lpstr>
      <vt:lpstr>Kategoriale Merkmale: Zahlungsmittel</vt:lpstr>
      <vt:lpstr>Kategoriale Merkmale: Signifikanz</vt:lpstr>
      <vt:lpstr>Nichtlineare Zusammenhänge </vt:lpstr>
      <vt:lpstr>Regressionsanalyse: Multivariate Analyse</vt:lpstr>
      <vt:lpstr>Regressionsanalyse: Auswertung</vt:lpstr>
      <vt:lpstr>Fazit des zweiten Meilensteins</vt:lpstr>
      <vt:lpstr>Nächste Schritte</vt:lpstr>
      <vt:lpstr>4. Modellierung</vt:lpstr>
      <vt:lpstr>Ziele des Meilensteins (1)</vt:lpstr>
      <vt:lpstr>Ziele des Meilensteins (2)</vt:lpstr>
      <vt:lpstr>Anforderungen an Analyseverfahren</vt:lpstr>
      <vt:lpstr>Merkmalsraum der Analysedaten (1)</vt:lpstr>
      <vt:lpstr>Merkmalsraum der Analysedaten (2)</vt:lpstr>
      <vt:lpstr>Modellbildungsprozess &amp; Datenkategorien</vt:lpstr>
      <vt:lpstr>Modellbildungsprozess &amp; Datenkategorien</vt:lpstr>
      <vt:lpstr>Statische Regeln zur Vorfilterung (1)</vt:lpstr>
      <vt:lpstr>Statische Regeln zur Vorfilterung (2)</vt:lpstr>
      <vt:lpstr>Bewertung der statischen Regeln</vt:lpstr>
      <vt:lpstr>Klassifikation der Transaktionen</vt:lpstr>
      <vt:lpstr>Modellentwicklung &amp; Evaluation</vt:lpstr>
      <vt:lpstr>Verglichene Modellklassen</vt:lpstr>
      <vt:lpstr>Modellvergleich (1)</vt:lpstr>
      <vt:lpstr>Modellvergleich (2)</vt:lpstr>
      <vt:lpstr>Modellvergleich (3)</vt:lpstr>
      <vt:lpstr>Kalibrierung &amp; Schwellenwertwahl</vt:lpstr>
      <vt:lpstr>Schadensschätzung per Regression</vt:lpstr>
      <vt:lpstr>Trainingsvarianten (1)</vt:lpstr>
      <vt:lpstr>Trainingsvarianten (2)</vt:lpstr>
      <vt:lpstr>Simulierte Bewertungsfunktion </vt:lpstr>
      <vt:lpstr>Simulierte Bewertungsfunktion </vt:lpstr>
      <vt:lpstr>Zusätzliche Optionen im Modell</vt:lpstr>
      <vt:lpstr>Schaden durch Rabattbetrug</vt:lpstr>
      <vt:lpstr>Wirtschaftlicher Mehrwert des Modells</vt:lpstr>
      <vt:lpstr>Sensitivitätsanalyse: Einflussfaktoren im Modell (1)</vt:lpstr>
      <vt:lpstr>Sensitivitätsanalyse: Einflussfaktoren im Modell (2)</vt:lpstr>
      <vt:lpstr>Handlungsempfehlungen &amp; Modellpflege</vt:lpstr>
      <vt:lpstr>5. REST-Schnittstelle</vt:lpstr>
      <vt:lpstr>Technische Umsetzung</vt:lpstr>
      <vt:lpstr>Schnittstelle im Detail</vt:lpstr>
      <vt:lpstr>6. Abschlussbemerkungen</vt:lpstr>
      <vt:lpstr>Zusammenfassung Modell (1)</vt:lpstr>
      <vt:lpstr>Zusammenfassung Modell (2)</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Raphael Schaffarczik</dc:creator>
  <cp:lastModifiedBy>Raphael Schaffarczik</cp:lastModifiedBy>
  <cp:revision>267</cp:revision>
  <dcterms:created xsi:type="dcterms:W3CDTF">2025-04-25T09:01:47Z</dcterms:created>
  <dcterms:modified xsi:type="dcterms:W3CDTF">2025-07-06T20:01:44Z</dcterms:modified>
</cp:coreProperties>
</file>