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Source Code Pro"/>
      <p:regular r:id="rId17"/>
      <p:bold r:id="rId18"/>
      <p:italic r:id="rId19"/>
      <p:boldItalic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glPlxtz/SI38WZltBmA+C3f323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ourceCodePr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italic.fntdata"/><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3" name="Google Shape;13;p13"/>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22"/>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0"/>
              <a:buNone/>
              <a:defRPr sz="12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r>
              <a:t>xx%</a:t>
            </a:r>
          </a:p>
        </p:txBody>
      </p:sp>
      <p:sp>
        <p:nvSpPr>
          <p:cNvPr id="54" name="Google Shape;54;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5" name="Google Shape;5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5" name="Shape 15"/>
        <p:cNvGrpSpPr/>
        <p:nvPr/>
      </p:nvGrpSpPr>
      <p:grpSpPr>
        <a:xfrm>
          <a:off x="0" y="0"/>
          <a:ext cx="0" cy="0"/>
          <a:chOff x="0" y="0"/>
          <a:chExt cx="0" cy="0"/>
        </a:xfrm>
      </p:grpSpPr>
      <p:sp>
        <p:nvSpPr>
          <p:cNvPr id="16" name="Google Shape;16;p14"/>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 name="Google Shape;17;p14"/>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18" name="Google Shape;18;p14"/>
          <p:cNvSpPr txBox="1"/>
          <p:nvPr>
            <p:ph type="title"/>
          </p:nvPr>
        </p:nvSpPr>
        <p:spPr>
          <a:xfrm>
            <a:off x="265500" y="1078750"/>
            <a:ext cx="4045200" cy="178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4600"/>
              <a:buNone/>
              <a:defRPr sz="4600">
                <a:solidFill>
                  <a:schemeClr val="lt1"/>
                </a:solidFill>
              </a:defRPr>
            </a:lvl1pPr>
            <a:lvl2pPr lvl="1" algn="ctr">
              <a:lnSpc>
                <a:spcPct val="100000"/>
              </a:lnSpc>
              <a:spcBef>
                <a:spcPts val="0"/>
              </a:spcBef>
              <a:spcAft>
                <a:spcPts val="0"/>
              </a:spcAft>
              <a:buClr>
                <a:schemeClr val="lt1"/>
              </a:buClr>
              <a:buSzPts val="4600"/>
              <a:buNone/>
              <a:defRPr sz="4600">
                <a:solidFill>
                  <a:schemeClr val="lt1"/>
                </a:solidFill>
              </a:defRPr>
            </a:lvl2pPr>
            <a:lvl3pPr lvl="2" algn="ctr">
              <a:lnSpc>
                <a:spcPct val="100000"/>
              </a:lnSpc>
              <a:spcBef>
                <a:spcPts val="0"/>
              </a:spcBef>
              <a:spcAft>
                <a:spcPts val="0"/>
              </a:spcAft>
              <a:buClr>
                <a:schemeClr val="lt1"/>
              </a:buClr>
              <a:buSzPts val="4600"/>
              <a:buNone/>
              <a:defRPr sz="4600">
                <a:solidFill>
                  <a:schemeClr val="lt1"/>
                </a:solidFill>
              </a:defRPr>
            </a:lvl3pPr>
            <a:lvl4pPr lvl="3" algn="ctr">
              <a:lnSpc>
                <a:spcPct val="100000"/>
              </a:lnSpc>
              <a:spcBef>
                <a:spcPts val="0"/>
              </a:spcBef>
              <a:spcAft>
                <a:spcPts val="0"/>
              </a:spcAft>
              <a:buClr>
                <a:schemeClr val="lt1"/>
              </a:buClr>
              <a:buSzPts val="4600"/>
              <a:buNone/>
              <a:defRPr sz="4600">
                <a:solidFill>
                  <a:schemeClr val="lt1"/>
                </a:solidFill>
              </a:defRPr>
            </a:lvl4pPr>
            <a:lvl5pPr lvl="4" algn="ctr">
              <a:lnSpc>
                <a:spcPct val="100000"/>
              </a:lnSpc>
              <a:spcBef>
                <a:spcPts val="0"/>
              </a:spcBef>
              <a:spcAft>
                <a:spcPts val="0"/>
              </a:spcAft>
              <a:buClr>
                <a:schemeClr val="lt1"/>
              </a:buClr>
              <a:buSzPts val="4600"/>
              <a:buNone/>
              <a:defRPr sz="4600">
                <a:solidFill>
                  <a:schemeClr val="lt1"/>
                </a:solidFill>
              </a:defRPr>
            </a:lvl5pPr>
            <a:lvl6pPr lvl="5" algn="ctr">
              <a:lnSpc>
                <a:spcPct val="100000"/>
              </a:lnSpc>
              <a:spcBef>
                <a:spcPts val="0"/>
              </a:spcBef>
              <a:spcAft>
                <a:spcPts val="0"/>
              </a:spcAft>
              <a:buClr>
                <a:schemeClr val="lt1"/>
              </a:buClr>
              <a:buSzPts val="4600"/>
              <a:buNone/>
              <a:defRPr sz="4600">
                <a:solidFill>
                  <a:schemeClr val="lt1"/>
                </a:solidFill>
              </a:defRPr>
            </a:lvl6pPr>
            <a:lvl7pPr lvl="6" algn="ctr">
              <a:lnSpc>
                <a:spcPct val="100000"/>
              </a:lnSpc>
              <a:spcBef>
                <a:spcPts val="0"/>
              </a:spcBef>
              <a:spcAft>
                <a:spcPts val="0"/>
              </a:spcAft>
              <a:buClr>
                <a:schemeClr val="lt1"/>
              </a:buClr>
              <a:buSzPts val="4600"/>
              <a:buNone/>
              <a:defRPr sz="4600">
                <a:solidFill>
                  <a:schemeClr val="lt1"/>
                </a:solidFill>
              </a:defRPr>
            </a:lvl7pPr>
            <a:lvl8pPr lvl="7" algn="ctr">
              <a:lnSpc>
                <a:spcPct val="100000"/>
              </a:lnSpc>
              <a:spcBef>
                <a:spcPts val="0"/>
              </a:spcBef>
              <a:spcAft>
                <a:spcPts val="0"/>
              </a:spcAft>
              <a:buClr>
                <a:schemeClr val="lt1"/>
              </a:buClr>
              <a:buSzPts val="4600"/>
              <a:buNone/>
              <a:defRPr sz="4600">
                <a:solidFill>
                  <a:schemeClr val="lt1"/>
                </a:solidFill>
              </a:defRPr>
            </a:lvl8pPr>
            <a:lvl9pPr lvl="8" algn="ctr">
              <a:lnSpc>
                <a:spcPct val="100000"/>
              </a:lnSpc>
              <a:spcBef>
                <a:spcPts val="0"/>
              </a:spcBef>
              <a:spcAft>
                <a:spcPts val="0"/>
              </a:spcAft>
              <a:buClr>
                <a:schemeClr val="lt1"/>
              </a:buClr>
              <a:buSzPts val="4600"/>
              <a:buNone/>
              <a:defRPr sz="4600">
                <a:solidFill>
                  <a:schemeClr val="lt1"/>
                </a:solidFill>
              </a:defRPr>
            </a:lvl9pPr>
          </a:lstStyle>
          <a:p/>
        </p:txBody>
      </p:sp>
      <p:sp>
        <p:nvSpPr>
          <p:cNvPr id="19" name="Google Shape;19;p14"/>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20" name="Google Shape;20;p1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cxnSp>
        <p:nvCxnSpPr>
          <p:cNvPr id="23" name="Google Shape;23;p1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4" name="Google Shape;24;p1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15"/>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6" name="Google Shape;2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6"/>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cxnSp>
        <p:nvCxnSpPr>
          <p:cNvPr id="32" name="Google Shape;32;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33" name="Google Shape;33;p1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p17"/>
          <p:cNvSpPr txBox="1"/>
          <p:nvPr>
            <p:ph idx="1" type="body"/>
          </p:nvPr>
        </p:nvSpPr>
        <p:spPr>
          <a:xfrm>
            <a:off x="311700" y="1468825"/>
            <a:ext cx="3999900" cy="3099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17"/>
          <p:cNvSpPr txBox="1"/>
          <p:nvPr>
            <p:ph idx="2" type="body"/>
          </p:nvPr>
        </p:nvSpPr>
        <p:spPr>
          <a:xfrm>
            <a:off x="4832400" y="1468825"/>
            <a:ext cx="3999900" cy="3099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18"/>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 name="Google Shape;3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cxnSp>
        <p:nvCxnSpPr>
          <p:cNvPr id="41" name="Google Shape;41;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42" name="Google Shape;42;p19"/>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3" name="Google Shape;43;p19"/>
          <p:cNvSpPr txBox="1"/>
          <p:nvPr>
            <p:ph idx="1" type="body"/>
          </p:nvPr>
        </p:nvSpPr>
        <p:spPr>
          <a:xfrm>
            <a:off x="311700" y="1618204"/>
            <a:ext cx="2808000" cy="29508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4" name="Google Shape;4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5" name="Shape 45"/>
        <p:cNvGrpSpPr/>
        <p:nvPr/>
      </p:nvGrpSpPr>
      <p:grpSpPr>
        <a:xfrm>
          <a:off x="0" y="0"/>
          <a:ext cx="0" cy="0"/>
          <a:chOff x="0" y="0"/>
          <a:chExt cx="0" cy="0"/>
        </a:xfrm>
      </p:grpSpPr>
      <p:sp>
        <p:nvSpPr>
          <p:cNvPr id="46" name="Google Shape;46;p20"/>
          <p:cNvSpPr txBox="1"/>
          <p:nvPr>
            <p:ph type="title"/>
          </p:nvPr>
        </p:nvSpPr>
        <p:spPr>
          <a:xfrm>
            <a:off x="490250" y="528900"/>
            <a:ext cx="5678100" cy="408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400"/>
              <a:buNone/>
              <a:defRPr sz="5400">
                <a:solidFill>
                  <a:schemeClr val="lt1"/>
                </a:solidFill>
              </a:defRPr>
            </a:lvl1pPr>
            <a:lvl2pPr lvl="1" algn="l">
              <a:lnSpc>
                <a:spcPct val="100000"/>
              </a:lnSpc>
              <a:spcBef>
                <a:spcPts val="0"/>
              </a:spcBef>
              <a:spcAft>
                <a:spcPts val="0"/>
              </a:spcAft>
              <a:buClr>
                <a:schemeClr val="lt1"/>
              </a:buClr>
              <a:buSzPts val="5400"/>
              <a:buNone/>
              <a:defRPr sz="5400">
                <a:solidFill>
                  <a:schemeClr val="lt1"/>
                </a:solidFill>
              </a:defRPr>
            </a:lvl2pPr>
            <a:lvl3pPr lvl="2" algn="l">
              <a:lnSpc>
                <a:spcPct val="100000"/>
              </a:lnSpc>
              <a:spcBef>
                <a:spcPts val="0"/>
              </a:spcBef>
              <a:spcAft>
                <a:spcPts val="0"/>
              </a:spcAft>
              <a:buClr>
                <a:schemeClr val="lt1"/>
              </a:buClr>
              <a:buSzPts val="5400"/>
              <a:buNone/>
              <a:defRPr sz="5400">
                <a:solidFill>
                  <a:schemeClr val="lt1"/>
                </a:solidFill>
              </a:defRPr>
            </a:lvl3pPr>
            <a:lvl4pPr lvl="3" algn="l">
              <a:lnSpc>
                <a:spcPct val="100000"/>
              </a:lnSpc>
              <a:spcBef>
                <a:spcPts val="0"/>
              </a:spcBef>
              <a:spcAft>
                <a:spcPts val="0"/>
              </a:spcAft>
              <a:buClr>
                <a:schemeClr val="lt1"/>
              </a:buClr>
              <a:buSzPts val="5400"/>
              <a:buNone/>
              <a:defRPr sz="5400">
                <a:solidFill>
                  <a:schemeClr val="lt1"/>
                </a:solidFill>
              </a:defRPr>
            </a:lvl4pPr>
            <a:lvl5pPr lvl="4" algn="l">
              <a:lnSpc>
                <a:spcPct val="100000"/>
              </a:lnSpc>
              <a:spcBef>
                <a:spcPts val="0"/>
              </a:spcBef>
              <a:spcAft>
                <a:spcPts val="0"/>
              </a:spcAft>
              <a:buClr>
                <a:schemeClr val="lt1"/>
              </a:buClr>
              <a:buSzPts val="5400"/>
              <a:buNone/>
              <a:defRPr sz="5400">
                <a:solidFill>
                  <a:schemeClr val="lt1"/>
                </a:solidFill>
              </a:defRPr>
            </a:lvl5pPr>
            <a:lvl6pPr lvl="5" algn="l">
              <a:lnSpc>
                <a:spcPct val="100000"/>
              </a:lnSpc>
              <a:spcBef>
                <a:spcPts val="0"/>
              </a:spcBef>
              <a:spcAft>
                <a:spcPts val="0"/>
              </a:spcAft>
              <a:buClr>
                <a:schemeClr val="lt1"/>
              </a:buClr>
              <a:buSzPts val="5400"/>
              <a:buNone/>
              <a:defRPr sz="5400">
                <a:solidFill>
                  <a:schemeClr val="lt1"/>
                </a:solidFill>
              </a:defRPr>
            </a:lvl6pPr>
            <a:lvl7pPr lvl="6" algn="l">
              <a:lnSpc>
                <a:spcPct val="100000"/>
              </a:lnSpc>
              <a:spcBef>
                <a:spcPts val="0"/>
              </a:spcBef>
              <a:spcAft>
                <a:spcPts val="0"/>
              </a:spcAft>
              <a:buClr>
                <a:schemeClr val="lt1"/>
              </a:buClr>
              <a:buSzPts val="5400"/>
              <a:buNone/>
              <a:defRPr sz="5400">
                <a:solidFill>
                  <a:schemeClr val="lt1"/>
                </a:solidFill>
              </a:defRPr>
            </a:lvl7pPr>
            <a:lvl8pPr lvl="7" algn="l">
              <a:lnSpc>
                <a:spcPct val="100000"/>
              </a:lnSpc>
              <a:spcBef>
                <a:spcPts val="0"/>
              </a:spcBef>
              <a:spcAft>
                <a:spcPts val="0"/>
              </a:spcAft>
              <a:buClr>
                <a:schemeClr val="lt1"/>
              </a:buClr>
              <a:buSzPts val="5400"/>
              <a:buNone/>
              <a:defRPr sz="5400">
                <a:solidFill>
                  <a:schemeClr val="lt1"/>
                </a:solidFill>
              </a:defRPr>
            </a:lvl8pPr>
            <a:lvl9pPr lvl="8" algn="l">
              <a:lnSpc>
                <a:spcPct val="100000"/>
              </a:lnSpc>
              <a:spcBef>
                <a:spcPts val="0"/>
              </a:spcBef>
              <a:spcAft>
                <a:spcPts val="0"/>
              </a:spcAft>
              <a:buClr>
                <a:schemeClr val="lt1"/>
              </a:buClr>
              <a:buSzPts val="5400"/>
              <a:buNone/>
              <a:defRPr sz="5400">
                <a:solidFill>
                  <a:schemeClr val="lt1"/>
                </a:solidFill>
              </a:defRPr>
            </a:lvl9pPr>
          </a:lstStyle>
          <a:p/>
        </p:txBody>
      </p:sp>
      <p:sp>
        <p:nvSpPr>
          <p:cNvPr id="47" name="Google Shape;4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9pPr>
          </a:lstStyle>
          <a:p/>
        </p:txBody>
      </p:sp>
      <p:sp>
        <p:nvSpPr>
          <p:cNvPr id="7" name="Google Shape;7;p12"/>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sz="10000">
                <a:latin typeface="Times"/>
                <a:ea typeface="Times"/>
                <a:cs typeface="Times"/>
                <a:sym typeface="Times"/>
              </a:rPr>
              <a:t>auth_Wiki</a:t>
            </a:r>
            <a:endParaRPr sz="10000">
              <a:latin typeface="Times"/>
              <a:ea typeface="Times"/>
              <a:cs typeface="Times"/>
              <a:sym typeface="Times"/>
            </a:endParaRPr>
          </a:p>
        </p:txBody>
      </p:sp>
      <p:sp>
        <p:nvSpPr>
          <p:cNvPr id="63" name="Google Shape;63;p1"/>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2400"/>
              <a:t>A platform for developers with ready-made authentication codes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p:nvPr/>
        </p:nvSpPr>
        <p:spPr>
          <a:xfrm>
            <a:off x="0" y="0"/>
            <a:ext cx="32166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1"/>
              </a:highlight>
              <a:latin typeface="Arial"/>
              <a:ea typeface="Arial"/>
              <a:cs typeface="Arial"/>
              <a:sym typeface="Arial"/>
            </a:endParaRPr>
          </a:p>
        </p:txBody>
      </p:sp>
      <p:sp>
        <p:nvSpPr>
          <p:cNvPr id="149" name="Google Shape;149;p10"/>
          <p:cNvSpPr txBox="1"/>
          <p:nvPr/>
        </p:nvSpPr>
        <p:spPr>
          <a:xfrm>
            <a:off x="210950" y="919875"/>
            <a:ext cx="3793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Oswald"/>
              <a:ea typeface="Oswald"/>
              <a:cs typeface="Oswald"/>
              <a:sym typeface="Oswald"/>
            </a:endParaRPr>
          </a:p>
        </p:txBody>
      </p:sp>
      <p:sp>
        <p:nvSpPr>
          <p:cNvPr id="150" name="Google Shape;150;p10"/>
          <p:cNvSpPr txBox="1"/>
          <p:nvPr/>
        </p:nvSpPr>
        <p:spPr>
          <a:xfrm>
            <a:off x="230475" y="1768225"/>
            <a:ext cx="2390400" cy="58474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chemeClr val="lt1"/>
                </a:solidFill>
                <a:latin typeface="Oswald"/>
                <a:ea typeface="Oswald"/>
                <a:cs typeface="Oswald"/>
                <a:sym typeface="Oswald"/>
              </a:rPr>
              <a:t>DB SCHEMA</a:t>
            </a:r>
            <a:endParaRPr b="0" i="0" sz="2600" u="none" cap="none" strike="noStrike">
              <a:solidFill>
                <a:schemeClr val="lt1"/>
              </a:solidFill>
              <a:latin typeface="Oswald"/>
              <a:ea typeface="Oswald"/>
              <a:cs typeface="Oswald"/>
              <a:sym typeface="Oswald"/>
            </a:endParaRPr>
          </a:p>
        </p:txBody>
      </p:sp>
      <p:sp>
        <p:nvSpPr>
          <p:cNvPr id="151" name="Google Shape;151;p10"/>
          <p:cNvSpPr/>
          <p:nvPr/>
        </p:nvSpPr>
        <p:spPr>
          <a:xfrm>
            <a:off x="173875" y="1768225"/>
            <a:ext cx="312900"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0"/>
          <p:cNvSpPr/>
          <p:nvPr/>
        </p:nvSpPr>
        <p:spPr>
          <a:xfrm rot="-10793402">
            <a:off x="1548108" y="2063974"/>
            <a:ext cx="365760" cy="288198"/>
          </a:xfrm>
          <a:prstGeom prst="halfFrame">
            <a:avLst>
              <a:gd fmla="val 33333" name="adj1"/>
              <a:gd fmla="val 2541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0"/>
          <p:cNvSpPr txBox="1"/>
          <p:nvPr/>
        </p:nvSpPr>
        <p:spPr>
          <a:xfrm>
            <a:off x="3186950" y="296300"/>
            <a:ext cx="5853900" cy="341629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The backend developers worked on creating the database schema for the site. The proposed tables/models for the site includes:</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highlight>
                  <a:srgbClr val="FFFFFF"/>
                </a:highlight>
                <a:latin typeface="Source Code Pro"/>
                <a:ea typeface="Source Code Pro"/>
                <a:cs typeface="Source Code Pro"/>
                <a:sym typeface="Source Code Pro"/>
              </a:rPr>
              <a:t>Users table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highlight>
                  <a:srgbClr val="FFFFFF"/>
                </a:highlight>
                <a:latin typeface="Source Code Pro"/>
                <a:ea typeface="Source Code Pro"/>
                <a:cs typeface="Source Code Pro"/>
                <a:sym typeface="Source Code Pro"/>
              </a:rPr>
              <a:t>Admin table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highlight>
                  <a:srgbClr val="FFFFFF"/>
                </a:highlight>
                <a:latin typeface="Source Code Pro"/>
                <a:ea typeface="Source Code Pro"/>
                <a:cs typeface="Source Code Pro"/>
                <a:sym typeface="Source Code Pro"/>
              </a:rPr>
              <a:t>Categories table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highlight>
                  <a:srgbClr val="FFFFFF"/>
                </a:highlight>
                <a:latin typeface="Source Code Pro"/>
                <a:ea typeface="Source Code Pro"/>
                <a:cs typeface="Source Code Pro"/>
                <a:sym typeface="Source Code Pro"/>
              </a:rPr>
              <a:t>Posts table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highlight>
                  <a:srgbClr val="FFFFFF"/>
                </a:highlight>
                <a:latin typeface="Source Code Pro"/>
                <a:ea typeface="Source Code Pro"/>
                <a:cs typeface="Source Code Pro"/>
                <a:sym typeface="Source Code Pro"/>
              </a:rPr>
              <a:t>Comments table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highlight>
                  <a:srgbClr val="FFFFFF"/>
                </a:highlight>
                <a:latin typeface="Source Code Pro"/>
                <a:ea typeface="Source Code Pro"/>
                <a:cs typeface="Source Code Pro"/>
                <a:sym typeface="Source Code Pro"/>
              </a:rPr>
              <a:t>Reactions table</a:t>
            </a:r>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0" i="0" lang="en" sz="1400" u="none" cap="none" strike="noStrike">
                <a:solidFill>
                  <a:srgbClr val="000000"/>
                </a:solidFill>
                <a:highlight>
                  <a:srgbClr val="FFFFFF"/>
                </a:highlight>
                <a:latin typeface="Source Code Pro"/>
                <a:ea typeface="Source Code Pro"/>
                <a:cs typeface="Source Code Pro"/>
                <a:sym typeface="Source Code Pro"/>
              </a:rPr>
              <a:t>More information about the columns in each table is provided in the database schema.</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p:nvPr/>
        </p:nvSpPr>
        <p:spPr>
          <a:xfrm>
            <a:off x="0" y="0"/>
            <a:ext cx="32166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1"/>
              </a:highlight>
              <a:latin typeface="Arial"/>
              <a:ea typeface="Arial"/>
              <a:cs typeface="Arial"/>
              <a:sym typeface="Arial"/>
            </a:endParaRPr>
          </a:p>
        </p:txBody>
      </p:sp>
      <p:sp>
        <p:nvSpPr>
          <p:cNvPr id="159" name="Google Shape;159;p11"/>
          <p:cNvSpPr txBox="1"/>
          <p:nvPr/>
        </p:nvSpPr>
        <p:spPr>
          <a:xfrm>
            <a:off x="210950" y="919875"/>
            <a:ext cx="3793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Oswald"/>
              <a:ea typeface="Oswald"/>
              <a:cs typeface="Oswald"/>
              <a:sym typeface="Oswald"/>
            </a:endParaRPr>
          </a:p>
        </p:txBody>
      </p:sp>
      <p:sp>
        <p:nvSpPr>
          <p:cNvPr id="160" name="Google Shape;160;p11"/>
          <p:cNvSpPr txBox="1"/>
          <p:nvPr/>
        </p:nvSpPr>
        <p:spPr>
          <a:xfrm>
            <a:off x="230475" y="1768225"/>
            <a:ext cx="2390400" cy="58474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chemeClr val="lt1"/>
                </a:solidFill>
                <a:latin typeface="Oswald"/>
                <a:ea typeface="Oswald"/>
                <a:cs typeface="Oswald"/>
                <a:sym typeface="Oswald"/>
              </a:rPr>
              <a:t>DB SCHEMA 2</a:t>
            </a:r>
            <a:endParaRPr b="0" i="0" sz="2600" u="none" cap="none" strike="noStrike">
              <a:solidFill>
                <a:schemeClr val="lt1"/>
              </a:solidFill>
              <a:latin typeface="Oswald"/>
              <a:ea typeface="Oswald"/>
              <a:cs typeface="Oswald"/>
              <a:sym typeface="Oswald"/>
            </a:endParaRPr>
          </a:p>
        </p:txBody>
      </p:sp>
      <p:sp>
        <p:nvSpPr>
          <p:cNvPr id="161" name="Google Shape;161;p11"/>
          <p:cNvSpPr/>
          <p:nvPr/>
        </p:nvSpPr>
        <p:spPr>
          <a:xfrm>
            <a:off x="173875" y="1768225"/>
            <a:ext cx="312900"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rot="-10793402">
            <a:off x="1741663" y="2064421"/>
            <a:ext cx="365760" cy="288198"/>
          </a:xfrm>
          <a:prstGeom prst="halfFrame">
            <a:avLst>
              <a:gd fmla="val 33333" name="adj1"/>
              <a:gd fmla="val 2541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1"/>
          <p:cNvSpPr txBox="1"/>
          <p:nvPr/>
        </p:nvSpPr>
        <p:spPr>
          <a:xfrm>
            <a:off x="3186950" y="296300"/>
            <a:ext cx="5853900" cy="104641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A snippet of the schema is given below:</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p:txBody>
      </p:sp>
      <p:pic>
        <p:nvPicPr>
          <p:cNvPr id="164" name="Google Shape;164;p11"/>
          <p:cNvPicPr preferRelativeResize="0"/>
          <p:nvPr/>
        </p:nvPicPr>
        <p:blipFill>
          <a:blip r:embed="rId3">
            <a:alphaModFix/>
          </a:blip>
          <a:stretch>
            <a:fillRect/>
          </a:stretch>
        </p:blipFill>
        <p:spPr>
          <a:xfrm>
            <a:off x="3362300" y="919875"/>
            <a:ext cx="5678550" cy="40413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0" y="1418950"/>
            <a:ext cx="4045200" cy="150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600"/>
              <a:buNone/>
            </a:pPr>
            <a:r>
              <a:rPr lang="en"/>
              <a:t>Introduction</a:t>
            </a:r>
            <a:endParaRPr/>
          </a:p>
        </p:txBody>
      </p:sp>
      <p:sp>
        <p:nvSpPr>
          <p:cNvPr id="69" name="Google Shape;69;p2"/>
          <p:cNvSpPr txBox="1"/>
          <p:nvPr/>
        </p:nvSpPr>
        <p:spPr>
          <a:xfrm>
            <a:off x="4654150" y="690000"/>
            <a:ext cx="38577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Authwiki </a:t>
            </a:r>
            <a:r>
              <a:rPr b="0" i="0" lang="en" sz="1400" u="none" cap="none" strike="noStrike">
                <a:solidFill>
                  <a:srgbClr val="000000"/>
                </a:solidFill>
                <a:latin typeface="Source Code Pro"/>
                <a:ea typeface="Source Code Pro"/>
                <a:cs typeface="Source Code Pro"/>
                <a:sym typeface="Source Code Pro"/>
              </a:rPr>
              <a:t>is a library of authentication codes that allows developers download code samples, view examples and also react on the platform.</a:t>
            </a:r>
            <a:endParaRPr b="0" i="0" sz="1400" u="none" cap="none" strike="noStrike">
              <a:solidFill>
                <a:srgbClr val="000000"/>
              </a:solidFill>
              <a:latin typeface="Source Code Pro"/>
              <a:ea typeface="Source Code Pro"/>
              <a:cs typeface="Source Code Pro"/>
              <a:sym typeface="Source Code Pro"/>
            </a:endParaRPr>
          </a:p>
        </p:txBody>
      </p:sp>
      <p:sp>
        <p:nvSpPr>
          <p:cNvPr id="70" name="Google Shape;70;p2"/>
          <p:cNvSpPr txBox="1"/>
          <p:nvPr/>
        </p:nvSpPr>
        <p:spPr>
          <a:xfrm>
            <a:off x="4746825" y="2435225"/>
            <a:ext cx="385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p:txBody>
      </p:sp>
      <p:sp>
        <p:nvSpPr>
          <p:cNvPr id="71" name="Google Shape;71;p2"/>
          <p:cNvSpPr txBox="1"/>
          <p:nvPr/>
        </p:nvSpPr>
        <p:spPr>
          <a:xfrm>
            <a:off x="4654150" y="3417525"/>
            <a:ext cx="385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PROJECT NAME: </a:t>
            </a:r>
            <a:r>
              <a:rPr b="0" i="0" lang="en" sz="1400" u="none" cap="none" strike="noStrike">
                <a:solidFill>
                  <a:srgbClr val="000000"/>
                </a:solidFill>
                <a:latin typeface="Source Code Pro"/>
                <a:ea typeface="Source Code Pro"/>
                <a:cs typeface="Source Code Pro"/>
                <a:sym typeface="Source Code Pro"/>
              </a:rPr>
              <a:t>Auth_wiki</a:t>
            </a:r>
            <a:endParaRPr b="0" i="0" sz="1400" u="none" cap="none" strike="noStrike">
              <a:solidFill>
                <a:srgbClr val="000000"/>
              </a:solidFill>
              <a:latin typeface="Source Code Pro"/>
              <a:ea typeface="Source Code Pro"/>
              <a:cs typeface="Source Code Pro"/>
              <a:sym typeface="Source Code Pro"/>
            </a:endParaRPr>
          </a:p>
        </p:txBody>
      </p:sp>
      <p:sp>
        <p:nvSpPr>
          <p:cNvPr id="72" name="Google Shape;72;p2"/>
          <p:cNvSpPr txBox="1"/>
          <p:nvPr/>
        </p:nvSpPr>
        <p:spPr>
          <a:xfrm>
            <a:off x="4687250" y="3915050"/>
            <a:ext cx="385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PROJECT TEAM: </a:t>
            </a:r>
            <a:r>
              <a:rPr b="0" i="0" lang="en" sz="1400" u="none" cap="none" strike="noStrike">
                <a:solidFill>
                  <a:srgbClr val="000000"/>
                </a:solidFill>
                <a:latin typeface="Source Code Pro"/>
                <a:ea typeface="Source Code Pro"/>
                <a:cs typeface="Source Code Pro"/>
                <a:sym typeface="Source Code Pro"/>
              </a:rPr>
              <a:t>Proj_team_5</a:t>
            </a:r>
            <a:endParaRPr b="0" i="0" sz="1400" u="none" cap="none" strike="noStrike">
              <a:solidFill>
                <a:srgbClr val="000000"/>
              </a:solidFill>
              <a:latin typeface="Source Code Pro"/>
              <a:ea typeface="Source Code Pro"/>
              <a:cs typeface="Source Code Pro"/>
              <a:sym typeface="Source Code Pro"/>
            </a:endParaRPr>
          </a:p>
        </p:txBody>
      </p:sp>
      <p:sp>
        <p:nvSpPr>
          <p:cNvPr id="73" name="Google Shape;73;p2"/>
          <p:cNvSpPr/>
          <p:nvPr/>
        </p:nvSpPr>
        <p:spPr>
          <a:xfrm>
            <a:off x="435925" y="1613375"/>
            <a:ext cx="312900"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rot="-10793402">
            <a:off x="3243712" y="2358771"/>
            <a:ext cx="312601" cy="296100"/>
          </a:xfrm>
          <a:prstGeom prst="halfFrame">
            <a:avLst>
              <a:gd fmla="val 33333" name="adj1"/>
              <a:gd fmla="val 33333"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p:nvPr/>
        </p:nvSpPr>
        <p:spPr>
          <a:xfrm>
            <a:off x="6150" y="-2200"/>
            <a:ext cx="3049200" cy="50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1"/>
              </a:highlight>
              <a:latin typeface="Arial"/>
              <a:ea typeface="Arial"/>
              <a:cs typeface="Arial"/>
              <a:sym typeface="Arial"/>
            </a:endParaRPr>
          </a:p>
        </p:txBody>
      </p:sp>
      <p:sp>
        <p:nvSpPr>
          <p:cNvPr id="80" name="Google Shape;80;p3"/>
          <p:cNvSpPr txBox="1"/>
          <p:nvPr/>
        </p:nvSpPr>
        <p:spPr>
          <a:xfrm>
            <a:off x="196125" y="2357463"/>
            <a:ext cx="3793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chemeClr val="lt1"/>
                </a:solidFill>
                <a:latin typeface="Oswald"/>
                <a:ea typeface="Oswald"/>
                <a:cs typeface="Oswald"/>
                <a:sym typeface="Oswald"/>
              </a:rPr>
              <a:t>PROBLEM STATEMENT</a:t>
            </a:r>
            <a:endParaRPr b="0" i="0" sz="2200" u="none" cap="none" strike="noStrike">
              <a:solidFill>
                <a:schemeClr val="lt1"/>
              </a:solidFill>
              <a:latin typeface="Oswald"/>
              <a:ea typeface="Oswald"/>
              <a:cs typeface="Oswald"/>
              <a:sym typeface="Oswald"/>
            </a:endParaRPr>
          </a:p>
        </p:txBody>
      </p:sp>
      <p:sp>
        <p:nvSpPr>
          <p:cNvPr id="81" name="Google Shape;81;p3"/>
          <p:cNvSpPr/>
          <p:nvPr/>
        </p:nvSpPr>
        <p:spPr>
          <a:xfrm>
            <a:off x="102075" y="2145988"/>
            <a:ext cx="312900"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rot="-10793402">
            <a:off x="2436587" y="2643909"/>
            <a:ext cx="312601"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
          <p:cNvSpPr txBox="1"/>
          <p:nvPr/>
        </p:nvSpPr>
        <p:spPr>
          <a:xfrm>
            <a:off x="3411400" y="1481150"/>
            <a:ext cx="4875900" cy="276995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Most software developers find it time-consuming and overwhelming to start creating authentication codes from scratch.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This is as a result of the target deadlines they have to meet.</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On this note, Auth_wiki helps by building a digital platform that will house authentication codes, allowing developers to download and use them in their various projects/sites.</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p:nvPr/>
        </p:nvSpPr>
        <p:spPr>
          <a:xfrm>
            <a:off x="0" y="0"/>
            <a:ext cx="9144000" cy="2163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1"/>
              </a:highlight>
              <a:latin typeface="Arial"/>
              <a:ea typeface="Arial"/>
              <a:cs typeface="Arial"/>
              <a:sym typeface="Arial"/>
            </a:endParaRPr>
          </a:p>
        </p:txBody>
      </p:sp>
      <p:sp>
        <p:nvSpPr>
          <p:cNvPr id="89" name="Google Shape;89;p4"/>
          <p:cNvSpPr txBox="1"/>
          <p:nvPr/>
        </p:nvSpPr>
        <p:spPr>
          <a:xfrm>
            <a:off x="2758225" y="870875"/>
            <a:ext cx="37935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0" i="0" lang="en" sz="3300" u="none" cap="none" strike="noStrike">
                <a:solidFill>
                  <a:schemeClr val="lt1"/>
                </a:solidFill>
                <a:latin typeface="Oswald"/>
                <a:ea typeface="Oswald"/>
                <a:cs typeface="Oswald"/>
                <a:sym typeface="Oswald"/>
              </a:rPr>
              <a:t>PRODUCT DESIGNERS</a:t>
            </a:r>
            <a:endParaRPr b="0" i="0" sz="3300" u="none" cap="none" strike="noStrike">
              <a:solidFill>
                <a:schemeClr val="lt1"/>
              </a:solidFill>
              <a:latin typeface="Oswald"/>
              <a:ea typeface="Oswald"/>
              <a:cs typeface="Oswald"/>
              <a:sym typeface="Oswald"/>
            </a:endParaRPr>
          </a:p>
        </p:txBody>
      </p:sp>
      <p:sp>
        <p:nvSpPr>
          <p:cNvPr id="90" name="Google Shape;90;p4"/>
          <p:cNvSpPr txBox="1"/>
          <p:nvPr/>
        </p:nvSpPr>
        <p:spPr>
          <a:xfrm>
            <a:off x="227325" y="2637125"/>
            <a:ext cx="84105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Our team has 10 product designers who are dedicated to our product having an aesthetically pleasing interface with a good user experience to making it easy for developers to access codes.</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p:txBody>
      </p:sp>
      <p:sp>
        <p:nvSpPr>
          <p:cNvPr id="91" name="Google Shape;91;p4"/>
          <p:cNvSpPr/>
          <p:nvPr/>
        </p:nvSpPr>
        <p:spPr>
          <a:xfrm>
            <a:off x="2673825" y="626875"/>
            <a:ext cx="312900"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
          <p:cNvSpPr/>
          <p:nvPr/>
        </p:nvSpPr>
        <p:spPr>
          <a:xfrm rot="-10793402">
            <a:off x="6060762" y="1267171"/>
            <a:ext cx="312601"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p:nvPr/>
        </p:nvSpPr>
        <p:spPr>
          <a:xfrm>
            <a:off x="0" y="0"/>
            <a:ext cx="32166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1"/>
              </a:highlight>
              <a:latin typeface="Arial"/>
              <a:ea typeface="Arial"/>
              <a:cs typeface="Arial"/>
              <a:sym typeface="Arial"/>
            </a:endParaRPr>
          </a:p>
        </p:txBody>
      </p:sp>
      <p:sp>
        <p:nvSpPr>
          <p:cNvPr id="98" name="Google Shape;98;p5"/>
          <p:cNvSpPr txBox="1"/>
          <p:nvPr/>
        </p:nvSpPr>
        <p:spPr>
          <a:xfrm>
            <a:off x="210950" y="919875"/>
            <a:ext cx="3793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Oswald"/>
              <a:ea typeface="Oswald"/>
              <a:cs typeface="Oswald"/>
              <a:sym typeface="Oswald"/>
            </a:endParaRPr>
          </a:p>
        </p:txBody>
      </p:sp>
      <p:sp>
        <p:nvSpPr>
          <p:cNvPr id="99" name="Google Shape;99;p5"/>
          <p:cNvSpPr txBox="1"/>
          <p:nvPr/>
        </p:nvSpPr>
        <p:spPr>
          <a:xfrm>
            <a:off x="210950" y="2261350"/>
            <a:ext cx="3793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chemeClr val="lt1"/>
                </a:solidFill>
                <a:latin typeface="Oswald"/>
                <a:ea typeface="Oswald"/>
                <a:cs typeface="Oswald"/>
                <a:sym typeface="Oswald"/>
              </a:rPr>
              <a:t>USER INTERVIEWS</a:t>
            </a:r>
            <a:endParaRPr b="0" i="0" sz="2200" u="none" cap="none" strike="noStrike">
              <a:solidFill>
                <a:schemeClr val="lt1"/>
              </a:solidFill>
              <a:latin typeface="Oswald"/>
              <a:ea typeface="Oswald"/>
              <a:cs typeface="Oswald"/>
              <a:sym typeface="Oswald"/>
            </a:endParaRPr>
          </a:p>
        </p:txBody>
      </p:sp>
      <p:sp>
        <p:nvSpPr>
          <p:cNvPr id="100" name="Google Shape;100;p5"/>
          <p:cNvSpPr txBox="1"/>
          <p:nvPr/>
        </p:nvSpPr>
        <p:spPr>
          <a:xfrm>
            <a:off x="3175775" y="968875"/>
            <a:ext cx="5853900" cy="320084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My design team conducted interviews for 7 software developers and the following pain-points were deduced from the empathy maps drawn from the interview:</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1. Some platforms are not open source.</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2. Presence of Security flaws in codes uploaded.</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3. Complex documentation and code errors.</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4. Use of functions and keywords that are deprecated.</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5. Upgrade to new version which affects the previous version making a keyword deprecated.</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To note: A copy of the research questions and research plan are available on our github repository.</a:t>
            </a:r>
            <a:endParaRPr b="0" i="0" sz="1400" u="none" cap="none" strike="noStrike">
              <a:solidFill>
                <a:srgbClr val="000000"/>
              </a:solidFill>
              <a:highlight>
                <a:srgbClr val="FFFFFF"/>
              </a:highlight>
              <a:latin typeface="Source Code Pro"/>
              <a:ea typeface="Source Code Pro"/>
              <a:cs typeface="Source Code Pro"/>
              <a:sym typeface="Source Code Pro"/>
            </a:endParaRPr>
          </a:p>
        </p:txBody>
      </p:sp>
      <p:sp>
        <p:nvSpPr>
          <p:cNvPr id="101" name="Google Shape;101;p5"/>
          <p:cNvSpPr/>
          <p:nvPr/>
        </p:nvSpPr>
        <p:spPr>
          <a:xfrm>
            <a:off x="116900" y="2049875"/>
            <a:ext cx="312900"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
          <p:cNvSpPr/>
          <p:nvPr/>
        </p:nvSpPr>
        <p:spPr>
          <a:xfrm rot="-10793402">
            <a:off x="2162362" y="2540396"/>
            <a:ext cx="312601"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p:nvPr/>
        </p:nvSpPr>
        <p:spPr>
          <a:xfrm>
            <a:off x="0" y="0"/>
            <a:ext cx="32166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1"/>
              </a:highlight>
              <a:latin typeface="Arial"/>
              <a:ea typeface="Arial"/>
              <a:cs typeface="Arial"/>
              <a:sym typeface="Arial"/>
            </a:endParaRPr>
          </a:p>
        </p:txBody>
      </p:sp>
      <p:sp>
        <p:nvSpPr>
          <p:cNvPr id="108" name="Google Shape;108;p6"/>
          <p:cNvSpPr txBox="1"/>
          <p:nvPr/>
        </p:nvSpPr>
        <p:spPr>
          <a:xfrm>
            <a:off x="210950" y="919875"/>
            <a:ext cx="3793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Oswald"/>
              <a:ea typeface="Oswald"/>
              <a:cs typeface="Oswald"/>
              <a:sym typeface="Oswald"/>
            </a:endParaRPr>
          </a:p>
        </p:txBody>
      </p:sp>
      <p:sp>
        <p:nvSpPr>
          <p:cNvPr id="109" name="Google Shape;109;p6"/>
          <p:cNvSpPr txBox="1"/>
          <p:nvPr/>
        </p:nvSpPr>
        <p:spPr>
          <a:xfrm>
            <a:off x="277675" y="2231700"/>
            <a:ext cx="3793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chemeClr val="lt1"/>
                </a:solidFill>
                <a:latin typeface="Oswald"/>
                <a:ea typeface="Oswald"/>
                <a:cs typeface="Oswald"/>
                <a:sym typeface="Oswald"/>
              </a:rPr>
              <a:t>USER INTERVIEWS 2</a:t>
            </a:r>
            <a:endParaRPr b="0" i="0" sz="2200" u="none" cap="none" strike="noStrike">
              <a:solidFill>
                <a:schemeClr val="lt1"/>
              </a:solidFill>
              <a:latin typeface="Oswald"/>
              <a:ea typeface="Oswald"/>
              <a:cs typeface="Oswald"/>
              <a:sym typeface="Oswald"/>
            </a:endParaRPr>
          </a:p>
        </p:txBody>
      </p:sp>
      <p:sp>
        <p:nvSpPr>
          <p:cNvPr id="110" name="Google Shape;110;p6"/>
          <p:cNvSpPr txBox="1"/>
          <p:nvPr/>
        </p:nvSpPr>
        <p:spPr>
          <a:xfrm>
            <a:off x="3175775" y="968875"/>
            <a:ext cx="5853900" cy="384717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The product design team created an empathy map after the developers’ interview and a user persona was also created stating the goals and frustration of the developers.These helps to see the problem from the their perspective.</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Goals of the users include;</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317500" lvl="0" marL="457200" marR="0" rtl="0" algn="l">
              <a:lnSpc>
                <a:spcPct val="100000"/>
              </a:lnSpc>
              <a:spcBef>
                <a:spcPts val="0"/>
              </a:spcBef>
              <a:spcAft>
                <a:spcPts val="0"/>
              </a:spcAft>
              <a:buClr>
                <a:srgbClr val="000000"/>
              </a:buClr>
              <a:buSzPts val="1400"/>
              <a:buFont typeface="Source Code Pro"/>
              <a:buAutoNum type="arabicPeriod"/>
            </a:pPr>
            <a:r>
              <a:rPr b="0" i="0" lang="en" sz="1400" u="none" cap="none" strike="noStrike">
                <a:solidFill>
                  <a:srgbClr val="000000"/>
                </a:solidFill>
                <a:highlight>
                  <a:srgbClr val="FFFFFF"/>
                </a:highlight>
                <a:latin typeface="Source Code Pro"/>
                <a:ea typeface="Source Code Pro"/>
                <a:cs typeface="Source Code Pro"/>
                <a:sym typeface="Source Code Pro"/>
              </a:rPr>
              <a:t>Finding aesthetically pleasing platforms with authentication codes.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317500" lvl="0" marL="457200" marR="0" rtl="0" algn="l">
              <a:lnSpc>
                <a:spcPct val="100000"/>
              </a:lnSpc>
              <a:spcBef>
                <a:spcPts val="0"/>
              </a:spcBef>
              <a:spcAft>
                <a:spcPts val="0"/>
              </a:spcAft>
              <a:buClr>
                <a:srgbClr val="000000"/>
              </a:buClr>
              <a:buSzPts val="1400"/>
              <a:buFont typeface="Source Code Pro"/>
              <a:buAutoNum type="arabicPeriod"/>
            </a:pPr>
            <a:r>
              <a:rPr b="0" i="0" lang="en" sz="1400" u="none" cap="none" strike="noStrike">
                <a:solidFill>
                  <a:srgbClr val="000000"/>
                </a:solidFill>
                <a:highlight>
                  <a:srgbClr val="FFFFFF"/>
                </a:highlight>
                <a:latin typeface="Source Code Pro"/>
                <a:ea typeface="Source Code Pro"/>
                <a:cs typeface="Source Code Pro"/>
                <a:sym typeface="Source Code Pro"/>
              </a:rPr>
              <a:t>Executing projects faster to meet deadlines by having an existing platform with easily accessible authentication codes.</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317500" lvl="0" marL="457200" marR="0" rtl="0" algn="l">
              <a:lnSpc>
                <a:spcPct val="100000"/>
              </a:lnSpc>
              <a:spcBef>
                <a:spcPts val="0"/>
              </a:spcBef>
              <a:spcAft>
                <a:spcPts val="0"/>
              </a:spcAft>
              <a:buClr>
                <a:srgbClr val="000000"/>
              </a:buClr>
              <a:buSzPts val="1400"/>
              <a:buFont typeface="Source Code Pro"/>
              <a:buAutoNum type="arabicPeriod"/>
            </a:pPr>
            <a:r>
              <a:rPr b="0" i="0" lang="en" sz="1400" u="none" cap="none" strike="noStrike">
                <a:solidFill>
                  <a:srgbClr val="000000"/>
                </a:solidFill>
                <a:highlight>
                  <a:srgbClr val="FFFFFF"/>
                </a:highlight>
                <a:latin typeface="Source Code Pro"/>
                <a:ea typeface="Source Code Pro"/>
                <a:cs typeface="Source Code Pro"/>
                <a:sym typeface="Source Code Pro"/>
              </a:rPr>
              <a:t>Proper documentation of codes and explanation on how it works.</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p:txBody>
      </p:sp>
      <p:sp>
        <p:nvSpPr>
          <p:cNvPr id="111" name="Google Shape;111;p6"/>
          <p:cNvSpPr/>
          <p:nvPr/>
        </p:nvSpPr>
        <p:spPr>
          <a:xfrm>
            <a:off x="210950" y="2162100"/>
            <a:ext cx="312900"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
          <p:cNvSpPr/>
          <p:nvPr/>
        </p:nvSpPr>
        <p:spPr>
          <a:xfrm rot="-10793402">
            <a:off x="2303187" y="2458496"/>
            <a:ext cx="312601"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p:nvPr/>
        </p:nvSpPr>
        <p:spPr>
          <a:xfrm>
            <a:off x="0" y="0"/>
            <a:ext cx="32166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1"/>
              </a:highlight>
              <a:latin typeface="Arial"/>
              <a:ea typeface="Arial"/>
              <a:cs typeface="Arial"/>
              <a:sym typeface="Arial"/>
            </a:endParaRPr>
          </a:p>
        </p:txBody>
      </p:sp>
      <p:sp>
        <p:nvSpPr>
          <p:cNvPr id="118" name="Google Shape;118;p7"/>
          <p:cNvSpPr txBox="1"/>
          <p:nvPr/>
        </p:nvSpPr>
        <p:spPr>
          <a:xfrm>
            <a:off x="210950" y="919875"/>
            <a:ext cx="3793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Oswald"/>
              <a:ea typeface="Oswald"/>
              <a:cs typeface="Oswald"/>
              <a:sym typeface="Oswald"/>
            </a:endParaRPr>
          </a:p>
        </p:txBody>
      </p:sp>
      <p:sp>
        <p:nvSpPr>
          <p:cNvPr id="119" name="Google Shape;119;p7"/>
          <p:cNvSpPr txBox="1"/>
          <p:nvPr/>
        </p:nvSpPr>
        <p:spPr>
          <a:xfrm>
            <a:off x="166475" y="2024175"/>
            <a:ext cx="37935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chemeClr val="lt1"/>
                </a:solidFill>
                <a:latin typeface="Oswald"/>
                <a:ea typeface="Oswald"/>
                <a:cs typeface="Oswald"/>
                <a:sym typeface="Oswald"/>
              </a:rPr>
              <a:t>Feature List</a:t>
            </a:r>
            <a:endParaRPr b="0" i="0" sz="2600" u="none" cap="none" strike="noStrike">
              <a:solidFill>
                <a:schemeClr val="lt1"/>
              </a:solidFill>
              <a:latin typeface="Oswald"/>
              <a:ea typeface="Oswald"/>
              <a:cs typeface="Oswald"/>
              <a:sym typeface="Oswald"/>
            </a:endParaRPr>
          </a:p>
        </p:txBody>
      </p:sp>
      <p:sp>
        <p:nvSpPr>
          <p:cNvPr id="120" name="Google Shape;120;p7"/>
          <p:cNvSpPr txBox="1"/>
          <p:nvPr/>
        </p:nvSpPr>
        <p:spPr>
          <a:xfrm>
            <a:off x="3216600" y="3019500"/>
            <a:ext cx="58539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The feature suggested to the pain points include:</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317500" lvl="0" marL="457200" marR="0" rtl="0" algn="l">
              <a:lnSpc>
                <a:spcPct val="100000"/>
              </a:lnSpc>
              <a:spcBef>
                <a:spcPts val="0"/>
              </a:spcBef>
              <a:spcAft>
                <a:spcPts val="0"/>
              </a:spcAft>
              <a:buClr>
                <a:srgbClr val="000000"/>
              </a:buClr>
              <a:buSzPts val="1400"/>
              <a:buFont typeface="Source Code Pro"/>
              <a:buAutoNum type="arabicPeriod"/>
            </a:pPr>
            <a:r>
              <a:rPr b="0" i="0" lang="en" sz="1400" u="none" cap="none" strike="noStrike">
                <a:solidFill>
                  <a:srgbClr val="000000"/>
                </a:solidFill>
                <a:highlight>
                  <a:srgbClr val="FFFFFF"/>
                </a:highlight>
                <a:latin typeface="Source Code Pro"/>
                <a:ea typeface="Source Code Pro"/>
                <a:cs typeface="Source Code Pro"/>
                <a:sym typeface="Source Code Pro"/>
              </a:rPr>
              <a:t>A search bar to search for code.</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317500" lvl="0" marL="457200" marR="0" rtl="0" algn="l">
              <a:lnSpc>
                <a:spcPct val="100000"/>
              </a:lnSpc>
              <a:spcBef>
                <a:spcPts val="0"/>
              </a:spcBef>
              <a:spcAft>
                <a:spcPts val="0"/>
              </a:spcAft>
              <a:buClr>
                <a:srgbClr val="000000"/>
              </a:buClr>
              <a:buSzPts val="1400"/>
              <a:buFont typeface="Source Code Pro"/>
              <a:buAutoNum type="arabicPeriod"/>
            </a:pPr>
            <a:r>
              <a:rPr b="0" i="0" lang="en" sz="1400" u="none" cap="none" strike="noStrike">
                <a:solidFill>
                  <a:srgbClr val="000000"/>
                </a:solidFill>
                <a:highlight>
                  <a:srgbClr val="FFFFFF"/>
                </a:highlight>
                <a:latin typeface="Source Code Pro"/>
                <a:ea typeface="Source Code Pro"/>
                <a:cs typeface="Source Code Pro"/>
                <a:sym typeface="Source Code Pro"/>
              </a:rPr>
              <a:t>Tutorial section to show how the codes works</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317500" lvl="0" marL="457200" marR="0" rtl="0" algn="l">
              <a:lnSpc>
                <a:spcPct val="100000"/>
              </a:lnSpc>
              <a:spcBef>
                <a:spcPts val="0"/>
              </a:spcBef>
              <a:spcAft>
                <a:spcPts val="0"/>
              </a:spcAft>
              <a:buClr>
                <a:srgbClr val="000000"/>
              </a:buClr>
              <a:buSzPts val="1400"/>
              <a:buFont typeface="Source Code Pro"/>
              <a:buAutoNum type="arabicPeriod"/>
            </a:pPr>
            <a:r>
              <a:rPr b="0" i="0" lang="en" sz="1400" u="none" cap="none" strike="noStrike">
                <a:solidFill>
                  <a:srgbClr val="000000"/>
                </a:solidFill>
                <a:highlight>
                  <a:srgbClr val="FFFFFF"/>
                </a:highlight>
                <a:latin typeface="Source Code Pro"/>
                <a:ea typeface="Source Code Pro"/>
                <a:cs typeface="Source Code Pro"/>
                <a:sym typeface="Source Code Pro"/>
              </a:rPr>
              <a:t>Comments and reactions feature</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p:txBody>
      </p:sp>
      <p:sp>
        <p:nvSpPr>
          <p:cNvPr id="121" name="Google Shape;121;p7"/>
          <p:cNvSpPr/>
          <p:nvPr/>
        </p:nvSpPr>
        <p:spPr>
          <a:xfrm>
            <a:off x="94650" y="1960925"/>
            <a:ext cx="312900"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7"/>
          <p:cNvSpPr/>
          <p:nvPr/>
        </p:nvSpPr>
        <p:spPr>
          <a:xfrm rot="-10793402">
            <a:off x="1547212" y="2312771"/>
            <a:ext cx="312601"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7"/>
          <p:cNvSpPr txBox="1"/>
          <p:nvPr/>
        </p:nvSpPr>
        <p:spPr>
          <a:xfrm>
            <a:off x="3327700" y="51875"/>
            <a:ext cx="5262000" cy="255451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USER STORY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“As a Frontend developer, I want to</a:t>
            </a:r>
            <a:endParaRPr b="1"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have access to proper documentation of codes so that I can finish projects faster, and without stress”</a:t>
            </a:r>
            <a:endParaRPr b="1"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"As a Backend developer, I want to</a:t>
            </a:r>
            <a:endParaRPr b="1"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be able to download authentication codes so that I will not have to go on the site every time i need to access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p:nvPr/>
        </p:nvSpPr>
        <p:spPr>
          <a:xfrm>
            <a:off x="0" y="0"/>
            <a:ext cx="32166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1"/>
              </a:highlight>
              <a:latin typeface="Arial"/>
              <a:ea typeface="Arial"/>
              <a:cs typeface="Arial"/>
              <a:sym typeface="Arial"/>
            </a:endParaRPr>
          </a:p>
        </p:txBody>
      </p:sp>
      <p:sp>
        <p:nvSpPr>
          <p:cNvPr id="129" name="Google Shape;129;p8"/>
          <p:cNvSpPr txBox="1"/>
          <p:nvPr/>
        </p:nvSpPr>
        <p:spPr>
          <a:xfrm>
            <a:off x="210950" y="919875"/>
            <a:ext cx="3793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Oswald"/>
              <a:ea typeface="Oswald"/>
              <a:cs typeface="Oswald"/>
              <a:sym typeface="Oswald"/>
            </a:endParaRPr>
          </a:p>
        </p:txBody>
      </p:sp>
      <p:sp>
        <p:nvSpPr>
          <p:cNvPr id="130" name="Google Shape;130;p8"/>
          <p:cNvSpPr txBox="1"/>
          <p:nvPr/>
        </p:nvSpPr>
        <p:spPr>
          <a:xfrm>
            <a:off x="166475" y="2024175"/>
            <a:ext cx="37935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chemeClr val="lt1"/>
                </a:solidFill>
                <a:latin typeface="Oswald"/>
                <a:ea typeface="Oswald"/>
                <a:cs typeface="Oswald"/>
                <a:sym typeface="Oswald"/>
              </a:rPr>
              <a:t>USERFLOW</a:t>
            </a:r>
            <a:endParaRPr b="0" i="0" sz="2600" u="none" cap="none" strike="noStrike">
              <a:solidFill>
                <a:schemeClr val="lt1"/>
              </a:solidFill>
              <a:latin typeface="Oswald"/>
              <a:ea typeface="Oswald"/>
              <a:cs typeface="Oswald"/>
              <a:sym typeface="Oswald"/>
            </a:endParaRPr>
          </a:p>
        </p:txBody>
      </p:sp>
      <p:sp>
        <p:nvSpPr>
          <p:cNvPr id="131" name="Google Shape;131;p8"/>
          <p:cNvSpPr/>
          <p:nvPr/>
        </p:nvSpPr>
        <p:spPr>
          <a:xfrm>
            <a:off x="94650" y="1960925"/>
            <a:ext cx="312900"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8"/>
          <p:cNvSpPr/>
          <p:nvPr/>
        </p:nvSpPr>
        <p:spPr>
          <a:xfrm rot="-10793402">
            <a:off x="1547212" y="2312771"/>
            <a:ext cx="312601"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8"/>
          <p:cNvSpPr txBox="1"/>
          <p:nvPr/>
        </p:nvSpPr>
        <p:spPr>
          <a:xfrm>
            <a:off x="3216600" y="1186500"/>
            <a:ext cx="58539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Unauthenticated user are taken to the landing page where they can search for codes and go through limited information about the code but the download, comment, reaction features are disabled while they are directed to sign up to become authenticated.</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After the sign up process, they are taken back to the landing page with their profile created and they can now search for codes. The features on the page are now working.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p:nvPr/>
        </p:nvSpPr>
        <p:spPr>
          <a:xfrm>
            <a:off x="0" y="0"/>
            <a:ext cx="32166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1"/>
              </a:highlight>
              <a:latin typeface="Arial"/>
              <a:ea typeface="Arial"/>
              <a:cs typeface="Arial"/>
              <a:sym typeface="Arial"/>
            </a:endParaRPr>
          </a:p>
        </p:txBody>
      </p:sp>
      <p:sp>
        <p:nvSpPr>
          <p:cNvPr id="139" name="Google Shape;139;p9"/>
          <p:cNvSpPr txBox="1"/>
          <p:nvPr/>
        </p:nvSpPr>
        <p:spPr>
          <a:xfrm>
            <a:off x="210950" y="919875"/>
            <a:ext cx="3793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Oswald"/>
              <a:ea typeface="Oswald"/>
              <a:cs typeface="Oswald"/>
              <a:sym typeface="Oswald"/>
            </a:endParaRPr>
          </a:p>
        </p:txBody>
      </p:sp>
      <p:sp>
        <p:nvSpPr>
          <p:cNvPr id="140" name="Google Shape;140;p9"/>
          <p:cNvSpPr txBox="1"/>
          <p:nvPr/>
        </p:nvSpPr>
        <p:spPr>
          <a:xfrm>
            <a:off x="230475" y="1768225"/>
            <a:ext cx="23904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chemeClr val="lt1"/>
                </a:solidFill>
                <a:latin typeface="Oswald"/>
                <a:ea typeface="Oswald"/>
                <a:cs typeface="Oswald"/>
                <a:sym typeface="Oswald"/>
              </a:rPr>
              <a:t>Wireframing/ Proposed pages</a:t>
            </a:r>
            <a:endParaRPr b="0" i="0" sz="2600" u="none" cap="none" strike="noStrike">
              <a:solidFill>
                <a:schemeClr val="lt1"/>
              </a:solidFill>
              <a:latin typeface="Oswald"/>
              <a:ea typeface="Oswald"/>
              <a:cs typeface="Oswald"/>
              <a:sym typeface="Oswald"/>
            </a:endParaRPr>
          </a:p>
        </p:txBody>
      </p:sp>
      <p:sp>
        <p:nvSpPr>
          <p:cNvPr id="141" name="Google Shape;141;p9"/>
          <p:cNvSpPr/>
          <p:nvPr/>
        </p:nvSpPr>
        <p:spPr>
          <a:xfrm>
            <a:off x="173875" y="1768225"/>
            <a:ext cx="312900"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9"/>
          <p:cNvSpPr/>
          <p:nvPr/>
        </p:nvSpPr>
        <p:spPr>
          <a:xfrm rot="-10793402">
            <a:off x="2041462" y="2423696"/>
            <a:ext cx="312601" cy="2961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9"/>
          <p:cNvSpPr txBox="1"/>
          <p:nvPr/>
        </p:nvSpPr>
        <p:spPr>
          <a:xfrm>
            <a:off x="3216600" y="0"/>
            <a:ext cx="5853900" cy="578616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Source Code Pro"/>
                <a:ea typeface="Source Code Pro"/>
                <a:cs typeface="Source Code Pro"/>
                <a:sym typeface="Source Code Pro"/>
              </a:rPr>
              <a:t>The proposed pages for the site includes:</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317500" lvl="0" marL="457200" marR="0" rtl="0" algn="l">
              <a:lnSpc>
                <a:spcPct val="100000"/>
              </a:lnSpc>
              <a:spcBef>
                <a:spcPts val="0"/>
              </a:spcBef>
              <a:spcAft>
                <a:spcPts val="0"/>
              </a:spcAft>
              <a:buClr>
                <a:srgbClr val="000000"/>
              </a:buClr>
              <a:buSzPts val="1400"/>
              <a:buFont typeface="Source Code Pro"/>
              <a:buAutoNum type="arabicPeriod"/>
            </a:pPr>
            <a:r>
              <a:rPr b="1" i="0" lang="en" sz="1400" u="none" cap="none" strike="noStrike">
                <a:solidFill>
                  <a:srgbClr val="000000"/>
                </a:solidFill>
                <a:highlight>
                  <a:srgbClr val="FFFFFF"/>
                </a:highlight>
                <a:latin typeface="Source Code Pro"/>
                <a:ea typeface="Source Code Pro"/>
                <a:cs typeface="Source Code Pro"/>
                <a:sym typeface="Source Code Pro"/>
              </a:rPr>
              <a:t>Landing page:</a:t>
            </a:r>
            <a:r>
              <a:rPr b="0" i="0" lang="en" sz="1400" u="none" cap="none" strike="noStrike">
                <a:solidFill>
                  <a:srgbClr val="000000"/>
                </a:solidFill>
                <a:highlight>
                  <a:srgbClr val="FFFFFF"/>
                </a:highlight>
                <a:latin typeface="Source Code Pro"/>
                <a:ea typeface="Source Code Pro"/>
                <a:cs typeface="Source Code Pro"/>
                <a:sym typeface="Source Code Pro"/>
              </a:rPr>
              <a:t> Search bar, documentation button, Get started button etc</a:t>
            </a:r>
            <a:endParaRPr b="1" i="0" sz="1400" u="none" cap="none" strike="noStrike">
              <a:solidFill>
                <a:srgbClr val="000000"/>
              </a:solidFill>
              <a:highlight>
                <a:srgbClr val="FFFFFF"/>
              </a:highlight>
              <a:latin typeface="Source Code Pro"/>
              <a:ea typeface="Source Code Pro"/>
              <a:cs typeface="Source Code Pro"/>
              <a:sym typeface="Source Code Pro"/>
            </a:endParaRPr>
          </a:p>
          <a:p>
            <a:pPr indent="-254000" lvl="0" marL="8001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highlight>
                <a:srgbClr val="FFFFFF"/>
              </a:highlight>
              <a:latin typeface="Source Code Pro"/>
              <a:ea typeface="Source Code Pro"/>
              <a:cs typeface="Source Code Pro"/>
              <a:sym typeface="Source Code Pro"/>
            </a:endParaRPr>
          </a:p>
          <a:p>
            <a:pPr indent="-317500" lvl="0" marL="457200" marR="0" rtl="0" algn="l">
              <a:lnSpc>
                <a:spcPct val="100000"/>
              </a:lnSpc>
              <a:spcBef>
                <a:spcPts val="0"/>
              </a:spcBef>
              <a:spcAft>
                <a:spcPts val="0"/>
              </a:spcAft>
              <a:buClr>
                <a:srgbClr val="000000"/>
              </a:buClr>
              <a:buSzPts val="1400"/>
              <a:buFont typeface="Source Code Pro"/>
              <a:buAutoNum type="arabicPeriod"/>
            </a:pPr>
            <a:r>
              <a:rPr b="1" i="0" lang="en" sz="1400" u="none" cap="none" strike="noStrike">
                <a:solidFill>
                  <a:srgbClr val="000000"/>
                </a:solidFill>
                <a:highlight>
                  <a:srgbClr val="FFFFFF"/>
                </a:highlight>
                <a:latin typeface="Source Code Pro"/>
                <a:ea typeface="Source Code Pro"/>
                <a:cs typeface="Source Code Pro"/>
                <a:sym typeface="Source Code Pro"/>
              </a:rPr>
              <a:t>Library of Codes page: </a:t>
            </a:r>
            <a:r>
              <a:rPr b="0" i="0" lang="en" sz="1400" u="none" cap="none" strike="noStrike">
                <a:solidFill>
                  <a:srgbClr val="000000"/>
                </a:solidFill>
                <a:highlight>
                  <a:srgbClr val="FFFFFF"/>
                </a:highlight>
                <a:latin typeface="Source Code Pro"/>
                <a:ea typeface="Source Code Pro"/>
                <a:cs typeface="Source Code Pro"/>
                <a:sym typeface="Source Code Pro"/>
              </a:rPr>
              <a:t>Different category of codes </a:t>
            </a:r>
            <a:endParaRPr b="1" i="0" sz="1400" u="none" cap="none" strike="noStrike">
              <a:solidFill>
                <a:srgbClr val="000000"/>
              </a:solidFill>
              <a:highlight>
                <a:srgbClr val="FFFFFF"/>
              </a:highlight>
              <a:latin typeface="Source Code Pro"/>
              <a:ea typeface="Source Code Pro"/>
              <a:cs typeface="Source Code Pro"/>
              <a:sym typeface="Source Code Pro"/>
            </a:endParaRPr>
          </a:p>
          <a:p>
            <a:pPr indent="-317500" lvl="0" marL="457200" marR="0" rtl="0" algn="l">
              <a:lnSpc>
                <a:spcPct val="100000"/>
              </a:lnSpc>
              <a:spcBef>
                <a:spcPts val="0"/>
              </a:spcBef>
              <a:spcAft>
                <a:spcPts val="0"/>
              </a:spcAft>
              <a:buClr>
                <a:srgbClr val="000000"/>
              </a:buClr>
              <a:buSzPts val="1400"/>
              <a:buFont typeface="Source Code Pro"/>
              <a:buAutoNum type="arabicPeriod"/>
            </a:pPr>
            <a:r>
              <a:rPr b="1" i="0" lang="en" sz="1400" u="none" cap="none" strike="noStrike">
                <a:solidFill>
                  <a:srgbClr val="000000"/>
                </a:solidFill>
                <a:highlight>
                  <a:srgbClr val="FFFFFF"/>
                </a:highlight>
                <a:latin typeface="Source Code Pro"/>
                <a:ea typeface="Source Code Pro"/>
                <a:cs typeface="Source Code Pro"/>
                <a:sym typeface="Source Code Pro"/>
              </a:rPr>
              <a:t>Selected code page: </a:t>
            </a:r>
            <a:r>
              <a:rPr b="0" i="0" lang="en" sz="1400" u="none" cap="none" strike="noStrike">
                <a:solidFill>
                  <a:srgbClr val="000000"/>
                </a:solidFill>
                <a:highlight>
                  <a:srgbClr val="FFFFFF"/>
                </a:highlight>
                <a:latin typeface="Source Code Pro"/>
                <a:ea typeface="Source Code Pro"/>
                <a:cs typeface="Source Code Pro"/>
                <a:sym typeface="Source Code Pro"/>
              </a:rPr>
              <a:t>Once a user clicks on a code, they are taken to the page. Authenticated users can download the code, comment on the  while unauthenticated users are taken to the sign in/sign up page.</a:t>
            </a:r>
            <a:endParaRPr/>
          </a:p>
          <a:p>
            <a:pPr indent="-317500" lvl="0" marL="457200" marR="0" rtl="0" algn="l">
              <a:lnSpc>
                <a:spcPct val="100000"/>
              </a:lnSpc>
              <a:spcBef>
                <a:spcPts val="0"/>
              </a:spcBef>
              <a:spcAft>
                <a:spcPts val="0"/>
              </a:spcAft>
              <a:buClr>
                <a:srgbClr val="000000"/>
              </a:buClr>
              <a:buSzPts val="1400"/>
              <a:buFont typeface="Source Code Pro"/>
              <a:buAutoNum type="arabicPeriod"/>
            </a:pPr>
            <a:r>
              <a:rPr b="1" i="0" lang="en" sz="1400" u="none" cap="none" strike="noStrike">
                <a:solidFill>
                  <a:srgbClr val="000000"/>
                </a:solidFill>
                <a:highlight>
                  <a:srgbClr val="FFFFFF"/>
                </a:highlight>
                <a:latin typeface="Source Code Pro"/>
                <a:ea typeface="Source Code Pro"/>
                <a:cs typeface="Source Code Pro"/>
                <a:sym typeface="Source Code Pro"/>
              </a:rPr>
              <a:t>Admin interface:</a:t>
            </a:r>
            <a:r>
              <a:rPr b="0" i="0" lang="en" sz="1400" u="none" cap="none" strike="noStrike">
                <a:solidFill>
                  <a:srgbClr val="000000"/>
                </a:solidFill>
                <a:highlight>
                  <a:srgbClr val="FFFFFF"/>
                </a:highlight>
                <a:latin typeface="Source Code Pro"/>
                <a:ea typeface="Source Code Pro"/>
                <a:cs typeface="Source Code Pro"/>
                <a:sym typeface="Source Code Pro"/>
              </a:rPr>
              <a:t> Where the sites receives it updates from.</a:t>
            </a:r>
            <a:endParaRPr/>
          </a:p>
          <a:p>
            <a:pPr indent="-317500" lvl="0" marL="457200" marR="0" rtl="0" algn="l">
              <a:lnSpc>
                <a:spcPct val="100000"/>
              </a:lnSpc>
              <a:spcBef>
                <a:spcPts val="0"/>
              </a:spcBef>
              <a:spcAft>
                <a:spcPts val="0"/>
              </a:spcAft>
              <a:buClr>
                <a:srgbClr val="000000"/>
              </a:buClr>
              <a:buSzPts val="1400"/>
              <a:buFont typeface="Source Code Pro"/>
              <a:buAutoNum type="arabicPeriod"/>
            </a:pPr>
            <a:r>
              <a:rPr b="1" i="0" lang="en" sz="1400" u="none" cap="none" strike="noStrike">
                <a:solidFill>
                  <a:srgbClr val="000000"/>
                </a:solidFill>
                <a:highlight>
                  <a:srgbClr val="FFFFFF"/>
                </a:highlight>
                <a:latin typeface="Source Code Pro"/>
                <a:ea typeface="Source Code Pro"/>
                <a:cs typeface="Source Code Pro"/>
                <a:sym typeface="Source Code Pro"/>
              </a:rPr>
              <a:t>User dashboard:</a:t>
            </a:r>
            <a:r>
              <a:rPr b="0" i="0" lang="en" sz="1400" u="none" cap="none" strike="noStrike">
                <a:solidFill>
                  <a:srgbClr val="000000"/>
                </a:solidFill>
                <a:highlight>
                  <a:srgbClr val="FFFFFF"/>
                </a:highlight>
                <a:latin typeface="Source Code Pro"/>
                <a:ea typeface="Source Code Pro"/>
                <a:cs typeface="Source Code Pro"/>
                <a:sym typeface="Source Code Pro"/>
              </a:rPr>
              <a:t> Interface to change user’s personal details.</a:t>
            </a:r>
            <a:endParaRPr b="1" i="0" sz="1400" u="none" cap="none" strike="noStrike">
              <a:solidFill>
                <a:srgbClr val="000000"/>
              </a:solidFill>
              <a:highlight>
                <a:srgbClr val="FFFFFF"/>
              </a:highlight>
              <a:latin typeface="Source Code Pro"/>
              <a:ea typeface="Source Code Pro"/>
              <a:cs typeface="Source Code Pro"/>
              <a:sym typeface="Source Code Pro"/>
            </a:endParaRPr>
          </a:p>
          <a:p>
            <a:pPr indent="-254000" lvl="0" marL="8001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highlight>
                <a:srgbClr val="FFFFFF"/>
              </a:highlight>
              <a:latin typeface="Source Code Pro"/>
              <a:ea typeface="Source Code Pro"/>
              <a:cs typeface="Source Code Pro"/>
              <a:sym typeface="Source Code Pro"/>
            </a:endParaRPr>
          </a:p>
          <a:p>
            <a:pPr indent="-317500" lvl="0" marL="457200" marR="0" rtl="0" algn="l">
              <a:lnSpc>
                <a:spcPct val="100000"/>
              </a:lnSpc>
              <a:spcBef>
                <a:spcPts val="0"/>
              </a:spcBef>
              <a:spcAft>
                <a:spcPts val="0"/>
              </a:spcAft>
              <a:buClr>
                <a:srgbClr val="000000"/>
              </a:buClr>
              <a:buSzPts val="1400"/>
              <a:buFont typeface="Source Code Pro"/>
              <a:buAutoNum type="arabicPeriod"/>
            </a:pPr>
            <a:r>
              <a:rPr b="1" i="0" lang="en" sz="1400" u="none" cap="none" strike="noStrike">
                <a:solidFill>
                  <a:srgbClr val="000000"/>
                </a:solidFill>
                <a:highlight>
                  <a:srgbClr val="FFFFFF"/>
                </a:highlight>
                <a:latin typeface="Source Code Pro"/>
                <a:ea typeface="Source Code Pro"/>
                <a:cs typeface="Source Code Pro"/>
                <a:sym typeface="Source Code Pro"/>
              </a:rPr>
              <a:t>Sign in/ Sign up page</a:t>
            </a:r>
            <a:r>
              <a:rPr b="0" i="0" lang="en" sz="1400" u="none" cap="none" strike="noStrike">
                <a:solidFill>
                  <a:srgbClr val="000000"/>
                </a:solidFill>
                <a:highlight>
                  <a:srgbClr val="FFFFFF"/>
                </a:highlight>
                <a:latin typeface="Source Code Pro"/>
                <a:ea typeface="Source Code Pro"/>
                <a:cs typeface="Source Code Pro"/>
                <a:sym typeface="Source Code Pro"/>
              </a:rPr>
              <a:t>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254000" lvl="0" marL="8001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highlight>
                <a:srgbClr val="FFFFFF"/>
              </a:highlight>
              <a:latin typeface="Source Code Pro"/>
              <a:ea typeface="Source Code Pro"/>
              <a:cs typeface="Source Code Pro"/>
              <a:sym typeface="Source Code Pro"/>
            </a:endParaRPr>
          </a:p>
          <a:p>
            <a:pPr indent="-317500" lvl="0" marL="457200" marR="0" rtl="0" algn="l">
              <a:lnSpc>
                <a:spcPct val="100000"/>
              </a:lnSpc>
              <a:spcBef>
                <a:spcPts val="0"/>
              </a:spcBef>
              <a:spcAft>
                <a:spcPts val="0"/>
              </a:spcAft>
              <a:buClr>
                <a:srgbClr val="000000"/>
              </a:buClr>
              <a:buSzPts val="1400"/>
              <a:buFont typeface="Source Code Pro"/>
              <a:buAutoNum type="arabicPeriod"/>
            </a:pPr>
            <a:r>
              <a:rPr b="1" i="0" lang="en" sz="1400" u="none" cap="none" strike="noStrike">
                <a:solidFill>
                  <a:srgbClr val="000000"/>
                </a:solidFill>
                <a:highlight>
                  <a:srgbClr val="FFFFFF"/>
                </a:highlight>
                <a:latin typeface="Source Code Pro"/>
                <a:ea typeface="Source Code Pro"/>
                <a:cs typeface="Source Code Pro"/>
                <a:sym typeface="Source Code Pro"/>
              </a:rPr>
              <a:t>Documentation page</a:t>
            </a:r>
            <a:endParaRPr b="1" i="0" sz="1400" u="none" cap="none" strike="noStrike">
              <a:solidFill>
                <a:srgbClr val="000000"/>
              </a:solidFill>
              <a:highlight>
                <a:srgbClr val="FFFFFF"/>
              </a:highlight>
              <a:latin typeface="Source Code Pro"/>
              <a:ea typeface="Source Code Pro"/>
              <a:cs typeface="Source Code Pro"/>
              <a:sym typeface="Source Code Pro"/>
            </a:endParaRPr>
          </a:p>
          <a:p>
            <a:pPr indent="-254000" lvl="0" marL="8001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highlight>
                <a:srgbClr val="FFFFFF"/>
              </a:highlight>
              <a:latin typeface="Source Code Pro"/>
              <a:ea typeface="Source Code Pro"/>
              <a:cs typeface="Source Code Pro"/>
              <a:sym typeface="Source Code Pro"/>
            </a:endParaRPr>
          </a:p>
          <a:p>
            <a:pPr indent="-317500" lvl="0" marL="457200" marR="0" rtl="0" algn="l">
              <a:lnSpc>
                <a:spcPct val="100000"/>
              </a:lnSpc>
              <a:spcBef>
                <a:spcPts val="0"/>
              </a:spcBef>
              <a:spcAft>
                <a:spcPts val="0"/>
              </a:spcAft>
              <a:buClr>
                <a:srgbClr val="000000"/>
              </a:buClr>
              <a:buSzPts val="1400"/>
              <a:buFont typeface="Source Code Pro"/>
              <a:buAutoNum type="arabicPeriod"/>
            </a:pPr>
            <a:r>
              <a:rPr b="1" i="0" lang="en" sz="1400" u="none" cap="none" strike="noStrike">
                <a:solidFill>
                  <a:srgbClr val="000000"/>
                </a:solidFill>
                <a:highlight>
                  <a:srgbClr val="FFFFFF"/>
                </a:highlight>
                <a:latin typeface="Source Code Pro"/>
                <a:ea typeface="Source Code Pro"/>
                <a:cs typeface="Source Code Pro"/>
                <a:sym typeface="Source Code Pro"/>
              </a:rPr>
              <a:t>Contact Us page</a:t>
            </a:r>
            <a:endParaRPr b="1"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