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Open Sans Light" panose="020B060402020202020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Frutiger 55 Roman" panose="020B0503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896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75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26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225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17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92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05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72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58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77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40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225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05847" y="1620001"/>
            <a:ext cx="8516464" cy="929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4038933"/>
            <a:ext cx="9144000" cy="2449181"/>
          </a:xfrm>
          <a:prstGeom prst="rect">
            <a:avLst/>
          </a:prstGeom>
          <a:solidFill>
            <a:srgbClr val="F1F4F3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04813" marR="0" lvl="1" indent="-11906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04838" marR="0" lvl="2" indent="-11588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04863" marR="0" lvl="3" indent="-112712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020366" marR="0" lvl="4" indent="-12501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0" y="4015267"/>
            <a:ext cx="9144000" cy="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304800" y="2535376"/>
            <a:ext cx="8515199" cy="81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3"/>
          </p:nvPr>
        </p:nvSpPr>
        <p:spPr>
          <a:xfrm>
            <a:off x="303213" y="3420000"/>
            <a:ext cx="8516937" cy="3184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200025" marR="0" lvl="1" indent="-952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406003" marR="0" lvl="2" indent="-1230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606028" marR="0" lvl="3" indent="-912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806054" marR="0" lvl="4" indent="-595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-2160000" y="3150000"/>
            <a:ext cx="1980000" cy="3707999"/>
          </a:xfrm>
          <a:prstGeom prst="homePlate">
            <a:avLst>
              <a:gd name="adj" fmla="val 12453"/>
            </a:avLst>
          </a:prstGeom>
          <a:solidFill>
            <a:srgbClr val="E7ECEB"/>
          </a:solidFill>
          <a:ln>
            <a:noFill/>
          </a:ln>
        </p:spPr>
        <p:txBody>
          <a:bodyPr lIns="18000" tIns="54000" rIns="90000" bIns="540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-"/>
            </a:pPr>
            <a:r>
              <a:rPr lang="en-US"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Para insertar una imagen Zurich haga clic en el icono de la "cámara fotográfica" en la cinta de opciones de Zurich CI y siga las instrucciones.</a:t>
            </a:r>
            <a:br>
              <a:rPr lang="en-US"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900" b="0" i="0" u="none" strike="noStrike" cap="none">
              <a:solidFill>
                <a:srgbClr val="0000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-"/>
            </a:pPr>
            <a:r>
              <a:rPr lang="en-US"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Para insertar una imagen desde archivos, haga clic en el botón "Insertar imagen desde archivo" aquí a la derecha.</a:t>
            </a:r>
            <a:br>
              <a:rPr lang="en-US"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Por favor, asegúrese que la imagen sigue nuestra guía de los elementos centrales de Zurich disponibles en el icono de el "libro" en la cinta de opciones de Zurich CI.</a:t>
            </a:r>
            <a:br>
              <a:rPr lang="en-US"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900" b="0" i="0" u="none" strike="noStrike" cap="none">
              <a:solidFill>
                <a:srgbClr val="0000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-"/>
            </a:pPr>
            <a:r>
              <a:rPr lang="en-US"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Para mantener este fondo neutro, dejar como es.</a:t>
            </a:r>
            <a:br>
              <a:rPr lang="en-US"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900" b="0" i="0" u="none" strike="noStrike" cap="none">
              <a:solidFill>
                <a:srgbClr val="0000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Nota: este mensaje no se visualiza en el modo de presentación.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1" y="2974458"/>
            <a:ext cx="7655802" cy="67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04802" y="5289551"/>
            <a:ext cx="7678738" cy="215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05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200025" marR="0" lvl="1" indent="-952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406003" marR="0" lvl="2" indent="-1230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606028" marR="0" lvl="3" indent="-912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806054" marR="0" lvl="4" indent="-595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304800" y="5518417"/>
            <a:ext cx="7678738" cy="2154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05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200025" marR="0" lvl="1" indent="-952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406003" marR="0" lvl="2" indent="-1230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606028" marR="0" lvl="3" indent="-912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806054" marR="0" lvl="4" indent="-595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1576650" y="6566400"/>
            <a:ext cx="108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204000" y="6566400"/>
            <a:ext cx="504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02864" y="1430337"/>
            <a:ext cx="8536336" cy="4959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8835" marR="0" lvl="0" indent="-8453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20000"/>
              <a:buFont typeface="Noto Sans Symbols"/>
              <a:buChar char="∙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04813" marR="0" lvl="1" indent="-11906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04838" marR="0" lvl="2" indent="-11588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04863" marR="0" lvl="3" indent="-112712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009650" marR="0" lvl="4" indent="-11430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1576650" y="6566400"/>
            <a:ext cx="108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204000" y="6566400"/>
            <a:ext cx="504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US" sz="675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ció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04798" y="1430337"/>
            <a:ext cx="41571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304798" y="2174875"/>
            <a:ext cx="4157132" cy="420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8835" marR="0" lvl="0" indent="-8453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20000"/>
              <a:buFont typeface="Noto Sans Symbols"/>
              <a:buChar char="∙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04813" marR="0" lvl="1" indent="-11906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04838" marR="0" lvl="2" indent="-11588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04863" marR="0" lvl="3" indent="-112712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020366" marR="0" lvl="4" indent="-12501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4089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82067" y="1430337"/>
            <a:ext cx="41571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82067" y="2166408"/>
            <a:ext cx="4157132" cy="420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8835" marR="0" lvl="0" indent="-8453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20000"/>
              <a:buFont typeface="Noto Sans Symbols"/>
              <a:buChar char="∙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04813" marR="0" lvl="1" indent="-11906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04838" marR="0" lvl="2" indent="-11588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04863" marR="0" lvl="3" indent="-112712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020366" marR="0" lvl="4" indent="-12501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4089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5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576650" y="6566400"/>
            <a:ext cx="108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204000" y="6566400"/>
            <a:ext cx="504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s objeto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04801" y="1441445"/>
            <a:ext cx="4151314" cy="49545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8835" marR="0" lvl="0" indent="-8453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20000"/>
              <a:buFont typeface="Noto Sans Symbols"/>
              <a:buChar char="∙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04813" marR="0" lvl="1" indent="-11906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04838" marR="0" lvl="2" indent="-11588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04863" marR="0" lvl="3" indent="-112712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020366" marR="0" lvl="4" indent="-12501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37716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3454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69408" y="1441445"/>
            <a:ext cx="4152528" cy="49545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8835" marR="0" lvl="0" indent="-8453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20000"/>
              <a:buFont typeface="Noto Sans Symbols"/>
              <a:buChar char="∙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04813" marR="0" lvl="1" indent="-11906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04838" marR="0" lvl="2" indent="-11588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04863" marR="0" lvl="3" indent="-112712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020366" marR="0" lvl="4" indent="-12501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37716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34541" algn="l" rtl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3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1576650" y="6566400"/>
            <a:ext cx="108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204000" y="6566400"/>
            <a:ext cx="504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numbered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2864" y="1430337"/>
            <a:ext cx="8536336" cy="496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844" marR="0" lvl="0" indent="-178594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AutoNum type="arabicPeriod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73869" marR="0" lvl="1" indent="-111918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73894" marR="0" lvl="2" indent="-10874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72729" marR="0" lvl="3" indent="-104379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072754" marR="0" lvl="4" indent="-113904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2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1576650" y="6566400"/>
            <a:ext cx="108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204000" y="6566400"/>
            <a:ext cx="504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04800" y="4237569"/>
            <a:ext cx="85343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04800" y="2616726"/>
            <a:ext cx="85343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576650" y="6566400"/>
            <a:ext cx="108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204000" y="6566400"/>
            <a:ext cx="504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n con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11331" y="1430337"/>
            <a:ext cx="8527869" cy="495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576650" y="6566400"/>
            <a:ext cx="108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204000" y="6566400"/>
            <a:ext cx="504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urich Char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chart" idx="2"/>
          </p:nvPr>
        </p:nvSpPr>
        <p:spPr>
          <a:xfrm>
            <a:off x="304800" y="1430338"/>
            <a:ext cx="8534399" cy="4961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8835" marR="0" lvl="0" indent="-19883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04813" marR="0" lvl="1" indent="-11906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04838" marR="0" lvl="2" indent="-11588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04863" marR="0" lvl="3" indent="-112712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020366" marR="0" lvl="4" indent="-12501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5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057400" marR="0" lvl="6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35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2400300" marR="0" lvl="7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2743200" marR="0" lvl="8" indent="0" algn="ctr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Font typeface="Open Sans"/>
              <a:buNone/>
              <a:defRPr sz="1200" b="0" i="0" u="none" strike="noStrike" cap="none">
                <a:solidFill>
                  <a:srgbClr val="88889E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576650" y="6566400"/>
            <a:ext cx="108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204000" y="6566400"/>
            <a:ext cx="504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100" b="1" i="0" u="none" strike="noStrike" cap="none">
                <a:solidFill>
                  <a:srgbClr val="00006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4800" y="1430337"/>
            <a:ext cx="8536336" cy="4959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8835" marR="0" lvl="0" indent="-84535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20000"/>
              <a:buFont typeface="Noto Sans Symbols"/>
              <a:buChar char="∙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04813" marR="0" lvl="1" indent="-119063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04838" marR="0" lvl="2" indent="-115887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804863" marR="0" lvl="3" indent="-112712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020366" marR="0" lvl="4" indent="-12501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210866" marR="0" lvl="5" indent="-1345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1410891" marR="0" lvl="6" indent="-1313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96428"/>
              <a:buFont typeface="Open Sans"/>
              <a:buChar char="–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1620441" marR="0" lvl="7" indent="-147241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820466" marR="0" lvl="8" indent="-144066" algn="l" rtl="0">
              <a:spcBef>
                <a:spcPts val="0"/>
              </a:spcBef>
              <a:spcAft>
                <a:spcPts val="225"/>
              </a:spcAft>
              <a:buClr>
                <a:srgbClr val="000066"/>
              </a:buClr>
              <a:buSzPct val="100000"/>
              <a:buFont typeface="Open Sans"/>
              <a:buChar char="–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10800" y="306000"/>
            <a:ext cx="709199" cy="4575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348985" y="6565902"/>
            <a:ext cx="471487" cy="149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75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-US" sz="675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Shape 10" descr="Copyright"/>
          <p:cNvSpPr txBox="1"/>
          <p:nvPr/>
        </p:nvSpPr>
        <p:spPr>
          <a:xfrm rot="-5400000">
            <a:off x="38682" y="6192349"/>
            <a:ext cx="302968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© Zurich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204000" y="6566400"/>
            <a:ext cx="504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02400" y="6566400"/>
            <a:ext cx="1238250" cy="137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INTERNAL USE ONLY - 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576650" y="6566400"/>
            <a:ext cx="1080000" cy="15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302400" y="6480001"/>
            <a:ext cx="8535600" cy="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127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305847" y="1620001"/>
            <a:ext cx="8516464" cy="929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1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Classification of text documents</a:t>
            </a:r>
            <a:r>
              <a:rPr lang="en-US"/>
              <a:t>; a</a:t>
            </a:r>
            <a:r>
              <a:rPr lang="en-US" sz="21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 case study o</a:t>
            </a:r>
            <a:r>
              <a:rPr lang="en-US"/>
              <a:t>f</a:t>
            </a:r>
            <a:r>
              <a:rPr lang="en-US" sz="21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 emails</a:t>
            </a:r>
          </a:p>
        </p:txBody>
      </p:sp>
      <p:pic>
        <p:nvPicPr>
          <p:cNvPr id="90" name="Shape 9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6177" b="26177"/>
          <a:stretch/>
        </p:blipFill>
        <p:spPr>
          <a:xfrm>
            <a:off x="0" y="4038933"/>
            <a:ext cx="9144000" cy="2449181"/>
          </a:xfrm>
          <a:prstGeom prst="rect">
            <a:avLst/>
          </a:prstGeom>
          <a:solidFill>
            <a:srgbClr val="F1F4F3"/>
          </a:solidFill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304800" y="2535376"/>
            <a:ext cx="8515199" cy="8156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28/04/2017</a:t>
            </a:r>
          </a:p>
          <a:p>
            <a:pPr marL="0" marR="0" lvl="0" indent="0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Second </a:t>
            </a:r>
            <a:r>
              <a:rPr lang="en-US"/>
              <a:t>Se</a:t>
            </a: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minar Advanced Analytics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303213" y="3420000"/>
            <a:ext cx="8516937" cy="318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Advanced Analytics Seminars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subTitle" idx="2"/>
          </p:nvPr>
        </p:nvSpPr>
        <p:spPr>
          <a:xfrm>
            <a:off x="302401" y="689656"/>
            <a:ext cx="7657200" cy="3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Experiments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0" cy="3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 in Python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60000" cy="1512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25" y="1714500"/>
            <a:ext cx="7106374" cy="41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850" y="2005450"/>
            <a:ext cx="1821649" cy="9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02864" y="1430337"/>
            <a:ext cx="8536336" cy="49596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8835" marR="0" lvl="0" indent="-198835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400" dirty="0"/>
              <a:t>Applications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What is text classification? 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Classification Methods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	- Manual: Hand-code rules.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	-  Automatic: Supervised Machine Learning.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How does </a:t>
            </a:r>
            <a:r>
              <a:rPr lang="en-US" sz="2400" dirty="0"/>
              <a:t>text classification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 work? 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400" dirty="0"/>
              <a:t>Text classification: 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Case study o</a:t>
            </a:r>
            <a:r>
              <a:rPr lang="en-US" sz="2400" dirty="0"/>
              <a:t>f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 </a:t>
            </a:r>
            <a:r>
              <a:rPr lang="en-US" sz="2400" dirty="0"/>
              <a:t>e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mails.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Open Sans"/>
              </a:rPr>
              <a:t>Demo/ Experiment in Python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 lang="en-US" sz="675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Image result for gmail filters social promotion image"/>
          <p:cNvPicPr preferRelativeResize="0"/>
          <p:nvPr/>
        </p:nvPicPr>
        <p:blipFill rotWithShape="1">
          <a:blip r:embed="rId3">
            <a:alphaModFix/>
          </a:blip>
          <a:srcRect l="2316" t="7339" r="1902" b="3833"/>
          <a:stretch/>
        </p:blipFill>
        <p:spPr>
          <a:xfrm>
            <a:off x="5225455" y="1085655"/>
            <a:ext cx="2734146" cy="1421394"/>
          </a:xfrm>
          <a:prstGeom prst="rect">
            <a:avLst/>
          </a:prstGeom>
          <a:noFill/>
          <a:ln w="25400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3110" y="1321805"/>
            <a:ext cx="4368723" cy="49596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8835" marR="0" lvl="0" indent="-198835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News articles classification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Assigning subject categories, topics or genres.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Automatic email filtering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Spam detection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Webpage classification 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Language Identification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2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classification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Applications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 lang="en-US" sz="675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Shape 109" descr="Image result for spam email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7139" y="2353264"/>
            <a:ext cx="2632861" cy="17557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0" name="Shape 110" descr="Image result for Language Identification image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Shape 111" descr="Image result for Language Identification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5575" y="4109053"/>
            <a:ext cx="4924500" cy="196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313050" y="3203125"/>
            <a:ext cx="2225700" cy="1924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Sales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Insurance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Premium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Claims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4"/>
          </p:nvPr>
        </p:nvSpPr>
        <p:spPr>
          <a:xfrm>
            <a:off x="699699" y="1900697"/>
            <a:ext cx="6479699" cy="13930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387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Input:</a:t>
            </a:r>
          </a:p>
          <a:p>
            <a:pPr marL="404813" marR="0" lvl="1" indent="-214313" algn="l" rtl="0">
              <a:lnSpc>
                <a:spcPct val="80000"/>
              </a:lnSpc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99071"/>
              <a:buFont typeface="Open Sans"/>
              <a:buChar char="–"/>
            </a:pPr>
            <a:r>
              <a:rPr lang="en-US" sz="138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document </a:t>
            </a:r>
            <a:r>
              <a:rPr lang="en-US" sz="1387" b="1" i="0" u="none" strike="noStrike" cap="none">
                <a:solidFill>
                  <a:srgbClr val="0A0AFE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</a:p>
          <a:p>
            <a:pPr marL="404813" marR="0" lvl="1" indent="-214313" algn="l" rtl="0">
              <a:lnSpc>
                <a:spcPct val="80000"/>
              </a:lnSpc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99071"/>
              <a:buFont typeface="Open Sans"/>
              <a:buChar char="–"/>
            </a:pPr>
            <a:r>
              <a:rPr lang="en-US" sz="138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fixed set of classes </a:t>
            </a:r>
            <a:r>
              <a:rPr lang="en-US" sz="1387" b="0" i="0" u="none" strike="noStrike" cap="none">
                <a:solidFill>
                  <a:srgbClr val="0A0AFE"/>
                </a:solidFill>
                <a:latin typeface="Open Sans"/>
                <a:ea typeface="Open Sans"/>
                <a:cs typeface="Open Sans"/>
                <a:sym typeface="Open Sans"/>
              </a:rPr>
              <a:t>C = {c</a:t>
            </a:r>
            <a:r>
              <a:rPr lang="en-US" sz="1387" b="0" i="0" u="none" strike="noStrike" cap="none" baseline="-25000">
                <a:solidFill>
                  <a:srgbClr val="0A0AFE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387" b="0" i="0" u="none" strike="noStrike" cap="none">
                <a:solidFill>
                  <a:srgbClr val="0A0AFE"/>
                </a:solidFill>
                <a:latin typeface="Open Sans"/>
                <a:ea typeface="Open Sans"/>
                <a:cs typeface="Open Sans"/>
                <a:sym typeface="Open Sans"/>
              </a:rPr>
              <a:t>, c</a:t>
            </a:r>
            <a:r>
              <a:rPr lang="en-US" sz="1387" b="0" i="0" u="none" strike="noStrike" cap="none" baseline="-25000">
                <a:solidFill>
                  <a:srgbClr val="0A0AFE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387" b="0" i="0" u="none" strike="noStrike" cap="none">
                <a:solidFill>
                  <a:srgbClr val="0A0AFE"/>
                </a:solidFill>
                <a:latin typeface="Open Sans"/>
                <a:ea typeface="Open Sans"/>
                <a:cs typeface="Open Sans"/>
                <a:sym typeface="Open Sans"/>
              </a:rPr>
              <a:t>,..., c</a:t>
            </a:r>
            <a:r>
              <a:rPr lang="en-US" sz="1387" b="0" i="0" u="none" strike="noStrike" cap="none" baseline="-25000">
                <a:solidFill>
                  <a:srgbClr val="0A0AFE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387" b="0" i="0" u="none" strike="noStrike" cap="none">
                <a:solidFill>
                  <a:srgbClr val="0A0AFE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marL="0" marR="0" lvl="0" indent="0" algn="l" rtl="0">
              <a:lnSpc>
                <a:spcPct val="80000"/>
              </a:lnSpc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38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38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387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Output:</a:t>
            </a:r>
            <a:r>
              <a:rPr lang="en-US" sz="138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predicted class c in C</a:t>
            </a:r>
          </a:p>
          <a:p>
            <a:pPr marL="0" marR="0" lvl="0" indent="0" algn="l" rtl="0">
              <a:lnSpc>
                <a:spcPct val="80000"/>
              </a:lnSpc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38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38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38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Text Classification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5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Definition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60000" y="7761447"/>
            <a:ext cx="359999" cy="85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398352" y="1077365"/>
            <a:ext cx="8061648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classification</a:t>
            </a: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Given a set of categories (subjects, topics) and a collection of text documents, the process of finding the correct topic(s) for each document.</a:t>
            </a:r>
          </a:p>
        </p:txBody>
      </p:sp>
      <p:pic>
        <p:nvPicPr>
          <p:cNvPr id="122" name="Shape 122" descr="Image result for DB image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452" y="3293762"/>
            <a:ext cx="1691645" cy="169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Image result for file imag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580" y="3419810"/>
            <a:ext cx="390172" cy="39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 descr="Image result for file imag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7666" y="3605735"/>
            <a:ext cx="390172" cy="39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 descr="Image result for file imag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7709" y="3786983"/>
            <a:ext cx="390172" cy="39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Image result for file imag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0208" y="3952221"/>
            <a:ext cx="390172" cy="39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 descr="Image result for file imag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649" y="3843817"/>
            <a:ext cx="390172" cy="39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 descr="Image result for file imag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734" y="4029742"/>
            <a:ext cx="390172" cy="39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 descr="Image result for file imag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3778" y="4210991"/>
            <a:ext cx="390172" cy="39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 descr="Image result for file imag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6276" y="4376228"/>
            <a:ext cx="390172" cy="39017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359314" y="3526669"/>
            <a:ext cx="1928387" cy="73665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6B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 system</a:t>
            </a:r>
          </a:p>
        </p:txBody>
      </p:sp>
      <p:sp>
        <p:nvSpPr>
          <p:cNvPr id="132" name="Shape 132"/>
          <p:cNvSpPr/>
          <p:nvPr/>
        </p:nvSpPr>
        <p:spPr>
          <a:xfrm>
            <a:off x="2403560" y="3786983"/>
            <a:ext cx="776293" cy="3333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426001" y="3791491"/>
            <a:ext cx="776293" cy="3333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Shape 134"/>
          <p:cNvSpPr/>
          <p:nvPr/>
        </p:nvSpPr>
        <p:spPr>
          <a:xfrm rot="-5400000">
            <a:off x="4027902" y="4371830"/>
            <a:ext cx="401261" cy="3180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264673" y="4996650"/>
            <a:ext cx="2348100" cy="1233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Claims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Complaints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….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Sales</a:t>
            </a:r>
          </a:p>
        </p:txBody>
      </p:sp>
      <p:pic>
        <p:nvPicPr>
          <p:cNvPr id="136" name="Shape 136" descr="Image result for file image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3710" y="3348846"/>
            <a:ext cx="292092" cy="29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descr="Image result for file image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3710" y="3640937"/>
            <a:ext cx="292092" cy="29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Image result for file image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3710" y="3941644"/>
            <a:ext cx="292092" cy="29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Image result for file image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3710" y="4212601"/>
            <a:ext cx="292092" cy="292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/>
          <p:nvPr/>
        </p:nvCxnSpPr>
        <p:spPr>
          <a:xfrm>
            <a:off x="3558012" y="5199237"/>
            <a:ext cx="1203254" cy="8538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Shape 141"/>
          <p:cNvCxnSpPr>
            <a:stCxn id="137" idx="3"/>
          </p:cNvCxnSpPr>
          <p:nvPr/>
        </p:nvCxnSpPr>
        <p:spPr>
          <a:xfrm>
            <a:off x="6655802" y="3786983"/>
            <a:ext cx="1102500" cy="53490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3558012" y="5597526"/>
            <a:ext cx="1154100" cy="43200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Shape 143"/>
          <p:cNvCxnSpPr>
            <a:stCxn id="138" idx="3"/>
          </p:cNvCxnSpPr>
          <p:nvPr/>
        </p:nvCxnSpPr>
        <p:spPr>
          <a:xfrm>
            <a:off x="6655802" y="4087690"/>
            <a:ext cx="1087500" cy="35430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4" name="Shape 144" descr="Image result for file image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3228" y="5037507"/>
            <a:ext cx="402160" cy="40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 descr="Image result for file image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21337" y="5397103"/>
            <a:ext cx="402160" cy="40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 descr="Image result for file image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2285" y="5782114"/>
            <a:ext cx="402160" cy="402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/>
          <p:nvPr/>
        </p:nvCxnSpPr>
        <p:spPr>
          <a:xfrm>
            <a:off x="3632969" y="5580078"/>
            <a:ext cx="1469400" cy="48270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Shape 148"/>
          <p:cNvSpPr txBox="1"/>
          <p:nvPr/>
        </p:nvSpPr>
        <p:spPr>
          <a:xfrm>
            <a:off x="2422751" y="4084850"/>
            <a:ext cx="62850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366267" y="4124828"/>
            <a:ext cx="7948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  <p:cxnSp>
        <p:nvCxnSpPr>
          <p:cNvPr id="150" name="Shape 150"/>
          <p:cNvCxnSpPr/>
          <p:nvPr/>
        </p:nvCxnSpPr>
        <p:spPr>
          <a:xfrm rot="10800000" flipH="1">
            <a:off x="6655803" y="3946748"/>
            <a:ext cx="1147500" cy="41190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1" name="Shape 151" descr="Image result for file image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0058" y="4479412"/>
            <a:ext cx="292092" cy="292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 rot="10800000" flipH="1">
            <a:off x="6671203" y="3961842"/>
            <a:ext cx="1072200" cy="68310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3" name="Shape 153" descr="Image result for file image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6664" y="4776662"/>
            <a:ext cx="292092" cy="292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rot="10800000" flipH="1">
            <a:off x="6715803" y="4802160"/>
            <a:ext cx="1192500" cy="6210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Shape 155"/>
          <p:cNvCxnSpPr/>
          <p:nvPr/>
        </p:nvCxnSpPr>
        <p:spPr>
          <a:xfrm>
            <a:off x="6678756" y="3543625"/>
            <a:ext cx="1334700" cy="72900"/>
          </a:xfrm>
          <a:prstGeom prst="straightConnector1">
            <a:avLst/>
          </a:prstGeom>
          <a:solidFill>
            <a:schemeClr val="folHlink">
              <a:alpha val="4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Shape 156"/>
          <p:cNvSpPr txBox="1"/>
          <p:nvPr/>
        </p:nvSpPr>
        <p:spPr>
          <a:xfrm>
            <a:off x="2308450" y="5209792"/>
            <a:ext cx="939631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Input: </a:t>
            </a:r>
            <a:r>
              <a:rPr lang="en-U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Labeled document examples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841221" y="5505114"/>
            <a:ext cx="2164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Classes/labels/ categories</a:t>
            </a:r>
          </a:p>
        </p:txBody>
      </p:sp>
      <p:sp>
        <p:nvSpPr>
          <p:cNvPr id="158" name="Shape 158"/>
          <p:cNvSpPr/>
          <p:nvPr/>
        </p:nvSpPr>
        <p:spPr>
          <a:xfrm>
            <a:off x="5654601" y="4939471"/>
            <a:ext cx="222300" cy="1342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3065708" y="5017033"/>
            <a:ext cx="391329" cy="118762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04801" y="1323754"/>
            <a:ext cx="4151314" cy="49545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8835" marR="0" lvl="0" indent="-198835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Manual</a:t>
            </a: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Typically Hand – code rules based.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Rules based on combinations of words or other features </a:t>
            </a:r>
          </a:p>
          <a:p>
            <a:pPr marL="406003" marR="0" lvl="2" indent="-1230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Open San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05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</a:t>
            </a:r>
            <a:r>
              <a:rPr lang="en-US"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Spam: black-list-address or “dollar” then spam.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Building and maintaining these rules is expensive.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Does not scale up.</a:t>
            </a:r>
          </a:p>
          <a:p>
            <a:pPr marL="200025" marR="0" lvl="1" indent="-952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Open San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00025" marR="0" lvl="1" indent="-952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Open Sans"/>
              <a:buNone/>
            </a:pP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4669408" y="1323754"/>
            <a:ext cx="4152528" cy="49545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98835" marR="0" lvl="0" indent="-198835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Char char="∙"/>
            </a:pPr>
            <a:r>
              <a:rPr lang="en-US" sz="16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Automatic</a:t>
            </a: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Typically using Supervised Machine Learning algorithms.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tree (learn rules)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Neural Networks (learn non-linear classifier)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 Vector Machines (SVM)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Naïve Bayes classifier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</a:p>
          <a:p>
            <a:pPr marL="404813" marR="0" lvl="1" indent="-214313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00000"/>
              <a:buFont typeface="Open Sans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</a:p>
          <a:p>
            <a:pPr marL="198835" marR="0" lvl="0" indent="-198835" algn="l" rtl="0">
              <a:spcBef>
                <a:spcPts val="225"/>
              </a:spcBef>
              <a:spcAft>
                <a:spcPts val="0"/>
              </a:spcAft>
              <a:buClr>
                <a:srgbClr val="000066"/>
              </a:buClr>
              <a:buSzPct val="120000"/>
              <a:buFont typeface="Noto Sans Symbols"/>
              <a:buNone/>
            </a:pPr>
            <a:endParaRPr sz="15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Classification Methods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Shape 168" descr="Image result for machine learning autom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933" y="3713164"/>
            <a:ext cx="6022365" cy="2565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 descr="https://lh4.googleusercontent.com/oPhWMUKAP8Kg6oirt6Msd2QP0O7YlDpAOXZLQKNZeB5pqSJu2a2_E_Vp_9-dzcsjeIpQd6_M-Mv-lnNPfp4EDkNbae-2xxaB1nLuiHaOvz0dWeD0CShnAgOIGqK0CznY3ZC3auMX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918" t="17237" r="3378" b="5153"/>
          <a:stretch/>
        </p:blipFill>
        <p:spPr>
          <a:xfrm>
            <a:off x="3514994" y="1594980"/>
            <a:ext cx="5282699" cy="32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>
            <a:spLocks noGrp="1"/>
          </p:cNvSpPr>
          <p:nvPr>
            <p:ph type="subTitle" idx="2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Supervised Machine Learning summary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Classification Methods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Shape 177" descr="https://lh4.googleusercontent.com/qHir3rRG5FQ1-nCYNxKFpV1hOIJjoaXBwCHK-0GTGAfBCmXF32qkMVbjRf5TXK5bmNQB1F5R8JvjpP3ved8kAJUD4Huz4AtbdNjxKzhGPc9_k_hvv3FG7rBN2UdXcaD6uHLqerKhJX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3110" y="2147309"/>
            <a:ext cx="1312904" cy="73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https://lh6.googleusercontent.com/kK5iSb4IUCu2U4axx5BfiSILZBJQBIiKlCxX7hS5mHRcGNwxQFOpwdyI_BZfp4zkNpPeh840Y6zkbaNLvWpuv6gqdMWQwnEtyDs_kZ5NNpDbbBmjZ9tHUpRdBwdbuWn5pVoSlnY31I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3110" y="1790050"/>
            <a:ext cx="967557" cy="52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 descr="Image result for python image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09989" y="2707178"/>
            <a:ext cx="2006438" cy="677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3351928" y="1419774"/>
            <a:ext cx="1392735" cy="372037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735101" y="1123471"/>
            <a:ext cx="100956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351928" y="2242759"/>
            <a:ext cx="45507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-US"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3351928" y="3790025"/>
            <a:ext cx="45507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c)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351928" y="3001492"/>
            <a:ext cx="455071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0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lang="en-US"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257667" y="3859089"/>
            <a:ext cx="2562300" cy="897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</a:pPr>
            <a:endParaRPr sz="20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7161810" y="3596973"/>
            <a:ext cx="100956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Marcador de contenido 7"/>
              <p:cNvSpPr txBox="1">
                <a:spLocks/>
              </p:cNvSpPr>
              <p:nvPr/>
            </p:nvSpPr>
            <p:spPr>
              <a:xfrm>
                <a:off x="341700" y="1553352"/>
                <a:ext cx="2908557" cy="40416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198835" indent="-198835" algn="l" rtl="0" eaLnBrk="1" fontAlgn="base" hangingPunct="1">
                  <a:spcBef>
                    <a:spcPts val="0"/>
                  </a:spcBef>
                  <a:spcAft>
                    <a:spcPts val="225"/>
                  </a:spcAft>
                  <a:buClr>
                    <a:srgbClr val="000066"/>
                  </a:buClr>
                  <a:buSzPct val="120000"/>
                  <a:buFont typeface="Symbol" pitchFamily="18" charset="2"/>
                  <a:buChar char=""/>
                  <a:defRPr sz="15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04813" indent="-204788" algn="l" rtl="0" eaLnBrk="1" fontAlgn="base" hangingPunct="1">
                  <a:spcBef>
                    <a:spcPts val="0"/>
                  </a:spcBef>
                  <a:spcAft>
                    <a:spcPts val="225"/>
                  </a:spcAft>
                  <a:buClr>
                    <a:srgbClr val="000066"/>
                  </a:buClr>
                  <a:buSzPct val="100000"/>
                  <a:buFont typeface="Frutiger 55 Roman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</a:defRPr>
                </a:lvl2pPr>
                <a:lvl3pPr marL="604838" indent="-198835" algn="l" rtl="0" eaLnBrk="1" fontAlgn="base" hangingPunct="1">
                  <a:spcBef>
                    <a:spcPts val="0"/>
                  </a:spcBef>
                  <a:spcAft>
                    <a:spcPts val="225"/>
                  </a:spcAft>
                  <a:buClr>
                    <a:srgbClr val="000066"/>
                  </a:buClr>
                  <a:buSzPct val="100000"/>
                  <a:buFont typeface="Frutiger 55 Roman" pitchFamily="34" charset="0"/>
                  <a:buChar char="–"/>
                  <a:defRPr sz="1500">
                    <a:solidFill>
                      <a:schemeClr val="tx1"/>
                    </a:solidFill>
                    <a:latin typeface="Frutiger 55 Roman" pitchFamily="34" charset="0"/>
                  </a:defRPr>
                </a:lvl3pPr>
                <a:lvl4pPr marL="804863" indent="-198835" algn="l" rtl="0" eaLnBrk="1" fontAlgn="base" hangingPunct="1">
                  <a:spcBef>
                    <a:spcPts val="0"/>
                  </a:spcBef>
                  <a:spcAft>
                    <a:spcPts val="225"/>
                  </a:spcAft>
                  <a:buClr>
                    <a:srgbClr val="000066"/>
                  </a:buClr>
                  <a:buSzPct val="100000"/>
                  <a:buFont typeface="Frutiger 55 Roman" pitchFamily="34" charset="0"/>
                  <a:buChar char="–"/>
                  <a:defRPr sz="1500">
                    <a:solidFill>
                      <a:schemeClr val="tx1"/>
                    </a:solidFill>
                    <a:latin typeface="Frutiger 55 Roman" pitchFamily="34" charset="0"/>
                  </a:defRPr>
                </a:lvl4pPr>
                <a:lvl5pPr marL="1020366" indent="-214313" algn="l" rtl="0" eaLnBrk="1" fontAlgn="base" hangingPunct="1">
                  <a:spcBef>
                    <a:spcPts val="0"/>
                  </a:spcBef>
                  <a:spcAft>
                    <a:spcPts val="225"/>
                  </a:spcAft>
                  <a:buClr>
                    <a:srgbClr val="000066"/>
                  </a:buClr>
                  <a:buSzPct val="100000"/>
                  <a:buFont typeface="Frutiger 55 Roman" pitchFamily="34" charset="0"/>
                  <a:buChar char="–"/>
                  <a:defRPr sz="1500">
                    <a:solidFill>
                      <a:schemeClr val="tx1"/>
                    </a:solidFill>
                    <a:latin typeface="Frutiger 55 Roman" pitchFamily="34" charset="0"/>
                  </a:defRPr>
                </a:lvl5pPr>
                <a:lvl6pPr marL="1210866" indent="-214313" algn="l" rtl="0" eaLnBrk="1" fontAlgn="base" hangingPunct="1">
                  <a:spcBef>
                    <a:spcPts val="0"/>
                  </a:spcBef>
                  <a:spcAft>
                    <a:spcPts val="225"/>
                  </a:spcAft>
                  <a:buClr>
                    <a:srgbClr val="000066"/>
                  </a:buClr>
                  <a:buSzPct val="100000"/>
                  <a:buFont typeface="Frutiger 55 Roman" pitchFamily="34" charset="0"/>
                  <a:buChar char="–"/>
                  <a:defRPr sz="1350" baseline="0">
                    <a:solidFill>
                      <a:schemeClr val="tx1"/>
                    </a:solidFill>
                    <a:latin typeface="+mj-lt"/>
                  </a:defRPr>
                </a:lvl6pPr>
                <a:lvl7pPr marL="1410891" indent="-214313" algn="l" rtl="0" eaLnBrk="1" fontAlgn="base" hangingPunct="1">
                  <a:spcBef>
                    <a:spcPts val="0"/>
                  </a:spcBef>
                  <a:spcAft>
                    <a:spcPts val="225"/>
                  </a:spcAft>
                  <a:buClr>
                    <a:srgbClr val="000066"/>
                  </a:buClr>
                  <a:buSzPct val="100000"/>
                  <a:buFont typeface="Frutiger 55 Roman" pitchFamily="34" charset="0"/>
                  <a:buChar char="–"/>
                  <a:defRPr sz="1350" baseline="0">
                    <a:solidFill>
                      <a:schemeClr val="tx1"/>
                    </a:solidFill>
                    <a:latin typeface="+mj-lt"/>
                  </a:defRPr>
                </a:lvl7pPr>
                <a:lvl8pPr marL="1620441" indent="-214313" algn="l" rtl="0" eaLnBrk="1" fontAlgn="base" hangingPunct="1">
                  <a:spcBef>
                    <a:spcPts val="0"/>
                  </a:spcBef>
                  <a:spcAft>
                    <a:spcPts val="225"/>
                  </a:spcAft>
                  <a:buClr>
                    <a:srgbClr val="000066"/>
                  </a:buClr>
                  <a:buSzPct val="100000"/>
                  <a:buFont typeface="Frutiger 55 Roman" pitchFamily="34" charset="0"/>
                  <a:buChar char="–"/>
                  <a:defRPr sz="1200" baseline="0">
                    <a:solidFill>
                      <a:schemeClr val="tx1"/>
                    </a:solidFill>
                    <a:latin typeface="+mj-lt"/>
                  </a:defRPr>
                </a:lvl8pPr>
                <a:lvl9pPr marL="1820466" indent="-214313" algn="l" rtl="0" eaLnBrk="1" fontAlgn="base" hangingPunct="1">
                  <a:spcBef>
                    <a:spcPts val="0"/>
                  </a:spcBef>
                  <a:spcAft>
                    <a:spcPts val="225"/>
                  </a:spcAft>
                  <a:buClr>
                    <a:srgbClr val="000066"/>
                  </a:buClr>
                  <a:buSzPct val="100000"/>
                  <a:buFont typeface="Frutiger 55 Roman" pitchFamily="34" charset="0"/>
                  <a:buChar char="–"/>
                  <a:defRPr sz="1200" baseline="0">
                    <a:solidFill>
                      <a:schemeClr val="tx1"/>
                    </a:solidFill>
                    <a:latin typeface="+mj-lt"/>
                  </a:defRPr>
                </a:lvl9pPr>
              </a:lstStyle>
              <a:p>
                <a:pPr marL="0" indent="0">
                  <a:buFont typeface="Symbol" pitchFamily="18" charset="2"/>
                  <a:buNone/>
                </a:pPr>
                <a:r>
                  <a:rPr lang="en-US" sz="1400" b="1" kern="0" dirty="0" smtClean="0"/>
                  <a:t>Input:</a:t>
                </a:r>
                <a:endParaRPr lang="en-US" sz="1400" kern="0" dirty="0"/>
              </a:p>
              <a:p>
                <a:pPr marL="0" indent="0">
                  <a:buNone/>
                </a:pPr>
                <a:endParaRPr lang="en-US" sz="1400" kern="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dirty="0"/>
                  <a:t>a</a:t>
                </a:r>
                <a:r>
                  <a:rPr lang="en-US" sz="1400" b="1" kern="0" dirty="0" smtClean="0"/>
                  <a:t>) </a:t>
                </a:r>
                <a:r>
                  <a:rPr lang="en-US" sz="1400" kern="0" dirty="0" smtClean="0"/>
                  <a:t>A training set of </a:t>
                </a:r>
                <a:r>
                  <a:rPr lang="en-US" sz="1400" kern="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1400" kern="0" dirty="0" smtClean="0"/>
                  <a:t> hand-labeled documents </a:t>
                </a:r>
              </a:p>
              <a:p>
                <a:pPr marL="406003" lvl="2" indent="0">
                  <a:buNone/>
                </a:pPr>
                <a:r>
                  <a:rPr lang="en-US" sz="1400" kern="0" dirty="0"/>
                  <a:t>	</a:t>
                </a:r>
                <a:r>
                  <a:rPr lang="en-US" sz="1400" kern="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(d</a:t>
                </a:r>
                <a:r>
                  <a:rPr lang="en-US" sz="1400" kern="0" baseline="-250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sz="1400" kern="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,c</a:t>
                </a:r>
                <a:r>
                  <a:rPr lang="en-US" sz="1400" kern="0" baseline="-250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sz="1400" kern="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),…, (d</a:t>
                </a:r>
                <a:r>
                  <a:rPr lang="en-US" sz="1400" kern="0" baseline="-250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1400" kern="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,c</a:t>
                </a:r>
                <a:r>
                  <a:rPr lang="en-US" sz="1400" kern="0" baseline="-2500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sz="1400" kern="0" dirty="0" smtClean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pPr marL="406003" lvl="2" indent="0">
                  <a:buNone/>
                </a:pPr>
                <a:endParaRPr lang="en-US" sz="1400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dirty="0" smtClean="0"/>
                  <a:t>b) </a:t>
                </a:r>
                <a:r>
                  <a:rPr lang="en-US" sz="1400" dirty="0"/>
                  <a:t>A fixed set of classes </a:t>
                </a:r>
                <a:r>
                  <a:rPr lang="en-US" sz="14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	C = {c</a:t>
                </a:r>
                <a:r>
                  <a:rPr lang="en-US" sz="1400" baseline="-250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, c</a:t>
                </a:r>
                <a:r>
                  <a:rPr lang="en-US" sz="1400" baseline="-250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,..., c</a:t>
                </a:r>
                <a:r>
                  <a:rPr lang="en-US" sz="1400" baseline="-250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sz="14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}</a:t>
                </a:r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400" kern="0" dirty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kern="0" dirty="0" smtClean="0"/>
                  <a:t>c) </a:t>
                </a:r>
                <a:r>
                  <a:rPr lang="en-US" sz="1400" kern="0" dirty="0"/>
                  <a:t>A document </a:t>
                </a:r>
                <a:r>
                  <a:rPr lang="en-US" sz="1400" b="1" kern="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d</a:t>
                </a:r>
              </a:p>
              <a:p>
                <a:pPr marL="406003" lvl="2" indent="0">
                  <a:buNone/>
                </a:pPr>
                <a:endParaRPr lang="en-US" sz="1400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Font typeface="Symbol" pitchFamily="18" charset="2"/>
                  <a:buNone/>
                </a:pPr>
                <a:r>
                  <a:rPr lang="en-US" sz="1400" kern="0" dirty="0" smtClean="0"/>
                  <a:t/>
                </a:r>
                <a:br>
                  <a:rPr lang="en-US" sz="1400" kern="0" dirty="0" smtClean="0"/>
                </a:br>
                <a:r>
                  <a:rPr lang="en-US" sz="1400" b="1" kern="0" dirty="0" smtClean="0"/>
                  <a:t>Output:</a:t>
                </a:r>
                <a:r>
                  <a:rPr lang="en-US" sz="1400" kern="0" dirty="0" smtClean="0"/>
                  <a:t> a learned classifier </a:t>
                </a:r>
                <a14:m>
                  <m:oMath xmlns:m="http://schemas.openxmlformats.org/officeDocument/2006/math">
                    <m:r>
                      <a:rPr lang="pt-BR" sz="1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ES" sz="1400" b="0" i="1" kern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sz="1400" b="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1400" b="0" i="1" kern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s-ES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400" kern="0" dirty="0" smtClean="0"/>
                  <a:t/>
                </a:r>
                <a:br>
                  <a:rPr lang="en-US" sz="1400" kern="0" dirty="0" smtClean="0"/>
                </a:br>
                <a:endParaRPr lang="en-GB" sz="1400" kern="0" dirty="0"/>
              </a:p>
            </p:txBody>
          </p:sp>
        </mc:Choice>
        <mc:Fallback>
          <p:sp>
            <p:nvSpPr>
              <p:cNvPr id="17" name="Marcador de contenid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00" y="1553352"/>
                <a:ext cx="2908557" cy="4041690"/>
              </a:xfrm>
              <a:prstGeom prst="rect">
                <a:avLst/>
              </a:prstGeom>
              <a:blipFill rotWithShape="0">
                <a:blip r:embed="rId7"/>
                <a:stretch>
                  <a:fillRect l="-629" t="-302" r="-1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ubTitle" idx="2"/>
          </p:nvPr>
        </p:nvSpPr>
        <p:spPr>
          <a:xfrm>
            <a:off x="302401" y="689656"/>
            <a:ext cx="7657201" cy="39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ct val="25000"/>
              <a:buFont typeface="Noto Sans Symbols"/>
              <a:buNone/>
            </a:pPr>
            <a:r>
              <a:rPr lang="en-US" sz="138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Classification process</a:t>
            </a:r>
            <a:br>
              <a:rPr lang="en-US" sz="1387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387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1" cy="3590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How does </a:t>
            </a:r>
            <a:r>
              <a:rPr lang="en-US"/>
              <a:t>text classification</a:t>
            </a:r>
            <a:r>
              <a:rPr lang="en-US" sz="1800" b="1" i="0" u="none" strike="noStrike" cap="none">
                <a:solidFill>
                  <a:srgbClr val="000066"/>
                </a:solidFill>
                <a:latin typeface="Open Sans"/>
                <a:ea typeface="Open Sans"/>
                <a:cs typeface="Open Sans"/>
                <a:sym typeface="Open Sans"/>
              </a:rPr>
              <a:t> work? 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59999" cy="151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 sz="675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lang="en-US" sz="675" b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771473" y="2308965"/>
            <a:ext cx="7377422" cy="1874567"/>
            <a:chOff x="12337" y="1318365"/>
            <a:chExt cx="7377422" cy="1874567"/>
          </a:xfrm>
        </p:grpSpPr>
        <p:sp>
          <p:nvSpPr>
            <p:cNvPr id="196" name="Shape 196"/>
            <p:cNvSpPr/>
            <p:nvPr/>
          </p:nvSpPr>
          <p:spPr>
            <a:xfrm>
              <a:off x="76166" y="1718700"/>
              <a:ext cx="1123391" cy="3702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6166" y="1718700"/>
              <a:ext cx="1123391" cy="370208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processing</a:t>
              </a:r>
            </a:p>
          </p:txBody>
        </p:sp>
        <p:sp>
          <p:nvSpPr>
            <p:cNvPr id="198" name="Shape 198"/>
            <p:cNvSpPr/>
            <p:nvPr/>
          </p:nvSpPr>
          <p:spPr>
            <a:xfrm>
              <a:off x="76166" y="2499342"/>
              <a:ext cx="1123391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76166" y="2499342"/>
              <a:ext cx="1123391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E.g. Term Extraction</a:t>
              </a:r>
              <a:r>
                <a:rPr lang="en-US" sz="800" dirty="0" smtClean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, tokenize, </a:t>
              </a:r>
              <a:r>
                <a:rPr lang="en-US" sz="8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Dimensionality Reduction, feature selection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74890" y="1606107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443" y="1481001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7568" y="1506023"/>
              <a:ext cx="140422" cy="14042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12674" y="1368407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75310" y="1318365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75477" y="1405938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900583" y="1468491"/>
              <a:ext cx="140422" cy="14042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75729" y="1606107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1150792" y="1743722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00247" y="1481001"/>
              <a:ext cx="229783" cy="229783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2337" y="1956400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7401" y="2068994"/>
              <a:ext cx="140422" cy="14042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75059" y="2169078"/>
              <a:ext cx="204252" cy="20425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37779" y="2331715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87820" y="2169078"/>
              <a:ext cx="140422" cy="14042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12925" y="2344225"/>
              <a:ext cx="89360" cy="8936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825520" y="2144058"/>
              <a:ext cx="204252" cy="20425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100750" y="2094016"/>
              <a:ext cx="140422" cy="14042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241175" y="1505815"/>
              <a:ext cx="412405" cy="787325"/>
            </a:xfrm>
            <a:prstGeom prst="chevron">
              <a:avLst>
                <a:gd name="adj" fmla="val 62310"/>
              </a:avLst>
            </a:prstGeom>
            <a:solidFill>
              <a:srgbClr val="A8A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653580" y="1506196"/>
              <a:ext cx="1124740" cy="7873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1653580" y="1506196"/>
              <a:ext cx="1124740" cy="787318"/>
            </a:xfrm>
            <a:prstGeom prst="rect">
              <a:avLst/>
            </a:prstGeom>
            <a:noFill/>
            <a:ln>
              <a:noFill/>
            </a:ln>
          </p:spPr>
          <p:txBody>
            <a:bodyPr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1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Selection Training / Test Set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653580" y="2499342"/>
              <a:ext cx="1124740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 txBox="1"/>
            <p:nvPr/>
          </p:nvSpPr>
          <p:spPr>
            <a:xfrm>
              <a:off x="1653580" y="2499342"/>
              <a:ext cx="1124740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Definition of the set of documents to model and to test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2778321" y="1505815"/>
              <a:ext cx="412405" cy="787325"/>
            </a:xfrm>
            <a:prstGeom prst="chevron">
              <a:avLst>
                <a:gd name="adj" fmla="val 62310"/>
              </a:avLst>
            </a:prstGeom>
            <a:solidFill>
              <a:srgbClr val="A8A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3190725" y="1506196"/>
              <a:ext cx="1124740" cy="7873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190725" y="1506196"/>
              <a:ext cx="1124740" cy="787318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Classification Model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3190725" y="2499342"/>
              <a:ext cx="1124740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3190725" y="2499342"/>
              <a:ext cx="1124740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Creation of the classification model using the select classification algorithm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4315467" y="1505815"/>
              <a:ext cx="412405" cy="787325"/>
            </a:xfrm>
            <a:prstGeom prst="chevron">
              <a:avLst>
                <a:gd name="adj" fmla="val 62310"/>
              </a:avLst>
            </a:prstGeom>
            <a:solidFill>
              <a:srgbClr val="A8A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727873" y="1506196"/>
              <a:ext cx="1124740" cy="7873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727873" y="1506196"/>
              <a:ext cx="1124740" cy="787318"/>
            </a:xfrm>
            <a:prstGeom prst="rect">
              <a:avLst/>
            </a:prstGeom>
            <a:noFill/>
            <a:ln>
              <a:noFill/>
            </a:ln>
          </p:spPr>
          <p:txBody>
            <a:bodyPr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Validation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4727873" y="2499342"/>
              <a:ext cx="1124740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4727873" y="2499342"/>
              <a:ext cx="1124740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Validate the classification model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5852614" y="1505815"/>
              <a:ext cx="412405" cy="787325"/>
            </a:xfrm>
            <a:prstGeom prst="chevron">
              <a:avLst>
                <a:gd name="adj" fmla="val 62310"/>
              </a:avLst>
            </a:prstGeom>
            <a:solidFill>
              <a:srgbClr val="A8A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349373" y="1449959"/>
              <a:ext cx="956028" cy="95602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489380" y="1589966"/>
              <a:ext cx="676015" cy="67601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Classify New Doc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6265019" y="2499342"/>
              <a:ext cx="1124740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6265019" y="2499342"/>
              <a:ext cx="1124740" cy="693590"/>
            </a:xfrm>
            <a:prstGeom prst="rect">
              <a:avLst/>
            </a:prstGeom>
            <a:noFill/>
            <a:ln>
              <a:noFill/>
            </a:ln>
          </p:spPr>
          <p:txBody>
            <a:bodyPr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9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Classification of new /  unknown text documents</a:t>
              </a:r>
            </a:p>
          </p:txBody>
        </p:sp>
      </p:grpSp>
      <p:sp>
        <p:nvSpPr>
          <p:cNvPr id="238" name="Shape 238"/>
          <p:cNvSpPr txBox="1"/>
          <p:nvPr/>
        </p:nvSpPr>
        <p:spPr>
          <a:xfrm>
            <a:off x="465200" y="1125500"/>
            <a:ext cx="1965900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subTitle" idx="2"/>
          </p:nvPr>
        </p:nvSpPr>
        <p:spPr>
          <a:xfrm>
            <a:off x="302401" y="689656"/>
            <a:ext cx="7657200" cy="3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sz="1387"/>
              <a:t>Data processing: small example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0" cy="3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How does text classification work? 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60000" cy="1512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619250"/>
            <a:ext cx="78676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62" y="3924300"/>
            <a:ext cx="77628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subTitle" idx="2"/>
          </p:nvPr>
        </p:nvSpPr>
        <p:spPr>
          <a:xfrm>
            <a:off x="378601" y="1223056"/>
            <a:ext cx="7657200" cy="3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7" b="1"/>
              <a:t>Dealing with the document:</a:t>
            </a:r>
            <a:r>
              <a:rPr lang="en-US" sz="1387"/>
              <a:t> Demonstration of feature extraction of text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2"/>
          </p:nvPr>
        </p:nvSpPr>
        <p:spPr>
          <a:xfrm>
            <a:off x="378601" y="3432856"/>
            <a:ext cx="7657200" cy="396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7" b="1"/>
              <a:t>Result: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ubTitle" idx="2"/>
          </p:nvPr>
        </p:nvSpPr>
        <p:spPr>
          <a:xfrm>
            <a:off x="806475" y="5185300"/>
            <a:ext cx="7734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Data Processing: Preprocessor, tokenizer, Analyzer (filters stop words)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Decrease the number of features.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Use the Training the model.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/>
              <a:t>Get prediction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02400" y="312738"/>
            <a:ext cx="7657200" cy="3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Case study of emails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460000" y="6566400"/>
            <a:ext cx="360000" cy="1512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50" y="1171581"/>
            <a:ext cx="702945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597600" y="985550"/>
            <a:ext cx="7938600" cy="810300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>
                <a:solidFill>
                  <a:srgbClr val="4A86E8"/>
                </a:solidFill>
              </a:rPr>
              <a:t>Structured data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02700" y="1935712"/>
            <a:ext cx="7938600" cy="3308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Zurich White">
  <a:themeElements>
    <a:clrScheme name="Z Primary and Secondary">
      <a:dk1>
        <a:srgbClr val="000066"/>
      </a:dk1>
      <a:lt1>
        <a:srgbClr val="FFFFFF"/>
      </a:lt1>
      <a:dk2>
        <a:srgbClr val="000066"/>
      </a:dk2>
      <a:lt2>
        <a:srgbClr val="009EFE"/>
      </a:lt2>
      <a:accent1>
        <a:srgbClr val="003399"/>
      </a:accent1>
      <a:accent2>
        <a:srgbClr val="97C1E3"/>
      </a:accent2>
      <a:accent3>
        <a:srgbClr val="4F90C8"/>
      </a:accent3>
      <a:accent4>
        <a:srgbClr val="D5CEB5"/>
      </a:accent4>
      <a:accent5>
        <a:srgbClr val="A89F96"/>
      </a:accent5>
      <a:accent6>
        <a:srgbClr val="E7ECEB"/>
      </a:accent6>
      <a:hlink>
        <a:srgbClr val="009EFE"/>
      </a:hlink>
      <a:folHlink>
        <a:srgbClr val="A89F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343</Words>
  <Application>Microsoft Office PowerPoint</Application>
  <PresentationFormat>Presentación en pantalla (4:3)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Open Sans Light</vt:lpstr>
      <vt:lpstr>Symbol</vt:lpstr>
      <vt:lpstr>Cambria Math</vt:lpstr>
      <vt:lpstr>Open Sans</vt:lpstr>
      <vt:lpstr>Frutiger 55 Roman</vt:lpstr>
      <vt:lpstr>Noto Sans Symbols</vt:lpstr>
      <vt:lpstr>Zurich White</vt:lpstr>
      <vt:lpstr>Classification of text documents; a case study of emails</vt:lpstr>
      <vt:lpstr>Agenda</vt:lpstr>
      <vt:lpstr>Applications</vt:lpstr>
      <vt:lpstr>Text Classification</vt:lpstr>
      <vt:lpstr>Classification Methods</vt:lpstr>
      <vt:lpstr>Classification Methods</vt:lpstr>
      <vt:lpstr>How does text classification work? </vt:lpstr>
      <vt:lpstr>How does text classification work? </vt:lpstr>
      <vt:lpstr>Case study of emails</vt:lpstr>
      <vt:lpstr>Demo in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text documents; a case study of emails</dc:title>
  <cp:lastModifiedBy>GLEDYS ALEXANDRA SULBARAN GOYO</cp:lastModifiedBy>
  <cp:revision>2</cp:revision>
  <dcterms:modified xsi:type="dcterms:W3CDTF">2017-04-28T07:49:57Z</dcterms:modified>
</cp:coreProperties>
</file>