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Raleway" panose="020B0503030101060003" pitchFamily="34" charset="77"/>
      <p:regular r:id="rId14"/>
      <p:bold r:id="rId15"/>
      <p:italic r:id="rId16"/>
      <p:boldItalic r:id="rId17"/>
    </p:embeddedFont>
    <p:embeddedFont>
      <p:font typeface="Lobster"/>
      <p:regular r:id="rId18"/>
    </p:embeddedFont>
    <p:embeddedFont>
      <p:font typeface="Lato" panose="020F0502020204030203" pitchFamily="34"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47" d="100"/>
          <a:sy n="147"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Home Scene,</a:t>
            </a:r>
            <a:endParaRPr/>
          </a:p>
          <a:p>
            <a:pPr marL="0" lvl="0" indent="0" rtl="0">
              <a:spcBef>
                <a:spcPts val="0"/>
              </a:spcBef>
              <a:spcAft>
                <a:spcPts val="0"/>
              </a:spcAft>
              <a:buNone/>
            </a:pPr>
            <a:r>
              <a:rPr lang="en"/>
              <a:t>When user sign up at Cufflink, user is established as a borrower, as user comes into the home view, as you can see at the top right corner, user have the option to become a borrower by adding his/her first item..</a:t>
            </a:r>
            <a:endParaRPr/>
          </a:p>
          <a:p>
            <a:pPr marL="0" lvl="0" indent="0" rtl="0">
              <a:spcBef>
                <a:spcPts val="0"/>
              </a:spcBef>
              <a:spcAft>
                <a:spcPts val="0"/>
              </a:spcAft>
              <a:buNone/>
            </a:pPr>
            <a:r>
              <a:rPr lang="en"/>
              <a:t>Let’s take a look at the home Scene for a second, </a:t>
            </a:r>
            <a:endParaRPr/>
          </a:p>
          <a:p>
            <a:pPr marL="0" lvl="0" indent="0" rtl="0">
              <a:spcBef>
                <a:spcPts val="0"/>
              </a:spcBef>
              <a:spcAft>
                <a:spcPts val="0"/>
              </a:spcAft>
              <a:buNone/>
            </a:pPr>
            <a:r>
              <a:rPr lang="en"/>
              <a:t>Here as you can see, for each row of the table view, there is an an image of the suit, then a heading for an overview of the product, then there’s the pricing. </a:t>
            </a:r>
            <a:endParaRPr/>
          </a:p>
          <a:p>
            <a:pPr marL="0" lvl="0" indent="0" rtl="0">
              <a:spcBef>
                <a:spcPts val="0"/>
              </a:spcBef>
              <a:spcAft>
                <a:spcPts val="0"/>
              </a:spcAft>
              <a:buNone/>
            </a:pPr>
            <a:r>
              <a:rPr lang="en"/>
              <a:t>Price can be adjusted from x amount of dollars per hour to x amount of dollars per day based on the suit-supplier liking</a:t>
            </a:r>
            <a:endParaRPr/>
          </a:p>
          <a:p>
            <a:pPr marL="0" lvl="0" indent="0" rtl="0">
              <a:spcBef>
                <a:spcPts val="0"/>
              </a:spcBef>
              <a:spcAft>
                <a:spcPts val="0"/>
              </a:spcAft>
              <a:buClr>
                <a:schemeClr val="dk1"/>
              </a:buClr>
              <a:buSzPts val="1100"/>
              <a:buFont typeface="Arial"/>
              <a:buNone/>
            </a:pPr>
            <a:r>
              <a:rPr lang="en">
                <a:solidFill>
                  <a:schemeClr val="dk1"/>
                </a:solidFill>
              </a:rPr>
              <a:t>Now let’s take a look at the Item Detail View.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Home Scene,</a:t>
            </a:r>
            <a:endParaRPr/>
          </a:p>
          <a:p>
            <a:pPr marL="0" lvl="0" indent="0" rtl="0">
              <a:spcBef>
                <a:spcPts val="0"/>
              </a:spcBef>
              <a:spcAft>
                <a:spcPts val="0"/>
              </a:spcAft>
              <a:buNone/>
            </a:pPr>
            <a:r>
              <a:rPr lang="en"/>
              <a:t>When user sign up at Cufflink, user is established as a borrower, as user comes into the home view, as you can see at the top right corner, user have the option to become a borrower by adding his/her first item..</a:t>
            </a:r>
            <a:endParaRPr/>
          </a:p>
          <a:p>
            <a:pPr marL="0" lvl="0" indent="0" rtl="0">
              <a:spcBef>
                <a:spcPts val="0"/>
              </a:spcBef>
              <a:spcAft>
                <a:spcPts val="0"/>
              </a:spcAft>
              <a:buNone/>
            </a:pPr>
            <a:r>
              <a:rPr lang="en"/>
              <a:t>Let’s take a look at the home Scene for a second, </a:t>
            </a:r>
            <a:endParaRPr/>
          </a:p>
          <a:p>
            <a:pPr marL="0" lvl="0" indent="0" rtl="0">
              <a:spcBef>
                <a:spcPts val="0"/>
              </a:spcBef>
              <a:spcAft>
                <a:spcPts val="0"/>
              </a:spcAft>
              <a:buNone/>
            </a:pPr>
            <a:r>
              <a:rPr lang="en"/>
              <a:t>Here as you can see, for each row of the table view, there is an an image of the suit, then a heading for an overview of the product, then there’s the pricing. </a:t>
            </a:r>
            <a:endParaRPr/>
          </a:p>
          <a:p>
            <a:pPr marL="0" lvl="0" indent="0" rtl="0">
              <a:spcBef>
                <a:spcPts val="0"/>
              </a:spcBef>
              <a:spcAft>
                <a:spcPts val="0"/>
              </a:spcAft>
              <a:buNone/>
            </a:pPr>
            <a:r>
              <a:rPr lang="en"/>
              <a:t>Price can be adjusted from x amount of dollars per hour to x amount of dollars per day based on the suit-supplier liking</a:t>
            </a:r>
            <a:endParaRPr/>
          </a:p>
          <a:p>
            <a:pPr marL="0" lvl="0" indent="0" rtl="0">
              <a:spcBef>
                <a:spcPts val="0"/>
              </a:spcBef>
              <a:spcAft>
                <a:spcPts val="0"/>
              </a:spcAft>
              <a:buClr>
                <a:schemeClr val="dk1"/>
              </a:buClr>
              <a:buSzPts val="1100"/>
              <a:buFont typeface="Arial"/>
              <a:buNone/>
            </a:pPr>
            <a:r>
              <a:rPr lang="en">
                <a:solidFill>
                  <a:schemeClr val="dk1"/>
                </a:solidFill>
              </a:rPr>
              <a:t>Now let’s take a look at the Item Detail View.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Home Scene,</a:t>
            </a:r>
            <a:endParaRPr/>
          </a:p>
          <a:p>
            <a:pPr marL="0" lvl="0" indent="0" rtl="0">
              <a:spcBef>
                <a:spcPts val="0"/>
              </a:spcBef>
              <a:spcAft>
                <a:spcPts val="0"/>
              </a:spcAft>
              <a:buNone/>
            </a:pPr>
            <a:r>
              <a:rPr lang="en"/>
              <a:t>When user sign up at Cufflink, user is established as a borrower, as user comes into the home view, as you can see at the top right corner, user have the option to become a borrower by adding his/her first item..</a:t>
            </a:r>
            <a:endParaRPr/>
          </a:p>
          <a:p>
            <a:pPr marL="0" lvl="0" indent="0" rtl="0">
              <a:spcBef>
                <a:spcPts val="0"/>
              </a:spcBef>
              <a:spcAft>
                <a:spcPts val="0"/>
              </a:spcAft>
              <a:buNone/>
            </a:pPr>
            <a:r>
              <a:rPr lang="en"/>
              <a:t>Let’s take a look at the home Scene for a second, </a:t>
            </a:r>
            <a:endParaRPr/>
          </a:p>
          <a:p>
            <a:pPr marL="0" lvl="0" indent="0" rtl="0">
              <a:spcBef>
                <a:spcPts val="0"/>
              </a:spcBef>
              <a:spcAft>
                <a:spcPts val="0"/>
              </a:spcAft>
              <a:buNone/>
            </a:pPr>
            <a:r>
              <a:rPr lang="en"/>
              <a:t>Here as you can see, for each row of the table view, there is an an image of the suit, then a heading for an overview of the product, then there’s the pricing. </a:t>
            </a:r>
            <a:endParaRPr/>
          </a:p>
          <a:p>
            <a:pPr marL="0" lvl="0" indent="0" rtl="0">
              <a:spcBef>
                <a:spcPts val="0"/>
              </a:spcBef>
              <a:spcAft>
                <a:spcPts val="0"/>
              </a:spcAft>
              <a:buNone/>
            </a:pPr>
            <a:r>
              <a:rPr lang="en"/>
              <a:t>Price can be adjusted from x amount of dollars per hour to x amount of dollars per day based on the suit-supplier liking</a:t>
            </a:r>
            <a:endParaRPr/>
          </a:p>
          <a:p>
            <a:pPr marL="0" lvl="0" indent="0" rtl="0">
              <a:spcBef>
                <a:spcPts val="0"/>
              </a:spcBef>
              <a:spcAft>
                <a:spcPts val="0"/>
              </a:spcAft>
              <a:buClr>
                <a:schemeClr val="dk1"/>
              </a:buClr>
              <a:buSzPts val="1100"/>
              <a:buFont typeface="Arial"/>
              <a:buNone/>
            </a:pPr>
            <a:r>
              <a:rPr lang="en">
                <a:solidFill>
                  <a:schemeClr val="dk1"/>
                </a:solidFill>
              </a:rPr>
              <a:t>Now let’s take a look at the Item Detail View.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is our Personal Profile View. </a:t>
            </a:r>
            <a:endParaRPr/>
          </a:p>
          <a:p>
            <a:pPr marL="0" lvl="0" indent="0" rtl="0">
              <a:spcBef>
                <a:spcPts val="0"/>
              </a:spcBef>
              <a:spcAft>
                <a:spcPts val="0"/>
              </a:spcAft>
              <a:buNone/>
            </a:pPr>
            <a:r>
              <a:rPr lang="en"/>
              <a:t>Each user will have their own personal profile view.</a:t>
            </a:r>
            <a:endParaRPr/>
          </a:p>
          <a:p>
            <a:pPr marL="0" lvl="0" indent="0" rtl="0">
              <a:spcBef>
                <a:spcPts val="0"/>
              </a:spcBef>
              <a:spcAft>
                <a:spcPts val="0"/>
              </a:spcAft>
              <a:buNone/>
            </a:pPr>
            <a:r>
              <a:rPr lang="en"/>
              <a:t>The Personal Profile View is used to view your own information and postings. </a:t>
            </a:r>
            <a:endParaRPr/>
          </a:p>
          <a:p>
            <a:pPr marL="0" lvl="0" indent="0" rtl="0">
              <a:spcBef>
                <a:spcPts val="0"/>
              </a:spcBef>
              <a:spcAft>
                <a:spcPts val="0"/>
              </a:spcAft>
              <a:buNone/>
            </a:pPr>
            <a:r>
              <a:rPr lang="en"/>
              <a:t>In the Personal Profile View, instead of an items and message buttons, they are replaced with a your items button and an edit info button respectively. </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 name="Shape 8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Shape 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Shape 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Shape 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Shape 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Shape 9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Shape 10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1" name="Shape 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Shape 10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8" name="Shape 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1" name="Shape 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Shape 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5" name="Shape 1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Shape 1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7" name="Shape 1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20" name="Shape 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sp>
        <p:nvSpPr>
          <p:cNvPr id="122" name="Shape 12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Shape 1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Shape 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Shape 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4" name="Shape 8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5" name="Shape 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ctrTitle"/>
          </p:nvPr>
        </p:nvSpPr>
        <p:spPr>
          <a:xfrm>
            <a:off x="-61157" y="1783150"/>
            <a:ext cx="8520600" cy="1092300"/>
          </a:xfrm>
          <a:prstGeom prst="rect">
            <a:avLst/>
          </a:prstGeom>
        </p:spPr>
        <p:txBody>
          <a:bodyPr spcFirstLastPara="1" wrap="square" lIns="91425" tIns="91425" rIns="91425" bIns="91425" anchor="b" anchorCtr="0">
            <a:noAutofit/>
          </a:bodyPr>
          <a:lstStyle/>
          <a:p>
            <a:pPr marL="2743200" lvl="0" indent="0" algn="l" rtl="0">
              <a:spcBef>
                <a:spcPts val="0"/>
              </a:spcBef>
              <a:spcAft>
                <a:spcPts val="0"/>
              </a:spcAft>
              <a:buNone/>
            </a:pPr>
            <a:r>
              <a:rPr lang="en" dirty="0">
                <a:solidFill>
                  <a:srgbClr val="F4F4F4"/>
                </a:solidFill>
                <a:latin typeface="Lobster"/>
                <a:ea typeface="Lobster"/>
                <a:cs typeface="Lobster"/>
                <a:sym typeface="Lobster"/>
              </a:rPr>
              <a:t> 	</a:t>
            </a:r>
            <a:r>
              <a:rPr lang="en" dirty="0">
                <a:solidFill>
                  <a:srgbClr val="F4F4F4"/>
                </a:solidFill>
                <a:latin typeface="Baskerville Old Face" panose="02020602080505020303" pitchFamily="18" charset="77"/>
                <a:ea typeface="Lobster"/>
                <a:cs typeface="Lobster"/>
                <a:sym typeface="Lobster"/>
              </a:rPr>
              <a:t>Cufflink</a:t>
            </a:r>
            <a:endParaRPr dirty="0">
              <a:solidFill>
                <a:srgbClr val="F4F4F4"/>
              </a:solidFill>
              <a:latin typeface="Baskerville Old Face" panose="02020602080505020303" pitchFamily="18" charset="77"/>
              <a:ea typeface="Lobster"/>
              <a:cs typeface="Lobster"/>
              <a:sym typeface="Lobster"/>
            </a:endParaRPr>
          </a:p>
        </p:txBody>
      </p:sp>
      <p:sp>
        <p:nvSpPr>
          <p:cNvPr id="132" name="Shape 132"/>
          <p:cNvSpPr txBox="1">
            <a:spLocks noGrp="1"/>
          </p:cNvSpPr>
          <p:nvPr>
            <p:ph type="subTitle" idx="1"/>
          </p:nvPr>
        </p:nvSpPr>
        <p:spPr>
          <a:xfrm>
            <a:off x="311700" y="294777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Raleway"/>
                <a:ea typeface="Raleway"/>
                <a:cs typeface="Raleway"/>
                <a:sym typeface="Raleway"/>
              </a:rPr>
              <a:t>Zuri Wong, Joe Chu, Christian Howe</a:t>
            </a:r>
            <a:endParaRPr>
              <a:solidFill>
                <a:srgbClr val="F5F5F5"/>
              </a:solidFill>
              <a:latin typeface="Raleway"/>
              <a:ea typeface="Raleway"/>
              <a:cs typeface="Raleway"/>
              <a:sym typeface="Raleway"/>
            </a:endParaRPr>
          </a:p>
        </p:txBody>
      </p:sp>
      <p:pic>
        <p:nvPicPr>
          <p:cNvPr id="133" name="Shape 133"/>
          <p:cNvPicPr preferRelativeResize="0"/>
          <p:nvPr/>
        </p:nvPicPr>
        <p:blipFill>
          <a:blip r:embed="rId3">
            <a:alphaModFix/>
          </a:blip>
          <a:stretch>
            <a:fillRect/>
          </a:stretch>
        </p:blipFill>
        <p:spPr>
          <a:xfrm>
            <a:off x="2931750" y="2010525"/>
            <a:ext cx="79260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Roadblocks so far...</a:t>
            </a:r>
            <a:endParaRPr>
              <a:solidFill>
                <a:srgbClr val="F5F5F5"/>
              </a:solidFill>
              <a:latin typeface="Lobster"/>
              <a:ea typeface="Lobster"/>
              <a:cs typeface="Lobster"/>
              <a:sym typeface="Lobster"/>
            </a:endParaRPr>
          </a:p>
        </p:txBody>
      </p:sp>
      <p:sp>
        <p:nvSpPr>
          <p:cNvPr id="195" name="Shape 195"/>
          <p:cNvSpPr txBox="1">
            <a:spLocks noGrp="1"/>
          </p:cNvSpPr>
          <p:nvPr>
            <p:ph type="body" idx="1"/>
          </p:nvPr>
        </p:nvSpPr>
        <p:spPr>
          <a:xfrm>
            <a:off x="71625" y="1170925"/>
            <a:ext cx="8885700" cy="37695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Access data from API in a time sensitive manner</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&lt; 1 second</a:t>
            </a:r>
            <a:endParaRPr>
              <a:solidFill>
                <a:srgbClr val="F4F4F4"/>
              </a:solidFill>
              <a:latin typeface="Raleway"/>
              <a:ea typeface="Raleway"/>
              <a:cs typeface="Raleway"/>
              <a:sym typeface="Raleway"/>
            </a:endParaRPr>
          </a:p>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Generating useful data for testing purposes</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Large amount of examples are needed</a:t>
            </a:r>
            <a:endParaRPr>
              <a:solidFill>
                <a:srgbClr val="F4F4F4"/>
              </a:solidFill>
              <a:latin typeface="Raleway"/>
              <a:ea typeface="Raleway"/>
              <a:cs typeface="Raleway"/>
              <a:sym typeface="Raleway"/>
            </a:endParaRPr>
          </a:p>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Keeping API in sync with front end</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Doing multiple deploys and using the right deploy in app</a:t>
            </a:r>
            <a:endParaRPr>
              <a:solidFill>
                <a:srgbClr val="F4F4F4"/>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UML  Class Diagram</a:t>
            </a:r>
            <a:endParaRPr>
              <a:solidFill>
                <a:srgbClr val="F5F5F5"/>
              </a:solidFill>
              <a:latin typeface="Lobster"/>
              <a:ea typeface="Lobster"/>
              <a:cs typeface="Lobster"/>
              <a:sym typeface="Lobster"/>
            </a:endParaRPr>
          </a:p>
        </p:txBody>
      </p:sp>
      <p:pic>
        <p:nvPicPr>
          <p:cNvPr id="139" name="Shape 139"/>
          <p:cNvPicPr preferRelativeResize="0"/>
          <p:nvPr/>
        </p:nvPicPr>
        <p:blipFill rotWithShape="1">
          <a:blip r:embed="rId3">
            <a:alphaModFix/>
          </a:blip>
          <a:srcRect t="16641" b="20795"/>
          <a:stretch/>
        </p:blipFill>
        <p:spPr>
          <a:xfrm>
            <a:off x="1261675" y="1152475"/>
            <a:ext cx="6857999" cy="3217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Navigation Structure From last week</a:t>
            </a:r>
            <a:endParaRPr>
              <a:solidFill>
                <a:srgbClr val="F5F5F5"/>
              </a:solidFill>
              <a:latin typeface="Lobster"/>
              <a:ea typeface="Lobster"/>
              <a:cs typeface="Lobster"/>
              <a:sym typeface="Lobster"/>
            </a:endParaRPr>
          </a:p>
        </p:txBody>
      </p:sp>
      <p:pic>
        <p:nvPicPr>
          <p:cNvPr id="145" name="Shape 145"/>
          <p:cNvPicPr preferRelativeResize="0"/>
          <p:nvPr/>
        </p:nvPicPr>
        <p:blipFill>
          <a:blip r:embed="rId3">
            <a:alphaModFix/>
          </a:blip>
          <a:stretch>
            <a:fillRect/>
          </a:stretch>
        </p:blipFill>
        <p:spPr>
          <a:xfrm>
            <a:off x="1187950" y="1153013"/>
            <a:ext cx="6957892" cy="3820977"/>
          </a:xfrm>
          <a:prstGeom prst="rect">
            <a:avLst/>
          </a:prstGeom>
          <a:noFill/>
          <a:ln>
            <a:noFill/>
          </a:ln>
        </p:spPr>
      </p:pic>
      <p:sp>
        <p:nvSpPr>
          <p:cNvPr id="146" name="Shape 146"/>
          <p:cNvSpPr txBox="1"/>
          <p:nvPr/>
        </p:nvSpPr>
        <p:spPr>
          <a:xfrm>
            <a:off x="1223800" y="2310750"/>
            <a:ext cx="1925700"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b="1"/>
              <a:t>LogInViewController</a:t>
            </a:r>
            <a:endParaRPr b="1"/>
          </a:p>
        </p:txBody>
      </p:sp>
      <p:sp>
        <p:nvSpPr>
          <p:cNvPr id="147" name="Shape 147"/>
          <p:cNvSpPr txBox="1"/>
          <p:nvPr/>
        </p:nvSpPr>
        <p:spPr>
          <a:xfrm>
            <a:off x="2565775" y="2745600"/>
            <a:ext cx="2166900"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a:t>SignUpViewController</a:t>
            </a:r>
            <a:endParaRPr b="1"/>
          </a:p>
        </p:txBody>
      </p:sp>
      <p:sp>
        <p:nvSpPr>
          <p:cNvPr id="148" name="Shape 148"/>
          <p:cNvSpPr txBox="1"/>
          <p:nvPr/>
        </p:nvSpPr>
        <p:spPr>
          <a:xfrm>
            <a:off x="3570514" y="4233050"/>
            <a:ext cx="2480261"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dirty="0" err="1"/>
              <a:t>HomeTableViewController</a:t>
            </a:r>
            <a:endParaRPr b="1" dirty="0"/>
          </a:p>
        </p:txBody>
      </p:sp>
      <p:sp>
        <p:nvSpPr>
          <p:cNvPr id="149" name="Shape 149"/>
          <p:cNvSpPr txBox="1"/>
          <p:nvPr/>
        </p:nvSpPr>
        <p:spPr>
          <a:xfrm>
            <a:off x="5455200" y="2892338"/>
            <a:ext cx="2382600"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a:t>ItemDetailsViewController</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Navigation Structure expanded</a:t>
            </a:r>
            <a:endParaRPr>
              <a:solidFill>
                <a:srgbClr val="F5F5F5"/>
              </a:solidFill>
              <a:latin typeface="Lobster"/>
              <a:ea typeface="Lobster"/>
              <a:cs typeface="Lobster"/>
              <a:sym typeface="Lobster"/>
            </a:endParaRPr>
          </a:p>
        </p:txBody>
      </p:sp>
      <p:pic>
        <p:nvPicPr>
          <p:cNvPr id="155" name="Shape 155"/>
          <p:cNvPicPr preferRelativeResize="0"/>
          <p:nvPr/>
        </p:nvPicPr>
        <p:blipFill>
          <a:blip r:embed="rId3">
            <a:alphaModFix/>
          </a:blip>
          <a:stretch>
            <a:fillRect/>
          </a:stretch>
        </p:blipFill>
        <p:spPr>
          <a:xfrm>
            <a:off x="2283400" y="1170125"/>
            <a:ext cx="4493602" cy="3820975"/>
          </a:xfrm>
          <a:prstGeom prst="rect">
            <a:avLst/>
          </a:prstGeom>
          <a:noFill/>
          <a:ln>
            <a:noFill/>
          </a:ln>
        </p:spPr>
      </p:pic>
      <p:sp>
        <p:nvSpPr>
          <p:cNvPr id="156" name="Shape 156"/>
          <p:cNvSpPr txBox="1"/>
          <p:nvPr/>
        </p:nvSpPr>
        <p:spPr>
          <a:xfrm>
            <a:off x="2387725" y="1437825"/>
            <a:ext cx="2173800"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a:t>AddItemViewController</a:t>
            </a:r>
            <a:endParaRPr b="1"/>
          </a:p>
        </p:txBody>
      </p:sp>
      <p:sp>
        <p:nvSpPr>
          <p:cNvPr id="157" name="Shape 157"/>
          <p:cNvSpPr txBox="1"/>
          <p:nvPr/>
        </p:nvSpPr>
        <p:spPr>
          <a:xfrm>
            <a:off x="2968025" y="4585600"/>
            <a:ext cx="2757600"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a:t>PersonalProfileViewController</a:t>
            </a:r>
            <a:endParaRPr b="1"/>
          </a:p>
        </p:txBody>
      </p:sp>
      <p:sp>
        <p:nvSpPr>
          <p:cNvPr id="158" name="Shape 158"/>
          <p:cNvSpPr txBox="1"/>
          <p:nvPr/>
        </p:nvSpPr>
        <p:spPr>
          <a:xfrm>
            <a:off x="4603200" y="2711350"/>
            <a:ext cx="2173802" cy="34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b="1"/>
              <a:t>EditItemViewController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Architecture Specification</a:t>
            </a:r>
            <a:endParaRPr>
              <a:solidFill>
                <a:srgbClr val="F5F5F5"/>
              </a:solidFill>
              <a:latin typeface="Lobster"/>
              <a:ea typeface="Lobster"/>
              <a:cs typeface="Lobster"/>
              <a:sym typeface="Lobster"/>
            </a:endParaRPr>
          </a:p>
        </p:txBody>
      </p:sp>
      <p:sp>
        <p:nvSpPr>
          <p:cNvPr id="164" name="Shape 164"/>
          <p:cNvSpPr txBox="1">
            <a:spLocks noGrp="1"/>
          </p:cNvSpPr>
          <p:nvPr>
            <p:ph type="body" idx="1"/>
          </p:nvPr>
        </p:nvSpPr>
        <p:spPr>
          <a:xfrm>
            <a:off x="71625" y="1170925"/>
            <a:ext cx="3714300" cy="16731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system is built using a client server architecture with a custom JSON API. The API has endpoints for authenticating users, signing up new accounts, creating formal wear posts, listing formal wear posts, and getting details about formal wear posts and users. It uses a token for authentication, which is shared via URLSession.</a:t>
            </a:r>
            <a:endParaRPr>
              <a:solidFill>
                <a:srgbClr val="F4F4F4"/>
              </a:solidFill>
              <a:latin typeface="Raleway"/>
              <a:ea typeface="Raleway"/>
              <a:cs typeface="Raleway"/>
              <a:sym typeface="Raleway"/>
            </a:endParaRPr>
          </a:p>
          <a:p>
            <a:pPr marL="0" lvl="0" indent="0" rtl="0">
              <a:spcBef>
                <a:spcPts val="0"/>
              </a:spcBef>
              <a:spcAft>
                <a:spcPts val="1600"/>
              </a:spcAft>
              <a:buNone/>
            </a:pPr>
            <a:endParaRPr>
              <a:solidFill>
                <a:srgbClr val="F5F5F5"/>
              </a:solidFill>
              <a:latin typeface="Raleway"/>
              <a:ea typeface="Raleway"/>
              <a:cs typeface="Raleway"/>
              <a:sym typeface="Raleway"/>
            </a:endParaRPr>
          </a:p>
        </p:txBody>
      </p:sp>
      <p:pic>
        <p:nvPicPr>
          <p:cNvPr id="165" name="Shape 165"/>
          <p:cNvPicPr preferRelativeResize="0"/>
          <p:nvPr/>
        </p:nvPicPr>
        <p:blipFill rotWithShape="1">
          <a:blip r:embed="rId3">
            <a:alphaModFix/>
          </a:blip>
          <a:srcRect t="15233" b="28032"/>
          <a:stretch/>
        </p:blipFill>
        <p:spPr>
          <a:xfrm>
            <a:off x="4557025" y="1262450"/>
            <a:ext cx="4120575" cy="312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7605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API Used So Far</a:t>
            </a:r>
            <a:endParaRPr>
              <a:solidFill>
                <a:srgbClr val="F5F5F5"/>
              </a:solidFill>
              <a:latin typeface="Lobster"/>
              <a:ea typeface="Lobster"/>
              <a:cs typeface="Lobster"/>
              <a:sym typeface="Lobster"/>
            </a:endParaRPr>
          </a:p>
        </p:txBody>
      </p:sp>
      <p:sp>
        <p:nvSpPr>
          <p:cNvPr id="171" name="Shape 171"/>
          <p:cNvSpPr txBox="1">
            <a:spLocks noGrp="1"/>
          </p:cNvSpPr>
          <p:nvPr>
            <p:ph type="body" idx="1"/>
          </p:nvPr>
        </p:nvSpPr>
        <p:spPr>
          <a:xfrm>
            <a:off x="247350" y="1230850"/>
            <a:ext cx="8649300" cy="3698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F5F5F5"/>
              </a:buClr>
              <a:buSzPts val="1800"/>
              <a:buFont typeface="Raleway"/>
              <a:buChar char="●"/>
            </a:pPr>
            <a:r>
              <a:rPr lang="en">
                <a:solidFill>
                  <a:srgbClr val="F4F4F4"/>
                </a:solidFill>
                <a:latin typeface="Raleway"/>
                <a:ea typeface="Raleway"/>
                <a:cs typeface="Raleway"/>
                <a:sym typeface="Raleway"/>
              </a:rPr>
              <a:t>Login</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cufflink-api.now.sh/login</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Provide a JSON document with the username and password</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Get a login token to provide with other requests</a:t>
            </a:r>
            <a:endParaRPr>
              <a:solidFill>
                <a:srgbClr val="F4F4F4"/>
              </a:solidFill>
              <a:latin typeface="Raleway"/>
              <a:ea typeface="Raleway"/>
              <a:cs typeface="Raleway"/>
              <a:sym typeface="Raleway"/>
            </a:endParaRPr>
          </a:p>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Signup</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cufflink-api.now.sh/signup</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Provide a JSON document with the signup info from the UI</a:t>
            </a:r>
            <a:endParaRPr>
              <a:solidFill>
                <a:srgbClr val="F4F4F4"/>
              </a:solidFill>
              <a:latin typeface="Raleway"/>
              <a:ea typeface="Raleway"/>
              <a:cs typeface="Raleway"/>
              <a:sym typeface="Raleway"/>
            </a:endParaRPr>
          </a:p>
          <a:p>
            <a:pPr marL="457200" lvl="0" indent="-342900" rtl="0">
              <a:spcBef>
                <a:spcPts val="0"/>
              </a:spcBef>
              <a:spcAft>
                <a:spcPts val="0"/>
              </a:spcAft>
              <a:buClr>
                <a:srgbClr val="F5F5F5"/>
              </a:buClr>
              <a:buSzPts val="1800"/>
              <a:buFont typeface="Raleway"/>
              <a:buChar char="●"/>
            </a:pPr>
            <a:r>
              <a:rPr lang="en">
                <a:solidFill>
                  <a:srgbClr val="F4F4F4"/>
                </a:solidFill>
                <a:latin typeface="Raleway"/>
                <a:ea typeface="Raleway"/>
                <a:cs typeface="Raleway"/>
                <a:sym typeface="Raleway"/>
              </a:rPr>
              <a:t>Get all items (includes general info of items)</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cufflink-api.now.sh/items</a:t>
            </a:r>
            <a:endParaRPr>
              <a:solidFill>
                <a:srgbClr val="F4F4F4"/>
              </a:solidFill>
              <a:latin typeface="Raleway"/>
              <a:ea typeface="Raleway"/>
              <a:cs typeface="Raleway"/>
              <a:sym typeface="Raleway"/>
            </a:endParaRPr>
          </a:p>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Get item (full details of an item using item ID) </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cufflink-api.now.sh/items/1</a:t>
            </a:r>
            <a:endParaRPr>
              <a:solidFill>
                <a:srgbClr val="F4F4F4"/>
              </a:solidFill>
              <a:latin typeface="Raleway"/>
              <a:ea typeface="Raleway"/>
              <a:cs typeface="Raleway"/>
              <a:sym typeface="Raleway"/>
            </a:endParaRPr>
          </a:p>
          <a:p>
            <a:pPr marL="457200" lvl="0" indent="-342900" rtl="0">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Get current location of user given address/zipcode (geocoding)</a:t>
            </a:r>
            <a:endParaRPr>
              <a:solidFill>
                <a:srgbClr val="F4F4F4"/>
              </a:solidFill>
              <a:latin typeface="Raleway"/>
              <a:ea typeface="Raleway"/>
              <a:cs typeface="Raleway"/>
              <a:sym typeface="Raleway"/>
            </a:endParaRPr>
          </a:p>
          <a:p>
            <a:pPr marL="914400" lvl="1" indent="-317500" rtl="0">
              <a:spcBef>
                <a:spcPts val="0"/>
              </a:spcBef>
              <a:spcAft>
                <a:spcPts val="0"/>
              </a:spcAft>
              <a:buClr>
                <a:srgbClr val="F4F4F4"/>
              </a:buClr>
              <a:buSzPts val="1400"/>
              <a:buFont typeface="Raleway"/>
              <a:buChar char="○"/>
            </a:pPr>
            <a:r>
              <a:rPr lang="en">
                <a:solidFill>
                  <a:srgbClr val="F4F4F4"/>
                </a:solidFill>
                <a:latin typeface="Raleway"/>
                <a:ea typeface="Raleway"/>
                <a:cs typeface="Raleway"/>
                <a:sym typeface="Raleway"/>
              </a:rPr>
              <a:t>Latitude and longitude</a:t>
            </a:r>
            <a:endParaRPr>
              <a:solidFill>
                <a:srgbClr val="F4F4F4"/>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Functional Requirements</a:t>
            </a:r>
            <a:endParaRPr>
              <a:solidFill>
                <a:srgbClr val="F5F5F5"/>
              </a:solidFill>
              <a:latin typeface="Lobster"/>
              <a:ea typeface="Lobster"/>
              <a:cs typeface="Lobster"/>
              <a:sym typeface="Lobster"/>
            </a:endParaRPr>
          </a:p>
        </p:txBody>
      </p:sp>
      <p:sp>
        <p:nvSpPr>
          <p:cNvPr id="177" name="Shape 177"/>
          <p:cNvSpPr txBox="1">
            <a:spLocks noGrp="1"/>
          </p:cNvSpPr>
          <p:nvPr>
            <p:ph type="body" idx="1"/>
          </p:nvPr>
        </p:nvSpPr>
        <p:spPr>
          <a:xfrm>
            <a:off x="80200" y="1162375"/>
            <a:ext cx="8885700" cy="37695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find formal wear available for rent from other users.</a:t>
            </a:r>
            <a:endParaRPr b="1">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post formal wear with images, textual description, availability, and rental price.</a:t>
            </a:r>
            <a:endParaRPr b="1">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contact other users</a:t>
            </a:r>
            <a:r>
              <a:rPr lang="en">
                <a:solidFill>
                  <a:srgbClr val="F4F4F4"/>
                </a:solidFill>
                <a:latin typeface="Raleway"/>
                <a:ea typeface="Raleway"/>
                <a:cs typeface="Raleway"/>
                <a:sym typeface="Raleway"/>
              </a:rPr>
              <a:t> for the purpose of discussing the rental of formal wear.</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create a profile</a:t>
            </a:r>
            <a:r>
              <a:rPr lang="en">
                <a:solidFill>
                  <a:srgbClr val="F4F4F4"/>
                </a:solidFill>
                <a:latin typeface="Raleway"/>
                <a:ea typeface="Raleway"/>
                <a:cs typeface="Raleway"/>
                <a:sym typeface="Raleway"/>
              </a:rPr>
              <a:t> that includes personal information necessary for the rental of a suit, including a name and general location.</a:t>
            </a:r>
            <a:endParaRPr>
              <a:solidFill>
                <a:srgbClr val="F4F4F4"/>
              </a:solidFill>
              <a:latin typeface="Raleway"/>
              <a:ea typeface="Raleway"/>
              <a:cs typeface="Raleway"/>
              <a:sym typeface="Raleway"/>
            </a:endParaRPr>
          </a:p>
          <a:p>
            <a:pPr marL="0" lvl="0" indent="0" rtl="0">
              <a:spcBef>
                <a:spcPts val="0"/>
              </a:spcBef>
              <a:spcAft>
                <a:spcPts val="1600"/>
              </a:spcAft>
              <a:buNone/>
            </a:pPr>
            <a:endParaRPr>
              <a:solidFill>
                <a:srgbClr val="F5F5F5"/>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Functional Requirements Cont.</a:t>
            </a:r>
            <a:endParaRPr>
              <a:solidFill>
                <a:srgbClr val="F5F5F5"/>
              </a:solidFill>
              <a:latin typeface="Lobster"/>
              <a:ea typeface="Lobster"/>
              <a:cs typeface="Lobster"/>
              <a:sym typeface="Lobster"/>
            </a:endParaRPr>
          </a:p>
        </p:txBody>
      </p:sp>
      <p:sp>
        <p:nvSpPr>
          <p:cNvPr id="183" name="Shape 183"/>
          <p:cNvSpPr txBox="1">
            <a:spLocks noGrp="1"/>
          </p:cNvSpPr>
          <p:nvPr>
            <p:ph type="body" idx="1"/>
          </p:nvPr>
        </p:nvSpPr>
        <p:spPr>
          <a:xfrm>
            <a:off x="88750" y="1068250"/>
            <a:ext cx="8885700" cy="37695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0" lvl="0" indent="0" rtl="0">
              <a:lnSpc>
                <a:spcPct val="100000"/>
              </a:lnSpc>
              <a:spcBef>
                <a:spcPts val="0"/>
              </a:spcBef>
              <a:spcAft>
                <a:spcPts val="0"/>
              </a:spcAft>
              <a:buNone/>
            </a:pP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authenticate with a username and password</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set up authentication information</a:t>
            </a:r>
            <a:r>
              <a:rPr lang="en">
                <a:solidFill>
                  <a:srgbClr val="F4F4F4"/>
                </a:solidFill>
                <a:latin typeface="Raleway"/>
                <a:ea typeface="Raleway"/>
                <a:cs typeface="Raleway"/>
                <a:sym typeface="Raleway"/>
              </a:rPr>
              <a:t>, including a unique username and a password of at least 8 characters.</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see their </a:t>
            </a:r>
            <a:r>
              <a:rPr lang="en" b="1">
                <a:solidFill>
                  <a:srgbClr val="F4F4F4"/>
                </a:solidFill>
                <a:latin typeface="Raleway"/>
                <a:ea typeface="Raleway"/>
                <a:cs typeface="Raleway"/>
                <a:sym typeface="Raleway"/>
              </a:rPr>
              <a:t>geographical distance from another user and only show suits in that range</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 </a:t>
            </a:r>
            <a:r>
              <a:rPr lang="en" b="1">
                <a:solidFill>
                  <a:srgbClr val="F4F4F4"/>
                </a:solidFill>
                <a:latin typeface="Raleway"/>
                <a:ea typeface="Raleway"/>
                <a:cs typeface="Raleway"/>
                <a:sym typeface="Raleway"/>
              </a:rPr>
              <a:t>see their own profile and the profile of other users</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Char char="●"/>
            </a:pPr>
            <a:r>
              <a:rPr lang="en">
                <a:solidFill>
                  <a:srgbClr val="F4F4F4"/>
                </a:solidFill>
                <a:latin typeface="Raleway"/>
                <a:ea typeface="Raleway"/>
                <a:cs typeface="Raleway"/>
                <a:sym typeface="Raleway"/>
              </a:rPr>
              <a:t>The software system shall enable the user to</a:t>
            </a:r>
            <a:r>
              <a:rPr lang="en" b="1">
                <a:solidFill>
                  <a:srgbClr val="F4F4F4"/>
                </a:solidFill>
                <a:latin typeface="Raleway"/>
                <a:ea typeface="Raleway"/>
                <a:cs typeface="Raleway"/>
                <a:sym typeface="Raleway"/>
              </a:rPr>
              <a:t> change the availability of their formal wear</a:t>
            </a:r>
            <a:r>
              <a:rPr lang="en">
                <a:solidFill>
                  <a:srgbClr val="F4F4F4"/>
                </a:solidFill>
                <a:latin typeface="Raleway"/>
                <a:ea typeface="Raleway"/>
                <a:cs typeface="Raleway"/>
                <a:sym typeface="Raleway"/>
              </a:rPr>
              <a:t> when it is rented out.</a:t>
            </a:r>
            <a:endParaRPr>
              <a:solidFill>
                <a:srgbClr val="F4F4F4"/>
              </a:solidFill>
              <a:latin typeface="Raleway"/>
              <a:ea typeface="Raleway"/>
              <a:cs typeface="Raleway"/>
              <a:sym typeface="Raleway"/>
            </a:endParaRPr>
          </a:p>
          <a:p>
            <a:pPr marL="0" lvl="0" indent="0" rtl="0">
              <a:spcBef>
                <a:spcPts val="0"/>
              </a:spcBef>
              <a:spcAft>
                <a:spcPts val="1600"/>
              </a:spcAft>
              <a:buNone/>
            </a:pPr>
            <a:endParaRPr>
              <a:solidFill>
                <a:srgbClr val="F5F5F5"/>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F5F5F5"/>
                </a:solidFill>
                <a:latin typeface="Lobster"/>
                <a:ea typeface="Lobster"/>
                <a:cs typeface="Lobster"/>
                <a:sym typeface="Lobster"/>
              </a:rPr>
              <a:t>Non-Functional Requirements</a:t>
            </a:r>
            <a:endParaRPr>
              <a:solidFill>
                <a:srgbClr val="F5F5F5"/>
              </a:solidFill>
              <a:latin typeface="Lobster"/>
              <a:ea typeface="Lobster"/>
              <a:cs typeface="Lobster"/>
              <a:sym typeface="Lobster"/>
            </a:endParaRPr>
          </a:p>
        </p:txBody>
      </p:sp>
      <p:sp>
        <p:nvSpPr>
          <p:cNvPr id="189" name="Shape 189"/>
          <p:cNvSpPr txBox="1">
            <a:spLocks noGrp="1"/>
          </p:cNvSpPr>
          <p:nvPr>
            <p:ph type="body" idx="1"/>
          </p:nvPr>
        </p:nvSpPr>
        <p:spPr>
          <a:xfrm>
            <a:off x="71625" y="1170925"/>
            <a:ext cx="8885700" cy="37695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shall use a </a:t>
            </a:r>
            <a:r>
              <a:rPr lang="en" b="1">
                <a:solidFill>
                  <a:srgbClr val="F4F4F4"/>
                </a:solidFill>
                <a:latin typeface="Raleway"/>
                <a:ea typeface="Raleway"/>
                <a:cs typeface="Raleway"/>
                <a:sym typeface="Raleway"/>
              </a:rPr>
              <a:t>custom API </a:t>
            </a:r>
            <a:r>
              <a:rPr lang="en">
                <a:solidFill>
                  <a:srgbClr val="F4F4F4"/>
                </a:solidFill>
                <a:latin typeface="Raleway"/>
                <a:ea typeface="Raleway"/>
                <a:cs typeface="Raleway"/>
                <a:sym typeface="Raleway"/>
              </a:rPr>
              <a:t>to securely and privately share data between users.</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system shall </a:t>
            </a:r>
            <a:r>
              <a:rPr lang="en" b="1">
                <a:solidFill>
                  <a:srgbClr val="F4F4F4"/>
                </a:solidFill>
                <a:latin typeface="Raleway"/>
                <a:ea typeface="Raleway"/>
                <a:cs typeface="Raleway"/>
                <a:sym typeface="Raleway"/>
              </a:rPr>
              <a:t>protect the privacy of a users’ exact address</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system shall </a:t>
            </a:r>
            <a:r>
              <a:rPr lang="en" b="1">
                <a:solidFill>
                  <a:srgbClr val="F4F4F4"/>
                </a:solidFill>
                <a:latin typeface="Raleway"/>
                <a:ea typeface="Raleway"/>
                <a:cs typeface="Raleway"/>
                <a:sym typeface="Raleway"/>
              </a:rPr>
              <a:t>perform responsively while network requests are in progress</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system shall be </a:t>
            </a:r>
            <a:r>
              <a:rPr lang="en" b="1">
                <a:solidFill>
                  <a:srgbClr val="F4F4F4"/>
                </a:solidFill>
                <a:latin typeface="Raleway"/>
                <a:ea typeface="Raleway"/>
                <a:cs typeface="Raleway"/>
                <a:sym typeface="Raleway"/>
              </a:rPr>
              <a:t>developed with resources available royalty free online</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system shall run on i</a:t>
            </a:r>
            <a:r>
              <a:rPr lang="en" b="1">
                <a:solidFill>
                  <a:srgbClr val="F4F4F4"/>
                </a:solidFill>
                <a:latin typeface="Raleway"/>
                <a:ea typeface="Raleway"/>
                <a:cs typeface="Raleway"/>
                <a:sym typeface="Raleway"/>
              </a:rPr>
              <a:t>Phone SE to iPhone X in portrait mode only</a:t>
            </a:r>
            <a:r>
              <a:rPr lang="en">
                <a:solidFill>
                  <a:srgbClr val="F4F4F4"/>
                </a:solidFill>
                <a:latin typeface="Raleway"/>
                <a:ea typeface="Raleway"/>
                <a:cs typeface="Raleway"/>
                <a:sym typeface="Raleway"/>
              </a:rPr>
              <a:t>.</a:t>
            </a:r>
            <a:endParaRPr>
              <a:solidFill>
                <a:srgbClr val="F4F4F4"/>
              </a:solidFill>
              <a:latin typeface="Raleway"/>
              <a:ea typeface="Raleway"/>
              <a:cs typeface="Raleway"/>
              <a:sym typeface="Raleway"/>
            </a:endParaRPr>
          </a:p>
          <a:p>
            <a:pPr marL="457200" lvl="0" indent="-342900" rtl="0">
              <a:lnSpc>
                <a:spcPct val="100000"/>
              </a:lnSpc>
              <a:spcBef>
                <a:spcPts val="0"/>
              </a:spcBef>
              <a:spcAft>
                <a:spcPts val="0"/>
              </a:spcAft>
              <a:buClr>
                <a:srgbClr val="F4F4F4"/>
              </a:buClr>
              <a:buSzPts val="1800"/>
              <a:buFont typeface="Raleway"/>
              <a:buAutoNum type="arabicPeriod"/>
            </a:pPr>
            <a:r>
              <a:rPr lang="en">
                <a:solidFill>
                  <a:srgbClr val="F4F4F4"/>
                </a:solidFill>
                <a:latin typeface="Raleway"/>
                <a:ea typeface="Raleway"/>
                <a:cs typeface="Raleway"/>
                <a:sym typeface="Raleway"/>
              </a:rPr>
              <a:t>The software system shall be </a:t>
            </a:r>
            <a:r>
              <a:rPr lang="en" b="1">
                <a:solidFill>
                  <a:srgbClr val="F4F4F4"/>
                </a:solidFill>
                <a:latin typeface="Raleway"/>
                <a:ea typeface="Raleway"/>
                <a:cs typeface="Raleway"/>
                <a:sym typeface="Raleway"/>
              </a:rPr>
              <a:t>self-explanatory to use</a:t>
            </a:r>
            <a:r>
              <a:rPr lang="en">
                <a:solidFill>
                  <a:srgbClr val="F4F4F4"/>
                </a:solidFill>
                <a:latin typeface="Raleway"/>
                <a:ea typeface="Raleway"/>
                <a:cs typeface="Raleway"/>
                <a:sym typeface="Raleway"/>
              </a:rPr>
              <a:t> without instruction.</a:t>
            </a:r>
            <a:endParaRPr>
              <a:solidFill>
                <a:srgbClr val="F4F4F4"/>
              </a:solidFill>
              <a:latin typeface="Raleway"/>
              <a:ea typeface="Raleway"/>
              <a:cs typeface="Raleway"/>
              <a:sym typeface="Raleway"/>
            </a:endParaRPr>
          </a:p>
          <a:p>
            <a:pPr marL="0" lvl="0" indent="0" rtl="0">
              <a:spcBef>
                <a:spcPts val="0"/>
              </a:spcBef>
              <a:spcAft>
                <a:spcPts val="1600"/>
              </a:spcAft>
              <a:buNone/>
            </a:pPr>
            <a:endParaRPr>
              <a:solidFill>
                <a:srgbClr val="F4F4F4"/>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1299</Words>
  <Application>Microsoft Macintosh PowerPoint</Application>
  <PresentationFormat>On-screen Show (16:9)</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Raleway</vt:lpstr>
      <vt:lpstr>Lobster</vt:lpstr>
      <vt:lpstr>Lato</vt:lpstr>
      <vt:lpstr>Streamline</vt:lpstr>
      <vt:lpstr>Simple Light</vt:lpstr>
      <vt:lpstr>  Cufflink</vt:lpstr>
      <vt:lpstr>UML  Class Diagram</vt:lpstr>
      <vt:lpstr>Navigation Structure From last week</vt:lpstr>
      <vt:lpstr>Navigation Structure expanded</vt:lpstr>
      <vt:lpstr>Architecture Specification</vt:lpstr>
      <vt:lpstr>API Used So Far</vt:lpstr>
      <vt:lpstr>Functional Requirements</vt:lpstr>
      <vt:lpstr>Functional Requirements Cont.</vt:lpstr>
      <vt:lpstr>Non-Functional Requirements</vt:lpstr>
      <vt:lpstr>Roadblocks so far...</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Cufflink</dc:title>
  <cp:lastModifiedBy>Wong, Zuri</cp:lastModifiedBy>
  <cp:revision>1</cp:revision>
  <dcterms:modified xsi:type="dcterms:W3CDTF">2018-04-19T02:42:05Z</dcterms:modified>
</cp:coreProperties>
</file>