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56" r:id="rId2"/>
    <p:sldId id="258" r:id="rId3"/>
    <p:sldId id="290" r:id="rId4"/>
    <p:sldId id="259" r:id="rId5"/>
    <p:sldId id="282" r:id="rId6"/>
    <p:sldId id="288" r:id="rId7"/>
    <p:sldId id="292" r:id="rId8"/>
    <p:sldId id="261" r:id="rId9"/>
    <p:sldId id="283" r:id="rId10"/>
    <p:sldId id="291" r:id="rId11"/>
    <p:sldId id="267" r:id="rId12"/>
    <p:sldId id="284" r:id="rId13"/>
    <p:sldId id="313" r:id="rId14"/>
    <p:sldId id="315" r:id="rId15"/>
    <p:sldId id="316" r:id="rId16"/>
    <p:sldId id="327" r:id="rId17"/>
    <p:sldId id="318" r:id="rId18"/>
    <p:sldId id="323" r:id="rId19"/>
    <p:sldId id="319" r:id="rId20"/>
    <p:sldId id="328" r:id="rId21"/>
    <p:sldId id="322" r:id="rId22"/>
    <p:sldId id="285" r:id="rId23"/>
    <p:sldId id="265" r:id="rId24"/>
    <p:sldId id="269" r:id="rId25"/>
    <p:sldId id="270" r:id="rId26"/>
    <p:sldId id="271" r:id="rId27"/>
    <p:sldId id="272" r:id="rId28"/>
    <p:sldId id="268" r:id="rId29"/>
    <p:sldId id="289" r:id="rId30"/>
    <p:sldId id="273" r:id="rId31"/>
    <p:sldId id="293" r:id="rId32"/>
    <p:sldId id="275" r:id="rId33"/>
    <p:sldId id="276" r:id="rId34"/>
    <p:sldId id="286" r:id="rId35"/>
    <p:sldId id="274" r:id="rId36"/>
    <p:sldId id="277" r:id="rId37"/>
    <p:sldId id="287" r:id="rId38"/>
    <p:sldId id="308" r:id="rId39"/>
    <p:sldId id="279" r:id="rId40"/>
    <p:sldId id="294" r:id="rId41"/>
    <p:sldId id="278" r:id="rId42"/>
    <p:sldId id="295" r:id="rId43"/>
    <p:sldId id="296" r:id="rId44"/>
    <p:sldId id="280" r:id="rId45"/>
    <p:sldId id="298" r:id="rId46"/>
    <p:sldId id="299" r:id="rId47"/>
    <p:sldId id="281" r:id="rId48"/>
    <p:sldId id="321" r:id="rId49"/>
    <p:sldId id="301" r:id="rId50"/>
    <p:sldId id="320" r:id="rId51"/>
    <p:sldId id="324" r:id="rId52"/>
    <p:sldId id="325" r:id="rId53"/>
    <p:sldId id="326" r:id="rId54"/>
    <p:sldId id="300" r:id="rId55"/>
    <p:sldId id="303" r:id="rId56"/>
    <p:sldId id="310" r:id="rId57"/>
    <p:sldId id="302" r:id="rId58"/>
    <p:sldId id="311" r:id="rId59"/>
    <p:sldId id="314" r:id="rId60"/>
    <p:sldId id="306" r:id="rId61"/>
    <p:sldId id="307" r:id="rId62"/>
    <p:sldId id="312" r:id="rId63"/>
    <p:sldId id="309" r:id="rId64"/>
    <p:sldId id="304" r:id="rId65"/>
    <p:sldId id="305" r:id="rId6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1"/>
    <p:restoredTop sz="86067"/>
  </p:normalViewPr>
  <p:slideViewPr>
    <p:cSldViewPr snapToGrid="0" snapToObjects="1">
      <p:cViewPr varScale="1">
        <p:scale>
          <a:sx n="134" d="100"/>
          <a:sy n="134" d="100"/>
        </p:scale>
        <p:origin x="1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F21F4-D1C2-E641-96ED-BD2D071FE7E0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B12B4-7C07-D344-9E81-66CC9828FB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2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目次色変える 素材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12B4-7C07-D344-9E81-66CC9828FB7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144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Dong Kim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12B4-7C07-D344-9E81-66CC9828FB7D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43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12B4-7C07-D344-9E81-66CC9828FB7D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938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14</a:t>
            </a:r>
            <a:r>
              <a:rPr kumimoji="1" lang="ja-JP" altLang="en-US"/>
              <a:t>クラス分類もある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12B4-7C07-D344-9E81-66CC9828FB7D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007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12B4-7C07-D344-9E81-66CC9828FB7D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062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10% </a:t>
            </a:r>
            <a:r>
              <a:rPr kumimoji="1" lang="ja-JP" altLang="en-US"/>
              <a:t>検証データセット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テストデータは上記と同様の制限で</a:t>
            </a:r>
            <a:r>
              <a:rPr lang="en-US" altLang="ja-JP" dirty="0"/>
              <a:t>, 2014</a:t>
            </a:r>
            <a:r>
              <a:rPr lang="ja-JP" altLang="en-US"/>
              <a:t>年の牌譜を使用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12B4-7C07-D344-9E81-66CC9828FB7D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342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12B4-7C07-D344-9E81-66CC9828FB7D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566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12B4-7C07-D344-9E81-66CC9828FB7D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303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蟲柱 炎柱 水柱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12B4-7C07-D344-9E81-66CC9828FB7D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967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略称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12B4-7C07-D344-9E81-66CC9828FB7D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635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GRU</a:t>
            </a:r>
            <a:r>
              <a:rPr kumimoji="1" lang="ja-JP" altLang="en-US"/>
              <a:t>の解説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12B4-7C07-D344-9E81-66CC9828FB7D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309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目次色変える 素材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12B4-7C07-D344-9E81-66CC9828FB7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407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12B4-7C07-D344-9E81-66CC9828FB7D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976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いずれ本来のデータに戻る</a:t>
            </a:r>
            <a:endParaRPr kumimoji="1" lang="en-US" altLang="ja-JP" dirty="0"/>
          </a:p>
          <a:p>
            <a:r>
              <a:rPr kumimoji="1" lang="ja-JP" altLang="en-US"/>
              <a:t>学習率を徐々におとす</a:t>
            </a:r>
            <a:endParaRPr kumimoji="1" lang="en-US" altLang="ja-JP" dirty="0"/>
          </a:p>
          <a:p>
            <a:r>
              <a:rPr kumimoji="1" lang="ja-JP" altLang="en-US"/>
              <a:t>重み付けの変化が大きい場合は無視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12B4-7C07-D344-9E81-66CC9828FB7D}" type="slidenum">
              <a:rPr kumimoji="1" lang="ja-JP" altLang="en-US" smtClean="0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3696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12B4-7C07-D344-9E81-66CC9828FB7D}" type="slidenum">
              <a:rPr kumimoji="1" lang="ja-JP" altLang="en-US" smtClean="0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4879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いずれ本来のデータに戻る</a:t>
            </a:r>
            <a:endParaRPr kumimoji="1" lang="en-US" altLang="ja-JP" dirty="0"/>
          </a:p>
          <a:p>
            <a:r>
              <a:rPr kumimoji="1" lang="ja-JP" altLang="en-US"/>
              <a:t>学習率を徐々におとす</a:t>
            </a:r>
            <a:endParaRPr kumimoji="1" lang="en-US" altLang="ja-JP" dirty="0"/>
          </a:p>
          <a:p>
            <a:r>
              <a:rPr kumimoji="1" lang="ja-JP" altLang="en-US"/>
              <a:t>重み付けの変化が大きい場合は無視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12B4-7C07-D344-9E81-66CC9828FB7D}" type="slidenum">
              <a:rPr kumimoji="1" lang="ja-JP" altLang="en-US" smtClean="0"/>
              <a:t>50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1017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12B4-7C07-D344-9E81-66CC9828FB7D}" type="slidenum">
              <a:rPr kumimoji="1" lang="ja-JP" altLang="en-US" smtClean="0"/>
              <a:t>61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1914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二対二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12B4-7C07-D344-9E81-66CC9828FB7D}" type="slidenum">
              <a:rPr kumimoji="1" lang="ja-JP" altLang="en-US" smtClean="0"/>
              <a:t>62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8641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12B4-7C07-D344-9E81-66CC9828FB7D}" type="slidenum">
              <a:rPr kumimoji="1" lang="ja-JP" altLang="en-US" smtClean="0"/>
              <a:t>63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2290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目次色変える 素材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12B4-7C07-D344-9E81-66CC9828FB7D}" type="slidenum">
              <a:rPr kumimoji="1" lang="ja-JP" altLang="en-US" smtClean="0"/>
              <a:t>64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8493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12B4-7C07-D344-9E81-66CC9828FB7D}" type="slidenum">
              <a:rPr kumimoji="1" lang="ja-JP" altLang="en-US" smtClean="0"/>
              <a:t>65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519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12B4-7C07-D344-9E81-66CC9828FB7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793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12B4-7C07-D344-9E81-66CC9828FB7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40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12B4-7C07-D344-9E81-66CC9828FB7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287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目次色変える 素材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12B4-7C07-D344-9E81-66CC9828FB7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910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12B4-7C07-D344-9E81-66CC9828FB7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393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12B4-7C07-D344-9E81-66CC9828FB7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532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綴り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B12B4-7C07-D344-9E81-66CC9828FB7D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297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E42380-AA8E-C940-95C4-3E5E4B3FB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C8FBD74-C509-CA48-9EB2-CB57130CB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959A25-EEA7-694B-A2B3-9E13484B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625E-7A91-8745-8AF3-A7DBD3AB2D3F}" type="datetime1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5F7433-5AC9-0441-85EB-3929BB74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2258B1-B9C6-7B4E-A09A-7FF22911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36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A21942-1DEA-4647-847D-9A303E55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04B8A6-50DF-AE44-9198-614E83B1A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C9E271-DF6E-3F46-9585-E2E41F3E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250B-95E8-EC45-A0A8-9E7883E209E7}" type="datetime1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C611EC-1A7C-A841-BB2C-6974AD71E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03968A-04FD-F448-8FED-8D3125A0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96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65F6036-3C00-0348-B649-B74B9B33A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49ACF7-DF11-F346-9703-C528E7055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9FAF63-2C4D-6446-9BF9-1ADFE1095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FC87-ACDC-BA4E-9267-DB4BBDB49DB4}" type="datetime1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F23FBD-A5C2-6742-937C-7B38CD07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6D6316-7E11-7B41-92AA-E716FF82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88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B4FD66-813D-BB44-8307-91FA522B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E6DC08-8067-FE4C-8F19-A3FBD96C6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159E36-5891-8049-A927-7DD66E455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918C-3032-084F-8B24-EF496F016D3A}" type="datetime1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66EB4A-A87D-2D42-A0EC-73AADE83C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72B8ED-F7FF-ED48-A9AC-EFF84718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4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E6397E-CF8A-4149-A521-1889B5723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00112D-386B-CD49-BE6B-F88A7BA1B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399606-B10A-164D-B2B0-D8C8AF5E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3741-FFE6-D34D-B953-259FF975C2FB}" type="datetime1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13568F-D58F-2A49-B573-8FA47782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3F2606-86B7-DC4E-8FD6-C4B40C04D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76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63175D-5A2B-8745-98AD-3386D374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497CF2-D53A-774C-9B98-056E67D2D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FFE1BB7-CA11-0B42-AAC4-4ACB2AF8B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7EAC86-9996-044C-99A2-34C942D1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42D9-2894-ED46-AE9A-8388BC864C01}" type="datetime1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3E3710-F168-C748-942D-AC534891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5248EA-5779-8A43-97C3-DEC92870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974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B4A9F-6C8E-9946-8827-69DA1738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AA0947-F5A4-194B-845A-EB5CD2167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53E5C1-6F56-9C41-A582-AEC3EB523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AE71A4E-CF49-0E4A-9C5D-2CB5F18E5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14707A-9F40-4E4B-9424-BD2530290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05FC8CC-D1F4-134F-AE19-C5F4D24F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B53A-1EE7-DB40-863F-3D63C1EC3318}" type="datetime1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D35A4A6-E036-3E4D-9783-E0509035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3422B5F-E90D-0C42-8C1A-DF4100BA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16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5792E1-7439-974A-A10A-AD98A472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787B0F2-73D3-FC43-B527-B0844484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3F6C-29E9-4E49-B149-D4E62809C6F1}" type="datetime1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B17BB7A-9295-A54D-ACD6-7A63A571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99B3A88-23F1-704D-A2C2-FBC07430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08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7DA08F7-5B46-D943-8FF4-C3656FE0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CF4B-E3E5-7A40-B6F3-7AAB6880A192}" type="datetime1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CE4FE94-0F57-DF49-AFB4-EEC501DF0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F2AB2D-0F10-D247-9A2F-CD19FBD1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019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6C9F6-92B6-C041-88FF-D26294E2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0E994-AEC9-064F-B212-E77EADD78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F79DFF-4CDC-AB40-A59B-03B13B76E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F74CD1-532D-3F40-983B-D0E7F92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C941-881F-9D42-A8F5-DE97FC38FA2E}" type="datetime1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D058F6-A4B1-1742-A3B2-1A8E71A1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DD0D15-E8C4-3047-AAFB-F1573E46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36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834410-3C1B-6F48-BA72-3ADF1C66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31E8D21-9D36-DC4C-AA7E-999208B37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6E115D-0336-514E-8BD1-ED5FDAF80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82B7A0-A3A3-A946-96C2-8898AF32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9B1A-70E1-8A42-B94A-47B6FB661A57}" type="datetime1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4E7F7A-4B15-FD4B-A441-EFB9E3726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1CB836-FD9B-754C-A92B-80440C23E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27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07666DE-4AB8-C44C-9422-D7A5BD4E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C1D393-FA5E-464E-B653-D33B803AC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6D082B-4BC3-7342-80C4-446662E34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D335A-644A-CC42-B3F0-E106CEFE93C9}" type="datetime1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F44C2B-3816-BC41-BCDF-32A300553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71B74B-BFFB-7945-870E-32A85185E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1B43C-D067-4341-8ECE-10DB2803F0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79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B27D8-AF2A-0E4E-94A6-2C650581EB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不完全情報ゲームにおける</a:t>
            </a:r>
            <a:br>
              <a:rPr kumimoji="1" lang="en-US" altLang="ja-JP" dirty="0"/>
            </a:br>
            <a:r>
              <a:rPr kumimoji="1" lang="en-US" altLang="ja-JP" dirty="0"/>
              <a:t>AI</a:t>
            </a:r>
            <a:r>
              <a:rPr kumimoji="1" lang="ja-JP" altLang="en-US"/>
              <a:t>の調査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2501E3D-A3AE-7E46-B3E0-FB9B1E8B9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r>
              <a:rPr kumimoji="1" lang="ja-JP" altLang="en-US"/>
              <a:t>システム情報科学府</a:t>
            </a:r>
            <a:r>
              <a:rPr lang="ja-JP" altLang="en-US" dirty="0"/>
              <a:t> </a:t>
            </a:r>
            <a:r>
              <a:rPr kumimoji="1" lang="ja-JP" altLang="en-US"/>
              <a:t>天野・伊東研究室</a:t>
            </a:r>
            <a:endParaRPr kumimoji="1" lang="en-US" altLang="ja-JP" dirty="0"/>
          </a:p>
          <a:p>
            <a:r>
              <a:rPr lang="ja-JP" altLang="en-US"/>
              <a:t>松田 真治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sz="1800" dirty="0"/>
              <a:t>2020</a:t>
            </a:r>
            <a:r>
              <a:rPr kumimoji="1" lang="ja-JP" altLang="en-US" sz="1800"/>
              <a:t>年</a:t>
            </a:r>
            <a:r>
              <a:rPr kumimoji="1" lang="en-US" altLang="ja-JP" sz="1800" dirty="0"/>
              <a:t>1</a:t>
            </a:r>
            <a:r>
              <a:rPr kumimoji="1" lang="ja-JP" altLang="en-US" sz="1800"/>
              <a:t>月</a:t>
            </a:r>
            <a:r>
              <a:rPr lang="en-US" altLang="ja-JP" sz="1800" dirty="0"/>
              <a:t>25</a:t>
            </a:r>
            <a:r>
              <a:rPr kumimoji="1" lang="ja-JP" altLang="en-US" sz="1800"/>
              <a:t>日</a:t>
            </a:r>
            <a:r>
              <a:rPr kumimoji="1" lang="en-US" altLang="ja-JP" sz="1800" dirty="0"/>
              <a:t>(</a:t>
            </a:r>
            <a:r>
              <a:rPr kumimoji="1" lang="ja-JP" altLang="en-US" sz="1800"/>
              <a:t>月</a:t>
            </a:r>
            <a:r>
              <a:rPr kumimoji="1" lang="en-US" altLang="ja-JP" sz="1800" dirty="0"/>
              <a:t>)</a:t>
            </a:r>
            <a:endParaRPr kumimoji="1" lang="ja-JP" altLang="en-US" sz="18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7E2A1C-626C-1C47-945B-AA146C0D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641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A37CEB7-9D0B-7149-A494-FF1C7B40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sz="6600"/>
              <a:t>目次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B492A4-174F-3E4F-81CD-1B6C2B8E7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kumimoji="1" lang="ja-JP" altLang="en-US" sz="2400"/>
              <a:t>発表者の目標</a:t>
            </a:r>
            <a:endParaRPr kumimoji="1" lang="en-US" altLang="ja-JP" sz="2400" dirty="0"/>
          </a:p>
          <a:p>
            <a:r>
              <a:rPr kumimoji="1" lang="ja-JP" altLang="en-US" sz="2400"/>
              <a:t>研究背景</a:t>
            </a:r>
            <a:endParaRPr kumimoji="1" lang="en-US" altLang="ja-JP" sz="2400" dirty="0"/>
          </a:p>
          <a:p>
            <a:r>
              <a:rPr lang="ja-JP" altLang="en-US" sz="2400" b="1">
                <a:solidFill>
                  <a:srgbClr val="FF0000"/>
                </a:solidFill>
              </a:rPr>
              <a:t>文献の紹介</a:t>
            </a:r>
            <a:endParaRPr kumimoji="1" lang="en-US" altLang="ja-JP" sz="2400" b="1" dirty="0">
              <a:solidFill>
                <a:srgbClr val="FF0000"/>
              </a:solidFill>
            </a:endParaRPr>
          </a:p>
          <a:p>
            <a:pPr lvl="1"/>
            <a:r>
              <a:rPr lang="ja-JP" altLang="en-US"/>
              <a:t>文献</a:t>
            </a:r>
            <a:r>
              <a:rPr lang="en-US" altLang="ja-JP" dirty="0"/>
              <a:t>1</a:t>
            </a:r>
          </a:p>
          <a:p>
            <a:pPr lvl="1"/>
            <a:r>
              <a:rPr kumimoji="1" lang="ja-JP" altLang="en-US"/>
              <a:t>文献</a:t>
            </a:r>
            <a:r>
              <a:rPr kumimoji="1" lang="en-US" altLang="ja-JP" dirty="0"/>
              <a:t>2</a:t>
            </a:r>
          </a:p>
          <a:p>
            <a:pPr lvl="1"/>
            <a:r>
              <a:rPr lang="ja-JP" altLang="en-US"/>
              <a:t>文献</a:t>
            </a:r>
            <a:r>
              <a:rPr lang="en-US" altLang="ja-JP" dirty="0"/>
              <a:t>3</a:t>
            </a:r>
          </a:p>
          <a:p>
            <a:r>
              <a:rPr kumimoji="1" lang="ja-JP" altLang="en-US" sz="2400"/>
              <a:t>今後の研究の方針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191B43C-D067-4341-8ECE-10DB2803F048}" type="slidenum">
              <a:rPr kumimoji="1" lang="ja-JP" altLang="en-US" sz="61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kumimoji="1" lang="ja-JP" altLang="en-US" sz="6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728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7CEB7-9D0B-7149-A494-FF1C7B40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文献の紹介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FE3640B-A0B1-1343-8801-D0C4DF0D2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54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ja-JP" altLang="en-US" b="1"/>
              <a:t>不完全情報ゲームと機械学習を組み合わせるアイデア</a:t>
            </a:r>
            <a:endParaRPr lang="en-US" altLang="ja-JP" b="1" dirty="0"/>
          </a:p>
          <a:p>
            <a:r>
              <a:rPr lang="ja-JP" altLang="en-US"/>
              <a:t>文献</a:t>
            </a:r>
            <a:r>
              <a:rPr lang="en-US" altLang="ja-JP" dirty="0"/>
              <a:t>1 </a:t>
            </a:r>
            <a:br>
              <a:rPr lang="en-US" altLang="ja-JP" dirty="0"/>
            </a:br>
            <a:r>
              <a:rPr lang="en" altLang="ja-JP" dirty="0"/>
              <a:t>Combining Deep Reinforcement Learning and Search for Imperfect-Information Games</a:t>
            </a:r>
          </a:p>
          <a:p>
            <a:pPr marL="0" indent="0">
              <a:buNone/>
            </a:pPr>
            <a:endParaRPr lang="en" altLang="ja-JP" dirty="0"/>
          </a:p>
          <a:p>
            <a:pPr marL="0" indent="0">
              <a:buNone/>
            </a:pPr>
            <a:r>
              <a:rPr lang="ja-JP" altLang="en-US" b="1"/>
              <a:t>実際の麻雀</a:t>
            </a:r>
            <a:r>
              <a:rPr lang="en-US" altLang="ja-JP" b="1" dirty="0"/>
              <a:t>AI</a:t>
            </a:r>
            <a:r>
              <a:rPr lang="ja-JP" altLang="en-US" b="1"/>
              <a:t>に使われているアイデア</a:t>
            </a:r>
            <a:endParaRPr lang="en-US" altLang="ja-JP" b="1" dirty="0"/>
          </a:p>
          <a:p>
            <a:r>
              <a:rPr lang="ja-JP" altLang="en-US"/>
              <a:t>文献</a:t>
            </a:r>
            <a:r>
              <a:rPr lang="en-US" altLang="ja-JP" dirty="0"/>
              <a:t>2 </a:t>
            </a:r>
            <a:br>
              <a:rPr lang="en-US" altLang="ja-JP" dirty="0"/>
            </a:br>
            <a:r>
              <a:rPr lang="en" altLang="ja-JP" dirty="0"/>
              <a:t>Building a Computer Mahjong Player via Deep Convolutional Neural Networks</a:t>
            </a:r>
          </a:p>
          <a:p>
            <a:r>
              <a:rPr lang="ja-JP" altLang="en-US"/>
              <a:t>文献</a:t>
            </a:r>
            <a:r>
              <a:rPr lang="en-US" altLang="ja-JP" dirty="0"/>
              <a:t>3 </a:t>
            </a:r>
            <a:br>
              <a:rPr lang="en-US" altLang="ja-JP" dirty="0"/>
            </a:br>
            <a:r>
              <a:rPr lang="en" altLang="ja-JP" dirty="0" err="1"/>
              <a:t>Suphx</a:t>
            </a:r>
            <a:r>
              <a:rPr lang="en" altLang="ja-JP" dirty="0"/>
              <a:t>: Mastering Mahjong with Deep Reinforcement Learning</a:t>
            </a:r>
            <a:endParaRPr lang="en-US" altLang="ja-JP" dirty="0"/>
          </a:p>
          <a:p>
            <a:pPr marL="0" indent="0">
              <a:buNone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45435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C5D1E7-F909-B248-9BBF-DFC18F85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244529A-A15A-F34D-A610-C084BAA64BD6}"/>
              </a:ext>
            </a:extLst>
          </p:cNvPr>
          <p:cNvSpPr/>
          <p:nvPr/>
        </p:nvSpPr>
        <p:spPr>
          <a:xfrm>
            <a:off x="2396836" y="629330"/>
            <a:ext cx="7398327" cy="55993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/>
              <a:t>文献</a:t>
            </a:r>
            <a:r>
              <a:rPr lang="en-US" altLang="ja-JP" sz="4000" b="1" dirty="0"/>
              <a:t>1</a:t>
            </a:r>
          </a:p>
          <a:p>
            <a:pPr algn="ctr"/>
            <a:endParaRPr lang="en" altLang="ja-JP" sz="2000" b="1" dirty="0"/>
          </a:p>
          <a:p>
            <a:pPr algn="ctr"/>
            <a:r>
              <a:rPr lang="en" altLang="ja-JP" sz="4000" b="1" dirty="0"/>
              <a:t>“Combining Deep Reinforcement Learning and Search for Imperfect-Information Games”</a:t>
            </a:r>
          </a:p>
          <a:p>
            <a:pPr algn="ctr"/>
            <a:endParaRPr lang="en" altLang="ja-JP" sz="2000" b="1" dirty="0"/>
          </a:p>
          <a:p>
            <a:pPr algn="ctr"/>
            <a:r>
              <a:rPr lang="en" altLang="ja-JP" sz="4000" b="1" dirty="0"/>
              <a:t>Noam Brown, Anton Bakhtin, Adam </a:t>
            </a:r>
            <a:r>
              <a:rPr lang="en" altLang="ja-JP" sz="4000" b="1" dirty="0" err="1"/>
              <a:t>Lerer</a:t>
            </a:r>
            <a:r>
              <a:rPr lang="en" altLang="ja-JP" sz="4000" b="1" dirty="0"/>
              <a:t>, </a:t>
            </a:r>
            <a:r>
              <a:rPr lang="en" altLang="ja-JP" sz="4000" b="1" dirty="0" err="1"/>
              <a:t>Qucheng</a:t>
            </a:r>
            <a:r>
              <a:rPr lang="en" altLang="ja-JP" sz="4000" b="1" dirty="0"/>
              <a:t> Gong.</a:t>
            </a:r>
            <a:endParaRPr kumimoji="1" lang="ja-JP" altLang="en-US" sz="4000" b="1"/>
          </a:p>
        </p:txBody>
      </p:sp>
    </p:spTree>
    <p:extLst>
      <p:ext uri="{BB962C8B-B14F-4D97-AF65-F5344CB8AC3E}">
        <p14:creationId xmlns:p14="http://schemas.microsoft.com/office/powerpoint/2010/main" val="831020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FE3640B-A0B1-1343-8801-D0C4DF0D2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613"/>
            <a:ext cx="10515600" cy="4351338"/>
          </a:xfrm>
        </p:spPr>
        <p:txBody>
          <a:bodyPr>
            <a:normAutofit/>
          </a:bodyPr>
          <a:lstStyle/>
          <a:p>
            <a:r>
              <a:rPr lang="ja-JP" altLang="en-US"/>
              <a:t>不完全情報ゲームに強化学習＋探索を適用するフレームワークである</a:t>
            </a:r>
            <a:r>
              <a:rPr lang="en" altLang="ja-JP" dirty="0" err="1"/>
              <a:t>ReBeL</a:t>
            </a:r>
            <a:r>
              <a:rPr lang="ja-JP" altLang="en-US"/>
              <a:t>を紹介する論文</a:t>
            </a:r>
            <a:r>
              <a:rPr lang="en-US" altLang="ja-JP" dirty="0"/>
              <a:t>.</a:t>
            </a:r>
          </a:p>
          <a:p>
            <a:r>
              <a:rPr lang="ja-JP" altLang="en-US"/>
              <a:t>探索において通常の</a:t>
            </a:r>
            <a:r>
              <a:rPr lang="en" altLang="ja-JP" dirty="0"/>
              <a:t>States</a:t>
            </a:r>
            <a:r>
              <a:rPr lang="ja-JP" altLang="en-US"/>
              <a:t>ではなく独自の</a:t>
            </a:r>
            <a:r>
              <a:rPr lang="en" altLang="ja-JP" dirty="0"/>
              <a:t>Public Belief States</a:t>
            </a:r>
            <a:r>
              <a:rPr lang="ja-JP" altLang="en-US"/>
              <a:t>という概念を利用している．</a:t>
            </a:r>
            <a:endParaRPr lang="en-US" altLang="ja-JP" dirty="0"/>
          </a:p>
          <a:p>
            <a:r>
              <a:rPr lang="ja-JP" altLang="en-US"/>
              <a:t>不完全情報ゲームであるテキサスホールデムポーカーにおいて超人的な結果を残している．</a:t>
            </a:r>
            <a:endParaRPr lang="ja-JP" altLang="en-US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047B4DC-6530-2047-934B-A6CD6EFC54FC}"/>
              </a:ext>
            </a:extLst>
          </p:cNvPr>
          <p:cNvSpPr/>
          <p:nvPr/>
        </p:nvSpPr>
        <p:spPr>
          <a:xfrm>
            <a:off x="10261270" y="192726"/>
            <a:ext cx="1567543" cy="4631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kumimoji="1" lang="en-US" altLang="ja-JP" sz="2000" b="1" dirty="0"/>
              <a:t>1</a:t>
            </a:r>
            <a:endParaRPr kumimoji="1" lang="ja-JP" altLang="en-US" sz="2000" b="1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7B29B238-E099-DB47-BDFB-CF50BAED3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b="1">
                <a:solidFill>
                  <a:schemeClr val="accent2"/>
                </a:solidFill>
              </a:rPr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1657050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047B4DC-6530-2047-934B-A6CD6EFC54FC}"/>
              </a:ext>
            </a:extLst>
          </p:cNvPr>
          <p:cNvSpPr/>
          <p:nvPr/>
        </p:nvSpPr>
        <p:spPr>
          <a:xfrm>
            <a:off x="10261270" y="192726"/>
            <a:ext cx="1567543" cy="4631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kumimoji="1" lang="en-US" altLang="ja-JP" sz="2000" b="1" dirty="0"/>
              <a:t>1</a:t>
            </a:r>
            <a:endParaRPr kumimoji="1" lang="ja-JP" altLang="en-US" sz="2000" b="1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7B29B238-E099-DB47-BDFB-CF50BAED3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b="1">
                <a:solidFill>
                  <a:schemeClr val="accent2"/>
                </a:solidFill>
              </a:rPr>
              <a:t>完全情報ゲームの</a:t>
            </a:r>
            <a:r>
              <a:rPr kumimoji="1" lang="en-US" altLang="ja-JP" b="1" dirty="0">
                <a:solidFill>
                  <a:schemeClr val="accent2"/>
                </a:solidFill>
              </a:rPr>
              <a:t>AI</a:t>
            </a:r>
            <a:endParaRPr kumimoji="1" lang="ja-JP" altLang="en-US" b="1">
              <a:solidFill>
                <a:schemeClr val="accent2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3F8E96-4D26-3845-9EC4-A7AA40C5A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/>
              <a:t>強化学習 </a:t>
            </a:r>
            <a:r>
              <a:rPr lang="ja-JP" altLang="en-US"/>
              <a:t>＋ </a:t>
            </a:r>
            <a:r>
              <a:rPr lang="ja-JP" altLang="en-US" b="1"/>
              <a:t>探索</a:t>
            </a:r>
            <a:r>
              <a:rPr lang="ja-JP" altLang="en-US"/>
              <a:t> が強力</a:t>
            </a:r>
            <a:endParaRPr lang="en-US" altLang="ja-JP" dirty="0"/>
          </a:p>
          <a:p>
            <a:r>
              <a:rPr lang="en-US" altLang="ja-JP" dirty="0"/>
              <a:t>AlphaGo</a:t>
            </a:r>
            <a:r>
              <a:rPr lang="ja-JP" altLang="en-US"/>
              <a:t>もこの仕組み</a:t>
            </a:r>
          </a:p>
        </p:txBody>
      </p:sp>
    </p:spTree>
    <p:extLst>
      <p:ext uri="{BB962C8B-B14F-4D97-AF65-F5344CB8AC3E}">
        <p14:creationId xmlns:p14="http://schemas.microsoft.com/office/powerpoint/2010/main" val="3946022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047B4DC-6530-2047-934B-A6CD6EFC54FC}"/>
              </a:ext>
            </a:extLst>
          </p:cNvPr>
          <p:cNvSpPr/>
          <p:nvPr/>
        </p:nvSpPr>
        <p:spPr>
          <a:xfrm>
            <a:off x="10261270" y="192726"/>
            <a:ext cx="1567543" cy="4631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kumimoji="1" lang="en-US" altLang="ja-JP" sz="2000" b="1" dirty="0"/>
              <a:t>1</a:t>
            </a:r>
            <a:endParaRPr kumimoji="1" lang="ja-JP" altLang="en-US" sz="2000" b="1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5BAE533-6807-1F48-83F4-EE36FAE2CEFC}"/>
              </a:ext>
            </a:extLst>
          </p:cNvPr>
          <p:cNvSpPr/>
          <p:nvPr/>
        </p:nvSpPr>
        <p:spPr>
          <a:xfrm>
            <a:off x="5303520" y="1805001"/>
            <a:ext cx="694944" cy="69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4FE72010-0EA8-A243-B561-86AAB21B5098}"/>
              </a:ext>
            </a:extLst>
          </p:cNvPr>
          <p:cNvSpPr/>
          <p:nvPr/>
        </p:nvSpPr>
        <p:spPr>
          <a:xfrm>
            <a:off x="3057465" y="3415471"/>
            <a:ext cx="694800" cy="694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755D69E6-AA58-C544-AFDF-61B6460B94AD}"/>
              </a:ext>
            </a:extLst>
          </p:cNvPr>
          <p:cNvSpPr/>
          <p:nvPr/>
        </p:nvSpPr>
        <p:spPr>
          <a:xfrm>
            <a:off x="5303520" y="3415471"/>
            <a:ext cx="694800" cy="694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215DECA-C8BD-9042-901A-64357447DE9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3404865" y="2499801"/>
            <a:ext cx="2246127" cy="9156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1F21BA9-7F91-C44B-99CE-BC73F88D9F4B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5650920" y="2499801"/>
            <a:ext cx="72" cy="9156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0CB08A1-8BB1-064D-B097-AB395EE37812}"/>
              </a:ext>
            </a:extLst>
          </p:cNvPr>
          <p:cNvSpPr/>
          <p:nvPr/>
        </p:nvSpPr>
        <p:spPr>
          <a:xfrm>
            <a:off x="3051154" y="5025941"/>
            <a:ext cx="694944" cy="69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0F138C7-1C9F-7948-AB71-C6EE007DB3DF}"/>
              </a:ext>
            </a:extLst>
          </p:cNvPr>
          <p:cNvSpPr/>
          <p:nvPr/>
        </p:nvSpPr>
        <p:spPr>
          <a:xfrm>
            <a:off x="4041863" y="5025941"/>
            <a:ext cx="694944" cy="69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FB2AC3E-1E2E-FD4D-BF0F-65F28C16A58F}"/>
              </a:ext>
            </a:extLst>
          </p:cNvPr>
          <p:cNvSpPr/>
          <p:nvPr/>
        </p:nvSpPr>
        <p:spPr>
          <a:xfrm>
            <a:off x="2060445" y="5025941"/>
            <a:ext cx="694944" cy="69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80DD9AF-B44A-7847-8628-D682BAB6EB04}"/>
              </a:ext>
            </a:extLst>
          </p:cNvPr>
          <p:cNvCxnSpPr>
            <a:stCxn id="9" idx="4"/>
            <a:endCxn id="32" idx="0"/>
          </p:cNvCxnSpPr>
          <p:nvPr/>
        </p:nvCxnSpPr>
        <p:spPr>
          <a:xfrm flipH="1">
            <a:off x="2407917" y="4110271"/>
            <a:ext cx="996948" cy="9156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6149C2C-2D9D-6F4A-BA4D-607D76A843BF}"/>
              </a:ext>
            </a:extLst>
          </p:cNvPr>
          <p:cNvCxnSpPr>
            <a:stCxn id="9" idx="4"/>
            <a:endCxn id="25" idx="0"/>
          </p:cNvCxnSpPr>
          <p:nvPr/>
        </p:nvCxnSpPr>
        <p:spPr>
          <a:xfrm flipH="1">
            <a:off x="3398626" y="4110271"/>
            <a:ext cx="6239" cy="9156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B1D2E74-60BC-DF42-9D48-F6A07F95D5B5}"/>
              </a:ext>
            </a:extLst>
          </p:cNvPr>
          <p:cNvCxnSpPr>
            <a:stCxn id="9" idx="4"/>
            <a:endCxn id="31" idx="0"/>
          </p:cNvCxnSpPr>
          <p:nvPr/>
        </p:nvCxnSpPr>
        <p:spPr>
          <a:xfrm>
            <a:off x="3404865" y="4110271"/>
            <a:ext cx="984470" cy="9156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>
            <a:extLst>
              <a:ext uri="{FF2B5EF4-FFF2-40B4-BE49-F238E27FC236}">
                <a16:creationId xmlns:a16="http://schemas.microsoft.com/office/drawing/2014/main" id="{D862399A-2CA1-D14B-BE7B-EEA6F26B2C16}"/>
              </a:ext>
            </a:extLst>
          </p:cNvPr>
          <p:cNvSpPr/>
          <p:nvPr/>
        </p:nvSpPr>
        <p:spPr>
          <a:xfrm>
            <a:off x="7549575" y="3415471"/>
            <a:ext cx="694800" cy="694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5D6EDCE-AC2B-6540-AE64-AEF5FA5162A4}"/>
              </a:ext>
            </a:extLst>
          </p:cNvPr>
          <p:cNvSpPr/>
          <p:nvPr/>
        </p:nvSpPr>
        <p:spPr>
          <a:xfrm>
            <a:off x="7555742" y="5025941"/>
            <a:ext cx="694944" cy="69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EF64065-93E1-DB41-9439-8F3D8D4B0A77}"/>
              </a:ext>
            </a:extLst>
          </p:cNvPr>
          <p:cNvSpPr/>
          <p:nvPr/>
        </p:nvSpPr>
        <p:spPr>
          <a:xfrm>
            <a:off x="8546451" y="5025941"/>
            <a:ext cx="694944" cy="69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CFBE7950-51DA-D148-B462-5138361300B7}"/>
              </a:ext>
            </a:extLst>
          </p:cNvPr>
          <p:cNvSpPr/>
          <p:nvPr/>
        </p:nvSpPr>
        <p:spPr>
          <a:xfrm>
            <a:off x="6565033" y="5025941"/>
            <a:ext cx="694944" cy="69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4B88A866-8732-4C4B-9E16-ED64E30ECE99}"/>
              </a:ext>
            </a:extLst>
          </p:cNvPr>
          <p:cNvCxnSpPr>
            <a:stCxn id="40" idx="4"/>
            <a:endCxn id="44" idx="0"/>
          </p:cNvCxnSpPr>
          <p:nvPr/>
        </p:nvCxnSpPr>
        <p:spPr>
          <a:xfrm flipH="1">
            <a:off x="6912505" y="4110271"/>
            <a:ext cx="984470" cy="9156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7439D721-63A2-5F49-A193-9E09458912BA}"/>
              </a:ext>
            </a:extLst>
          </p:cNvPr>
          <p:cNvCxnSpPr>
            <a:stCxn id="40" idx="4"/>
            <a:endCxn id="42" idx="0"/>
          </p:cNvCxnSpPr>
          <p:nvPr/>
        </p:nvCxnSpPr>
        <p:spPr>
          <a:xfrm>
            <a:off x="7896975" y="4110271"/>
            <a:ext cx="6239" cy="9156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07FD105-6CEA-6F4D-BF37-D836E5AC888B}"/>
              </a:ext>
            </a:extLst>
          </p:cNvPr>
          <p:cNvCxnSpPr>
            <a:stCxn id="40" idx="4"/>
            <a:endCxn id="43" idx="0"/>
          </p:cNvCxnSpPr>
          <p:nvPr/>
        </p:nvCxnSpPr>
        <p:spPr>
          <a:xfrm>
            <a:off x="7896975" y="4110271"/>
            <a:ext cx="996948" cy="9156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03A199EE-60C8-C947-B176-B43D61ED68A1}"/>
              </a:ext>
            </a:extLst>
          </p:cNvPr>
          <p:cNvCxnSpPr>
            <a:stCxn id="7" idx="2"/>
            <a:endCxn id="40" idx="0"/>
          </p:cNvCxnSpPr>
          <p:nvPr/>
        </p:nvCxnSpPr>
        <p:spPr>
          <a:xfrm>
            <a:off x="5650992" y="2499801"/>
            <a:ext cx="2245983" cy="9156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DF125729-0FC7-7543-A0B8-666A410DDA41}"/>
              </a:ext>
            </a:extLst>
          </p:cNvPr>
          <p:cNvCxnSpPr>
            <a:stCxn id="11" idx="4"/>
          </p:cNvCxnSpPr>
          <p:nvPr/>
        </p:nvCxnSpPr>
        <p:spPr>
          <a:xfrm>
            <a:off x="5650920" y="4110271"/>
            <a:ext cx="0" cy="91567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タイトル 1">
            <a:extLst>
              <a:ext uri="{FF2B5EF4-FFF2-40B4-BE49-F238E27FC236}">
                <a16:creationId xmlns:a16="http://schemas.microsoft.com/office/drawing/2014/main" id="{0059CC39-B464-0D44-A1FA-A485201E112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>
                <a:solidFill>
                  <a:schemeClr val="accent2"/>
                </a:solidFill>
              </a:rPr>
              <a:t>木探索</a:t>
            </a:r>
          </a:p>
        </p:txBody>
      </p:sp>
    </p:spTree>
    <p:extLst>
      <p:ext uri="{BB962C8B-B14F-4D97-AF65-F5344CB8AC3E}">
        <p14:creationId xmlns:p14="http://schemas.microsoft.com/office/powerpoint/2010/main" val="1124202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047B4DC-6530-2047-934B-A6CD6EFC54FC}"/>
              </a:ext>
            </a:extLst>
          </p:cNvPr>
          <p:cNvSpPr/>
          <p:nvPr/>
        </p:nvSpPr>
        <p:spPr>
          <a:xfrm>
            <a:off x="10261270" y="192726"/>
            <a:ext cx="1567543" cy="4631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kumimoji="1" lang="en-US" altLang="ja-JP" sz="2000" b="1" dirty="0"/>
              <a:t>1</a:t>
            </a:r>
            <a:endParaRPr kumimoji="1" lang="ja-JP" altLang="en-US" sz="2000" b="1"/>
          </a:p>
        </p:txBody>
      </p:sp>
      <p:sp>
        <p:nvSpPr>
          <p:cNvPr id="83" name="タイトル 1">
            <a:extLst>
              <a:ext uri="{FF2B5EF4-FFF2-40B4-BE49-F238E27FC236}">
                <a16:creationId xmlns:a16="http://schemas.microsoft.com/office/drawing/2014/main" id="{0059CC39-B464-0D44-A1FA-A485201E112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>
                <a:solidFill>
                  <a:schemeClr val="accent2"/>
                </a:solidFill>
              </a:rPr>
              <a:t>不完全情報ゲームと探索の相性の悪さ</a:t>
            </a: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DE6D2975-23B6-1C46-943A-2FD27530F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/>
              <a:t>多くの不完全情報ゲームにおいて</a:t>
            </a:r>
            <a:r>
              <a:rPr lang="en-US" altLang="ja-JP" dirty="0"/>
              <a:t>, </a:t>
            </a:r>
            <a:r>
              <a:rPr lang="ja-JP" altLang="en-US"/>
              <a:t>自分の最適戦略は対戦相手の戦略に影響される</a:t>
            </a:r>
            <a:endParaRPr lang="en-US" altLang="ja-JP" dirty="0"/>
          </a:p>
          <a:p>
            <a:r>
              <a:rPr lang="ja-JP" altLang="en-US"/>
              <a:t>木が一つに決まらない</a:t>
            </a:r>
          </a:p>
        </p:txBody>
      </p:sp>
    </p:spTree>
    <p:extLst>
      <p:ext uri="{BB962C8B-B14F-4D97-AF65-F5344CB8AC3E}">
        <p14:creationId xmlns:p14="http://schemas.microsoft.com/office/powerpoint/2010/main" val="2604342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047B4DC-6530-2047-934B-A6CD6EFC54FC}"/>
              </a:ext>
            </a:extLst>
          </p:cNvPr>
          <p:cNvSpPr/>
          <p:nvPr/>
        </p:nvSpPr>
        <p:spPr>
          <a:xfrm>
            <a:off x="10261270" y="192726"/>
            <a:ext cx="1567543" cy="4631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kumimoji="1" lang="en-US" altLang="ja-JP" sz="2000" b="1" dirty="0"/>
              <a:t>1</a:t>
            </a:r>
            <a:endParaRPr kumimoji="1" lang="ja-JP" altLang="en-US" sz="2000" b="1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5BAE533-6807-1F48-83F4-EE36FAE2CEFC}"/>
              </a:ext>
            </a:extLst>
          </p:cNvPr>
          <p:cNvSpPr/>
          <p:nvPr/>
        </p:nvSpPr>
        <p:spPr>
          <a:xfrm>
            <a:off x="5303520" y="1805001"/>
            <a:ext cx="694944" cy="69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4FE72010-0EA8-A243-B561-86AAB21B5098}"/>
              </a:ext>
            </a:extLst>
          </p:cNvPr>
          <p:cNvSpPr/>
          <p:nvPr/>
        </p:nvSpPr>
        <p:spPr>
          <a:xfrm>
            <a:off x="2572110" y="3405437"/>
            <a:ext cx="694800" cy="694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215DECA-C8BD-9042-901A-64357447DE9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2919510" y="2499801"/>
            <a:ext cx="2731482" cy="905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1F21BA9-7F91-C44B-99CE-BC73F88D9F4B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650920" y="2499801"/>
            <a:ext cx="72" cy="9156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0CB08A1-8BB1-064D-B097-AB395EE37812}"/>
              </a:ext>
            </a:extLst>
          </p:cNvPr>
          <p:cNvSpPr/>
          <p:nvPr/>
        </p:nvSpPr>
        <p:spPr>
          <a:xfrm>
            <a:off x="2576874" y="5025941"/>
            <a:ext cx="694944" cy="69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0F138C7-1C9F-7948-AB71-C6EE007DB3DF}"/>
              </a:ext>
            </a:extLst>
          </p:cNvPr>
          <p:cNvSpPr/>
          <p:nvPr/>
        </p:nvSpPr>
        <p:spPr>
          <a:xfrm>
            <a:off x="4288539" y="5025941"/>
            <a:ext cx="694944" cy="69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FB2AC3E-1E2E-FD4D-BF0F-65F28C16A58F}"/>
              </a:ext>
            </a:extLst>
          </p:cNvPr>
          <p:cNvSpPr/>
          <p:nvPr/>
        </p:nvSpPr>
        <p:spPr>
          <a:xfrm>
            <a:off x="856683" y="5025941"/>
            <a:ext cx="694944" cy="69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80DD9AF-B44A-7847-8628-D682BAB6EB04}"/>
              </a:ext>
            </a:extLst>
          </p:cNvPr>
          <p:cNvCxnSpPr>
            <a:stCxn id="9" idx="4"/>
            <a:endCxn id="32" idx="0"/>
          </p:cNvCxnSpPr>
          <p:nvPr/>
        </p:nvCxnSpPr>
        <p:spPr>
          <a:xfrm flipH="1">
            <a:off x="1204155" y="4100237"/>
            <a:ext cx="1715355" cy="9257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6149C2C-2D9D-6F4A-BA4D-607D76A843BF}"/>
              </a:ext>
            </a:extLst>
          </p:cNvPr>
          <p:cNvCxnSpPr>
            <a:stCxn id="9" idx="4"/>
            <a:endCxn id="25" idx="0"/>
          </p:cNvCxnSpPr>
          <p:nvPr/>
        </p:nvCxnSpPr>
        <p:spPr>
          <a:xfrm>
            <a:off x="2919510" y="4100237"/>
            <a:ext cx="4836" cy="9257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B1D2E74-60BC-DF42-9D48-F6A07F95D5B5}"/>
              </a:ext>
            </a:extLst>
          </p:cNvPr>
          <p:cNvCxnSpPr>
            <a:stCxn id="9" idx="4"/>
            <a:endCxn id="31" idx="0"/>
          </p:cNvCxnSpPr>
          <p:nvPr/>
        </p:nvCxnSpPr>
        <p:spPr>
          <a:xfrm>
            <a:off x="2919510" y="4100237"/>
            <a:ext cx="1716501" cy="9257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>
            <a:extLst>
              <a:ext uri="{FF2B5EF4-FFF2-40B4-BE49-F238E27FC236}">
                <a16:creationId xmlns:a16="http://schemas.microsoft.com/office/drawing/2014/main" id="{D862399A-2CA1-D14B-BE7B-EEA6F26B2C16}"/>
              </a:ext>
            </a:extLst>
          </p:cNvPr>
          <p:cNvSpPr/>
          <p:nvPr/>
        </p:nvSpPr>
        <p:spPr>
          <a:xfrm>
            <a:off x="8034930" y="3405437"/>
            <a:ext cx="694800" cy="694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5D6EDCE-AC2B-6540-AE64-AEF5FA5162A4}"/>
              </a:ext>
            </a:extLst>
          </p:cNvPr>
          <p:cNvSpPr/>
          <p:nvPr/>
        </p:nvSpPr>
        <p:spPr>
          <a:xfrm>
            <a:off x="8034858" y="5025941"/>
            <a:ext cx="694944" cy="69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EF64065-93E1-DB41-9439-8F3D8D4B0A77}"/>
              </a:ext>
            </a:extLst>
          </p:cNvPr>
          <p:cNvSpPr/>
          <p:nvPr/>
        </p:nvSpPr>
        <p:spPr>
          <a:xfrm>
            <a:off x="9913798" y="5041548"/>
            <a:ext cx="694944" cy="69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CFBE7950-51DA-D148-B462-5138361300B7}"/>
              </a:ext>
            </a:extLst>
          </p:cNvPr>
          <p:cNvSpPr/>
          <p:nvPr/>
        </p:nvSpPr>
        <p:spPr>
          <a:xfrm>
            <a:off x="6290778" y="5025941"/>
            <a:ext cx="694944" cy="69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4B88A866-8732-4C4B-9E16-ED64E30ECE99}"/>
              </a:ext>
            </a:extLst>
          </p:cNvPr>
          <p:cNvCxnSpPr>
            <a:stCxn id="40" idx="4"/>
            <a:endCxn id="44" idx="0"/>
          </p:cNvCxnSpPr>
          <p:nvPr/>
        </p:nvCxnSpPr>
        <p:spPr>
          <a:xfrm flipH="1">
            <a:off x="6638250" y="4100237"/>
            <a:ext cx="1744080" cy="9257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7439D721-63A2-5F49-A193-9E09458912BA}"/>
              </a:ext>
            </a:extLst>
          </p:cNvPr>
          <p:cNvCxnSpPr>
            <a:stCxn id="40" idx="4"/>
            <a:endCxn id="42" idx="0"/>
          </p:cNvCxnSpPr>
          <p:nvPr/>
        </p:nvCxnSpPr>
        <p:spPr>
          <a:xfrm>
            <a:off x="8382330" y="4100237"/>
            <a:ext cx="0" cy="9257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07FD105-6CEA-6F4D-BF37-D836E5AC888B}"/>
              </a:ext>
            </a:extLst>
          </p:cNvPr>
          <p:cNvCxnSpPr>
            <a:stCxn id="40" idx="4"/>
            <a:endCxn id="43" idx="0"/>
          </p:cNvCxnSpPr>
          <p:nvPr/>
        </p:nvCxnSpPr>
        <p:spPr>
          <a:xfrm>
            <a:off x="8382330" y="4100237"/>
            <a:ext cx="1878940" cy="941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03A199EE-60C8-C947-B176-B43D61ED68A1}"/>
              </a:ext>
            </a:extLst>
          </p:cNvPr>
          <p:cNvCxnSpPr>
            <a:stCxn id="7" idx="2"/>
            <a:endCxn id="40" idx="0"/>
          </p:cNvCxnSpPr>
          <p:nvPr/>
        </p:nvCxnSpPr>
        <p:spPr>
          <a:xfrm>
            <a:off x="5650992" y="2499801"/>
            <a:ext cx="2731338" cy="905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タイトル 1">
            <a:extLst>
              <a:ext uri="{FF2B5EF4-FFF2-40B4-BE49-F238E27FC236}">
                <a16:creationId xmlns:a16="http://schemas.microsoft.com/office/drawing/2014/main" id="{0059CC39-B464-0D44-A1FA-A485201E112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>
                <a:solidFill>
                  <a:schemeClr val="accent2"/>
                </a:solidFill>
              </a:rPr>
              <a:t>じゃんけん例</a:t>
            </a:r>
            <a:r>
              <a:rPr lang="en-US" altLang="ja-JP" b="1" dirty="0">
                <a:solidFill>
                  <a:schemeClr val="accent2"/>
                </a:solidFill>
              </a:rPr>
              <a:t>1</a:t>
            </a:r>
            <a:endParaRPr lang="ja-JP" altLang="en-US" b="1">
              <a:solidFill>
                <a:schemeClr val="accent2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48C0D48-AB53-3249-B102-A4039C41DE6C}"/>
              </a:ext>
            </a:extLst>
          </p:cNvPr>
          <p:cNvSpPr txBox="1"/>
          <p:nvPr/>
        </p:nvSpPr>
        <p:spPr>
          <a:xfrm>
            <a:off x="1429314" y="4331141"/>
            <a:ext cx="85896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33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%</a:t>
            </a:r>
            <a:endParaRPr kumimoji="1" lang="ja-JP" altLang="en-US" sz="2400" b="1">
              <a:solidFill>
                <a:schemeClr val="bg1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6FC08F1-9BAF-964F-B05A-CDDCE8D20A5F}"/>
              </a:ext>
            </a:extLst>
          </p:cNvPr>
          <p:cNvSpPr txBox="1"/>
          <p:nvPr/>
        </p:nvSpPr>
        <p:spPr>
          <a:xfrm>
            <a:off x="2490029" y="4322474"/>
            <a:ext cx="85896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</a:rPr>
              <a:t>33%</a:t>
            </a:r>
            <a:endParaRPr kumimoji="1" lang="ja-JP" altLang="en-US" sz="2400" b="1">
              <a:solidFill>
                <a:schemeClr val="bg1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7D8EA9D-D68A-264C-88F4-90C39332E2F6}"/>
              </a:ext>
            </a:extLst>
          </p:cNvPr>
          <p:cNvSpPr txBox="1"/>
          <p:nvPr/>
        </p:nvSpPr>
        <p:spPr>
          <a:xfrm>
            <a:off x="3602876" y="4331141"/>
            <a:ext cx="85896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</a:rPr>
              <a:t>33%</a:t>
            </a:r>
            <a:endParaRPr kumimoji="1" lang="ja-JP" altLang="en-US" sz="2400" b="1">
              <a:solidFill>
                <a:schemeClr val="bg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5CC65EE-8D89-C94B-A4DD-58F0CC6B4F29}"/>
              </a:ext>
            </a:extLst>
          </p:cNvPr>
          <p:cNvSpPr txBox="1"/>
          <p:nvPr/>
        </p:nvSpPr>
        <p:spPr>
          <a:xfrm>
            <a:off x="6893566" y="4322474"/>
            <a:ext cx="85896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</a:rPr>
              <a:t>33%</a:t>
            </a:r>
            <a:endParaRPr kumimoji="1" lang="ja-JP" altLang="en-US" sz="2400" b="1">
              <a:solidFill>
                <a:schemeClr val="bg1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84F7378-7E28-D849-8470-7CC4938AAA39}"/>
              </a:ext>
            </a:extLst>
          </p:cNvPr>
          <p:cNvSpPr txBox="1"/>
          <p:nvPr/>
        </p:nvSpPr>
        <p:spPr>
          <a:xfrm>
            <a:off x="7952849" y="4328658"/>
            <a:ext cx="85896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</a:rPr>
              <a:t>33%</a:t>
            </a:r>
            <a:endParaRPr kumimoji="1" lang="ja-JP" altLang="en-US" sz="2400" b="1">
              <a:solidFill>
                <a:schemeClr val="bg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3B6DEF2-DF0B-B840-88F3-FDC705725732}"/>
              </a:ext>
            </a:extLst>
          </p:cNvPr>
          <p:cNvSpPr txBox="1"/>
          <p:nvPr/>
        </p:nvSpPr>
        <p:spPr>
          <a:xfrm>
            <a:off x="9067128" y="4327965"/>
            <a:ext cx="85896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</a:rPr>
              <a:t>33%</a:t>
            </a:r>
            <a:endParaRPr kumimoji="1" lang="ja-JP" altLang="en-US" sz="2400" b="1">
              <a:solidFill>
                <a:schemeClr val="bg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3A13B86-A949-7645-AAA7-4380EDD87A5B}"/>
              </a:ext>
            </a:extLst>
          </p:cNvPr>
          <p:cNvSpPr txBox="1"/>
          <p:nvPr/>
        </p:nvSpPr>
        <p:spPr>
          <a:xfrm>
            <a:off x="3554146" y="3636269"/>
            <a:ext cx="4207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/>
              <a:t>・・・・・・・・・・・</a:t>
            </a:r>
          </a:p>
        </p:txBody>
      </p:sp>
    </p:spTree>
    <p:extLst>
      <p:ext uri="{BB962C8B-B14F-4D97-AF65-F5344CB8AC3E}">
        <p14:creationId xmlns:p14="http://schemas.microsoft.com/office/powerpoint/2010/main" val="1330622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047B4DC-6530-2047-934B-A6CD6EFC54FC}"/>
              </a:ext>
            </a:extLst>
          </p:cNvPr>
          <p:cNvSpPr/>
          <p:nvPr/>
        </p:nvSpPr>
        <p:spPr>
          <a:xfrm>
            <a:off x="10261270" y="192726"/>
            <a:ext cx="1567543" cy="4631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kumimoji="1" lang="en-US" altLang="ja-JP" sz="2000" b="1" dirty="0"/>
              <a:t>1</a:t>
            </a:r>
            <a:endParaRPr kumimoji="1" lang="ja-JP" altLang="en-US" sz="2000" b="1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5BAE533-6807-1F48-83F4-EE36FAE2CEFC}"/>
              </a:ext>
            </a:extLst>
          </p:cNvPr>
          <p:cNvSpPr/>
          <p:nvPr/>
        </p:nvSpPr>
        <p:spPr>
          <a:xfrm>
            <a:off x="5303520" y="1805001"/>
            <a:ext cx="694944" cy="69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4FE72010-0EA8-A243-B561-86AAB21B5098}"/>
              </a:ext>
            </a:extLst>
          </p:cNvPr>
          <p:cNvSpPr/>
          <p:nvPr/>
        </p:nvSpPr>
        <p:spPr>
          <a:xfrm>
            <a:off x="2572110" y="3405437"/>
            <a:ext cx="694800" cy="694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215DECA-C8BD-9042-901A-64357447DE9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2919510" y="2499801"/>
            <a:ext cx="2731482" cy="905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1F21BA9-7F91-C44B-99CE-BC73F88D9F4B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650920" y="2499801"/>
            <a:ext cx="72" cy="9156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0CB08A1-8BB1-064D-B097-AB395EE37812}"/>
              </a:ext>
            </a:extLst>
          </p:cNvPr>
          <p:cNvSpPr/>
          <p:nvPr/>
        </p:nvSpPr>
        <p:spPr>
          <a:xfrm>
            <a:off x="2576874" y="5025941"/>
            <a:ext cx="694944" cy="69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0F138C7-1C9F-7948-AB71-C6EE007DB3DF}"/>
              </a:ext>
            </a:extLst>
          </p:cNvPr>
          <p:cNvSpPr/>
          <p:nvPr/>
        </p:nvSpPr>
        <p:spPr>
          <a:xfrm>
            <a:off x="4288539" y="5025941"/>
            <a:ext cx="694944" cy="69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FB2AC3E-1E2E-FD4D-BF0F-65F28C16A58F}"/>
              </a:ext>
            </a:extLst>
          </p:cNvPr>
          <p:cNvSpPr/>
          <p:nvPr/>
        </p:nvSpPr>
        <p:spPr>
          <a:xfrm>
            <a:off x="856683" y="5025941"/>
            <a:ext cx="694944" cy="69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80DD9AF-B44A-7847-8628-D682BAB6EB04}"/>
              </a:ext>
            </a:extLst>
          </p:cNvPr>
          <p:cNvCxnSpPr>
            <a:stCxn id="9" idx="4"/>
            <a:endCxn id="32" idx="0"/>
          </p:cNvCxnSpPr>
          <p:nvPr/>
        </p:nvCxnSpPr>
        <p:spPr>
          <a:xfrm flipH="1">
            <a:off x="1204155" y="4100237"/>
            <a:ext cx="1715355" cy="9257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6149C2C-2D9D-6F4A-BA4D-607D76A843BF}"/>
              </a:ext>
            </a:extLst>
          </p:cNvPr>
          <p:cNvCxnSpPr>
            <a:stCxn id="9" idx="4"/>
            <a:endCxn id="25" idx="0"/>
          </p:cNvCxnSpPr>
          <p:nvPr/>
        </p:nvCxnSpPr>
        <p:spPr>
          <a:xfrm>
            <a:off x="2919510" y="4100237"/>
            <a:ext cx="4836" cy="9257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B1D2E74-60BC-DF42-9D48-F6A07F95D5B5}"/>
              </a:ext>
            </a:extLst>
          </p:cNvPr>
          <p:cNvCxnSpPr>
            <a:stCxn id="9" idx="4"/>
            <a:endCxn id="31" idx="0"/>
          </p:cNvCxnSpPr>
          <p:nvPr/>
        </p:nvCxnSpPr>
        <p:spPr>
          <a:xfrm>
            <a:off x="2919510" y="4100237"/>
            <a:ext cx="1716501" cy="9257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>
            <a:extLst>
              <a:ext uri="{FF2B5EF4-FFF2-40B4-BE49-F238E27FC236}">
                <a16:creationId xmlns:a16="http://schemas.microsoft.com/office/drawing/2014/main" id="{D862399A-2CA1-D14B-BE7B-EEA6F26B2C16}"/>
              </a:ext>
            </a:extLst>
          </p:cNvPr>
          <p:cNvSpPr/>
          <p:nvPr/>
        </p:nvSpPr>
        <p:spPr>
          <a:xfrm>
            <a:off x="8034930" y="3405437"/>
            <a:ext cx="694800" cy="6948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5D6EDCE-AC2B-6540-AE64-AEF5FA5162A4}"/>
              </a:ext>
            </a:extLst>
          </p:cNvPr>
          <p:cNvSpPr/>
          <p:nvPr/>
        </p:nvSpPr>
        <p:spPr>
          <a:xfrm>
            <a:off x="8034858" y="5025941"/>
            <a:ext cx="694944" cy="69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EF64065-93E1-DB41-9439-8F3D8D4B0A77}"/>
              </a:ext>
            </a:extLst>
          </p:cNvPr>
          <p:cNvSpPr/>
          <p:nvPr/>
        </p:nvSpPr>
        <p:spPr>
          <a:xfrm>
            <a:off x="9913798" y="5041548"/>
            <a:ext cx="694944" cy="69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CFBE7950-51DA-D148-B462-5138361300B7}"/>
              </a:ext>
            </a:extLst>
          </p:cNvPr>
          <p:cNvSpPr/>
          <p:nvPr/>
        </p:nvSpPr>
        <p:spPr>
          <a:xfrm>
            <a:off x="6290778" y="5025941"/>
            <a:ext cx="694944" cy="69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4B88A866-8732-4C4B-9E16-ED64E30ECE99}"/>
              </a:ext>
            </a:extLst>
          </p:cNvPr>
          <p:cNvCxnSpPr>
            <a:stCxn id="40" idx="4"/>
            <a:endCxn id="44" idx="0"/>
          </p:cNvCxnSpPr>
          <p:nvPr/>
        </p:nvCxnSpPr>
        <p:spPr>
          <a:xfrm flipH="1">
            <a:off x="6638250" y="4100237"/>
            <a:ext cx="1744080" cy="9257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7439D721-63A2-5F49-A193-9E09458912BA}"/>
              </a:ext>
            </a:extLst>
          </p:cNvPr>
          <p:cNvCxnSpPr>
            <a:stCxn id="40" idx="4"/>
            <a:endCxn id="42" idx="0"/>
          </p:cNvCxnSpPr>
          <p:nvPr/>
        </p:nvCxnSpPr>
        <p:spPr>
          <a:xfrm>
            <a:off x="8382330" y="4100237"/>
            <a:ext cx="0" cy="9257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07FD105-6CEA-6F4D-BF37-D836E5AC888B}"/>
              </a:ext>
            </a:extLst>
          </p:cNvPr>
          <p:cNvCxnSpPr>
            <a:stCxn id="40" idx="4"/>
            <a:endCxn id="43" idx="0"/>
          </p:cNvCxnSpPr>
          <p:nvPr/>
        </p:nvCxnSpPr>
        <p:spPr>
          <a:xfrm>
            <a:off x="8382330" y="4100237"/>
            <a:ext cx="1878940" cy="941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03A199EE-60C8-C947-B176-B43D61ED68A1}"/>
              </a:ext>
            </a:extLst>
          </p:cNvPr>
          <p:cNvCxnSpPr>
            <a:stCxn id="7" idx="2"/>
            <a:endCxn id="40" idx="0"/>
          </p:cNvCxnSpPr>
          <p:nvPr/>
        </p:nvCxnSpPr>
        <p:spPr>
          <a:xfrm>
            <a:off x="5650992" y="2499801"/>
            <a:ext cx="2731338" cy="905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タイトル 1">
            <a:extLst>
              <a:ext uri="{FF2B5EF4-FFF2-40B4-BE49-F238E27FC236}">
                <a16:creationId xmlns:a16="http://schemas.microsoft.com/office/drawing/2014/main" id="{0059CC39-B464-0D44-A1FA-A485201E112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>
                <a:solidFill>
                  <a:schemeClr val="accent2"/>
                </a:solidFill>
              </a:rPr>
              <a:t>じゃんけん例</a:t>
            </a:r>
            <a:r>
              <a:rPr lang="en-US" altLang="ja-JP" b="1" dirty="0">
                <a:solidFill>
                  <a:schemeClr val="accent2"/>
                </a:solidFill>
              </a:rPr>
              <a:t>2</a:t>
            </a:r>
            <a:endParaRPr lang="ja-JP" altLang="en-US" b="1">
              <a:solidFill>
                <a:schemeClr val="accent2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48C0D48-AB53-3249-B102-A4039C41DE6C}"/>
              </a:ext>
            </a:extLst>
          </p:cNvPr>
          <p:cNvSpPr txBox="1"/>
          <p:nvPr/>
        </p:nvSpPr>
        <p:spPr>
          <a:xfrm>
            <a:off x="1429314" y="4331141"/>
            <a:ext cx="85896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</a:rPr>
              <a:t>0%</a:t>
            </a:r>
            <a:endParaRPr kumimoji="1" lang="ja-JP" altLang="en-US" sz="2400" b="1">
              <a:solidFill>
                <a:schemeClr val="bg1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6FC08F1-9BAF-964F-B05A-CDDCE8D20A5F}"/>
              </a:ext>
            </a:extLst>
          </p:cNvPr>
          <p:cNvSpPr txBox="1"/>
          <p:nvPr/>
        </p:nvSpPr>
        <p:spPr>
          <a:xfrm>
            <a:off x="2418079" y="4340059"/>
            <a:ext cx="98224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100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%</a:t>
            </a:r>
            <a:endParaRPr kumimoji="1" lang="ja-JP" altLang="en-US" sz="2400" b="1">
              <a:solidFill>
                <a:schemeClr val="bg1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7D8EA9D-D68A-264C-88F4-90C39332E2F6}"/>
              </a:ext>
            </a:extLst>
          </p:cNvPr>
          <p:cNvSpPr txBox="1"/>
          <p:nvPr/>
        </p:nvSpPr>
        <p:spPr>
          <a:xfrm>
            <a:off x="3602876" y="4331141"/>
            <a:ext cx="85896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0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%</a:t>
            </a:r>
            <a:endParaRPr kumimoji="1" lang="ja-JP" altLang="en-US" sz="2400" b="1">
              <a:solidFill>
                <a:schemeClr val="bg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5CC65EE-8D89-C94B-A4DD-58F0CC6B4F29}"/>
              </a:ext>
            </a:extLst>
          </p:cNvPr>
          <p:cNvSpPr txBox="1"/>
          <p:nvPr/>
        </p:nvSpPr>
        <p:spPr>
          <a:xfrm>
            <a:off x="6893566" y="4322474"/>
            <a:ext cx="85896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0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%</a:t>
            </a:r>
            <a:endParaRPr kumimoji="1" lang="ja-JP" altLang="en-US" sz="2400" b="1">
              <a:solidFill>
                <a:schemeClr val="bg1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84F7378-7E28-D849-8470-7CC4938AAA39}"/>
              </a:ext>
            </a:extLst>
          </p:cNvPr>
          <p:cNvSpPr txBox="1"/>
          <p:nvPr/>
        </p:nvSpPr>
        <p:spPr>
          <a:xfrm>
            <a:off x="7893627" y="4329771"/>
            <a:ext cx="97740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100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%</a:t>
            </a:r>
            <a:endParaRPr kumimoji="1" lang="ja-JP" altLang="en-US" sz="2400" b="1">
              <a:solidFill>
                <a:schemeClr val="bg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3B6DEF2-DF0B-B840-88F3-FDC705725732}"/>
              </a:ext>
            </a:extLst>
          </p:cNvPr>
          <p:cNvSpPr txBox="1"/>
          <p:nvPr/>
        </p:nvSpPr>
        <p:spPr>
          <a:xfrm>
            <a:off x="9067128" y="4327965"/>
            <a:ext cx="85896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0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%</a:t>
            </a:r>
            <a:endParaRPr kumimoji="1" lang="ja-JP" altLang="en-US" sz="2400" b="1">
              <a:solidFill>
                <a:schemeClr val="bg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3A13B86-A949-7645-AAA7-4380EDD87A5B}"/>
              </a:ext>
            </a:extLst>
          </p:cNvPr>
          <p:cNvSpPr txBox="1"/>
          <p:nvPr/>
        </p:nvSpPr>
        <p:spPr>
          <a:xfrm>
            <a:off x="3554146" y="3636269"/>
            <a:ext cx="4207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/>
              <a:t>・・・・・・・・・・・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DAE1CDA-3C10-1942-9643-55042732A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28" y="1690688"/>
            <a:ext cx="1690542" cy="145386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10AF5FFF-3C45-5946-9E1F-7C6CE126C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258" y="1684209"/>
            <a:ext cx="1690542" cy="145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37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047B4DC-6530-2047-934B-A6CD6EFC54FC}"/>
              </a:ext>
            </a:extLst>
          </p:cNvPr>
          <p:cNvSpPr/>
          <p:nvPr/>
        </p:nvSpPr>
        <p:spPr>
          <a:xfrm>
            <a:off x="10261270" y="192726"/>
            <a:ext cx="1567543" cy="4631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kumimoji="1" lang="en-US" altLang="ja-JP" sz="2000" b="1" dirty="0"/>
              <a:t>1</a:t>
            </a:r>
            <a:endParaRPr kumimoji="1" lang="ja-JP" altLang="en-US" sz="2000" b="1"/>
          </a:p>
        </p:txBody>
      </p:sp>
      <p:sp>
        <p:nvSpPr>
          <p:cNvPr id="83" name="タイトル 1">
            <a:extLst>
              <a:ext uri="{FF2B5EF4-FFF2-40B4-BE49-F238E27FC236}">
                <a16:creationId xmlns:a16="http://schemas.microsoft.com/office/drawing/2014/main" id="{0059CC39-B464-0D44-A1FA-A485201E112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>
                <a:solidFill>
                  <a:schemeClr val="accent2"/>
                </a:solidFill>
              </a:rPr>
              <a:t>部分観測マルコフ決定過程</a:t>
            </a:r>
          </a:p>
        </p:txBody>
      </p:sp>
      <p:pic>
        <p:nvPicPr>
          <p:cNvPr id="16" name="図 15" descr="テキスト&#10;&#10;自動的に生成された説明">
            <a:extLst>
              <a:ext uri="{FF2B5EF4-FFF2-40B4-BE49-F238E27FC236}">
                <a16:creationId xmlns:a16="http://schemas.microsoft.com/office/drawing/2014/main" id="{3EBAC4A8-57B8-1449-96A2-1FF04056B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611" y="1527804"/>
            <a:ext cx="7798777" cy="3371652"/>
          </a:xfrm>
          <a:prstGeom prst="rect">
            <a:avLst/>
          </a:prstGeom>
        </p:spPr>
      </p:pic>
      <p:pic>
        <p:nvPicPr>
          <p:cNvPr id="19" name="図 18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D43FDB6E-97B9-C142-A1CC-D1594C317D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727"/>
          <a:stretch/>
        </p:blipFill>
        <p:spPr>
          <a:xfrm>
            <a:off x="1623156" y="5094702"/>
            <a:ext cx="8945685" cy="11126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635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A37CEB7-9D0B-7149-A494-FF1C7B40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sz="6600"/>
              <a:t>目次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B492A4-174F-3E4F-81CD-1B6C2B8E7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kumimoji="1" lang="ja-JP" altLang="en-US" sz="2400"/>
              <a:t>発表者の目標</a:t>
            </a:r>
            <a:endParaRPr kumimoji="1" lang="en-US" altLang="ja-JP" sz="2400" dirty="0"/>
          </a:p>
          <a:p>
            <a:r>
              <a:rPr kumimoji="1" lang="ja-JP" altLang="en-US" sz="2400"/>
              <a:t>研究背景</a:t>
            </a:r>
            <a:endParaRPr kumimoji="1" lang="en-US" altLang="ja-JP" sz="2400" dirty="0"/>
          </a:p>
          <a:p>
            <a:r>
              <a:rPr lang="ja-JP" altLang="en-US" sz="2400"/>
              <a:t>文献の紹介</a:t>
            </a:r>
            <a:endParaRPr kumimoji="1" lang="en-US" altLang="ja-JP" sz="2400" dirty="0"/>
          </a:p>
          <a:p>
            <a:pPr lvl="1"/>
            <a:r>
              <a:rPr lang="ja-JP" altLang="en-US"/>
              <a:t>文献</a:t>
            </a:r>
            <a:r>
              <a:rPr lang="en-US" altLang="ja-JP" dirty="0"/>
              <a:t>1</a:t>
            </a:r>
          </a:p>
          <a:p>
            <a:pPr lvl="1"/>
            <a:r>
              <a:rPr kumimoji="1" lang="ja-JP" altLang="en-US"/>
              <a:t>文献</a:t>
            </a:r>
            <a:r>
              <a:rPr kumimoji="1" lang="en-US" altLang="ja-JP" dirty="0"/>
              <a:t>2</a:t>
            </a:r>
          </a:p>
          <a:p>
            <a:pPr lvl="1"/>
            <a:r>
              <a:rPr lang="ja-JP" altLang="en-US"/>
              <a:t>文献</a:t>
            </a:r>
            <a:r>
              <a:rPr lang="en-US" altLang="ja-JP" dirty="0"/>
              <a:t>3</a:t>
            </a:r>
          </a:p>
          <a:p>
            <a:r>
              <a:rPr kumimoji="1" lang="ja-JP" altLang="en-US" sz="2400"/>
              <a:t>今後の研究の方針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191B43C-D067-4341-8ECE-10DB2803F048}" type="slidenum">
              <a:rPr kumimoji="1" lang="ja-JP" altLang="en-US" sz="61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kumimoji="1" lang="ja-JP" altLang="en-US" sz="6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516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047B4DC-6530-2047-934B-A6CD6EFC54FC}"/>
              </a:ext>
            </a:extLst>
          </p:cNvPr>
          <p:cNvSpPr/>
          <p:nvPr/>
        </p:nvSpPr>
        <p:spPr>
          <a:xfrm>
            <a:off x="10261270" y="192726"/>
            <a:ext cx="1567543" cy="4631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kumimoji="1" lang="en-US" altLang="ja-JP" sz="2000" b="1" dirty="0"/>
              <a:t>1</a:t>
            </a:r>
            <a:endParaRPr kumimoji="1" lang="ja-JP" altLang="en-US" sz="2000" b="1"/>
          </a:p>
        </p:txBody>
      </p:sp>
      <p:sp>
        <p:nvSpPr>
          <p:cNvPr id="83" name="タイトル 1">
            <a:extLst>
              <a:ext uri="{FF2B5EF4-FFF2-40B4-BE49-F238E27FC236}">
                <a16:creationId xmlns:a16="http://schemas.microsoft.com/office/drawing/2014/main" id="{0059CC39-B464-0D44-A1FA-A485201E112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>
                <a:solidFill>
                  <a:schemeClr val="accent2"/>
                </a:solidFill>
              </a:rPr>
              <a:t>探索アルゴリズム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0C42292-5FE0-1C4F-B0FB-1B2A4612C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ja-JP" dirty="0"/>
              <a:t>Counter Factual Regret Minimization</a:t>
            </a:r>
          </a:p>
          <a:p>
            <a:r>
              <a:rPr lang="ja-JP" altLang="en-US"/>
              <a:t>凸最適化問題を効率的に探索できる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79263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047B4DC-6530-2047-934B-A6CD6EFC54FC}"/>
              </a:ext>
            </a:extLst>
          </p:cNvPr>
          <p:cNvSpPr/>
          <p:nvPr/>
        </p:nvSpPr>
        <p:spPr>
          <a:xfrm>
            <a:off x="10261270" y="192726"/>
            <a:ext cx="1567543" cy="4631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kumimoji="1" lang="en-US" altLang="ja-JP" sz="2000" b="1" dirty="0"/>
              <a:t>1</a:t>
            </a:r>
            <a:endParaRPr kumimoji="1" lang="ja-JP" altLang="en-US" sz="2000" b="1"/>
          </a:p>
        </p:txBody>
      </p:sp>
      <p:sp>
        <p:nvSpPr>
          <p:cNvPr id="83" name="タイトル 1">
            <a:extLst>
              <a:ext uri="{FF2B5EF4-FFF2-40B4-BE49-F238E27FC236}">
                <a16:creationId xmlns:a16="http://schemas.microsoft.com/office/drawing/2014/main" id="{0059CC39-B464-0D44-A1FA-A485201E112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>
                <a:solidFill>
                  <a:schemeClr val="accent2"/>
                </a:solidFill>
              </a:rPr>
              <a:t>結果</a:t>
            </a: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5D553C69-7A03-1844-9C52-CDC52FC6E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660313"/>
              </p:ext>
            </p:extLst>
          </p:nvPr>
        </p:nvGraphicFramePr>
        <p:xfrm>
          <a:off x="1023217" y="2514600"/>
          <a:ext cx="10021825" cy="12801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004365">
                  <a:extLst>
                    <a:ext uri="{9D8B030D-6E8A-4147-A177-3AD203B41FA5}">
                      <a16:colId xmlns:a16="http://schemas.microsoft.com/office/drawing/2014/main" val="3149063385"/>
                    </a:ext>
                  </a:extLst>
                </a:gridCol>
                <a:gridCol w="2004365">
                  <a:extLst>
                    <a:ext uri="{9D8B030D-6E8A-4147-A177-3AD203B41FA5}">
                      <a16:colId xmlns:a16="http://schemas.microsoft.com/office/drawing/2014/main" val="919045087"/>
                    </a:ext>
                  </a:extLst>
                </a:gridCol>
                <a:gridCol w="2004365">
                  <a:extLst>
                    <a:ext uri="{9D8B030D-6E8A-4147-A177-3AD203B41FA5}">
                      <a16:colId xmlns:a16="http://schemas.microsoft.com/office/drawing/2014/main" val="466333409"/>
                    </a:ext>
                  </a:extLst>
                </a:gridCol>
                <a:gridCol w="2004365">
                  <a:extLst>
                    <a:ext uri="{9D8B030D-6E8A-4147-A177-3AD203B41FA5}">
                      <a16:colId xmlns:a16="http://schemas.microsoft.com/office/drawing/2014/main" val="1619396472"/>
                    </a:ext>
                  </a:extLst>
                </a:gridCol>
                <a:gridCol w="2004365">
                  <a:extLst>
                    <a:ext uri="{9D8B030D-6E8A-4147-A177-3AD203B41FA5}">
                      <a16:colId xmlns:a16="http://schemas.microsoft.com/office/drawing/2014/main" val="215894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対戦相手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err="1"/>
                        <a:t>SlumBot</a:t>
                      </a:r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Baby</a:t>
                      </a:r>
                    </a:p>
                    <a:p>
                      <a:pPr algn="ctr"/>
                      <a:r>
                        <a:rPr kumimoji="1" lang="en-US" altLang="ja-JP" sz="2400" dirty="0"/>
                        <a:t>Tartanian8</a:t>
                      </a:r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Local Best</a:t>
                      </a:r>
                    </a:p>
                    <a:p>
                      <a:pPr algn="ctr"/>
                      <a:r>
                        <a:rPr kumimoji="1" lang="en-US" altLang="ja-JP" sz="2400" dirty="0"/>
                        <a:t>Response</a:t>
                      </a:r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Top Human</a:t>
                      </a:r>
                      <a:endParaRPr kumimoji="1" lang="ja-JP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38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成績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45±5</a:t>
                      </a:r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9±4</a:t>
                      </a:r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881±94</a:t>
                      </a:r>
                      <a:endParaRPr kumimoji="1" lang="ja-JP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165±69</a:t>
                      </a:r>
                      <a:endParaRPr kumimoji="1" lang="ja-JP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130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070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C5D1E7-F909-B248-9BBF-DFC18F85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244529A-A15A-F34D-A610-C084BAA64BD6}"/>
              </a:ext>
            </a:extLst>
          </p:cNvPr>
          <p:cNvSpPr/>
          <p:nvPr/>
        </p:nvSpPr>
        <p:spPr>
          <a:xfrm>
            <a:off x="2396836" y="629330"/>
            <a:ext cx="7398327" cy="55993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/>
              <a:t>文献</a:t>
            </a:r>
            <a:r>
              <a:rPr lang="en-US" altLang="ja-JP" sz="4000" b="1" dirty="0"/>
              <a:t>2</a:t>
            </a:r>
          </a:p>
          <a:p>
            <a:pPr algn="ctr" fontAlgn="base"/>
            <a:endParaRPr lang="en" altLang="ja-JP" b="1" dirty="0"/>
          </a:p>
          <a:p>
            <a:pPr algn="ctr"/>
            <a:r>
              <a:rPr lang="en" altLang="ja-JP" sz="4000" b="1" dirty="0"/>
              <a:t>“Building a Computer Mahjong Player via Deep Convolutional Neural Networks”</a:t>
            </a:r>
          </a:p>
          <a:p>
            <a:pPr algn="ctr"/>
            <a:endParaRPr lang="en" altLang="ja-JP" sz="2000" b="1" dirty="0"/>
          </a:p>
          <a:p>
            <a:pPr algn="ctr" fontAlgn="base"/>
            <a:r>
              <a:rPr lang="en" altLang="ja-JP" sz="4000" b="1" dirty="0" err="1"/>
              <a:t>Shiqi</a:t>
            </a:r>
            <a:r>
              <a:rPr lang="en" altLang="ja-JP" sz="4000" b="1" dirty="0"/>
              <a:t> Gao, </a:t>
            </a:r>
            <a:r>
              <a:rPr lang="en" altLang="ja-JP" sz="4000" b="1" dirty="0" err="1"/>
              <a:t>Fuminori</a:t>
            </a:r>
            <a:r>
              <a:rPr lang="en" altLang="ja-JP" sz="4000" b="1" dirty="0"/>
              <a:t> </a:t>
            </a:r>
            <a:r>
              <a:rPr lang="en" altLang="ja-JP" sz="4000" b="1" dirty="0" err="1"/>
              <a:t>Okuya</a:t>
            </a:r>
            <a:r>
              <a:rPr lang="en" altLang="ja-JP" sz="4000" b="1" dirty="0"/>
              <a:t>, Yoshihiro Kawahara, Yoshimasa </a:t>
            </a:r>
            <a:r>
              <a:rPr lang="en" altLang="ja-JP" sz="4000" b="1" dirty="0" err="1"/>
              <a:t>Tsuruoka</a:t>
            </a:r>
            <a:r>
              <a:rPr lang="en" altLang="ja-JP" sz="4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7278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FE3640B-A0B1-1343-8801-D0C4DF0D2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61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ja-JP" dirty="0"/>
              <a:t>CNN</a:t>
            </a:r>
            <a:r>
              <a:rPr lang="ja-JP" altLang="en-US"/>
              <a:t>による麻雀の教師あり学習に関する論文</a:t>
            </a:r>
            <a:r>
              <a:rPr lang="en-US" altLang="ja-JP" dirty="0"/>
              <a:t>.</a:t>
            </a:r>
          </a:p>
          <a:p>
            <a:r>
              <a:rPr lang="en" altLang="ja-JP" dirty="0"/>
              <a:t>Data Plane Structure</a:t>
            </a:r>
            <a:r>
              <a:rPr lang="ja-JP" altLang="en-US"/>
              <a:t>という画期的なデータ構造が紹介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Data Plane Structure</a:t>
            </a:r>
            <a:r>
              <a:rPr lang="ja-JP" altLang="en-US"/>
              <a:t>は</a:t>
            </a:r>
            <a:r>
              <a:rPr lang="en-US" altLang="ja-JP" dirty="0"/>
              <a:t>CNN</a:t>
            </a:r>
            <a:r>
              <a:rPr lang="ja-JP" altLang="en-US"/>
              <a:t>との相性が良く，水上らの先行研究</a:t>
            </a:r>
            <a:r>
              <a:rPr lang="en-US" altLang="ja-JP" dirty="0"/>
              <a:t>(2015)</a:t>
            </a:r>
            <a:r>
              <a:rPr lang="ja-JP" altLang="en-US"/>
              <a:t>と比較して教師データとの選択の一致率をおよそ</a:t>
            </a:r>
            <a:r>
              <a:rPr lang="en-US" altLang="ja-JP" dirty="0"/>
              <a:t>8.34%</a:t>
            </a:r>
            <a:r>
              <a:rPr lang="ja-JP" altLang="en-US"/>
              <a:t>向上させることに成功した．</a:t>
            </a:r>
            <a:endParaRPr lang="ja-JP" altLang="en-US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047B4DC-6530-2047-934B-A6CD6EFC54FC}"/>
              </a:ext>
            </a:extLst>
          </p:cNvPr>
          <p:cNvSpPr/>
          <p:nvPr/>
        </p:nvSpPr>
        <p:spPr>
          <a:xfrm>
            <a:off x="10261270" y="192726"/>
            <a:ext cx="1567543" cy="4631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kumimoji="1" lang="en-US" altLang="ja-JP" sz="2000" b="1" dirty="0"/>
              <a:t>2</a:t>
            </a:r>
            <a:endParaRPr kumimoji="1" lang="ja-JP" altLang="en-US" sz="2000" b="1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7B29B238-E099-DB47-BDFB-CF50BAED3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b="1">
                <a:solidFill>
                  <a:schemeClr val="accent6"/>
                </a:solidFill>
              </a:rPr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2698136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FE3640B-A0B1-1343-8801-D0C4DF0D2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690"/>
            <a:ext cx="10515600" cy="4351338"/>
          </a:xfrm>
        </p:spPr>
        <p:txBody>
          <a:bodyPr/>
          <a:lstStyle/>
          <a:p>
            <a:r>
              <a:rPr lang="ja-JP" altLang="en-US"/>
              <a:t>水上らの先行研究</a:t>
            </a:r>
            <a:r>
              <a:rPr lang="en-US" altLang="ja-JP" dirty="0"/>
              <a:t>(2015)</a:t>
            </a:r>
          </a:p>
          <a:p>
            <a:pPr lvl="1"/>
            <a:r>
              <a:rPr lang="en-US" altLang="ja-JP" dirty="0"/>
              <a:t>One-Hot Structure</a:t>
            </a:r>
          </a:p>
          <a:p>
            <a:pPr lvl="1"/>
            <a:endParaRPr lang="en-US" altLang="ja-JP" dirty="0"/>
          </a:p>
          <a:p>
            <a:r>
              <a:rPr lang="ja-JP" altLang="en-US"/>
              <a:t>本研究</a:t>
            </a:r>
            <a:endParaRPr lang="en-US" altLang="ja-JP" dirty="0"/>
          </a:p>
          <a:p>
            <a:pPr lvl="1"/>
            <a:r>
              <a:rPr lang="en-US" altLang="ja-JP" dirty="0"/>
              <a:t>Data Plane Structure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F8C2B50-1E90-5340-B17F-6A5F617FBE56}"/>
              </a:ext>
            </a:extLst>
          </p:cNvPr>
          <p:cNvSpPr/>
          <p:nvPr/>
        </p:nvSpPr>
        <p:spPr>
          <a:xfrm>
            <a:off x="10261270" y="192726"/>
            <a:ext cx="1567543" cy="4631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kumimoji="1" lang="en-US" altLang="ja-JP" sz="2000" b="1" dirty="0"/>
              <a:t>2</a:t>
            </a:r>
            <a:endParaRPr kumimoji="1" lang="ja-JP" altLang="en-US" sz="2000" b="1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21236474-01C2-A645-93D2-F945F399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b="1">
                <a:solidFill>
                  <a:schemeClr val="accent6"/>
                </a:solidFill>
              </a:rPr>
              <a:t>データ構造</a:t>
            </a:r>
          </a:p>
        </p:txBody>
      </p:sp>
    </p:spTree>
    <p:extLst>
      <p:ext uri="{BB962C8B-B14F-4D97-AF65-F5344CB8AC3E}">
        <p14:creationId xmlns:p14="http://schemas.microsoft.com/office/powerpoint/2010/main" val="260515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7CEB7-9D0B-7149-A494-FF1C7B40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One Hot Structure</a:t>
            </a:r>
            <a:endParaRPr kumimoji="1" lang="ja-JP" altLang="en-US" b="1">
              <a:solidFill>
                <a:schemeClr val="accent6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25</a:t>
            </a:fld>
            <a:endParaRPr kumimoji="1" lang="ja-JP" altLang="en-US"/>
          </a:p>
        </p:txBody>
      </p:sp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E53165E4-105B-D344-95DB-1A5C8B5B0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805858"/>
              </p:ext>
            </p:extLst>
          </p:nvPr>
        </p:nvGraphicFramePr>
        <p:xfrm>
          <a:off x="927488" y="3661734"/>
          <a:ext cx="9559640" cy="22250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55964">
                  <a:extLst>
                    <a:ext uri="{9D8B030D-6E8A-4147-A177-3AD203B41FA5}">
                      <a16:colId xmlns:a16="http://schemas.microsoft.com/office/drawing/2014/main" val="56434473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71806708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42828922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583828664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617693780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67571515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076599688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518872774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502181324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95975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1m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2m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3m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4m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5m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6m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7m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8m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9m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295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227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61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063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585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529110"/>
                  </a:ext>
                </a:extLst>
              </a:tr>
            </a:tbl>
          </a:graphicData>
        </a:graphic>
      </p:graphicFrame>
      <p:pic>
        <p:nvPicPr>
          <p:cNvPr id="7" name="図 6">
            <a:extLst>
              <a:ext uri="{FF2B5EF4-FFF2-40B4-BE49-F238E27FC236}">
                <a16:creationId xmlns:a16="http://schemas.microsoft.com/office/drawing/2014/main" id="{5E541380-2A11-FA47-8578-F60587C8C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960" y="2076946"/>
            <a:ext cx="640000" cy="90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A0889E7-D6DE-9B48-83F1-BE4BBDDAA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005" y="2076946"/>
            <a:ext cx="640000" cy="9000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8C3D378-045E-0249-8A55-18FFE84C2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58" y="2076946"/>
            <a:ext cx="640000" cy="90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AF37436-32F9-C944-9146-40A7780468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120" y="2076946"/>
            <a:ext cx="640000" cy="9000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BAD94B00-DC86-AF42-810C-0DDC5C4977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7822" y="2076946"/>
            <a:ext cx="640000" cy="9000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535162E-A7BA-3443-9104-B084421FF9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6558" y="2076946"/>
            <a:ext cx="640000" cy="90000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A034D4D-0B2A-0E42-98D2-3357266B1C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551" y="2076946"/>
            <a:ext cx="640000" cy="90000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942C38C9-F9BC-254C-BB84-4CFBB31E1B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7360" y="2076946"/>
            <a:ext cx="640000" cy="90000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8F01032-543A-0344-86F6-12A0557A46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61414" y="2076946"/>
            <a:ext cx="640000" cy="90000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405F1819-F5B2-0445-A9CB-B66BF0E0E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706" y="2076946"/>
            <a:ext cx="640000" cy="90000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9E7E2F9B-1852-7548-A6B9-C5DE0B98D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706" y="2076946"/>
            <a:ext cx="640000" cy="90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14F5AD27-639D-AE4F-A7C3-543FBE4746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4577" y="2076946"/>
            <a:ext cx="640000" cy="900000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6DC349C3-040C-0F48-99E8-D6446F052D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13872" y="2076946"/>
            <a:ext cx="640000" cy="90000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81CDC693-E100-174D-BF2D-FC67271570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66332" y="2076946"/>
            <a:ext cx="640000" cy="900000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FFFE617-5F67-C549-9FDE-B73BFAB8FE55}"/>
              </a:ext>
            </a:extLst>
          </p:cNvPr>
          <p:cNvSpPr/>
          <p:nvPr/>
        </p:nvSpPr>
        <p:spPr>
          <a:xfrm>
            <a:off x="10261270" y="192726"/>
            <a:ext cx="1567543" cy="4631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kumimoji="1" lang="en-US" altLang="ja-JP" sz="2000" b="1" dirty="0"/>
              <a:t>2</a:t>
            </a:r>
            <a:endParaRPr kumimoji="1" lang="ja-JP" altLang="en-US" sz="2000" b="1"/>
          </a:p>
        </p:txBody>
      </p:sp>
    </p:spTree>
    <p:extLst>
      <p:ext uri="{BB962C8B-B14F-4D97-AF65-F5344CB8AC3E}">
        <p14:creationId xmlns:p14="http://schemas.microsoft.com/office/powerpoint/2010/main" val="2382279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7CEB7-9D0B-7149-A494-FF1C7B40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Data Plane Structure</a:t>
            </a:r>
            <a:endParaRPr kumimoji="1" lang="ja-JP" altLang="en-US" b="1">
              <a:solidFill>
                <a:schemeClr val="accent6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26</a:t>
            </a:fld>
            <a:endParaRPr kumimoji="1" lang="ja-JP" altLang="en-US"/>
          </a:p>
        </p:txBody>
      </p:sp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E53165E4-105B-D344-95DB-1A5C8B5B0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409165"/>
              </p:ext>
            </p:extLst>
          </p:nvPr>
        </p:nvGraphicFramePr>
        <p:xfrm>
          <a:off x="927488" y="3661734"/>
          <a:ext cx="9559640" cy="18542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55964">
                  <a:extLst>
                    <a:ext uri="{9D8B030D-6E8A-4147-A177-3AD203B41FA5}">
                      <a16:colId xmlns:a16="http://schemas.microsoft.com/office/drawing/2014/main" val="56434473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71806708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42828922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583828664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617693780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67571515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076599688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518872774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502181324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95975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1m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2m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3m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4m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5m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6m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7m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8m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9m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295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</a:t>
                      </a:r>
                      <a:endParaRPr kumimoji="1" lang="ja-JP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61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</a:t>
                      </a:r>
                      <a:endParaRPr kumimoji="1" lang="ja-JP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063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</a:t>
                      </a:r>
                      <a:endParaRPr kumimoji="1" lang="ja-JP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585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529110"/>
                  </a:ext>
                </a:extLst>
              </a:tr>
            </a:tbl>
          </a:graphicData>
        </a:graphic>
      </p:graphicFrame>
      <p:pic>
        <p:nvPicPr>
          <p:cNvPr id="7" name="図 6">
            <a:extLst>
              <a:ext uri="{FF2B5EF4-FFF2-40B4-BE49-F238E27FC236}">
                <a16:creationId xmlns:a16="http://schemas.microsoft.com/office/drawing/2014/main" id="{5E541380-2A11-FA47-8578-F60587C8C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960" y="2076946"/>
            <a:ext cx="640000" cy="90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A0889E7-D6DE-9B48-83F1-BE4BBDDAA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005" y="2076946"/>
            <a:ext cx="640000" cy="9000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8C3D378-045E-0249-8A55-18FFE84C2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858" y="2076946"/>
            <a:ext cx="640000" cy="90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AF37436-32F9-C944-9146-40A7780468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120" y="2076946"/>
            <a:ext cx="640000" cy="9000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BAD94B00-DC86-AF42-810C-0DDC5C4977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7822" y="2076946"/>
            <a:ext cx="640000" cy="9000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535162E-A7BA-3443-9104-B084421FF9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6558" y="2076946"/>
            <a:ext cx="640000" cy="90000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A034D4D-0B2A-0E42-98D2-3357266B1C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8551" y="2076946"/>
            <a:ext cx="640000" cy="90000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942C38C9-F9BC-254C-BB84-4CFBB31E1B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7360" y="2076946"/>
            <a:ext cx="640000" cy="90000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8F01032-543A-0344-86F6-12A0557A46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61414" y="2076946"/>
            <a:ext cx="640000" cy="90000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405F1819-F5B2-0445-A9CB-B66BF0E0E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706" y="2076946"/>
            <a:ext cx="640000" cy="90000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9E7E2F9B-1852-7548-A6B9-C5DE0B98D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173" y="2076946"/>
            <a:ext cx="640000" cy="900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14F5AD27-639D-AE4F-A7C3-543FBE4746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4577" y="2076946"/>
            <a:ext cx="640000" cy="900000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6DC349C3-040C-0F48-99E8-D6446F052D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13872" y="2076946"/>
            <a:ext cx="640000" cy="90000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81CDC693-E100-174D-BF2D-FC67271570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66332" y="2076946"/>
            <a:ext cx="640000" cy="9000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53B9698-4CD1-694D-B8B7-3ECE57E58C16}"/>
              </a:ext>
            </a:extLst>
          </p:cNvPr>
          <p:cNvSpPr/>
          <p:nvPr/>
        </p:nvSpPr>
        <p:spPr>
          <a:xfrm>
            <a:off x="10261270" y="192726"/>
            <a:ext cx="1567543" cy="4631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kumimoji="1" lang="en-US" altLang="ja-JP" sz="2000" b="1" dirty="0"/>
              <a:t>2</a:t>
            </a:r>
            <a:endParaRPr kumimoji="1" lang="ja-JP" altLang="en-US" sz="2000" b="1"/>
          </a:p>
        </p:txBody>
      </p:sp>
    </p:spTree>
    <p:extLst>
      <p:ext uri="{BB962C8B-B14F-4D97-AF65-F5344CB8AC3E}">
        <p14:creationId xmlns:p14="http://schemas.microsoft.com/office/powerpoint/2010/main" val="207004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7CEB7-9D0B-7149-A494-FF1C7B40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Data Plane Structure</a:t>
            </a:r>
            <a:r>
              <a:rPr kumimoji="1" lang="ja-JP" altLang="en-US" b="1">
                <a:solidFill>
                  <a:schemeClr val="accent6"/>
                </a:solidFill>
              </a:rPr>
              <a:t>の利点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41488A6-5A57-514E-89BC-73366753C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904"/>
            <a:ext cx="10515600" cy="4351338"/>
          </a:xfrm>
        </p:spPr>
        <p:txBody>
          <a:bodyPr/>
          <a:lstStyle/>
          <a:p>
            <a:r>
              <a:rPr lang="ja-JP" altLang="en-US"/>
              <a:t>様々な情報と比較しやすい</a:t>
            </a:r>
            <a:endParaRPr lang="en-US" altLang="ja-JP" dirty="0"/>
          </a:p>
          <a:p>
            <a:r>
              <a:rPr lang="ja-JP" altLang="en-US"/>
              <a:t>コードの拡張性が高い</a:t>
            </a:r>
            <a:endParaRPr lang="en-US" altLang="ja-JP" dirty="0"/>
          </a:p>
          <a:p>
            <a:r>
              <a:rPr lang="ja-JP" altLang="en-US"/>
              <a:t>データ空間を</a:t>
            </a:r>
            <a:r>
              <a:rPr lang="en-US" altLang="ja-JP" dirty="0"/>
              <a:t>20%</a:t>
            </a:r>
            <a:r>
              <a:rPr lang="ja-JP" altLang="en-US"/>
              <a:t>削減可能</a:t>
            </a:r>
            <a:endParaRPr lang="en-US" altLang="ja-JP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AC94290-E400-5444-92FF-70B00D891847}"/>
              </a:ext>
            </a:extLst>
          </p:cNvPr>
          <p:cNvSpPr/>
          <p:nvPr/>
        </p:nvSpPr>
        <p:spPr>
          <a:xfrm>
            <a:off x="10261270" y="192726"/>
            <a:ext cx="1567543" cy="4631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kumimoji="1" lang="en-US" altLang="ja-JP" sz="2000" b="1" dirty="0"/>
              <a:t>2</a:t>
            </a:r>
            <a:endParaRPr kumimoji="1" lang="ja-JP" altLang="en-US" sz="2000" b="1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F194D41A-9714-B943-84A1-067B2C7A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27420"/>
              </p:ext>
            </p:extLst>
          </p:nvPr>
        </p:nvGraphicFramePr>
        <p:xfrm>
          <a:off x="6413245" y="4176676"/>
          <a:ext cx="4779820" cy="18542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55964">
                  <a:extLst>
                    <a:ext uri="{9D8B030D-6E8A-4147-A177-3AD203B41FA5}">
                      <a16:colId xmlns:a16="http://schemas.microsoft.com/office/drawing/2014/main" val="1059417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67246034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247630578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66420855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35169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1m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2m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3m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4m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90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</a:t>
                      </a:r>
                      <a:endParaRPr kumimoji="1" lang="ja-JP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974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03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</a:t>
                      </a:r>
                      <a:endParaRPr kumimoji="1" lang="ja-JP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9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588908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CC46AB61-A90A-4649-B99A-FD685D0A2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034202"/>
              </p:ext>
            </p:extLst>
          </p:nvPr>
        </p:nvGraphicFramePr>
        <p:xfrm>
          <a:off x="195262" y="3991256"/>
          <a:ext cx="4779820" cy="22250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55964">
                  <a:extLst>
                    <a:ext uri="{9D8B030D-6E8A-4147-A177-3AD203B41FA5}">
                      <a16:colId xmlns:a16="http://schemas.microsoft.com/office/drawing/2014/main" val="182219218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42254429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31946746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774277799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221739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1m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2m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3m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4m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36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14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14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1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939716"/>
                  </a:ext>
                </a:extLst>
              </a:tr>
            </a:tbl>
          </a:graphicData>
        </a:graphic>
      </p:graphicFrame>
      <p:sp>
        <p:nvSpPr>
          <p:cNvPr id="12" name="右矢印 11">
            <a:extLst>
              <a:ext uri="{FF2B5EF4-FFF2-40B4-BE49-F238E27FC236}">
                <a16:creationId xmlns:a16="http://schemas.microsoft.com/office/drawing/2014/main" id="{D6810DF9-D0F5-4F46-A5D6-B16695B3CC95}"/>
              </a:ext>
            </a:extLst>
          </p:cNvPr>
          <p:cNvSpPr/>
          <p:nvPr/>
        </p:nvSpPr>
        <p:spPr>
          <a:xfrm>
            <a:off x="5457174" y="4919131"/>
            <a:ext cx="795337" cy="60007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484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FE3640B-A0B1-1343-8801-D0C4DF0D2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042"/>
            <a:ext cx="10515600" cy="5045231"/>
          </a:xfrm>
        </p:spPr>
        <p:txBody>
          <a:bodyPr/>
          <a:lstStyle/>
          <a:p>
            <a:r>
              <a:rPr lang="ja-JP" altLang="en-US"/>
              <a:t>作成するモデル</a:t>
            </a:r>
            <a:endParaRPr lang="en-US" altLang="ja-JP" dirty="0"/>
          </a:p>
          <a:p>
            <a:pPr lvl="1"/>
            <a:r>
              <a:rPr lang="ja-JP" altLang="en-US"/>
              <a:t>捨て牌選択</a:t>
            </a:r>
            <a:endParaRPr lang="en-US" altLang="ja-JP" dirty="0"/>
          </a:p>
          <a:p>
            <a:pPr lvl="1"/>
            <a:r>
              <a:rPr lang="ja-JP" altLang="en-US"/>
              <a:t>ポン選択</a:t>
            </a:r>
            <a:endParaRPr lang="en-US" altLang="ja-JP" dirty="0"/>
          </a:p>
          <a:p>
            <a:pPr lvl="1"/>
            <a:r>
              <a:rPr lang="ja-JP" altLang="en-US"/>
              <a:t>チー選択</a:t>
            </a:r>
            <a:endParaRPr lang="en-US" altLang="ja-JP" dirty="0"/>
          </a:p>
          <a:p>
            <a:pPr lvl="1"/>
            <a:r>
              <a:rPr lang="ja-JP" altLang="en-US"/>
              <a:t>カン選択</a:t>
            </a:r>
            <a:endParaRPr lang="en-US" altLang="ja-JP" dirty="0"/>
          </a:p>
          <a:p>
            <a:pPr lvl="1"/>
            <a:r>
              <a:rPr lang="ja-JP" altLang="en-US"/>
              <a:t>リーチ選択</a:t>
            </a:r>
            <a:endParaRPr lang="en-US" altLang="ja-JP" dirty="0"/>
          </a:p>
          <a:p>
            <a:pPr lvl="1"/>
            <a:r>
              <a:rPr lang="ja-JP" altLang="en-US"/>
              <a:t>和了宣言</a:t>
            </a:r>
            <a:endParaRPr lang="en-US" altLang="ja-JP" dirty="0"/>
          </a:p>
          <a:p>
            <a:r>
              <a:rPr lang="ja-JP" altLang="en-US"/>
              <a:t>各モデルは</a:t>
            </a:r>
            <a:r>
              <a:rPr lang="en-US" altLang="ja-JP" dirty="0"/>
              <a:t>CNN</a:t>
            </a:r>
            <a:r>
              <a:rPr lang="ja-JP" altLang="en-US"/>
              <a:t>を用いて学習</a:t>
            </a:r>
            <a:endParaRPr lang="en-US" altLang="ja-JP" dirty="0"/>
          </a:p>
          <a:p>
            <a:r>
              <a:rPr lang="ja-JP" altLang="en-US"/>
              <a:t>和了宣言モデルだけは</a:t>
            </a:r>
            <a:r>
              <a:rPr lang="en-US" altLang="ja-JP" dirty="0"/>
              <a:t>, </a:t>
            </a:r>
            <a:r>
              <a:rPr lang="ja-JP" altLang="en-US"/>
              <a:t>和了れる時は必ず和了るという設定で手動で作成するモデル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E419F0E-289B-1741-86F6-626C921FD6E3}"/>
              </a:ext>
            </a:extLst>
          </p:cNvPr>
          <p:cNvSpPr/>
          <p:nvPr/>
        </p:nvSpPr>
        <p:spPr>
          <a:xfrm>
            <a:off x="10261270" y="192726"/>
            <a:ext cx="1567543" cy="4631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kumimoji="1" lang="en-US" altLang="ja-JP" sz="2000" b="1" dirty="0"/>
              <a:t>2</a:t>
            </a:r>
            <a:endParaRPr kumimoji="1" lang="ja-JP" altLang="en-US" sz="2000" b="1"/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52DB95E0-F8A7-8747-889C-C960AA2C8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b="1">
                <a:solidFill>
                  <a:schemeClr val="accent6"/>
                </a:solidFill>
              </a:rPr>
              <a:t>モデル</a:t>
            </a:r>
          </a:p>
        </p:txBody>
      </p:sp>
    </p:spTree>
    <p:extLst>
      <p:ext uri="{BB962C8B-B14F-4D97-AF65-F5344CB8AC3E}">
        <p14:creationId xmlns:p14="http://schemas.microsoft.com/office/powerpoint/2010/main" val="2824287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29</a:t>
            </a:fld>
            <a:endParaRPr kumimoji="1" lang="ja-JP" altLang="en-US"/>
          </a:p>
        </p:txBody>
      </p:sp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8A832095-2007-B244-A532-4C927F408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805453"/>
              </p:ext>
            </p:extLst>
          </p:nvPr>
        </p:nvGraphicFramePr>
        <p:xfrm>
          <a:off x="2032000" y="1690688"/>
          <a:ext cx="8128000" cy="274320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7121337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93651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モデル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#</a:t>
                      </a:r>
                      <a:r>
                        <a:rPr kumimoji="1" lang="ja-JP" altLang="en-US" sz="2400"/>
                        <a:t> </a:t>
                      </a:r>
                      <a:r>
                        <a:rPr kumimoji="1" lang="en-US" altLang="ja-JP" sz="2400"/>
                        <a:t>of </a:t>
                      </a:r>
                      <a:r>
                        <a:rPr kumimoji="1" lang="en-US" altLang="ja-JP" sz="2400" dirty="0"/>
                        <a:t>class</a:t>
                      </a:r>
                      <a:endParaRPr kumimoji="1" lang="ja-JP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16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捨て牌選択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34</a:t>
                      </a:r>
                      <a:endParaRPr kumimoji="1" lang="ja-JP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25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ポン選択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83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チー選択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79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カン選択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88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リーチ選択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98104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E419F0E-289B-1741-86F6-626C921FD6E3}"/>
              </a:ext>
            </a:extLst>
          </p:cNvPr>
          <p:cNvSpPr/>
          <p:nvPr/>
        </p:nvSpPr>
        <p:spPr>
          <a:xfrm>
            <a:off x="10261270" y="192726"/>
            <a:ext cx="1567543" cy="4631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kumimoji="1" lang="en-US" altLang="ja-JP" sz="2000" b="1" dirty="0"/>
              <a:t>2</a:t>
            </a:r>
            <a:endParaRPr kumimoji="1" lang="ja-JP" altLang="en-US" sz="2000" b="1"/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52DB95E0-F8A7-8747-889C-C960AA2C8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b="1">
                <a:solidFill>
                  <a:schemeClr val="accent6"/>
                </a:solidFill>
              </a:rPr>
              <a:t>モデル</a:t>
            </a:r>
          </a:p>
        </p:txBody>
      </p:sp>
    </p:spTree>
    <p:extLst>
      <p:ext uri="{BB962C8B-B14F-4D97-AF65-F5344CB8AC3E}">
        <p14:creationId xmlns:p14="http://schemas.microsoft.com/office/powerpoint/2010/main" val="374910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A37CEB7-9D0B-7149-A494-FF1C7B40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sz="6600"/>
              <a:t>目次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B492A4-174F-3E4F-81CD-1B6C2B8E7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kumimoji="1" lang="ja-JP" altLang="en-US" sz="2400" b="1">
                <a:solidFill>
                  <a:srgbClr val="FF0000"/>
                </a:solidFill>
              </a:rPr>
              <a:t>発表者の目標</a:t>
            </a:r>
            <a:endParaRPr kumimoji="1" lang="en-US" altLang="ja-JP" sz="2400" b="1" dirty="0">
              <a:solidFill>
                <a:srgbClr val="FF0000"/>
              </a:solidFill>
            </a:endParaRPr>
          </a:p>
          <a:p>
            <a:r>
              <a:rPr kumimoji="1" lang="ja-JP" altLang="en-US" sz="2400"/>
              <a:t>研究背景</a:t>
            </a:r>
            <a:endParaRPr kumimoji="1" lang="en-US" altLang="ja-JP" sz="2400" dirty="0"/>
          </a:p>
          <a:p>
            <a:r>
              <a:rPr lang="ja-JP" altLang="en-US" sz="2400"/>
              <a:t>文献の紹介</a:t>
            </a:r>
            <a:endParaRPr kumimoji="1" lang="en-US" altLang="ja-JP" sz="2400" dirty="0"/>
          </a:p>
          <a:p>
            <a:pPr lvl="1"/>
            <a:r>
              <a:rPr lang="ja-JP" altLang="en-US"/>
              <a:t>文献</a:t>
            </a:r>
            <a:r>
              <a:rPr lang="en-US" altLang="ja-JP" dirty="0"/>
              <a:t>1</a:t>
            </a:r>
          </a:p>
          <a:p>
            <a:pPr lvl="1"/>
            <a:r>
              <a:rPr kumimoji="1" lang="ja-JP" altLang="en-US"/>
              <a:t>文献</a:t>
            </a:r>
            <a:r>
              <a:rPr kumimoji="1" lang="en-US" altLang="ja-JP" dirty="0"/>
              <a:t>2</a:t>
            </a:r>
          </a:p>
          <a:p>
            <a:pPr lvl="1"/>
            <a:r>
              <a:rPr lang="ja-JP" altLang="en-US"/>
              <a:t>文献</a:t>
            </a:r>
            <a:r>
              <a:rPr lang="en-US" altLang="ja-JP" dirty="0"/>
              <a:t>3</a:t>
            </a:r>
          </a:p>
          <a:p>
            <a:r>
              <a:rPr kumimoji="1" lang="ja-JP" altLang="en-US" sz="2400"/>
              <a:t>今後の研究の方針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191B43C-D067-4341-8ECE-10DB2803F048}" type="slidenum">
              <a:rPr kumimoji="1" lang="ja-JP" altLang="en-US" sz="61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kumimoji="1" lang="ja-JP" altLang="en-US" sz="6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465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7CEB7-9D0B-7149-A494-FF1C7B40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94" y="0"/>
            <a:ext cx="10515600" cy="1325563"/>
          </a:xfrm>
        </p:spPr>
        <p:txBody>
          <a:bodyPr/>
          <a:lstStyle/>
          <a:p>
            <a:r>
              <a:rPr kumimoji="1" lang="ja-JP" altLang="en-US" b="1">
                <a:solidFill>
                  <a:schemeClr val="accent6"/>
                </a:solidFill>
              </a:rPr>
              <a:t>モデルの特徴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30</a:t>
            </a:fld>
            <a:endParaRPr kumimoji="1" lang="ja-JP" altLang="en-US"/>
          </a:p>
        </p:txBody>
      </p:sp>
      <p:graphicFrame>
        <p:nvGraphicFramePr>
          <p:cNvPr id="3" name="表 4">
            <a:extLst>
              <a:ext uri="{FF2B5EF4-FFF2-40B4-BE49-F238E27FC236}">
                <a16:creationId xmlns:a16="http://schemas.microsoft.com/office/drawing/2014/main" id="{A81CB184-16F6-6B4B-804F-16B6703D7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464073"/>
              </p:ext>
            </p:extLst>
          </p:nvPr>
        </p:nvGraphicFramePr>
        <p:xfrm>
          <a:off x="2704306" y="1089503"/>
          <a:ext cx="6783388" cy="548640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3391694">
                  <a:extLst>
                    <a:ext uri="{9D8B030D-6E8A-4147-A177-3AD203B41FA5}">
                      <a16:colId xmlns:a16="http://schemas.microsoft.com/office/drawing/2014/main" val="499814869"/>
                    </a:ext>
                  </a:extLst>
                </a:gridCol>
                <a:gridCol w="3391694">
                  <a:extLst>
                    <a:ext uri="{9D8B030D-6E8A-4147-A177-3AD203B41FA5}">
                      <a16:colId xmlns:a16="http://schemas.microsoft.com/office/drawing/2014/main" val="3315976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特徴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# of planes</a:t>
                      </a:r>
                      <a:endParaRPr kumimoji="1" lang="ja-JP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653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自分の手牌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22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赤</a:t>
                      </a:r>
                      <a:r>
                        <a:rPr kumimoji="1" lang="en-US" altLang="ja-JP" sz="2400" dirty="0"/>
                        <a:t>5</a:t>
                      </a:r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954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捨て牌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528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副露牌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008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ドラ宣言牌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78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リーチ者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3</a:t>
                      </a:r>
                      <a:endParaRPr kumimoji="1" lang="ja-JP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725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順位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1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場風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自風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6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過去</a:t>
                      </a:r>
                      <a:r>
                        <a:rPr kumimoji="1" lang="en-US" altLang="ja-JP" sz="2400" dirty="0"/>
                        <a:t>1</a:t>
                      </a:r>
                      <a:r>
                        <a:rPr kumimoji="1" lang="ja-JP" altLang="en-US" sz="2400"/>
                        <a:t>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13</a:t>
                      </a:r>
                      <a:endParaRPr kumimoji="1" lang="ja-JP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200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過去</a:t>
                      </a:r>
                      <a:r>
                        <a:rPr kumimoji="1" lang="en-US" altLang="ja-JP" sz="2400" dirty="0"/>
                        <a:t>2~6</a:t>
                      </a:r>
                      <a:r>
                        <a:rPr kumimoji="1" lang="ja-JP" altLang="en-US" sz="2400"/>
                        <a:t>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各</a:t>
                      </a:r>
                      <a:r>
                        <a:rPr kumimoji="1" lang="en-US" altLang="ja-JP" sz="2400" dirty="0"/>
                        <a:t>9</a:t>
                      </a:r>
                      <a:endParaRPr kumimoji="1" lang="ja-JP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136144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394CFC-C961-C54F-BE56-2882B26F69BC}"/>
              </a:ext>
            </a:extLst>
          </p:cNvPr>
          <p:cNvSpPr/>
          <p:nvPr/>
        </p:nvSpPr>
        <p:spPr>
          <a:xfrm>
            <a:off x="10261270" y="192726"/>
            <a:ext cx="1567543" cy="4631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kumimoji="1" lang="en-US" altLang="ja-JP" sz="2000" b="1" dirty="0"/>
              <a:t>2</a:t>
            </a:r>
            <a:endParaRPr kumimoji="1" lang="ja-JP" altLang="en-US" sz="2000" b="1"/>
          </a:p>
        </p:txBody>
      </p:sp>
    </p:spTree>
    <p:extLst>
      <p:ext uri="{BB962C8B-B14F-4D97-AF65-F5344CB8AC3E}">
        <p14:creationId xmlns:p14="http://schemas.microsoft.com/office/powerpoint/2010/main" val="588077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7CEB7-9D0B-7149-A494-FF1C7B40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94" y="145572"/>
            <a:ext cx="10515600" cy="1325563"/>
          </a:xfrm>
        </p:spPr>
        <p:txBody>
          <a:bodyPr/>
          <a:lstStyle/>
          <a:p>
            <a:r>
              <a:rPr kumimoji="1" lang="ja-JP" altLang="en-US" b="1">
                <a:solidFill>
                  <a:schemeClr val="accent6"/>
                </a:solidFill>
              </a:rPr>
              <a:t>モデルの特徴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394CFC-C961-C54F-BE56-2882B26F69BC}"/>
              </a:ext>
            </a:extLst>
          </p:cNvPr>
          <p:cNvSpPr/>
          <p:nvPr/>
        </p:nvSpPr>
        <p:spPr>
          <a:xfrm>
            <a:off x="10261270" y="192726"/>
            <a:ext cx="1567543" cy="4631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kumimoji="1" lang="en-US" altLang="ja-JP" sz="2000" b="1" dirty="0"/>
              <a:t>2</a:t>
            </a:r>
            <a:endParaRPr kumimoji="1" lang="ja-JP" altLang="en-US" sz="2000" b="1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7278C1F-B186-5E4D-8628-1EE84EFE8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042"/>
            <a:ext cx="10515600" cy="5045231"/>
          </a:xfrm>
        </p:spPr>
        <p:txBody>
          <a:bodyPr/>
          <a:lstStyle/>
          <a:p>
            <a:r>
              <a:rPr lang="ja-JP" altLang="en-US"/>
              <a:t>過去</a:t>
            </a:r>
            <a:r>
              <a:rPr lang="en-US" altLang="ja-JP" dirty="0"/>
              <a:t>2~6</a:t>
            </a:r>
            <a:r>
              <a:rPr lang="ja-JP" altLang="en-US"/>
              <a:t>順</a:t>
            </a:r>
            <a:r>
              <a:rPr lang="en-US" altLang="ja-JP" dirty="0"/>
              <a:t> (9 plane)</a:t>
            </a:r>
          </a:p>
          <a:p>
            <a:pPr lvl="1"/>
            <a:r>
              <a:rPr lang="ja-JP" altLang="en-US"/>
              <a:t>自分の手牌</a:t>
            </a:r>
            <a:r>
              <a:rPr lang="en-US" altLang="ja-JP" dirty="0"/>
              <a:t> (1)</a:t>
            </a:r>
          </a:p>
          <a:p>
            <a:pPr lvl="1"/>
            <a:r>
              <a:rPr lang="ja-JP" altLang="en-US"/>
              <a:t>捨て牌 </a:t>
            </a:r>
            <a:r>
              <a:rPr lang="en-US" altLang="ja-JP" dirty="0"/>
              <a:t>(4)</a:t>
            </a:r>
          </a:p>
          <a:p>
            <a:pPr lvl="1"/>
            <a:r>
              <a:rPr lang="ja-JP" altLang="en-US"/>
              <a:t>副露牌</a:t>
            </a:r>
            <a:r>
              <a:rPr lang="en-US" altLang="ja-JP" dirty="0"/>
              <a:t> (4)</a:t>
            </a:r>
          </a:p>
          <a:p>
            <a:pPr lvl="1"/>
            <a:endParaRPr lang="en-US" altLang="ja-JP" dirty="0"/>
          </a:p>
          <a:p>
            <a:r>
              <a:rPr lang="ja-JP" altLang="en-US"/>
              <a:t>過去</a:t>
            </a:r>
            <a:r>
              <a:rPr lang="en-US" altLang="ja-JP" dirty="0"/>
              <a:t>1</a:t>
            </a:r>
            <a:r>
              <a:rPr lang="ja-JP" altLang="en-US"/>
              <a:t>順</a:t>
            </a:r>
            <a:r>
              <a:rPr lang="en-US" altLang="ja-JP" dirty="0"/>
              <a:t> (13 plane)</a:t>
            </a:r>
          </a:p>
          <a:p>
            <a:pPr lvl="1"/>
            <a:r>
              <a:rPr lang="ja-JP" altLang="en-US"/>
              <a:t>自分の手牌</a:t>
            </a:r>
            <a:r>
              <a:rPr lang="en-US" altLang="ja-JP" dirty="0"/>
              <a:t> (1)</a:t>
            </a:r>
          </a:p>
          <a:p>
            <a:pPr lvl="1"/>
            <a:r>
              <a:rPr lang="ja-JP" altLang="en-US"/>
              <a:t>捨て牌</a:t>
            </a:r>
            <a:r>
              <a:rPr lang="en-US" altLang="ja-JP" dirty="0"/>
              <a:t> (4)</a:t>
            </a:r>
          </a:p>
          <a:p>
            <a:pPr lvl="1"/>
            <a:r>
              <a:rPr lang="ja-JP" altLang="en-US"/>
              <a:t>副露牌</a:t>
            </a:r>
            <a:r>
              <a:rPr lang="en-US" altLang="ja-JP" dirty="0"/>
              <a:t> (4)</a:t>
            </a:r>
          </a:p>
          <a:p>
            <a:pPr lvl="1"/>
            <a:r>
              <a:rPr lang="ja-JP" altLang="en-US" b="1"/>
              <a:t>ドラ宣言牌</a:t>
            </a:r>
            <a:r>
              <a:rPr lang="en-US" altLang="ja-JP" b="1" dirty="0"/>
              <a:t> (1)</a:t>
            </a:r>
          </a:p>
          <a:p>
            <a:pPr lvl="1"/>
            <a:r>
              <a:rPr lang="ja-JP" altLang="en-US" b="1"/>
              <a:t>リーチ者</a:t>
            </a:r>
            <a:r>
              <a:rPr lang="en-US" altLang="ja-JP" b="1" dirty="0"/>
              <a:t> (3)</a:t>
            </a:r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33497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7CEB7-9D0B-7149-A494-FF1C7B40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>
                <a:solidFill>
                  <a:schemeClr val="accent6"/>
                </a:solidFill>
              </a:rPr>
              <a:t>実験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FE3640B-A0B1-1343-8801-D0C4DF0D2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ja-JP" dirty="0"/>
              <a:t>2015</a:t>
            </a:r>
            <a:r>
              <a:rPr lang="ja-JP" altLang="en-US"/>
              <a:t>年の鳳凰卓の牌譜</a:t>
            </a:r>
            <a:endParaRPr lang="en-US" altLang="ja-JP" dirty="0"/>
          </a:p>
          <a:p>
            <a:pPr lvl="1"/>
            <a:r>
              <a:rPr lang="ja-JP" altLang="en-US"/>
              <a:t>ルール</a:t>
            </a:r>
            <a:r>
              <a:rPr lang="en-US" altLang="ja-JP" dirty="0"/>
              <a:t> : </a:t>
            </a:r>
            <a:r>
              <a:rPr lang="ja-JP" altLang="en-US"/>
              <a:t>四人麻雀</a:t>
            </a:r>
            <a:r>
              <a:rPr lang="en-US" altLang="ja-JP" dirty="0"/>
              <a:t>, </a:t>
            </a:r>
            <a:r>
              <a:rPr lang="ja-JP" altLang="en-US"/>
              <a:t>東南戦</a:t>
            </a:r>
            <a:r>
              <a:rPr lang="en-US" altLang="ja-JP" dirty="0"/>
              <a:t>, </a:t>
            </a:r>
            <a:r>
              <a:rPr lang="ja-JP" altLang="en-US"/>
              <a:t>赤あり</a:t>
            </a:r>
            <a:r>
              <a:rPr lang="en-US" altLang="ja-JP" dirty="0"/>
              <a:t>, </a:t>
            </a:r>
            <a:r>
              <a:rPr lang="ja-JP" altLang="en-US"/>
              <a:t>喰いタンあり</a:t>
            </a:r>
            <a:endParaRPr lang="en-US" altLang="ja-JP" dirty="0"/>
          </a:p>
          <a:p>
            <a:pPr lvl="1"/>
            <a:r>
              <a:rPr lang="en-US" altLang="ja-JP" dirty="0"/>
              <a:t>2,135,331</a:t>
            </a:r>
            <a:r>
              <a:rPr lang="ja-JP" altLang="en-US"/>
              <a:t>の異なる局面を抽出</a:t>
            </a:r>
            <a:endParaRPr lang="en-US" altLang="ja-JP" dirty="0"/>
          </a:p>
          <a:p>
            <a:r>
              <a:rPr lang="ja-JP" altLang="en-US"/>
              <a:t>ドロップアウト率は</a:t>
            </a:r>
            <a:r>
              <a:rPr lang="en-US" altLang="ja-JP" dirty="0"/>
              <a:t>0.5</a:t>
            </a:r>
          </a:p>
          <a:p>
            <a:r>
              <a:rPr lang="ja-JP" altLang="en-US"/>
              <a:t>バッチサイズは</a:t>
            </a:r>
            <a:r>
              <a:rPr lang="en-US" altLang="ja-JP" dirty="0"/>
              <a:t>256</a:t>
            </a:r>
          </a:p>
          <a:p>
            <a:r>
              <a:rPr lang="en-US" altLang="ja-JP" dirty="0"/>
              <a:t>CNN</a:t>
            </a:r>
            <a:r>
              <a:rPr lang="ja-JP" altLang="en-US"/>
              <a:t>を用いる</a:t>
            </a:r>
            <a:endParaRPr lang="en-US" altLang="ja-JP" dirty="0"/>
          </a:p>
          <a:p>
            <a:pPr lvl="1"/>
            <a:r>
              <a:rPr lang="ja-JP" altLang="en-US" b="1"/>
              <a:t>プーリングは行わない</a:t>
            </a:r>
            <a:endParaRPr lang="en-US" altLang="ja-JP" b="1" dirty="0"/>
          </a:p>
          <a:p>
            <a:r>
              <a:rPr lang="ja-JP" altLang="en-US"/>
              <a:t>教師データとの一致率を計測</a:t>
            </a:r>
            <a:endParaRPr lang="en-US" altLang="ja-JP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A197CCD-B0A6-AE4B-AE08-CCDCB14A037A}"/>
              </a:ext>
            </a:extLst>
          </p:cNvPr>
          <p:cNvSpPr/>
          <p:nvPr/>
        </p:nvSpPr>
        <p:spPr>
          <a:xfrm>
            <a:off x="10261270" y="192726"/>
            <a:ext cx="1567543" cy="4631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kumimoji="1" lang="en-US" altLang="ja-JP" sz="2000" b="1" dirty="0"/>
              <a:t>2</a:t>
            </a:r>
            <a:endParaRPr kumimoji="1" lang="ja-JP" altLang="en-US" sz="2000" b="1"/>
          </a:p>
        </p:txBody>
      </p:sp>
    </p:spTree>
    <p:extLst>
      <p:ext uri="{BB962C8B-B14F-4D97-AF65-F5344CB8AC3E}">
        <p14:creationId xmlns:p14="http://schemas.microsoft.com/office/powerpoint/2010/main" val="2162315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7CEB7-9D0B-7149-A494-FF1C7B40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>
                <a:solidFill>
                  <a:schemeClr val="accent6"/>
                </a:solidFill>
              </a:rPr>
              <a:t>結果</a:t>
            </a:r>
            <a:endParaRPr kumimoji="1" lang="ja-JP" altLang="en-US" b="1">
              <a:solidFill>
                <a:schemeClr val="accent6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33</a:t>
            </a:fld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EB023A1-36E1-BC4C-A81B-0C398C6D4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31212"/>
              </p:ext>
            </p:extLst>
          </p:nvPr>
        </p:nvGraphicFramePr>
        <p:xfrm>
          <a:off x="2031999" y="1737519"/>
          <a:ext cx="8128000" cy="228600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7121337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93651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モデル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牌譜との一致率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16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捨て牌選択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70.44%</a:t>
                      </a:r>
                      <a:endParaRPr kumimoji="1" lang="ja-JP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25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ポン選択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88.32%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83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チー選択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90.62%</a:t>
                      </a:r>
                      <a:endParaRPr kumimoji="1" lang="ja-JP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79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リーチ選択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75.85%</a:t>
                      </a:r>
                      <a:endParaRPr kumimoji="1" lang="ja-JP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884443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6619B44-9268-BC4B-A4CD-F2EA5233E4BF}"/>
              </a:ext>
            </a:extLst>
          </p:cNvPr>
          <p:cNvSpPr txBox="1"/>
          <p:nvPr/>
        </p:nvSpPr>
        <p:spPr>
          <a:xfrm>
            <a:off x="3402805" y="4774436"/>
            <a:ext cx="5386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水上らの先行研究と比較して</a:t>
            </a:r>
            <a:r>
              <a:rPr kumimoji="1" lang="en-US" altLang="ja-JP" sz="2400" dirty="0"/>
              <a:t>, </a:t>
            </a:r>
            <a:r>
              <a:rPr kumimoji="1" lang="ja-JP" altLang="en-US" sz="2400"/>
              <a:t>全体で牌譜との一致精度が</a:t>
            </a:r>
            <a:r>
              <a:rPr kumimoji="1" lang="en-US" altLang="ja-JP" sz="2400" dirty="0"/>
              <a:t>8.34%</a:t>
            </a:r>
            <a:r>
              <a:rPr lang="ja-JP" altLang="en-US" sz="2400"/>
              <a:t>向上</a:t>
            </a:r>
            <a:endParaRPr kumimoji="1" lang="ja-JP" altLang="en-US" sz="24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E5F909E-852E-C442-9DF0-4EB1878C0CD7}"/>
              </a:ext>
            </a:extLst>
          </p:cNvPr>
          <p:cNvSpPr/>
          <p:nvPr/>
        </p:nvSpPr>
        <p:spPr>
          <a:xfrm>
            <a:off x="10261270" y="192726"/>
            <a:ext cx="1567543" cy="4631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kumimoji="1" lang="en-US" altLang="ja-JP" sz="2000" b="1" dirty="0"/>
              <a:t>2</a:t>
            </a:r>
            <a:endParaRPr kumimoji="1" lang="ja-JP" altLang="en-US" sz="2000" b="1"/>
          </a:p>
        </p:txBody>
      </p:sp>
    </p:spTree>
    <p:extLst>
      <p:ext uri="{BB962C8B-B14F-4D97-AF65-F5344CB8AC3E}">
        <p14:creationId xmlns:p14="http://schemas.microsoft.com/office/powerpoint/2010/main" val="3514656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C5D1E7-F909-B248-9BBF-DFC18F85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244529A-A15A-F34D-A610-C084BAA64BD6}"/>
              </a:ext>
            </a:extLst>
          </p:cNvPr>
          <p:cNvSpPr/>
          <p:nvPr/>
        </p:nvSpPr>
        <p:spPr>
          <a:xfrm>
            <a:off x="2396836" y="629330"/>
            <a:ext cx="7398327" cy="55993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/>
              <a:t>文献</a:t>
            </a:r>
            <a:r>
              <a:rPr lang="en-US" altLang="ja-JP" sz="4000" b="1" dirty="0"/>
              <a:t>3</a:t>
            </a:r>
          </a:p>
          <a:p>
            <a:pPr algn="ctr" fontAlgn="base"/>
            <a:endParaRPr lang="en" altLang="ja-JP" sz="4000" b="1" dirty="0"/>
          </a:p>
          <a:p>
            <a:pPr algn="ctr"/>
            <a:r>
              <a:rPr lang="en" altLang="ja-JP" sz="4000" b="1" dirty="0"/>
              <a:t>“</a:t>
            </a:r>
            <a:r>
              <a:rPr lang="en" altLang="ja-JP" sz="4000" b="1" dirty="0" err="1"/>
              <a:t>Suphx</a:t>
            </a:r>
            <a:r>
              <a:rPr lang="en" altLang="ja-JP" sz="4000" b="1" dirty="0"/>
              <a:t>: Mastering Mahjong with Deep Reinforcement Learning”</a:t>
            </a:r>
          </a:p>
          <a:p>
            <a:pPr algn="ctr"/>
            <a:endParaRPr lang="en" altLang="ja-JP" sz="4000" b="1" dirty="0"/>
          </a:p>
          <a:p>
            <a:pPr algn="ctr" fontAlgn="base"/>
            <a:r>
              <a:rPr lang="en" altLang="ja-JP" sz="4000" b="1" dirty="0" err="1"/>
              <a:t>Junjie</a:t>
            </a:r>
            <a:r>
              <a:rPr lang="en" altLang="ja-JP" sz="4000" b="1" dirty="0"/>
              <a:t> Li, Sotetsu </a:t>
            </a:r>
            <a:r>
              <a:rPr lang="en" altLang="ja-JP" sz="4000" b="1" dirty="0" err="1"/>
              <a:t>Koyamada</a:t>
            </a:r>
            <a:r>
              <a:rPr lang="en" altLang="ja-JP" sz="4000" b="1" dirty="0"/>
              <a:t>, </a:t>
            </a:r>
            <a:r>
              <a:rPr lang="en" altLang="ja-JP" sz="4000" b="1" dirty="0" err="1"/>
              <a:t>Qiwei</a:t>
            </a:r>
            <a:r>
              <a:rPr lang="en" altLang="ja-JP" sz="4000" b="1" dirty="0"/>
              <a:t> Ye, </a:t>
            </a:r>
            <a:r>
              <a:rPr lang="en" altLang="ja-JP" sz="4000" b="1" dirty="0" err="1"/>
              <a:t>Guoqing</a:t>
            </a:r>
            <a:r>
              <a:rPr lang="en" altLang="ja-JP" sz="4000" b="1" dirty="0"/>
              <a:t> Liu, Chao Wang, </a:t>
            </a:r>
            <a:r>
              <a:rPr lang="en" altLang="ja-JP" sz="4000" b="1" dirty="0" err="1"/>
              <a:t>Ruihan</a:t>
            </a:r>
            <a:r>
              <a:rPr lang="en" altLang="ja-JP" sz="4000" b="1" dirty="0"/>
              <a:t> Yang</a:t>
            </a:r>
          </a:p>
        </p:txBody>
      </p:sp>
    </p:spTree>
    <p:extLst>
      <p:ext uri="{BB962C8B-B14F-4D97-AF65-F5344CB8AC3E}">
        <p14:creationId xmlns:p14="http://schemas.microsoft.com/office/powerpoint/2010/main" val="1603133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35</a:t>
            </a:fld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FE3640B-A0B1-1343-8801-D0C4DF0D2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919"/>
            <a:ext cx="10515600" cy="4741431"/>
          </a:xfrm>
        </p:spPr>
        <p:txBody>
          <a:bodyPr>
            <a:normAutofit/>
          </a:bodyPr>
          <a:lstStyle/>
          <a:p>
            <a:pPr fontAlgn="base"/>
            <a:r>
              <a:rPr lang="ja-JP" altLang="en-US"/>
              <a:t>麻雀</a:t>
            </a:r>
            <a:r>
              <a:rPr lang="en" altLang="ja-JP" dirty="0"/>
              <a:t>AI</a:t>
            </a:r>
            <a:r>
              <a:rPr lang="ja-JP" altLang="en-US"/>
              <a:t>における新たな手法の提案</a:t>
            </a:r>
            <a:r>
              <a:rPr lang="en-US" altLang="ja-JP" dirty="0"/>
              <a:t>.</a:t>
            </a:r>
          </a:p>
          <a:p>
            <a:pPr lvl="1" fontAlgn="base"/>
            <a:r>
              <a:rPr lang="ja-JP" altLang="en-US"/>
              <a:t>グローバルな視点で収支を予測する</a:t>
            </a:r>
            <a:r>
              <a:rPr lang="en" altLang="ja-JP" dirty="0"/>
              <a:t>Global Reward Prediction</a:t>
            </a:r>
            <a:endParaRPr lang="en-US" altLang="ja-JP" dirty="0"/>
          </a:p>
          <a:p>
            <a:pPr lvl="1" fontAlgn="base"/>
            <a:r>
              <a:rPr lang="ja-JP" altLang="en-US"/>
              <a:t>不完全情報ゲームに適した</a:t>
            </a:r>
            <a:r>
              <a:rPr lang="en" altLang="ja-JP" dirty="0"/>
              <a:t>Oracle Guiding</a:t>
            </a:r>
            <a:r>
              <a:rPr lang="ja-JP" altLang="en-US"/>
              <a:t>という効率の良い学習アルゴリズム</a:t>
            </a:r>
            <a:endParaRPr lang="en-US" altLang="ja-JP" dirty="0"/>
          </a:p>
          <a:p>
            <a:pPr lvl="1" fontAlgn="base"/>
            <a:r>
              <a:rPr lang="ja-JP" altLang="en-US"/>
              <a:t>麻雀に適した</a:t>
            </a:r>
            <a:r>
              <a:rPr lang="en" altLang="ja-JP" dirty="0"/>
              <a:t>Parametric Monte-Carlo Policy Adaptation</a:t>
            </a:r>
            <a:r>
              <a:rPr lang="ja-JP" altLang="en-US"/>
              <a:t>という手法</a:t>
            </a:r>
            <a:endParaRPr lang="en-US" altLang="ja-JP" dirty="0"/>
          </a:p>
          <a:p>
            <a:pPr fontAlgn="base"/>
            <a:r>
              <a:rPr lang="ja-JP" altLang="en-US"/>
              <a:t>本</a:t>
            </a:r>
            <a:r>
              <a:rPr lang="en" altLang="ja-JP" dirty="0"/>
              <a:t>AI</a:t>
            </a:r>
            <a:r>
              <a:rPr lang="ja-JP" altLang="en-US"/>
              <a:t>は実際に天鳳に参加しており，天鳳に参加している麻雀</a:t>
            </a:r>
            <a:r>
              <a:rPr lang="en" altLang="ja-JP" dirty="0"/>
              <a:t>AI</a:t>
            </a:r>
            <a:r>
              <a:rPr lang="ja-JP" altLang="en-US"/>
              <a:t>としては初めての十段到達を達成している．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AE102B-CD9F-0448-9393-9978152437E8}"/>
              </a:ext>
            </a:extLst>
          </p:cNvPr>
          <p:cNvSpPr/>
          <p:nvPr/>
        </p:nvSpPr>
        <p:spPr>
          <a:xfrm>
            <a:off x="10261270" y="192726"/>
            <a:ext cx="1567543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lang="en-US" altLang="ja-JP" sz="2000" b="1" dirty="0"/>
              <a:t>3</a:t>
            </a:r>
            <a:endParaRPr kumimoji="1" lang="ja-JP" altLang="en-US" sz="2000" b="1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9C24B150-D86A-8E48-AB92-07E98EE0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b="1">
                <a:solidFill>
                  <a:schemeClr val="accent1"/>
                </a:solidFill>
              </a:rPr>
              <a:t>概要</a:t>
            </a:r>
            <a:endParaRPr kumimoji="1" lang="ja-JP" altLang="en-US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84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FE3640B-A0B1-1343-8801-D0C4DF0D2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ja-JP" altLang="en-US"/>
              <a:t>文献</a:t>
            </a:r>
            <a:r>
              <a:rPr lang="en-US" altLang="ja-JP" dirty="0"/>
              <a:t>2</a:t>
            </a:r>
            <a:r>
              <a:rPr lang="ja-JP" altLang="en-US"/>
              <a:t>で紹介した</a:t>
            </a:r>
            <a:r>
              <a:rPr lang="en-US" altLang="ja-JP" dirty="0"/>
              <a:t>Data Plane Structure</a:t>
            </a:r>
            <a:r>
              <a:rPr lang="ja-JP" altLang="en-US"/>
              <a:t>を採用</a:t>
            </a:r>
            <a:endParaRPr lang="en-US" altLang="ja-JP" dirty="0"/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fontAlgn="base">
              <a:buNone/>
            </a:pPr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07E9A1-FA66-9745-A6F1-9B6977923665}"/>
              </a:ext>
            </a:extLst>
          </p:cNvPr>
          <p:cNvSpPr/>
          <p:nvPr/>
        </p:nvSpPr>
        <p:spPr>
          <a:xfrm>
            <a:off x="10261270" y="192726"/>
            <a:ext cx="1567543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lang="en-US" altLang="ja-JP" sz="2000" b="1" dirty="0"/>
              <a:t>3</a:t>
            </a:r>
            <a:endParaRPr kumimoji="1" lang="ja-JP" altLang="en-US" sz="2000" b="1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E64E23AB-3EE4-4740-9E56-637185C8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b="1">
                <a:solidFill>
                  <a:schemeClr val="accent1"/>
                </a:solidFill>
              </a:rPr>
              <a:t>データ構造</a:t>
            </a:r>
            <a:endParaRPr kumimoji="1" lang="ja-JP" altLang="en-US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86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37</a:t>
            </a:fld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FE3640B-A0B1-1343-8801-D0C4DF0D2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>
            <a:normAutofit/>
          </a:bodyPr>
          <a:lstStyle/>
          <a:p>
            <a:r>
              <a:rPr lang="ja-JP" altLang="en-US"/>
              <a:t>作成するモデル</a:t>
            </a:r>
            <a:endParaRPr lang="en-US" altLang="ja-JP" dirty="0"/>
          </a:p>
          <a:p>
            <a:pPr lvl="1"/>
            <a:r>
              <a:rPr lang="ja-JP" altLang="en-US"/>
              <a:t>捨て牌選択</a:t>
            </a:r>
            <a:endParaRPr lang="en-US" altLang="ja-JP" dirty="0"/>
          </a:p>
          <a:p>
            <a:pPr lvl="1"/>
            <a:r>
              <a:rPr lang="ja-JP" altLang="en-US"/>
              <a:t>ポン選択</a:t>
            </a:r>
            <a:endParaRPr lang="en-US" altLang="ja-JP" dirty="0"/>
          </a:p>
          <a:p>
            <a:pPr lvl="1"/>
            <a:r>
              <a:rPr lang="ja-JP" altLang="en-US"/>
              <a:t>チー選択</a:t>
            </a:r>
            <a:endParaRPr lang="en-US" altLang="ja-JP" dirty="0"/>
          </a:p>
          <a:p>
            <a:pPr lvl="1"/>
            <a:r>
              <a:rPr lang="ja-JP" altLang="en-US"/>
              <a:t>カン選択</a:t>
            </a:r>
            <a:endParaRPr lang="en-US" altLang="ja-JP" dirty="0"/>
          </a:p>
          <a:p>
            <a:pPr lvl="1"/>
            <a:r>
              <a:rPr lang="ja-JP" altLang="en-US"/>
              <a:t>リーチ選択</a:t>
            </a:r>
            <a:endParaRPr lang="en-US" altLang="ja-JP" dirty="0"/>
          </a:p>
          <a:p>
            <a:pPr lvl="1"/>
            <a:r>
              <a:rPr lang="ja-JP" altLang="en-US"/>
              <a:t>和了宣言</a:t>
            </a:r>
            <a:endParaRPr lang="en-US" altLang="ja-JP" dirty="0"/>
          </a:p>
          <a:p>
            <a:r>
              <a:rPr lang="ja-JP" altLang="en-US"/>
              <a:t>各モデルは</a:t>
            </a:r>
            <a:r>
              <a:rPr lang="en-US" altLang="ja-JP" dirty="0"/>
              <a:t>CNN</a:t>
            </a:r>
            <a:r>
              <a:rPr lang="ja-JP" altLang="en-US"/>
              <a:t>を用いて学習</a:t>
            </a:r>
            <a:endParaRPr lang="en-US" altLang="ja-JP" dirty="0"/>
          </a:p>
          <a:p>
            <a:r>
              <a:rPr lang="ja-JP" altLang="en-US"/>
              <a:t>和了宣言モデルだけは</a:t>
            </a:r>
            <a:r>
              <a:rPr lang="en-US" altLang="ja-JP" dirty="0"/>
              <a:t>, 4</a:t>
            </a:r>
            <a:r>
              <a:rPr lang="ja-JP" altLang="en-US"/>
              <a:t>着を確定させる和了だけは拒否し</a:t>
            </a:r>
            <a:r>
              <a:rPr lang="en-US" altLang="ja-JP" dirty="0"/>
              <a:t>, </a:t>
            </a:r>
            <a:r>
              <a:rPr lang="ja-JP" altLang="en-US"/>
              <a:t>それ以外は和了るように手動で作成したモデル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fontAlgn="base">
              <a:buNone/>
            </a:pPr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07E9A1-FA66-9745-A6F1-9B6977923665}"/>
              </a:ext>
            </a:extLst>
          </p:cNvPr>
          <p:cNvSpPr/>
          <p:nvPr/>
        </p:nvSpPr>
        <p:spPr>
          <a:xfrm>
            <a:off x="10261270" y="192726"/>
            <a:ext cx="1567543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lang="en-US" altLang="ja-JP" sz="2000" b="1" dirty="0"/>
              <a:t>3</a:t>
            </a:r>
            <a:endParaRPr kumimoji="1" lang="ja-JP" altLang="en-US" sz="2000" b="1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E64E23AB-3EE4-4740-9E56-637185C8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b="1">
                <a:solidFill>
                  <a:schemeClr val="accent1"/>
                </a:solidFill>
              </a:rPr>
              <a:t>モデル</a:t>
            </a:r>
            <a:endParaRPr kumimoji="1" lang="ja-JP" altLang="en-US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9973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38</a:t>
            </a:fld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541DAF0-9242-1244-A182-A005FDF12276}"/>
              </a:ext>
            </a:extLst>
          </p:cNvPr>
          <p:cNvSpPr/>
          <p:nvPr/>
        </p:nvSpPr>
        <p:spPr>
          <a:xfrm>
            <a:off x="10261270" y="192726"/>
            <a:ext cx="1567543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lang="en-US" altLang="ja-JP" sz="2000" b="1" dirty="0"/>
              <a:t>3</a:t>
            </a:r>
            <a:endParaRPr kumimoji="1" lang="ja-JP" altLang="en-US" sz="2000" b="1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3E017E0-2EF0-D446-B03E-AE6FE415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b="1">
                <a:solidFill>
                  <a:schemeClr val="accent1"/>
                </a:solidFill>
              </a:rPr>
              <a:t>アイデア三本柱</a:t>
            </a:r>
            <a:endParaRPr kumimoji="1" lang="ja-JP" altLang="en-US" b="1">
              <a:solidFill>
                <a:schemeClr val="accent1"/>
              </a:solidFill>
            </a:endParaRPr>
          </a:p>
        </p:txBody>
      </p:sp>
      <p:pic>
        <p:nvPicPr>
          <p:cNvPr id="5" name="図 4" descr="部屋, シャツ が含まれている画像&#10;&#10;自動的に生成された説明">
            <a:extLst>
              <a:ext uri="{FF2B5EF4-FFF2-40B4-BE49-F238E27FC236}">
                <a16:creationId xmlns:a16="http://schemas.microsoft.com/office/drawing/2014/main" id="{8F25CFD5-6A8A-0440-9090-57E3179BD0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30" r="36280" b="66125"/>
          <a:stretch/>
        </p:blipFill>
        <p:spPr>
          <a:xfrm>
            <a:off x="838200" y="1926673"/>
            <a:ext cx="2743200" cy="3282149"/>
          </a:xfrm>
          <a:prstGeom prst="rect">
            <a:avLst/>
          </a:prstGeom>
        </p:spPr>
      </p:pic>
      <p:pic>
        <p:nvPicPr>
          <p:cNvPr id="10" name="図 9" descr="部屋, シャツ が含まれている画像&#10;&#10;自動的に生成された説明">
            <a:extLst>
              <a:ext uri="{FF2B5EF4-FFF2-40B4-BE49-F238E27FC236}">
                <a16:creationId xmlns:a16="http://schemas.microsoft.com/office/drawing/2014/main" id="{698BEE08-6D3C-B942-953E-101C567C04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309" b="66125"/>
          <a:stretch/>
        </p:blipFill>
        <p:spPr>
          <a:xfrm>
            <a:off x="8255792" y="1926673"/>
            <a:ext cx="2743200" cy="3282151"/>
          </a:xfrm>
          <a:prstGeom prst="rect">
            <a:avLst/>
          </a:prstGeom>
        </p:spPr>
      </p:pic>
      <p:pic>
        <p:nvPicPr>
          <p:cNvPr id="12" name="図 11" descr="部屋, シャツ が含まれている画像&#10;&#10;自動的に生成された説明">
            <a:extLst>
              <a:ext uri="{FF2B5EF4-FFF2-40B4-BE49-F238E27FC236}">
                <a16:creationId xmlns:a16="http://schemas.microsoft.com/office/drawing/2014/main" id="{88CB3D89-6DE3-6543-8FF1-87513C2A3D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902" r="1727" b="66781"/>
          <a:stretch/>
        </p:blipFill>
        <p:spPr>
          <a:xfrm>
            <a:off x="4606040" y="1926673"/>
            <a:ext cx="2625112" cy="321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3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1EBB68F0-0776-8C4E-B72B-AB3B81A2DD43}"/>
              </a:ext>
            </a:extLst>
          </p:cNvPr>
          <p:cNvSpPr/>
          <p:nvPr/>
        </p:nvSpPr>
        <p:spPr>
          <a:xfrm>
            <a:off x="1162050" y="2192338"/>
            <a:ext cx="2157412" cy="3327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Global Reward</a:t>
            </a:r>
          </a:p>
          <a:p>
            <a:pPr algn="ctr"/>
            <a:r>
              <a:rPr lang="en-US" altLang="ja-JP" sz="2400" b="1" dirty="0"/>
              <a:t>Prediction</a:t>
            </a:r>
            <a:endParaRPr kumimoji="1" lang="ja-JP" altLang="en-US" sz="2400" b="1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CC472DC7-E21C-9243-94AC-01252FFC91F9}"/>
              </a:ext>
            </a:extLst>
          </p:cNvPr>
          <p:cNvSpPr/>
          <p:nvPr/>
        </p:nvSpPr>
        <p:spPr>
          <a:xfrm>
            <a:off x="4900612" y="2192338"/>
            <a:ext cx="2157412" cy="3327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Oracle</a:t>
            </a:r>
          </a:p>
          <a:p>
            <a:pPr algn="ctr"/>
            <a:r>
              <a:rPr lang="en-US" altLang="ja-JP" sz="2400" b="1" dirty="0"/>
              <a:t>Guiding</a:t>
            </a:r>
            <a:endParaRPr kumimoji="1" lang="ja-JP" altLang="en-US" sz="2400" b="1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37248BE2-3E2D-DF40-83E0-58A9691387A7}"/>
              </a:ext>
            </a:extLst>
          </p:cNvPr>
          <p:cNvSpPr/>
          <p:nvPr/>
        </p:nvSpPr>
        <p:spPr>
          <a:xfrm>
            <a:off x="8639175" y="2192338"/>
            <a:ext cx="2157412" cy="3327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/>
              <a:t>Parametric</a:t>
            </a:r>
          </a:p>
          <a:p>
            <a:pPr algn="ctr"/>
            <a:r>
              <a:rPr lang="en-US" altLang="ja-JP" sz="2400" b="1" dirty="0"/>
              <a:t>Monte-Carlo</a:t>
            </a:r>
          </a:p>
          <a:p>
            <a:pPr algn="ctr"/>
            <a:r>
              <a:rPr lang="en-US" altLang="ja-JP" sz="2400" b="1" dirty="0"/>
              <a:t>Policy</a:t>
            </a:r>
          </a:p>
          <a:p>
            <a:pPr algn="ctr"/>
            <a:r>
              <a:rPr lang="en-US" altLang="ja-JP" sz="2400" b="1" dirty="0"/>
              <a:t>Adaptation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541DAF0-9242-1244-A182-A005FDF12276}"/>
              </a:ext>
            </a:extLst>
          </p:cNvPr>
          <p:cNvSpPr/>
          <p:nvPr/>
        </p:nvSpPr>
        <p:spPr>
          <a:xfrm>
            <a:off x="10261270" y="192726"/>
            <a:ext cx="1567543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lang="en-US" altLang="ja-JP" sz="2000" b="1" dirty="0"/>
              <a:t>3</a:t>
            </a:r>
            <a:endParaRPr kumimoji="1" lang="ja-JP" altLang="en-US" sz="2000" b="1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3E017E0-2EF0-D446-B03E-AE6FE415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b="1">
                <a:solidFill>
                  <a:schemeClr val="accent1"/>
                </a:solidFill>
              </a:rPr>
              <a:t>アイデア三本柱</a:t>
            </a:r>
            <a:endParaRPr kumimoji="1" lang="ja-JP" altLang="en-US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4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7CEB7-9D0B-7149-A494-FF1C7B40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発表者の目標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FE3640B-A0B1-1343-8801-D0C4DF0D2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5573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オンライン麻雀対戦サービス「天鳳」で人間相手に好成績を残すような麻雀</a:t>
            </a:r>
            <a:r>
              <a:rPr lang="en-US" altLang="ja-JP" dirty="0"/>
              <a:t>AI</a:t>
            </a:r>
            <a:r>
              <a:rPr lang="ja-JP" altLang="en-US"/>
              <a:t>を作成すること</a:t>
            </a:r>
          </a:p>
        </p:txBody>
      </p:sp>
      <p:pic>
        <p:nvPicPr>
          <p:cNvPr id="8" name="図 7" descr="シャツ, カップ が含まれている画像&#10;&#10;自動的に生成された説明">
            <a:extLst>
              <a:ext uri="{FF2B5EF4-FFF2-40B4-BE49-F238E27FC236}">
                <a16:creationId xmlns:a16="http://schemas.microsoft.com/office/drawing/2014/main" id="{A9EEF549-5918-164F-A6B2-254A0CA78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0" y="3084056"/>
            <a:ext cx="57023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938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1EBB68F0-0776-8C4E-B72B-AB3B81A2DD43}"/>
              </a:ext>
            </a:extLst>
          </p:cNvPr>
          <p:cNvSpPr/>
          <p:nvPr/>
        </p:nvSpPr>
        <p:spPr>
          <a:xfrm>
            <a:off x="1162050" y="2192338"/>
            <a:ext cx="2157412" cy="3327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Global Reward</a:t>
            </a:r>
          </a:p>
          <a:p>
            <a:pPr algn="ctr"/>
            <a:r>
              <a:rPr lang="en-US" altLang="ja-JP" sz="2400" b="1" dirty="0"/>
              <a:t>Prediction</a:t>
            </a:r>
            <a:endParaRPr kumimoji="1" lang="ja-JP" altLang="en-US" sz="2400" b="1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CC472DC7-E21C-9243-94AC-01252FFC91F9}"/>
              </a:ext>
            </a:extLst>
          </p:cNvPr>
          <p:cNvSpPr/>
          <p:nvPr/>
        </p:nvSpPr>
        <p:spPr>
          <a:xfrm>
            <a:off x="4900612" y="2192338"/>
            <a:ext cx="2157412" cy="332740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Oracle</a:t>
            </a:r>
          </a:p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Guiding</a:t>
            </a:r>
            <a:endParaRPr lang="ja-JP" altLang="en-US" sz="2400" b="1">
              <a:solidFill>
                <a:schemeClr val="bg1"/>
              </a:solidFill>
            </a:endParaRPr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37248BE2-3E2D-DF40-83E0-58A9691387A7}"/>
              </a:ext>
            </a:extLst>
          </p:cNvPr>
          <p:cNvSpPr/>
          <p:nvPr/>
        </p:nvSpPr>
        <p:spPr>
          <a:xfrm>
            <a:off x="8639175" y="2192338"/>
            <a:ext cx="2157412" cy="332740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Parametric</a:t>
            </a:r>
          </a:p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Monte-Carlo</a:t>
            </a:r>
          </a:p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Policy</a:t>
            </a:r>
          </a:p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Adaptation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541DAF0-9242-1244-A182-A005FDF12276}"/>
              </a:ext>
            </a:extLst>
          </p:cNvPr>
          <p:cNvSpPr/>
          <p:nvPr/>
        </p:nvSpPr>
        <p:spPr>
          <a:xfrm>
            <a:off x="10261270" y="192726"/>
            <a:ext cx="1567543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lang="en-US" altLang="ja-JP" sz="2000" b="1" dirty="0"/>
              <a:t>3</a:t>
            </a:r>
            <a:endParaRPr kumimoji="1" lang="ja-JP" altLang="en-US" sz="2000" b="1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3E017E0-2EF0-D446-B03E-AE6FE415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b="1">
                <a:solidFill>
                  <a:schemeClr val="accent1"/>
                </a:solidFill>
              </a:rPr>
              <a:t>アイデア三本柱</a:t>
            </a:r>
            <a:endParaRPr kumimoji="1" lang="ja-JP" altLang="en-US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5170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7CEB7-9D0B-7149-A494-FF1C7B40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>
                <a:solidFill>
                  <a:schemeClr val="accent1"/>
                </a:solidFill>
              </a:rPr>
              <a:t>麻雀の進行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41</a:t>
            </a:fld>
            <a:endParaRPr kumimoji="1" lang="ja-JP" altLang="en-US"/>
          </a:p>
        </p:txBody>
      </p:sp>
      <p:pic>
        <p:nvPicPr>
          <p:cNvPr id="8" name="コンテンツ プレースホルダー 7" descr="パソコンの画面&#10;&#10;中程度の精度で自動的に生成された説明">
            <a:extLst>
              <a:ext uri="{FF2B5EF4-FFF2-40B4-BE49-F238E27FC236}">
                <a16:creationId xmlns:a16="http://schemas.microsoft.com/office/drawing/2014/main" id="{64174AA4-07AB-1946-A319-9C82976A6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69" y="2149215"/>
            <a:ext cx="11865062" cy="2977630"/>
          </a:xfr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EDE502A-0BDB-B449-A271-19B1954468AE}"/>
              </a:ext>
            </a:extLst>
          </p:cNvPr>
          <p:cNvSpPr txBox="1"/>
          <p:nvPr/>
        </p:nvSpPr>
        <p:spPr>
          <a:xfrm>
            <a:off x="3086100" y="5710019"/>
            <a:ext cx="634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参照</a:t>
            </a:r>
            <a:r>
              <a:rPr lang="en-US" altLang="ja-JP" dirty="0"/>
              <a:t>: </a:t>
            </a:r>
            <a:r>
              <a:rPr lang="en" altLang="ja-JP" dirty="0"/>
              <a:t>M</a:t>
            </a:r>
            <a:r>
              <a:rPr lang="ja-JP" altLang="en-US"/>
              <a:t>リーグ成績速報（非公式）</a:t>
            </a:r>
            <a:r>
              <a:rPr lang="en-US" altLang="ja-JP" dirty="0"/>
              <a:t>@</a:t>
            </a:r>
            <a:r>
              <a:rPr lang="en" altLang="ja-JP" dirty="0" err="1"/>
              <a:t>mleague_results</a:t>
            </a:r>
            <a:endParaRPr lang="en" altLang="ja-JP" dirty="0"/>
          </a:p>
          <a:p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E007FEC-569F-2244-A342-870E604AC7D8}"/>
              </a:ext>
            </a:extLst>
          </p:cNvPr>
          <p:cNvSpPr/>
          <p:nvPr/>
        </p:nvSpPr>
        <p:spPr>
          <a:xfrm>
            <a:off x="10261270" y="192726"/>
            <a:ext cx="1567543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lang="en-US" altLang="ja-JP" sz="2000" b="1" dirty="0"/>
              <a:t>3</a:t>
            </a:r>
            <a:endParaRPr kumimoji="1" lang="ja-JP" altLang="en-US" sz="2000" b="1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879E89E-6A14-F441-AD69-BDBFFF5814B3}"/>
              </a:ext>
            </a:extLst>
          </p:cNvPr>
          <p:cNvSpPr/>
          <p:nvPr/>
        </p:nvSpPr>
        <p:spPr>
          <a:xfrm>
            <a:off x="8414657" y="192726"/>
            <a:ext cx="1567543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GRP</a:t>
            </a:r>
            <a:endParaRPr kumimoji="1" lang="ja-JP" altLang="en-US" sz="2000" b="1"/>
          </a:p>
        </p:txBody>
      </p:sp>
    </p:spTree>
    <p:extLst>
      <p:ext uri="{BB962C8B-B14F-4D97-AF65-F5344CB8AC3E}">
        <p14:creationId xmlns:p14="http://schemas.microsoft.com/office/powerpoint/2010/main" val="17560677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7CEB7-9D0B-7149-A494-FF1C7B40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>
                <a:solidFill>
                  <a:schemeClr val="accent1"/>
                </a:solidFill>
              </a:rPr>
              <a:t>天鳳の昇級ポイント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42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E007FEC-569F-2244-A342-870E604AC7D8}"/>
              </a:ext>
            </a:extLst>
          </p:cNvPr>
          <p:cNvSpPr/>
          <p:nvPr/>
        </p:nvSpPr>
        <p:spPr>
          <a:xfrm>
            <a:off x="10261270" y="192726"/>
            <a:ext cx="1567543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lang="en-US" altLang="ja-JP" sz="2000" b="1" dirty="0"/>
              <a:t>3</a:t>
            </a:r>
            <a:endParaRPr kumimoji="1" lang="ja-JP" altLang="en-US" sz="2000" b="1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879E89E-6A14-F441-AD69-BDBFFF5814B3}"/>
              </a:ext>
            </a:extLst>
          </p:cNvPr>
          <p:cNvSpPr/>
          <p:nvPr/>
        </p:nvSpPr>
        <p:spPr>
          <a:xfrm>
            <a:off x="8414657" y="192726"/>
            <a:ext cx="1567543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GRP</a:t>
            </a:r>
            <a:endParaRPr kumimoji="1" lang="ja-JP" altLang="en-US" sz="2000" b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764D5A-CD94-744E-BF1C-B77FEAAA55BB}"/>
              </a:ext>
            </a:extLst>
          </p:cNvPr>
          <p:cNvSpPr txBox="1"/>
          <p:nvPr/>
        </p:nvSpPr>
        <p:spPr>
          <a:xfrm>
            <a:off x="728663" y="1828800"/>
            <a:ext cx="511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十段＆鳳凰卓</a:t>
            </a:r>
          </a:p>
        </p:txBody>
      </p:sp>
      <p:graphicFrame>
        <p:nvGraphicFramePr>
          <p:cNvPr id="7" name="表 10">
            <a:extLst>
              <a:ext uri="{FF2B5EF4-FFF2-40B4-BE49-F238E27FC236}">
                <a16:creationId xmlns:a16="http://schemas.microsoft.com/office/drawing/2014/main" id="{B8D9CA85-FFA6-294B-A009-AA410C438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456097"/>
              </p:ext>
            </p:extLst>
          </p:nvPr>
        </p:nvGraphicFramePr>
        <p:xfrm>
          <a:off x="1779588" y="2651919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00690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85588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452601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57473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/>
                        <a:t>1</a:t>
                      </a:r>
                      <a:r>
                        <a:rPr kumimoji="1" lang="ja-JP" altLang="en-US" sz="2400" b="1"/>
                        <a:t>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/>
                        <a:t>2</a:t>
                      </a:r>
                      <a:r>
                        <a:rPr kumimoji="1" lang="ja-JP" altLang="en-US" sz="2400" b="1"/>
                        <a:t>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/>
                        <a:t>3</a:t>
                      </a:r>
                      <a:r>
                        <a:rPr kumimoji="1" lang="ja-JP" altLang="en-US" sz="2400" b="1"/>
                        <a:t>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/>
                        <a:t>4</a:t>
                      </a:r>
                      <a:r>
                        <a:rPr kumimoji="1" lang="ja-JP" altLang="en-US" sz="2400" b="1"/>
                        <a:t>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99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/>
                        <a:t>+60</a:t>
                      </a:r>
                      <a:endParaRPr kumimoji="1" lang="ja-JP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/>
                        <a:t>+30</a:t>
                      </a:r>
                      <a:endParaRPr kumimoji="1" lang="ja-JP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/>
                        <a:t>0</a:t>
                      </a:r>
                      <a:endParaRPr kumimoji="1" lang="ja-JP" alt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/>
                        <a:t>-120</a:t>
                      </a:r>
                      <a:endParaRPr kumimoji="1" lang="ja-JP" alt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03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48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7CEB7-9D0B-7149-A494-FF1C7B40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>
                <a:solidFill>
                  <a:schemeClr val="accent1"/>
                </a:solidFill>
              </a:rPr>
              <a:t>ポイント状況による戦略の変化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43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E007FEC-569F-2244-A342-870E604AC7D8}"/>
              </a:ext>
            </a:extLst>
          </p:cNvPr>
          <p:cNvSpPr/>
          <p:nvPr/>
        </p:nvSpPr>
        <p:spPr>
          <a:xfrm>
            <a:off x="10261270" y="135574"/>
            <a:ext cx="1567543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lang="en-US" altLang="ja-JP" sz="2000" b="1" dirty="0"/>
              <a:t>3</a:t>
            </a:r>
            <a:endParaRPr kumimoji="1" lang="ja-JP" altLang="en-US" sz="2000" b="1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879E89E-6A14-F441-AD69-BDBFFF5814B3}"/>
              </a:ext>
            </a:extLst>
          </p:cNvPr>
          <p:cNvSpPr/>
          <p:nvPr/>
        </p:nvSpPr>
        <p:spPr>
          <a:xfrm>
            <a:off x="8414657" y="135574"/>
            <a:ext cx="1567543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GRP</a:t>
            </a:r>
            <a:endParaRPr kumimoji="1" lang="ja-JP" altLang="en-US" sz="2000" b="1"/>
          </a:p>
        </p:txBody>
      </p:sp>
      <p:pic>
        <p:nvPicPr>
          <p:cNvPr id="14" name="グラフィックス 13" descr="男性 単色塗りつぶし">
            <a:extLst>
              <a:ext uri="{FF2B5EF4-FFF2-40B4-BE49-F238E27FC236}">
                <a16:creationId xmlns:a16="http://schemas.microsoft.com/office/drawing/2014/main" id="{00F08099-E073-074E-BF31-55C861855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0938" y="4416089"/>
            <a:ext cx="1311140" cy="131114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FFAFE5F-E7B0-9E49-91C2-4F4B77D2A157}"/>
              </a:ext>
            </a:extLst>
          </p:cNvPr>
          <p:cNvSpPr txBox="1"/>
          <p:nvPr/>
        </p:nvSpPr>
        <p:spPr>
          <a:xfrm>
            <a:off x="1782519" y="5747605"/>
            <a:ext cx="1900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3</a:t>
            </a:r>
            <a:r>
              <a:rPr kumimoji="1" lang="ja-JP" altLang="en-US" sz="2400"/>
              <a:t>位</a:t>
            </a:r>
            <a:endParaRPr kumimoji="1" lang="en-US" altLang="ja-JP" sz="2400" dirty="0"/>
          </a:p>
          <a:p>
            <a:pPr algn="ctr"/>
            <a:r>
              <a:rPr lang="en-US" altLang="ja-JP" sz="2400" dirty="0"/>
              <a:t>30000</a:t>
            </a:r>
            <a:r>
              <a:rPr lang="ja-JP" altLang="en-US" sz="2400"/>
              <a:t>点</a:t>
            </a:r>
            <a:endParaRPr kumimoji="1" lang="ja-JP" altLang="en-US" sz="2400"/>
          </a:p>
        </p:txBody>
      </p:sp>
      <p:pic>
        <p:nvPicPr>
          <p:cNvPr id="16" name="グラフィックス 15" descr="男性 単色塗りつぶし">
            <a:extLst>
              <a:ext uri="{FF2B5EF4-FFF2-40B4-BE49-F238E27FC236}">
                <a16:creationId xmlns:a16="http://schemas.microsoft.com/office/drawing/2014/main" id="{43EE8809-DF62-5441-A4BE-5143F28DB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3313" y="4416089"/>
            <a:ext cx="1311140" cy="131114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62943EF-C708-4C48-A53D-F54507002EF4}"/>
              </a:ext>
            </a:extLst>
          </p:cNvPr>
          <p:cNvSpPr txBox="1"/>
          <p:nvPr/>
        </p:nvSpPr>
        <p:spPr>
          <a:xfrm>
            <a:off x="4014894" y="5747605"/>
            <a:ext cx="1900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4</a:t>
            </a:r>
            <a:r>
              <a:rPr kumimoji="1" lang="ja-JP" altLang="en-US" sz="2400"/>
              <a:t>位</a:t>
            </a:r>
            <a:endParaRPr kumimoji="1" lang="en-US" altLang="ja-JP" sz="2400" dirty="0"/>
          </a:p>
          <a:p>
            <a:pPr algn="ctr"/>
            <a:r>
              <a:rPr lang="en-US" altLang="ja-JP" sz="2400" dirty="0"/>
              <a:t>10000</a:t>
            </a:r>
            <a:r>
              <a:rPr lang="ja-JP" altLang="en-US" sz="2400"/>
              <a:t>点</a:t>
            </a:r>
            <a:endParaRPr kumimoji="1" lang="ja-JP" altLang="en-US" sz="2400"/>
          </a:p>
        </p:txBody>
      </p:sp>
      <p:sp>
        <p:nvSpPr>
          <p:cNvPr id="18" name="四角形吹き出し 17">
            <a:extLst>
              <a:ext uri="{FF2B5EF4-FFF2-40B4-BE49-F238E27FC236}">
                <a16:creationId xmlns:a16="http://schemas.microsoft.com/office/drawing/2014/main" id="{DA3B7E4C-4476-1944-A6FD-741A00329708}"/>
              </a:ext>
            </a:extLst>
          </p:cNvPr>
          <p:cNvSpPr/>
          <p:nvPr/>
        </p:nvSpPr>
        <p:spPr>
          <a:xfrm>
            <a:off x="6069466" y="4609994"/>
            <a:ext cx="5017634" cy="1414462"/>
          </a:xfrm>
          <a:prstGeom prst="wedgeRectCallout">
            <a:avLst>
              <a:gd name="adj1" fmla="val -60325"/>
              <a:gd name="adj2" fmla="val -9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1000</a:t>
            </a:r>
            <a:r>
              <a:rPr kumimoji="1" lang="ja-JP" altLang="en-US" sz="2400"/>
              <a:t>点を和了る意味があるか？</a:t>
            </a:r>
          </a:p>
        </p:txBody>
      </p:sp>
      <p:pic>
        <p:nvPicPr>
          <p:cNvPr id="19" name="グラフィックス 18" descr="男性 単色塗りつぶし">
            <a:extLst>
              <a:ext uri="{FF2B5EF4-FFF2-40B4-BE49-F238E27FC236}">
                <a16:creationId xmlns:a16="http://schemas.microsoft.com/office/drawing/2014/main" id="{8EC00A31-3752-5C47-9DF3-27031B2AB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0938" y="1598106"/>
            <a:ext cx="1311140" cy="131114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9E25D29-99A2-084F-A8DE-218C4AB43A4A}"/>
              </a:ext>
            </a:extLst>
          </p:cNvPr>
          <p:cNvSpPr txBox="1"/>
          <p:nvPr/>
        </p:nvSpPr>
        <p:spPr>
          <a:xfrm>
            <a:off x="1782519" y="2929622"/>
            <a:ext cx="1900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3</a:t>
            </a:r>
            <a:r>
              <a:rPr kumimoji="1" lang="ja-JP" altLang="en-US" sz="2400"/>
              <a:t>位</a:t>
            </a:r>
            <a:endParaRPr kumimoji="1" lang="en-US" altLang="ja-JP" sz="2400" dirty="0"/>
          </a:p>
          <a:p>
            <a:pPr algn="ctr"/>
            <a:r>
              <a:rPr lang="en-US" altLang="ja-JP" sz="2400" dirty="0"/>
              <a:t>30000</a:t>
            </a:r>
            <a:r>
              <a:rPr lang="ja-JP" altLang="en-US" sz="2400"/>
              <a:t>点</a:t>
            </a:r>
            <a:endParaRPr kumimoji="1" lang="ja-JP" altLang="en-US" sz="2400"/>
          </a:p>
        </p:txBody>
      </p:sp>
      <p:pic>
        <p:nvPicPr>
          <p:cNvPr id="21" name="グラフィックス 20" descr="男性 単色塗りつぶし">
            <a:extLst>
              <a:ext uri="{FF2B5EF4-FFF2-40B4-BE49-F238E27FC236}">
                <a16:creationId xmlns:a16="http://schemas.microsoft.com/office/drawing/2014/main" id="{DAE181E6-5D54-324E-80FC-571F50735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3313" y="1598106"/>
            <a:ext cx="1311140" cy="131114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CA933CE-2599-BD41-9EDA-62B386A89621}"/>
              </a:ext>
            </a:extLst>
          </p:cNvPr>
          <p:cNvSpPr txBox="1"/>
          <p:nvPr/>
        </p:nvSpPr>
        <p:spPr>
          <a:xfrm>
            <a:off x="4014894" y="2929622"/>
            <a:ext cx="1900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4</a:t>
            </a:r>
            <a:r>
              <a:rPr kumimoji="1" lang="ja-JP" altLang="en-US" sz="2400"/>
              <a:t>位</a:t>
            </a:r>
            <a:endParaRPr kumimoji="1" lang="en-US" altLang="ja-JP" sz="2400" dirty="0"/>
          </a:p>
          <a:p>
            <a:pPr algn="ctr"/>
            <a:r>
              <a:rPr lang="en-US" altLang="ja-JP" sz="2400" dirty="0"/>
              <a:t>10000</a:t>
            </a:r>
            <a:r>
              <a:rPr lang="ja-JP" altLang="en-US" sz="2400"/>
              <a:t>点</a:t>
            </a:r>
            <a:endParaRPr kumimoji="1" lang="ja-JP" altLang="en-US" sz="2400"/>
          </a:p>
        </p:txBody>
      </p:sp>
      <p:sp>
        <p:nvSpPr>
          <p:cNvPr id="23" name="四角形吹き出し 22">
            <a:extLst>
              <a:ext uri="{FF2B5EF4-FFF2-40B4-BE49-F238E27FC236}">
                <a16:creationId xmlns:a16="http://schemas.microsoft.com/office/drawing/2014/main" id="{FAAB553E-D761-8C4F-B50B-5D79B511F200}"/>
              </a:ext>
            </a:extLst>
          </p:cNvPr>
          <p:cNvSpPr/>
          <p:nvPr/>
        </p:nvSpPr>
        <p:spPr>
          <a:xfrm>
            <a:off x="6069466" y="1792011"/>
            <a:ext cx="5017634" cy="1414462"/>
          </a:xfrm>
          <a:prstGeom prst="wedgeRectCallout">
            <a:avLst>
              <a:gd name="adj1" fmla="val -60325"/>
              <a:gd name="adj2" fmla="val -9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和了れるのであれば</a:t>
            </a:r>
            <a:endParaRPr kumimoji="1" lang="en-US" altLang="ja-JP" sz="2400" dirty="0"/>
          </a:p>
          <a:p>
            <a:pPr algn="ctr"/>
            <a:r>
              <a:rPr kumimoji="1" lang="en-US" altLang="ja-JP" sz="2400" dirty="0"/>
              <a:t>1000</a:t>
            </a:r>
            <a:r>
              <a:rPr kumimoji="1" lang="ja-JP" altLang="en-US" sz="2400"/>
              <a:t>点でも和了ったほうがいいね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7E565C1-3073-8145-AA54-EB48EEC37105}"/>
              </a:ext>
            </a:extLst>
          </p:cNvPr>
          <p:cNvSpPr txBox="1"/>
          <p:nvPr/>
        </p:nvSpPr>
        <p:spPr>
          <a:xfrm>
            <a:off x="357389" y="2216748"/>
            <a:ext cx="1900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/>
              <a:t>東</a:t>
            </a:r>
            <a:r>
              <a:rPr kumimoji="1" lang="en-US" altLang="ja-JP" sz="2400" b="1" dirty="0"/>
              <a:t>2</a:t>
            </a:r>
            <a:r>
              <a:rPr kumimoji="1" lang="ja-JP" altLang="en-US" sz="2400" b="1"/>
              <a:t>局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1940709-0707-9E4F-B0B4-E7715881452A}"/>
              </a:ext>
            </a:extLst>
          </p:cNvPr>
          <p:cNvSpPr txBox="1"/>
          <p:nvPr/>
        </p:nvSpPr>
        <p:spPr>
          <a:xfrm>
            <a:off x="357388" y="5090137"/>
            <a:ext cx="1900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/>
              <a:t>南</a:t>
            </a:r>
            <a:r>
              <a:rPr lang="en-US" altLang="ja-JP" sz="2400" b="1" dirty="0"/>
              <a:t>3</a:t>
            </a:r>
            <a:r>
              <a:rPr kumimoji="1" lang="ja-JP" altLang="en-US" sz="2400" b="1"/>
              <a:t>局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0AB0821-E133-004F-8EA1-10FA42346D1B}"/>
              </a:ext>
            </a:extLst>
          </p:cNvPr>
          <p:cNvCxnSpPr/>
          <p:nvPr/>
        </p:nvCxnSpPr>
        <p:spPr>
          <a:xfrm>
            <a:off x="374065" y="3991189"/>
            <a:ext cx="10996412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695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7CEB7-9D0B-7149-A494-FF1C7B40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accent1"/>
                </a:solidFill>
              </a:rPr>
              <a:t>Global Reward Predictor</a:t>
            </a:r>
            <a:endParaRPr kumimoji="1" lang="ja-JP" altLang="en-US" b="1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44</a:t>
            </a:fld>
            <a:endParaRPr kumimoji="1" lang="ja-JP" altLang="en-US"/>
          </a:p>
        </p:txBody>
      </p:sp>
      <p:pic>
        <p:nvPicPr>
          <p:cNvPr id="12" name="図 11" descr="ダイアグラム&#10;&#10;自動的に生成された説明">
            <a:extLst>
              <a:ext uri="{FF2B5EF4-FFF2-40B4-BE49-F238E27FC236}">
                <a16:creationId xmlns:a16="http://schemas.microsoft.com/office/drawing/2014/main" id="{05BEEDE9-05FB-E94B-84AA-121936BB3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146" y="1328738"/>
            <a:ext cx="8295707" cy="5210174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356336C-7D1F-4949-9EA7-75AA4A9B233E}"/>
              </a:ext>
            </a:extLst>
          </p:cNvPr>
          <p:cNvSpPr/>
          <p:nvPr/>
        </p:nvSpPr>
        <p:spPr>
          <a:xfrm>
            <a:off x="10261270" y="192726"/>
            <a:ext cx="1567543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lang="en-US" altLang="ja-JP" sz="2000" b="1" dirty="0"/>
              <a:t>3</a:t>
            </a:r>
            <a:endParaRPr kumimoji="1" lang="ja-JP" altLang="en-US" sz="2000" b="1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5BBF0DF-5FA9-B94F-BC43-D608653BEA88}"/>
              </a:ext>
            </a:extLst>
          </p:cNvPr>
          <p:cNvSpPr/>
          <p:nvPr/>
        </p:nvSpPr>
        <p:spPr>
          <a:xfrm>
            <a:off x="8414657" y="192726"/>
            <a:ext cx="1567543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GRP</a:t>
            </a:r>
            <a:endParaRPr kumimoji="1" lang="ja-JP" altLang="en-US" sz="2000" b="1"/>
          </a:p>
        </p:txBody>
      </p:sp>
    </p:spTree>
    <p:extLst>
      <p:ext uri="{BB962C8B-B14F-4D97-AF65-F5344CB8AC3E}">
        <p14:creationId xmlns:p14="http://schemas.microsoft.com/office/powerpoint/2010/main" val="36611611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7CEB7-9D0B-7149-A494-FF1C7B40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accent1"/>
                </a:solidFill>
              </a:rPr>
              <a:t>GRU</a:t>
            </a:r>
            <a:r>
              <a:rPr kumimoji="1" lang="ja-JP" altLang="en-US" b="1">
                <a:solidFill>
                  <a:schemeClr val="accent1"/>
                </a:solidFill>
              </a:rPr>
              <a:t>の学習方法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45</a:t>
            </a:fld>
            <a:endParaRPr kumimoji="1" lang="ja-JP" altLang="en-US"/>
          </a:p>
        </p:txBody>
      </p:sp>
      <p:pic>
        <p:nvPicPr>
          <p:cNvPr id="7" name="コンテンツ プレースホルダー 6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89955D02-16F2-6246-A931-5BBD47D0C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72175" y="2871475"/>
            <a:ext cx="5865812" cy="1256960"/>
          </a:xfr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790689F-488E-C54C-B9EA-A8DEAAD9B159}"/>
              </a:ext>
            </a:extLst>
          </p:cNvPr>
          <p:cNvSpPr txBox="1"/>
          <p:nvPr/>
        </p:nvSpPr>
        <p:spPr>
          <a:xfrm>
            <a:off x="7181850" y="4182294"/>
            <a:ext cx="4171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sz="2000" dirty="0"/>
              <a:t>Φ</a:t>
            </a:r>
            <a:r>
              <a:rPr lang="en-US" altLang="ja-JP" sz="2000" dirty="0"/>
              <a:t>: Reward Predictor</a:t>
            </a:r>
            <a:endParaRPr kumimoji="1" lang="ja-JP" altLang="en-US" sz="2000"/>
          </a:p>
        </p:txBody>
      </p:sp>
      <p:pic>
        <p:nvPicPr>
          <p:cNvPr id="12" name="図 11" descr="ダイアグラム&#10;&#10;自動的に生成された説明">
            <a:extLst>
              <a:ext uri="{FF2B5EF4-FFF2-40B4-BE49-F238E27FC236}">
                <a16:creationId xmlns:a16="http://schemas.microsoft.com/office/drawing/2014/main" id="{05BEEDE9-05FB-E94B-84AA-121936BB3E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038" r="5426"/>
          <a:stretch/>
        </p:blipFill>
        <p:spPr>
          <a:xfrm>
            <a:off x="0" y="2388338"/>
            <a:ext cx="6254827" cy="2822969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356336C-7D1F-4949-9EA7-75AA4A9B233E}"/>
              </a:ext>
            </a:extLst>
          </p:cNvPr>
          <p:cNvSpPr/>
          <p:nvPr/>
        </p:nvSpPr>
        <p:spPr>
          <a:xfrm>
            <a:off x="10261270" y="192726"/>
            <a:ext cx="1567543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lang="en-US" altLang="ja-JP" sz="2000" b="1" dirty="0"/>
              <a:t>3</a:t>
            </a:r>
            <a:endParaRPr kumimoji="1" lang="ja-JP" altLang="en-US" sz="2000" b="1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5BBF0DF-5FA9-B94F-BC43-D608653BEA88}"/>
              </a:ext>
            </a:extLst>
          </p:cNvPr>
          <p:cNvSpPr/>
          <p:nvPr/>
        </p:nvSpPr>
        <p:spPr>
          <a:xfrm>
            <a:off x="8414657" y="192726"/>
            <a:ext cx="1567543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GRP</a:t>
            </a:r>
            <a:endParaRPr kumimoji="1" lang="ja-JP" altLang="en-US" sz="2000" b="1"/>
          </a:p>
        </p:txBody>
      </p:sp>
    </p:spTree>
    <p:extLst>
      <p:ext uri="{BB962C8B-B14F-4D97-AF65-F5344CB8AC3E}">
        <p14:creationId xmlns:p14="http://schemas.microsoft.com/office/powerpoint/2010/main" val="36750292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46</a:t>
            </a:fld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1EBB68F0-0776-8C4E-B72B-AB3B81A2DD43}"/>
              </a:ext>
            </a:extLst>
          </p:cNvPr>
          <p:cNvSpPr/>
          <p:nvPr/>
        </p:nvSpPr>
        <p:spPr>
          <a:xfrm>
            <a:off x="1162050" y="2192338"/>
            <a:ext cx="2157412" cy="332740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</a:rPr>
              <a:t>Global Reward</a:t>
            </a:r>
          </a:p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Prediction</a:t>
            </a:r>
            <a:endParaRPr kumimoji="1" lang="ja-JP" altLang="en-US" sz="2400" b="1">
              <a:solidFill>
                <a:schemeClr val="bg1"/>
              </a:solidFill>
            </a:endParaRPr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CC472DC7-E21C-9243-94AC-01252FFC91F9}"/>
              </a:ext>
            </a:extLst>
          </p:cNvPr>
          <p:cNvSpPr/>
          <p:nvPr/>
        </p:nvSpPr>
        <p:spPr>
          <a:xfrm>
            <a:off x="4900612" y="2192338"/>
            <a:ext cx="2157412" cy="3327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Oracle</a:t>
            </a:r>
          </a:p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Guiding</a:t>
            </a:r>
            <a:endParaRPr lang="ja-JP" altLang="en-US" sz="2400" b="1">
              <a:solidFill>
                <a:schemeClr val="bg1"/>
              </a:solidFill>
            </a:endParaRPr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37248BE2-3E2D-DF40-83E0-58A9691387A7}"/>
              </a:ext>
            </a:extLst>
          </p:cNvPr>
          <p:cNvSpPr/>
          <p:nvPr/>
        </p:nvSpPr>
        <p:spPr>
          <a:xfrm>
            <a:off x="8639175" y="2192338"/>
            <a:ext cx="2157412" cy="332740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Parametric</a:t>
            </a:r>
          </a:p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Monte-Carlo</a:t>
            </a:r>
          </a:p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Policy</a:t>
            </a:r>
          </a:p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Adaptation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541DAF0-9242-1244-A182-A005FDF12276}"/>
              </a:ext>
            </a:extLst>
          </p:cNvPr>
          <p:cNvSpPr/>
          <p:nvPr/>
        </p:nvSpPr>
        <p:spPr>
          <a:xfrm>
            <a:off x="10261270" y="192726"/>
            <a:ext cx="1567543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lang="en-US" altLang="ja-JP" sz="2000" b="1" dirty="0"/>
              <a:t>3</a:t>
            </a:r>
            <a:endParaRPr kumimoji="1" lang="ja-JP" altLang="en-US" sz="2000" b="1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3E017E0-2EF0-D446-B03E-AE6FE415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b="1">
                <a:solidFill>
                  <a:schemeClr val="accent1"/>
                </a:solidFill>
              </a:rPr>
              <a:t>アイデア三本柱</a:t>
            </a:r>
            <a:endParaRPr kumimoji="1" lang="ja-JP" altLang="en-US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498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7CEB7-9D0B-7149-A494-FF1C7B40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0613" cy="1325563"/>
          </a:xfrm>
        </p:spPr>
        <p:txBody>
          <a:bodyPr/>
          <a:lstStyle/>
          <a:p>
            <a:r>
              <a:rPr kumimoji="1" lang="ja-JP" altLang="en-US" b="1">
                <a:solidFill>
                  <a:schemeClr val="accent1"/>
                </a:solidFill>
              </a:rPr>
              <a:t>麻雀と強化学習の相性の悪さ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47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DBD28CC-4E1B-F94B-97D4-2F7D3656B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81137"/>
            <a:ext cx="10820400" cy="6448425"/>
          </a:xfrm>
        </p:spPr>
        <p:txBody>
          <a:bodyPr>
            <a:normAutofit/>
          </a:bodyPr>
          <a:lstStyle/>
          <a:p>
            <a:r>
              <a:rPr lang="ja-JP" altLang="en-US"/>
              <a:t>見える要素</a:t>
            </a:r>
            <a:endParaRPr lang="en-US" altLang="ja-JP" dirty="0"/>
          </a:p>
          <a:p>
            <a:pPr lvl="1"/>
            <a:r>
              <a:rPr lang="ja-JP" altLang="en-US"/>
              <a:t>自分の手牌</a:t>
            </a:r>
            <a:endParaRPr lang="en-US" altLang="ja-JP" dirty="0"/>
          </a:p>
          <a:p>
            <a:pPr lvl="1"/>
            <a:r>
              <a:rPr lang="ja-JP" altLang="en-US"/>
              <a:t>捨て牌</a:t>
            </a:r>
            <a:endParaRPr lang="en-US" altLang="ja-JP" dirty="0"/>
          </a:p>
          <a:p>
            <a:pPr lvl="1"/>
            <a:r>
              <a:rPr lang="ja-JP" altLang="en-US"/>
              <a:t>副露牌</a:t>
            </a:r>
            <a:endParaRPr lang="en-US" altLang="ja-JP" dirty="0"/>
          </a:p>
          <a:p>
            <a:pPr lvl="1"/>
            <a:r>
              <a:rPr lang="ja-JP" altLang="en-US"/>
              <a:t>ドラ表示牌</a:t>
            </a:r>
            <a:endParaRPr lang="en-US" altLang="ja-JP" dirty="0"/>
          </a:p>
          <a:p>
            <a:endParaRPr lang="en-US" altLang="ja-JP" sz="1400" dirty="0"/>
          </a:p>
          <a:p>
            <a:r>
              <a:rPr lang="ja-JP" altLang="en-US" b="1"/>
              <a:t>見えない要素</a:t>
            </a:r>
            <a:endParaRPr lang="en-US" altLang="ja-JP" b="1" dirty="0"/>
          </a:p>
          <a:p>
            <a:pPr lvl="1"/>
            <a:r>
              <a:rPr lang="ja-JP" altLang="en-US" b="1"/>
              <a:t>相手の手牌</a:t>
            </a:r>
            <a:endParaRPr lang="en-US" altLang="ja-JP" b="1" dirty="0"/>
          </a:p>
          <a:p>
            <a:pPr lvl="1"/>
            <a:r>
              <a:rPr lang="ja-JP" altLang="en-US" b="1"/>
              <a:t>山</a:t>
            </a:r>
            <a:endParaRPr lang="en-US" altLang="ja-JP" b="1" dirty="0"/>
          </a:p>
          <a:p>
            <a:pPr lvl="1"/>
            <a:r>
              <a:rPr lang="ja-JP" altLang="en-US" b="1"/>
              <a:t>裏ドラ</a:t>
            </a:r>
            <a:r>
              <a:rPr lang="en-US" altLang="ja-JP" b="1" dirty="0"/>
              <a:t>, </a:t>
            </a:r>
            <a:r>
              <a:rPr lang="ja-JP" altLang="en-US" b="1"/>
              <a:t>槓ドラ</a:t>
            </a:r>
            <a:endParaRPr lang="en-US" altLang="ja-JP" b="1" dirty="0"/>
          </a:p>
          <a:p>
            <a:endParaRPr lang="en-US" altLang="ja-JP" sz="1400" dirty="0"/>
          </a:p>
          <a:p>
            <a:r>
              <a:rPr lang="ja-JP" altLang="en-US"/>
              <a:t>見えない要素が多くて強化学習の学習効率が悪い</a:t>
            </a:r>
            <a:endParaRPr lang="en-US" altLang="ja-JP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02A8F08-72C4-8540-B064-F817BA8A0D50}"/>
              </a:ext>
            </a:extLst>
          </p:cNvPr>
          <p:cNvSpPr/>
          <p:nvPr/>
        </p:nvSpPr>
        <p:spPr>
          <a:xfrm>
            <a:off x="8414657" y="92710"/>
            <a:ext cx="1567543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OG</a:t>
            </a:r>
            <a:endParaRPr kumimoji="1" lang="ja-JP" altLang="en-US" sz="2000" b="1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B57922A-56FD-9740-92CF-BF9803A03EEE}"/>
              </a:ext>
            </a:extLst>
          </p:cNvPr>
          <p:cNvSpPr/>
          <p:nvPr/>
        </p:nvSpPr>
        <p:spPr>
          <a:xfrm>
            <a:off x="10261270" y="92710"/>
            <a:ext cx="1567543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lang="en-US" altLang="ja-JP" sz="2000" b="1" dirty="0"/>
              <a:t>3</a:t>
            </a:r>
            <a:endParaRPr kumimoji="1" lang="ja-JP" altLang="en-US" sz="2000" b="1"/>
          </a:p>
        </p:txBody>
      </p:sp>
    </p:spTree>
    <p:extLst>
      <p:ext uri="{BB962C8B-B14F-4D97-AF65-F5344CB8AC3E}">
        <p14:creationId xmlns:p14="http://schemas.microsoft.com/office/powerpoint/2010/main" val="33633166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7CEB7-9D0B-7149-A494-FF1C7B40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0613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1"/>
                </a:solidFill>
              </a:rPr>
              <a:t>Oracle Guiding</a:t>
            </a:r>
            <a:endParaRPr kumimoji="1" lang="ja-JP" altLang="en-US" b="1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48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DBD28CC-4E1B-F94B-97D4-2F7D3656B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601"/>
            <a:ext cx="10515600" cy="4351338"/>
          </a:xfrm>
        </p:spPr>
        <p:txBody>
          <a:bodyPr/>
          <a:lstStyle/>
          <a:p>
            <a:r>
              <a:rPr lang="en-US" altLang="ja-JP" dirty="0"/>
              <a:t>Oracle = </a:t>
            </a:r>
            <a:r>
              <a:rPr lang="ja-JP" altLang="en-US"/>
              <a:t>神託・神の言葉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02A8F08-72C4-8540-B064-F817BA8A0D50}"/>
              </a:ext>
            </a:extLst>
          </p:cNvPr>
          <p:cNvSpPr/>
          <p:nvPr/>
        </p:nvSpPr>
        <p:spPr>
          <a:xfrm>
            <a:off x="8414657" y="92710"/>
            <a:ext cx="1567543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OG</a:t>
            </a:r>
            <a:endParaRPr kumimoji="1" lang="ja-JP" altLang="en-US" sz="2000" b="1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B57922A-56FD-9740-92CF-BF9803A03EEE}"/>
              </a:ext>
            </a:extLst>
          </p:cNvPr>
          <p:cNvSpPr/>
          <p:nvPr/>
        </p:nvSpPr>
        <p:spPr>
          <a:xfrm>
            <a:off x="10261270" y="92710"/>
            <a:ext cx="1567543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lang="en-US" altLang="ja-JP" sz="2000" b="1" dirty="0"/>
              <a:t>3</a:t>
            </a:r>
            <a:endParaRPr kumimoji="1" lang="ja-JP" altLang="en-US" sz="2000" b="1"/>
          </a:p>
        </p:txBody>
      </p:sp>
    </p:spTree>
    <p:extLst>
      <p:ext uri="{BB962C8B-B14F-4D97-AF65-F5344CB8AC3E}">
        <p14:creationId xmlns:p14="http://schemas.microsoft.com/office/powerpoint/2010/main" val="39995419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49</a:t>
            </a:fld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02A8F08-72C4-8540-B064-F817BA8A0D50}"/>
              </a:ext>
            </a:extLst>
          </p:cNvPr>
          <p:cNvSpPr/>
          <p:nvPr/>
        </p:nvSpPr>
        <p:spPr>
          <a:xfrm>
            <a:off x="8414657" y="92710"/>
            <a:ext cx="1567543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OG</a:t>
            </a:r>
            <a:endParaRPr kumimoji="1" lang="ja-JP" altLang="en-US" sz="2000" b="1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B57922A-56FD-9740-92CF-BF9803A03EEE}"/>
              </a:ext>
            </a:extLst>
          </p:cNvPr>
          <p:cNvSpPr/>
          <p:nvPr/>
        </p:nvSpPr>
        <p:spPr>
          <a:xfrm>
            <a:off x="10261270" y="92710"/>
            <a:ext cx="1567543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lang="en-US" altLang="ja-JP" sz="2000" b="1" dirty="0"/>
              <a:t>3</a:t>
            </a:r>
            <a:endParaRPr kumimoji="1" lang="ja-JP" altLang="en-US" sz="2000" b="1"/>
          </a:p>
        </p:txBody>
      </p:sp>
      <p:pic>
        <p:nvPicPr>
          <p:cNvPr id="15" name="図 14" descr="レゴのキャラクター&#10;&#10;低い精度で自動的に生成された説明">
            <a:extLst>
              <a:ext uri="{FF2B5EF4-FFF2-40B4-BE49-F238E27FC236}">
                <a16:creationId xmlns:a16="http://schemas.microsoft.com/office/drawing/2014/main" id="{91DA34DF-CAD6-2345-A2FD-FE1738C6D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816" y="0"/>
            <a:ext cx="3306064" cy="3306064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4A6BA9F-F6AA-AF44-8083-034EEFACE30C}"/>
              </a:ext>
            </a:extLst>
          </p:cNvPr>
          <p:cNvCxnSpPr>
            <a:cxnSpLocks/>
            <a:stCxn id="15" idx="1"/>
            <a:endCxn id="26" idx="0"/>
          </p:cNvCxnSpPr>
          <p:nvPr/>
        </p:nvCxnSpPr>
        <p:spPr>
          <a:xfrm flipH="1">
            <a:off x="3123039" y="1653032"/>
            <a:ext cx="992777" cy="16530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88A27F0-0BD4-314E-8E79-57C602221128}"/>
              </a:ext>
            </a:extLst>
          </p:cNvPr>
          <p:cNvCxnSpPr>
            <a:cxnSpLocks/>
            <a:stCxn id="15" idx="3"/>
            <a:endCxn id="27" idx="0"/>
          </p:cNvCxnSpPr>
          <p:nvPr/>
        </p:nvCxnSpPr>
        <p:spPr>
          <a:xfrm>
            <a:off x="7421880" y="1653032"/>
            <a:ext cx="1567688" cy="167767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 descr="探す, テーブル, ケーキ, 水 が含まれている画像&#10;&#10;自動的に生成された説明">
            <a:extLst>
              <a:ext uri="{FF2B5EF4-FFF2-40B4-BE49-F238E27FC236}">
                <a16:creationId xmlns:a16="http://schemas.microsoft.com/office/drawing/2014/main" id="{4BFE31E7-7736-C64C-B665-9951DBBD9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351" y="3306064"/>
            <a:ext cx="3135376" cy="3527298"/>
          </a:xfrm>
          <a:prstGeom prst="rect">
            <a:avLst/>
          </a:prstGeom>
        </p:spPr>
      </p:pic>
      <p:pic>
        <p:nvPicPr>
          <p:cNvPr id="27" name="図 26" descr="探す, テーブル, ケーキ, 水 が含まれている画像&#10;&#10;自動的に生成された説明">
            <a:extLst>
              <a:ext uri="{FF2B5EF4-FFF2-40B4-BE49-F238E27FC236}">
                <a16:creationId xmlns:a16="http://schemas.microsoft.com/office/drawing/2014/main" id="{3C5FF437-85BC-9944-B6AD-9BF2CAC08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880" y="3330702"/>
            <a:ext cx="3135376" cy="3527298"/>
          </a:xfrm>
          <a:prstGeom prst="rect">
            <a:avLst/>
          </a:prstGeom>
        </p:spPr>
      </p:pic>
      <p:sp>
        <p:nvSpPr>
          <p:cNvPr id="31" name="角丸四角形吹き出し 30">
            <a:extLst>
              <a:ext uri="{FF2B5EF4-FFF2-40B4-BE49-F238E27FC236}">
                <a16:creationId xmlns:a16="http://schemas.microsoft.com/office/drawing/2014/main" id="{688DBC93-B3D3-C742-BEC5-C87312F1A89A}"/>
              </a:ext>
            </a:extLst>
          </p:cNvPr>
          <p:cNvSpPr/>
          <p:nvPr/>
        </p:nvSpPr>
        <p:spPr>
          <a:xfrm>
            <a:off x="496315" y="1011555"/>
            <a:ext cx="2135487" cy="1480312"/>
          </a:xfrm>
          <a:prstGeom prst="wedgeRoundRectCallout">
            <a:avLst>
              <a:gd name="adj1" fmla="val 56242"/>
              <a:gd name="adj2" fmla="val 10285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/>
              <a:t>ポアしろ</a:t>
            </a:r>
            <a:endParaRPr kumimoji="1" lang="en-US" altLang="ja-JP" sz="2400" b="1" dirty="0"/>
          </a:p>
        </p:txBody>
      </p:sp>
      <p:sp>
        <p:nvSpPr>
          <p:cNvPr id="32" name="角丸四角形吹き出し 31">
            <a:extLst>
              <a:ext uri="{FF2B5EF4-FFF2-40B4-BE49-F238E27FC236}">
                <a16:creationId xmlns:a16="http://schemas.microsoft.com/office/drawing/2014/main" id="{C80037F1-9240-DD44-A074-60174BA8C84D}"/>
              </a:ext>
            </a:extLst>
          </p:cNvPr>
          <p:cNvSpPr/>
          <p:nvPr/>
        </p:nvSpPr>
        <p:spPr>
          <a:xfrm>
            <a:off x="8519306" y="912876"/>
            <a:ext cx="3110919" cy="1480312"/>
          </a:xfrm>
          <a:prstGeom prst="wedgeRoundRectCallout">
            <a:avLst>
              <a:gd name="adj1" fmla="val -24563"/>
              <a:gd name="adj2" fmla="val 1094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/>
              <a:t>エル・カンターレ</a:t>
            </a:r>
            <a:endParaRPr kumimoji="1" lang="en-US" altLang="ja-JP" sz="2400" b="1" dirty="0"/>
          </a:p>
        </p:txBody>
      </p:sp>
      <p:sp>
        <p:nvSpPr>
          <p:cNvPr id="33" name="角丸四角形吹き出し 32">
            <a:extLst>
              <a:ext uri="{FF2B5EF4-FFF2-40B4-BE49-F238E27FC236}">
                <a16:creationId xmlns:a16="http://schemas.microsoft.com/office/drawing/2014/main" id="{4F43B511-0963-194A-8D72-7D8BCD803C9E}"/>
              </a:ext>
            </a:extLst>
          </p:cNvPr>
          <p:cNvSpPr/>
          <p:nvPr/>
        </p:nvSpPr>
        <p:spPr>
          <a:xfrm>
            <a:off x="496315" y="1011555"/>
            <a:ext cx="2135487" cy="1480312"/>
          </a:xfrm>
          <a:prstGeom prst="wedgeRoundRectCallout">
            <a:avLst>
              <a:gd name="adj1" fmla="val 56242"/>
              <a:gd name="adj2" fmla="val 10285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/>
              <a:t>ポンしろ</a:t>
            </a:r>
            <a:endParaRPr kumimoji="1" lang="en-US" altLang="ja-JP" sz="2400" b="1" dirty="0"/>
          </a:p>
        </p:txBody>
      </p:sp>
      <p:sp>
        <p:nvSpPr>
          <p:cNvPr id="34" name="角丸四角形吹き出し 33">
            <a:extLst>
              <a:ext uri="{FF2B5EF4-FFF2-40B4-BE49-F238E27FC236}">
                <a16:creationId xmlns:a16="http://schemas.microsoft.com/office/drawing/2014/main" id="{E3953157-BFC8-0149-AE27-F5FD26521BEA}"/>
              </a:ext>
            </a:extLst>
          </p:cNvPr>
          <p:cNvSpPr/>
          <p:nvPr/>
        </p:nvSpPr>
        <p:spPr>
          <a:xfrm>
            <a:off x="8519305" y="912876"/>
            <a:ext cx="3110919" cy="1480312"/>
          </a:xfrm>
          <a:prstGeom prst="wedgeRoundRectCallout">
            <a:avLst>
              <a:gd name="adj1" fmla="val -24563"/>
              <a:gd name="adj2" fmla="val 1094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/>
              <a:t>カンしたーれ</a:t>
            </a:r>
            <a:endParaRPr kumimoji="1" lang="en-US" altLang="ja-JP" sz="2400" b="1" dirty="0"/>
          </a:p>
        </p:txBody>
      </p:sp>
    </p:spTree>
    <p:extLst>
      <p:ext uri="{BB962C8B-B14F-4D97-AF65-F5344CB8AC3E}">
        <p14:creationId xmlns:p14="http://schemas.microsoft.com/office/powerpoint/2010/main" val="94920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7CEB7-9D0B-7149-A494-FF1C7B40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天鳳とは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4F58A72-A335-C24B-A084-BD34F0D0A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ja-JP" altLang="en-US"/>
              <a:t>世界最大級の同時接続人数</a:t>
            </a:r>
            <a:endParaRPr lang="en-US" altLang="ja-JP" dirty="0"/>
          </a:p>
          <a:p>
            <a:r>
              <a:rPr lang="ja-JP" altLang="en-US"/>
              <a:t>卓に階級のようなものがある</a:t>
            </a:r>
            <a:endParaRPr lang="en-US" altLang="ja-JP" dirty="0"/>
          </a:p>
          <a:p>
            <a:pPr lvl="1"/>
            <a:r>
              <a:rPr lang="ja-JP" altLang="en-US" b="1"/>
              <a:t>鳳凰卓</a:t>
            </a:r>
            <a:endParaRPr lang="en-US" altLang="ja-JP" b="1" dirty="0"/>
          </a:p>
          <a:p>
            <a:pPr lvl="1"/>
            <a:r>
              <a:rPr lang="ja-JP" altLang="en-US"/>
              <a:t>特上卓</a:t>
            </a:r>
            <a:endParaRPr lang="en-US" altLang="ja-JP" dirty="0"/>
          </a:p>
          <a:p>
            <a:pPr lvl="1"/>
            <a:r>
              <a:rPr lang="ja-JP" altLang="en-US"/>
              <a:t>上級卓</a:t>
            </a:r>
            <a:endParaRPr lang="en-US" altLang="ja-JP" dirty="0"/>
          </a:p>
          <a:p>
            <a:pPr lvl="1"/>
            <a:r>
              <a:rPr lang="ja-JP" altLang="en-US"/>
              <a:t>一般卓</a:t>
            </a:r>
            <a:endParaRPr lang="en-US" altLang="ja-JP" dirty="0"/>
          </a:p>
          <a:p>
            <a:r>
              <a:rPr lang="ja-JP" altLang="en-US"/>
              <a:t>段位がある</a:t>
            </a:r>
            <a:endParaRPr lang="en-US" altLang="ja-JP" dirty="0"/>
          </a:p>
          <a:p>
            <a:pPr lvl="1"/>
            <a:r>
              <a:rPr lang="ja-JP" altLang="en-US"/>
              <a:t>試合の成績で昇級ポイントが増減</a:t>
            </a:r>
            <a:endParaRPr lang="en-US" altLang="ja-JP" dirty="0"/>
          </a:p>
          <a:p>
            <a:pPr lvl="1"/>
            <a:r>
              <a:rPr lang="ja-JP" altLang="en-US"/>
              <a:t>最高段位が</a:t>
            </a:r>
            <a:r>
              <a:rPr lang="ja-JP" altLang="en-US" b="1"/>
              <a:t>天鳳位</a:t>
            </a:r>
            <a:endParaRPr lang="en-US" altLang="ja-JP" b="1" dirty="0"/>
          </a:p>
          <a:p>
            <a:pPr lvl="1"/>
            <a:r>
              <a:rPr lang="ja-JP" altLang="en-US"/>
              <a:t>到達者は</a:t>
            </a:r>
            <a:r>
              <a:rPr lang="en-US" altLang="ja-JP" dirty="0"/>
              <a:t>18</a:t>
            </a:r>
            <a:r>
              <a:rPr lang="ja-JP" altLang="en-US"/>
              <a:t>アカウント</a:t>
            </a:r>
            <a:r>
              <a:rPr lang="en-US" altLang="ja-JP" dirty="0"/>
              <a:t>, 16</a:t>
            </a:r>
            <a:r>
              <a:rPr lang="ja-JP" altLang="en-US"/>
              <a:t>人</a:t>
            </a:r>
            <a:endParaRPr lang="en-US" altLang="ja-JP" dirty="0"/>
          </a:p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529094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7CEB7-9D0B-7149-A494-FF1C7B40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0613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1"/>
                </a:solidFill>
              </a:rPr>
              <a:t>Oracle Guiding</a:t>
            </a:r>
            <a:endParaRPr kumimoji="1" lang="ja-JP" altLang="en-US" b="1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50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DBD28CC-4E1B-F94B-97D4-2F7D3656B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601"/>
            <a:ext cx="10515600" cy="4351338"/>
          </a:xfrm>
        </p:spPr>
        <p:txBody>
          <a:bodyPr/>
          <a:lstStyle/>
          <a:p>
            <a:r>
              <a:rPr lang="ja-JP" altLang="en-US"/>
              <a:t>最初は神視点で</a:t>
            </a:r>
            <a:r>
              <a:rPr lang="en-US" altLang="ja-JP" dirty="0"/>
              <a:t>, </a:t>
            </a:r>
            <a:r>
              <a:rPr lang="ja-JP" altLang="en-US"/>
              <a:t>強化学習を行う</a:t>
            </a:r>
            <a:endParaRPr lang="en-US" altLang="ja-JP" dirty="0"/>
          </a:p>
          <a:p>
            <a:r>
              <a:rPr lang="ja-JP" altLang="en-US"/>
              <a:t>徐々に神視点で見る要素を減らしていく</a:t>
            </a:r>
            <a:endParaRPr lang="en-US" altLang="ja-JP" dirty="0"/>
          </a:p>
          <a:p>
            <a:endParaRPr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02A8F08-72C4-8540-B064-F817BA8A0D50}"/>
              </a:ext>
            </a:extLst>
          </p:cNvPr>
          <p:cNvSpPr/>
          <p:nvPr/>
        </p:nvSpPr>
        <p:spPr>
          <a:xfrm>
            <a:off x="8414657" y="92710"/>
            <a:ext cx="1567543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OG</a:t>
            </a:r>
            <a:endParaRPr kumimoji="1" lang="ja-JP" altLang="en-US" sz="2000" b="1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B57922A-56FD-9740-92CF-BF9803A03EEE}"/>
              </a:ext>
            </a:extLst>
          </p:cNvPr>
          <p:cNvSpPr/>
          <p:nvPr/>
        </p:nvSpPr>
        <p:spPr>
          <a:xfrm>
            <a:off x="10261270" y="92710"/>
            <a:ext cx="1567543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lang="en-US" altLang="ja-JP" sz="2000" b="1" dirty="0"/>
              <a:t>3</a:t>
            </a:r>
            <a:endParaRPr kumimoji="1" lang="ja-JP" altLang="en-US" sz="2000" b="1"/>
          </a:p>
        </p:txBody>
      </p:sp>
      <p:pic>
        <p:nvPicPr>
          <p:cNvPr id="6" name="図 5" descr="テキスト&#10;&#10;自動的に生成された説明">
            <a:extLst>
              <a:ext uri="{FF2B5EF4-FFF2-40B4-BE49-F238E27FC236}">
                <a16:creationId xmlns:a16="http://schemas.microsoft.com/office/drawing/2014/main" id="{7D119AE7-F6D6-4249-800B-490A8C711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996" y="3429000"/>
            <a:ext cx="951200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559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7CEB7-9D0B-7149-A494-FF1C7B40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0613" cy="1325563"/>
          </a:xfrm>
        </p:spPr>
        <p:txBody>
          <a:bodyPr/>
          <a:lstStyle/>
          <a:p>
            <a:r>
              <a:rPr kumimoji="1" lang="ja-JP" altLang="en-US" b="1">
                <a:solidFill>
                  <a:schemeClr val="accent1"/>
                </a:solidFill>
              </a:rPr>
              <a:t>学習初期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51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DBD28CC-4E1B-F94B-97D4-2F7D3656B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81137"/>
            <a:ext cx="10820400" cy="6448425"/>
          </a:xfrm>
        </p:spPr>
        <p:txBody>
          <a:bodyPr>
            <a:normAutofit/>
          </a:bodyPr>
          <a:lstStyle/>
          <a:p>
            <a:r>
              <a:rPr lang="ja-JP" altLang="en-US"/>
              <a:t>見える要素</a:t>
            </a:r>
            <a:endParaRPr lang="en-US" altLang="ja-JP" dirty="0"/>
          </a:p>
          <a:p>
            <a:pPr lvl="1"/>
            <a:r>
              <a:rPr lang="ja-JP" altLang="en-US"/>
              <a:t>自分の手牌</a:t>
            </a:r>
            <a:endParaRPr lang="en-US" altLang="ja-JP" dirty="0"/>
          </a:p>
          <a:p>
            <a:pPr lvl="1"/>
            <a:r>
              <a:rPr lang="ja-JP" altLang="en-US"/>
              <a:t>捨て牌</a:t>
            </a:r>
            <a:endParaRPr lang="en-US" altLang="ja-JP" dirty="0"/>
          </a:p>
          <a:p>
            <a:pPr lvl="1"/>
            <a:r>
              <a:rPr lang="ja-JP" altLang="en-US"/>
              <a:t>副露牌</a:t>
            </a:r>
            <a:endParaRPr lang="en-US" altLang="ja-JP" dirty="0"/>
          </a:p>
          <a:p>
            <a:pPr lvl="1"/>
            <a:r>
              <a:rPr lang="ja-JP" altLang="en-US"/>
              <a:t>ドラ表示牌</a:t>
            </a:r>
            <a:endParaRPr lang="en-US" altLang="ja-JP" dirty="0"/>
          </a:p>
          <a:p>
            <a:endParaRPr lang="en-US" altLang="ja-JP" sz="1400" dirty="0"/>
          </a:p>
          <a:p>
            <a:r>
              <a:rPr lang="ja-JP" altLang="en-US"/>
              <a:t>見えない要素</a:t>
            </a:r>
            <a:endParaRPr lang="en-US" altLang="ja-JP" dirty="0"/>
          </a:p>
          <a:p>
            <a:pPr lvl="1"/>
            <a:r>
              <a:rPr lang="ja-JP" altLang="en-US"/>
              <a:t>相手の手牌</a:t>
            </a:r>
            <a:endParaRPr lang="en-US" altLang="ja-JP" dirty="0"/>
          </a:p>
          <a:p>
            <a:pPr lvl="1"/>
            <a:r>
              <a:rPr lang="ja-JP" altLang="en-US"/>
              <a:t>山</a:t>
            </a:r>
            <a:endParaRPr lang="en-US" altLang="ja-JP" dirty="0"/>
          </a:p>
          <a:p>
            <a:pPr lvl="1"/>
            <a:r>
              <a:rPr lang="ja-JP" altLang="en-US"/>
              <a:t>裏ドラ</a:t>
            </a:r>
            <a:r>
              <a:rPr lang="en-US" altLang="ja-JP" dirty="0"/>
              <a:t>, </a:t>
            </a:r>
            <a:r>
              <a:rPr lang="ja-JP" altLang="en-US"/>
              <a:t>槓ドラ</a:t>
            </a:r>
            <a:endParaRPr lang="en-US" altLang="ja-JP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02A8F08-72C4-8540-B064-F817BA8A0D50}"/>
              </a:ext>
            </a:extLst>
          </p:cNvPr>
          <p:cNvSpPr/>
          <p:nvPr/>
        </p:nvSpPr>
        <p:spPr>
          <a:xfrm>
            <a:off x="8414657" y="92710"/>
            <a:ext cx="1567543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OG</a:t>
            </a:r>
            <a:endParaRPr kumimoji="1" lang="ja-JP" altLang="en-US" sz="2000" b="1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B57922A-56FD-9740-92CF-BF9803A03EEE}"/>
              </a:ext>
            </a:extLst>
          </p:cNvPr>
          <p:cNvSpPr/>
          <p:nvPr/>
        </p:nvSpPr>
        <p:spPr>
          <a:xfrm>
            <a:off x="10261270" y="92710"/>
            <a:ext cx="1567543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lang="en-US" altLang="ja-JP" sz="2000" b="1" dirty="0"/>
              <a:t>3</a:t>
            </a:r>
            <a:endParaRPr kumimoji="1" lang="ja-JP" altLang="en-US" sz="2000" b="1"/>
          </a:p>
        </p:txBody>
      </p:sp>
    </p:spTree>
    <p:extLst>
      <p:ext uri="{BB962C8B-B14F-4D97-AF65-F5344CB8AC3E}">
        <p14:creationId xmlns:p14="http://schemas.microsoft.com/office/powerpoint/2010/main" val="11641358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7CEB7-9D0B-7149-A494-FF1C7B40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0613" cy="1325563"/>
          </a:xfrm>
        </p:spPr>
        <p:txBody>
          <a:bodyPr/>
          <a:lstStyle/>
          <a:p>
            <a:r>
              <a:rPr kumimoji="1" lang="ja-JP" altLang="en-US" b="1">
                <a:solidFill>
                  <a:schemeClr val="accent1"/>
                </a:solidFill>
              </a:rPr>
              <a:t>学習中期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52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DBD28CC-4E1B-F94B-97D4-2F7D3656B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81137"/>
            <a:ext cx="10820400" cy="6448425"/>
          </a:xfrm>
        </p:spPr>
        <p:txBody>
          <a:bodyPr>
            <a:normAutofit/>
          </a:bodyPr>
          <a:lstStyle/>
          <a:p>
            <a:r>
              <a:rPr lang="ja-JP" altLang="en-US"/>
              <a:t>見える要素</a:t>
            </a:r>
            <a:endParaRPr lang="en-US" altLang="ja-JP" dirty="0"/>
          </a:p>
          <a:p>
            <a:pPr lvl="1"/>
            <a:r>
              <a:rPr lang="ja-JP" altLang="en-US"/>
              <a:t>自分の手牌</a:t>
            </a:r>
            <a:endParaRPr lang="en-US" altLang="ja-JP" dirty="0"/>
          </a:p>
          <a:p>
            <a:pPr lvl="1"/>
            <a:r>
              <a:rPr lang="ja-JP" altLang="en-US"/>
              <a:t>捨て牌</a:t>
            </a:r>
            <a:endParaRPr lang="en-US" altLang="ja-JP" dirty="0"/>
          </a:p>
          <a:p>
            <a:pPr lvl="1"/>
            <a:r>
              <a:rPr lang="ja-JP" altLang="en-US"/>
              <a:t>副露牌</a:t>
            </a:r>
            <a:endParaRPr lang="en-US" altLang="ja-JP" dirty="0"/>
          </a:p>
          <a:p>
            <a:pPr lvl="1"/>
            <a:r>
              <a:rPr lang="ja-JP" altLang="en-US"/>
              <a:t>ドラ表示牌</a:t>
            </a:r>
            <a:endParaRPr lang="en-US" altLang="ja-JP" dirty="0"/>
          </a:p>
          <a:p>
            <a:endParaRPr lang="en-US" altLang="ja-JP" sz="1400" dirty="0"/>
          </a:p>
          <a:p>
            <a:r>
              <a:rPr lang="ja-JP" altLang="en-US"/>
              <a:t>見えない要素</a:t>
            </a:r>
            <a:endParaRPr lang="en-US" altLang="ja-JP" dirty="0"/>
          </a:p>
          <a:p>
            <a:pPr lvl="1"/>
            <a:r>
              <a:rPr lang="ja-JP" altLang="en-US"/>
              <a:t>相</a:t>
            </a:r>
            <a:r>
              <a:rPr lang="ja-JP" altLang="en-US">
                <a:solidFill>
                  <a:schemeClr val="bg1"/>
                </a:solidFill>
              </a:rPr>
              <a:t>手</a:t>
            </a:r>
            <a:r>
              <a:rPr lang="ja-JP" altLang="en-US"/>
              <a:t>の</a:t>
            </a:r>
            <a:r>
              <a:rPr lang="ja-JP" altLang="en-US">
                <a:solidFill>
                  <a:schemeClr val="bg1"/>
                </a:solidFill>
              </a:rPr>
              <a:t>手牌</a:t>
            </a:r>
            <a:endParaRPr lang="en-US" altLang="ja-JP" dirty="0">
              <a:solidFill>
                <a:schemeClr val="bg1"/>
              </a:solidFill>
            </a:endParaRPr>
          </a:p>
          <a:p>
            <a:pPr lvl="1"/>
            <a:r>
              <a:rPr lang="ja-JP" altLang="en-US"/>
              <a:t>山</a:t>
            </a:r>
            <a:endParaRPr lang="en-US" altLang="ja-JP" dirty="0"/>
          </a:p>
          <a:p>
            <a:pPr lvl="1"/>
            <a:r>
              <a:rPr lang="ja-JP" altLang="en-US">
                <a:solidFill>
                  <a:schemeClr val="bg1"/>
                </a:solidFill>
              </a:rPr>
              <a:t>裏</a:t>
            </a:r>
            <a:r>
              <a:rPr lang="ja-JP" altLang="en-US"/>
              <a:t>ド</a:t>
            </a:r>
            <a:r>
              <a:rPr lang="ja-JP" altLang="en-US">
                <a:solidFill>
                  <a:schemeClr val="bg1"/>
                </a:solidFill>
              </a:rPr>
              <a:t>ラ</a:t>
            </a:r>
            <a:r>
              <a:rPr lang="en-US" altLang="ja-JP" dirty="0"/>
              <a:t>, </a:t>
            </a:r>
            <a:r>
              <a:rPr lang="ja-JP" altLang="en-US">
                <a:solidFill>
                  <a:schemeClr val="bg1"/>
                </a:solidFill>
              </a:rPr>
              <a:t>槓</a:t>
            </a:r>
            <a:r>
              <a:rPr lang="ja-JP" altLang="en-US"/>
              <a:t>ドラ</a:t>
            </a:r>
            <a:endParaRPr lang="en-US" altLang="ja-JP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02A8F08-72C4-8540-B064-F817BA8A0D50}"/>
              </a:ext>
            </a:extLst>
          </p:cNvPr>
          <p:cNvSpPr/>
          <p:nvPr/>
        </p:nvSpPr>
        <p:spPr>
          <a:xfrm>
            <a:off x="8414657" y="92710"/>
            <a:ext cx="1567543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OG</a:t>
            </a:r>
            <a:endParaRPr kumimoji="1" lang="ja-JP" altLang="en-US" sz="2000" b="1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B57922A-56FD-9740-92CF-BF9803A03EEE}"/>
              </a:ext>
            </a:extLst>
          </p:cNvPr>
          <p:cNvSpPr/>
          <p:nvPr/>
        </p:nvSpPr>
        <p:spPr>
          <a:xfrm>
            <a:off x="10261270" y="92710"/>
            <a:ext cx="1567543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lang="en-US" altLang="ja-JP" sz="2000" b="1" dirty="0"/>
              <a:t>3</a:t>
            </a:r>
            <a:endParaRPr kumimoji="1" lang="ja-JP" altLang="en-US" sz="2000" b="1"/>
          </a:p>
        </p:txBody>
      </p:sp>
    </p:spTree>
    <p:extLst>
      <p:ext uri="{BB962C8B-B14F-4D97-AF65-F5344CB8AC3E}">
        <p14:creationId xmlns:p14="http://schemas.microsoft.com/office/powerpoint/2010/main" val="37098177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7CEB7-9D0B-7149-A494-FF1C7B40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0613" cy="1325563"/>
          </a:xfrm>
        </p:spPr>
        <p:txBody>
          <a:bodyPr/>
          <a:lstStyle/>
          <a:p>
            <a:r>
              <a:rPr kumimoji="1" lang="ja-JP" altLang="en-US" b="1">
                <a:solidFill>
                  <a:schemeClr val="accent1"/>
                </a:solidFill>
              </a:rPr>
              <a:t>学習末期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53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DBD28CC-4E1B-F94B-97D4-2F7D3656B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81137"/>
            <a:ext cx="10820400" cy="6448425"/>
          </a:xfrm>
        </p:spPr>
        <p:txBody>
          <a:bodyPr>
            <a:normAutofit/>
          </a:bodyPr>
          <a:lstStyle/>
          <a:p>
            <a:r>
              <a:rPr lang="ja-JP" altLang="en-US"/>
              <a:t>見える要素</a:t>
            </a:r>
            <a:endParaRPr lang="en-US" altLang="ja-JP" dirty="0"/>
          </a:p>
          <a:p>
            <a:pPr lvl="1"/>
            <a:r>
              <a:rPr lang="ja-JP" altLang="en-US"/>
              <a:t>自分の手牌</a:t>
            </a:r>
            <a:endParaRPr lang="en-US" altLang="ja-JP" dirty="0"/>
          </a:p>
          <a:p>
            <a:pPr lvl="1"/>
            <a:r>
              <a:rPr lang="ja-JP" altLang="en-US"/>
              <a:t>捨て牌</a:t>
            </a:r>
            <a:endParaRPr lang="en-US" altLang="ja-JP" dirty="0"/>
          </a:p>
          <a:p>
            <a:pPr lvl="1"/>
            <a:r>
              <a:rPr lang="ja-JP" altLang="en-US"/>
              <a:t>副露牌</a:t>
            </a:r>
            <a:endParaRPr lang="en-US" altLang="ja-JP" dirty="0"/>
          </a:p>
          <a:p>
            <a:pPr lvl="1"/>
            <a:r>
              <a:rPr lang="ja-JP" altLang="en-US"/>
              <a:t>ドラ表示牌</a:t>
            </a:r>
            <a:endParaRPr lang="en-US" altLang="ja-JP" dirty="0"/>
          </a:p>
          <a:p>
            <a:endParaRPr lang="en-US" altLang="ja-JP" sz="1400" dirty="0"/>
          </a:p>
          <a:p>
            <a:r>
              <a:rPr lang="ja-JP" altLang="en-US"/>
              <a:t>見えない要素</a:t>
            </a:r>
            <a:endParaRPr lang="en-US" altLang="ja-JP" dirty="0"/>
          </a:p>
          <a:p>
            <a:pPr lvl="1"/>
            <a:r>
              <a:rPr lang="ja-JP" altLang="en-US">
                <a:solidFill>
                  <a:schemeClr val="bg1"/>
                </a:solidFill>
              </a:rPr>
              <a:t>相手の手牌</a:t>
            </a:r>
            <a:endParaRPr lang="en-US" altLang="ja-JP" dirty="0">
              <a:solidFill>
                <a:schemeClr val="bg1"/>
              </a:solidFill>
            </a:endParaRPr>
          </a:p>
          <a:p>
            <a:pPr lvl="1"/>
            <a:r>
              <a:rPr lang="ja-JP" altLang="en-US">
                <a:solidFill>
                  <a:schemeClr val="bg1"/>
                </a:solidFill>
              </a:rPr>
              <a:t>山</a:t>
            </a:r>
            <a:endParaRPr lang="en-US" altLang="ja-JP" dirty="0">
              <a:solidFill>
                <a:schemeClr val="bg1"/>
              </a:solidFill>
            </a:endParaRPr>
          </a:p>
          <a:p>
            <a:pPr lvl="1"/>
            <a:r>
              <a:rPr lang="ja-JP" altLang="en-US">
                <a:solidFill>
                  <a:schemeClr val="bg1"/>
                </a:solidFill>
              </a:rPr>
              <a:t>裏ドラ</a:t>
            </a:r>
            <a:r>
              <a:rPr lang="en-US" altLang="ja-JP" dirty="0">
                <a:solidFill>
                  <a:schemeClr val="bg1"/>
                </a:solidFill>
              </a:rPr>
              <a:t>, </a:t>
            </a:r>
            <a:r>
              <a:rPr lang="ja-JP" altLang="en-US">
                <a:solidFill>
                  <a:schemeClr val="bg1"/>
                </a:solidFill>
              </a:rPr>
              <a:t>槓ドラ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02A8F08-72C4-8540-B064-F817BA8A0D50}"/>
              </a:ext>
            </a:extLst>
          </p:cNvPr>
          <p:cNvSpPr/>
          <p:nvPr/>
        </p:nvSpPr>
        <p:spPr>
          <a:xfrm>
            <a:off x="8414657" y="92710"/>
            <a:ext cx="1567543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OG</a:t>
            </a:r>
            <a:endParaRPr kumimoji="1" lang="ja-JP" altLang="en-US" sz="2000" b="1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B57922A-56FD-9740-92CF-BF9803A03EEE}"/>
              </a:ext>
            </a:extLst>
          </p:cNvPr>
          <p:cNvSpPr/>
          <p:nvPr/>
        </p:nvSpPr>
        <p:spPr>
          <a:xfrm>
            <a:off x="10261270" y="92710"/>
            <a:ext cx="1567543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lang="en-US" altLang="ja-JP" sz="2000" b="1" dirty="0"/>
              <a:t>3</a:t>
            </a:r>
            <a:endParaRPr kumimoji="1" lang="ja-JP" altLang="en-US" sz="2000" b="1"/>
          </a:p>
        </p:txBody>
      </p:sp>
    </p:spTree>
    <p:extLst>
      <p:ext uri="{BB962C8B-B14F-4D97-AF65-F5344CB8AC3E}">
        <p14:creationId xmlns:p14="http://schemas.microsoft.com/office/powerpoint/2010/main" val="23488037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54</a:t>
            </a:fld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1EBB68F0-0776-8C4E-B72B-AB3B81A2DD43}"/>
              </a:ext>
            </a:extLst>
          </p:cNvPr>
          <p:cNvSpPr/>
          <p:nvPr/>
        </p:nvSpPr>
        <p:spPr>
          <a:xfrm>
            <a:off x="1162050" y="2192338"/>
            <a:ext cx="2157412" cy="332740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</a:rPr>
              <a:t>Global Reward</a:t>
            </a:r>
          </a:p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Prediction</a:t>
            </a:r>
            <a:endParaRPr kumimoji="1" lang="ja-JP" altLang="en-US" sz="2400" b="1">
              <a:solidFill>
                <a:schemeClr val="bg1"/>
              </a:solidFill>
            </a:endParaRPr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CC472DC7-E21C-9243-94AC-01252FFC91F9}"/>
              </a:ext>
            </a:extLst>
          </p:cNvPr>
          <p:cNvSpPr/>
          <p:nvPr/>
        </p:nvSpPr>
        <p:spPr>
          <a:xfrm>
            <a:off x="4900612" y="2192338"/>
            <a:ext cx="2157412" cy="332740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Oracle</a:t>
            </a:r>
          </a:p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Guiding</a:t>
            </a:r>
            <a:endParaRPr lang="ja-JP" altLang="en-US" sz="2400" b="1">
              <a:solidFill>
                <a:schemeClr val="bg1"/>
              </a:solidFill>
            </a:endParaRPr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37248BE2-3E2D-DF40-83E0-58A9691387A7}"/>
              </a:ext>
            </a:extLst>
          </p:cNvPr>
          <p:cNvSpPr/>
          <p:nvPr/>
        </p:nvSpPr>
        <p:spPr>
          <a:xfrm>
            <a:off x="8639175" y="2192338"/>
            <a:ext cx="2157412" cy="3327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Parametric</a:t>
            </a:r>
          </a:p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Monte-Carlo</a:t>
            </a:r>
          </a:p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Policy</a:t>
            </a:r>
          </a:p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Adaptation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541DAF0-9242-1244-A182-A005FDF12276}"/>
              </a:ext>
            </a:extLst>
          </p:cNvPr>
          <p:cNvSpPr/>
          <p:nvPr/>
        </p:nvSpPr>
        <p:spPr>
          <a:xfrm>
            <a:off x="10261270" y="192726"/>
            <a:ext cx="1567543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lang="en-US" altLang="ja-JP" sz="2000" b="1" dirty="0"/>
              <a:t>3</a:t>
            </a:r>
            <a:endParaRPr kumimoji="1" lang="ja-JP" altLang="en-US" sz="2000" b="1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3E017E0-2EF0-D446-B03E-AE6FE415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b="1">
                <a:solidFill>
                  <a:schemeClr val="accent1"/>
                </a:solidFill>
              </a:rPr>
              <a:t>アイデア三本柱</a:t>
            </a:r>
            <a:endParaRPr kumimoji="1" lang="ja-JP" altLang="en-US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535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55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3E017E0-2EF0-D446-B03E-AE6FE415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b="1">
                <a:solidFill>
                  <a:schemeClr val="accent1"/>
                </a:solidFill>
              </a:rPr>
              <a:t>麻雀と探索の相性の悪さ</a:t>
            </a:r>
            <a:endParaRPr kumimoji="1" lang="ja-JP" altLang="en-US" b="1">
              <a:solidFill>
                <a:schemeClr val="accent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4C26F1B-2493-294B-B970-30A6704FA253}"/>
              </a:ext>
            </a:extLst>
          </p:cNvPr>
          <p:cNvSpPr/>
          <p:nvPr/>
        </p:nvSpPr>
        <p:spPr>
          <a:xfrm>
            <a:off x="8414657" y="92710"/>
            <a:ext cx="1567543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 err="1"/>
              <a:t>p</a:t>
            </a:r>
            <a:r>
              <a:rPr kumimoji="1" lang="en-US" altLang="ja-JP" sz="2000" b="1" dirty="0" err="1"/>
              <a:t>MCPA</a:t>
            </a:r>
            <a:endParaRPr kumimoji="1" lang="ja-JP" altLang="en-US" sz="2000" b="1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2B07144-649F-074D-BF65-69CF842E5D63}"/>
              </a:ext>
            </a:extLst>
          </p:cNvPr>
          <p:cNvSpPr/>
          <p:nvPr/>
        </p:nvSpPr>
        <p:spPr>
          <a:xfrm>
            <a:off x="10261270" y="92710"/>
            <a:ext cx="1567543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lang="en-US" altLang="ja-JP" sz="2000" b="1" dirty="0"/>
              <a:t>3</a:t>
            </a:r>
            <a:endParaRPr kumimoji="1" lang="ja-JP" altLang="en-US" sz="2000" b="1"/>
          </a:p>
        </p:txBody>
      </p:sp>
      <p:sp>
        <p:nvSpPr>
          <p:cNvPr id="13" name="コンテンツ プレースホルダー 4">
            <a:extLst>
              <a:ext uri="{FF2B5EF4-FFF2-40B4-BE49-F238E27FC236}">
                <a16:creationId xmlns:a16="http://schemas.microsoft.com/office/drawing/2014/main" id="{D280910F-4900-6C4C-89C2-A730FBFEA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601"/>
            <a:ext cx="10515600" cy="4351338"/>
          </a:xfrm>
        </p:spPr>
        <p:txBody>
          <a:bodyPr/>
          <a:lstStyle/>
          <a:p>
            <a:r>
              <a:rPr lang="ja-JP" altLang="en-US"/>
              <a:t>囲碁</a:t>
            </a:r>
            <a:r>
              <a:rPr lang="en-US" altLang="ja-JP" dirty="0"/>
              <a:t>AI</a:t>
            </a:r>
          </a:p>
          <a:p>
            <a:pPr lvl="1"/>
            <a:r>
              <a:rPr lang="ja-JP" altLang="en-US"/>
              <a:t>モンテカルロ木探索</a:t>
            </a:r>
            <a:endParaRPr lang="en-US" altLang="ja-JP" dirty="0"/>
          </a:p>
          <a:p>
            <a:r>
              <a:rPr lang="ja-JP" altLang="en-US"/>
              <a:t>麻雀はプレイの順序が定まっていないので</a:t>
            </a:r>
            <a:br>
              <a:rPr lang="en-US" altLang="ja-JP" dirty="0"/>
            </a:br>
            <a:r>
              <a:rPr lang="ja-JP" altLang="en-US"/>
              <a:t>モンテカルロ木探索は使えない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Suphx</a:t>
            </a:r>
            <a:r>
              <a:rPr lang="ja-JP" altLang="en-US"/>
              <a:t>では</a:t>
            </a:r>
            <a:r>
              <a:rPr lang="en-US" altLang="ja-JP" dirty="0"/>
              <a:t>Parametric Monte-Carlo Policy Adaptation</a:t>
            </a:r>
            <a:r>
              <a:rPr lang="ja-JP" altLang="en-US"/>
              <a:t>を利用</a:t>
            </a:r>
            <a:endParaRPr lang="en-US" altLang="ja-JP" dirty="0"/>
          </a:p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49424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56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3E017E0-2EF0-D446-B03E-AE6FE415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 b="1" dirty="0">
                <a:solidFill>
                  <a:schemeClr val="accent1"/>
                </a:solidFill>
              </a:rPr>
              <a:t>Parametric Monte-Carlo Policy Adaptation</a:t>
            </a:r>
            <a:endParaRPr kumimoji="1" lang="ja-JP" altLang="en-US" b="1">
              <a:solidFill>
                <a:schemeClr val="accent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4C26F1B-2493-294B-B970-30A6704FA253}"/>
              </a:ext>
            </a:extLst>
          </p:cNvPr>
          <p:cNvSpPr/>
          <p:nvPr/>
        </p:nvSpPr>
        <p:spPr>
          <a:xfrm>
            <a:off x="8414657" y="92710"/>
            <a:ext cx="1567543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 err="1"/>
              <a:t>p</a:t>
            </a:r>
            <a:r>
              <a:rPr kumimoji="1" lang="en-US" altLang="ja-JP" sz="2000" b="1" dirty="0" err="1"/>
              <a:t>MCPA</a:t>
            </a:r>
            <a:endParaRPr kumimoji="1" lang="ja-JP" altLang="en-US" sz="2000" b="1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2B07144-649F-074D-BF65-69CF842E5D63}"/>
              </a:ext>
            </a:extLst>
          </p:cNvPr>
          <p:cNvSpPr/>
          <p:nvPr/>
        </p:nvSpPr>
        <p:spPr>
          <a:xfrm>
            <a:off x="10261270" y="92710"/>
            <a:ext cx="1567543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lang="en-US" altLang="ja-JP" sz="2000" b="1" dirty="0"/>
              <a:t>3</a:t>
            </a:r>
            <a:endParaRPr kumimoji="1" lang="ja-JP" altLang="en-US" sz="2000" b="1"/>
          </a:p>
        </p:txBody>
      </p:sp>
      <p:sp>
        <p:nvSpPr>
          <p:cNvPr id="13" name="コンテンツ プレースホルダー 4">
            <a:extLst>
              <a:ext uri="{FF2B5EF4-FFF2-40B4-BE49-F238E27FC236}">
                <a16:creationId xmlns:a16="http://schemas.microsoft.com/office/drawing/2014/main" id="{D280910F-4900-6C4C-89C2-A730FBFEA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601"/>
            <a:ext cx="10515600" cy="4351338"/>
          </a:xfrm>
        </p:spPr>
        <p:txBody>
          <a:bodyPr/>
          <a:lstStyle/>
          <a:p>
            <a:r>
              <a:rPr lang="ja-JP" altLang="en-US"/>
              <a:t>配牌を用いてシミュレーションを行い，その局の方針を決める</a:t>
            </a:r>
            <a:endParaRPr lang="en-US" altLang="ja-JP" dirty="0"/>
          </a:p>
          <a:p>
            <a:pPr lvl="1"/>
            <a:r>
              <a:rPr lang="ja-JP" altLang="en-US"/>
              <a:t>積極的に行くか？</a:t>
            </a:r>
            <a:endParaRPr lang="en-US" altLang="ja-JP" dirty="0"/>
          </a:p>
          <a:p>
            <a:pPr lvl="1"/>
            <a:r>
              <a:rPr lang="ja-JP" altLang="en-US"/>
              <a:t>消極的に行くか？</a:t>
            </a:r>
          </a:p>
        </p:txBody>
      </p:sp>
    </p:spTree>
    <p:extLst>
      <p:ext uri="{BB962C8B-B14F-4D97-AF65-F5344CB8AC3E}">
        <p14:creationId xmlns:p14="http://schemas.microsoft.com/office/powerpoint/2010/main" val="12288778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57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3E017E0-2EF0-D446-B03E-AE6FE415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b="1">
                <a:solidFill>
                  <a:schemeClr val="accent1"/>
                </a:solidFill>
              </a:rPr>
              <a:t>手法</a:t>
            </a:r>
            <a:endParaRPr kumimoji="1" lang="ja-JP" altLang="en-US" b="1">
              <a:solidFill>
                <a:schemeClr val="accent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4C26F1B-2493-294B-B970-30A6704FA253}"/>
              </a:ext>
            </a:extLst>
          </p:cNvPr>
          <p:cNvSpPr/>
          <p:nvPr/>
        </p:nvSpPr>
        <p:spPr>
          <a:xfrm>
            <a:off x="8414657" y="92710"/>
            <a:ext cx="1567543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 err="1"/>
              <a:t>p</a:t>
            </a:r>
            <a:r>
              <a:rPr kumimoji="1" lang="en-US" altLang="ja-JP" sz="2000" b="1" dirty="0" err="1"/>
              <a:t>MCPA</a:t>
            </a:r>
            <a:endParaRPr kumimoji="1" lang="ja-JP" altLang="en-US" sz="2000" b="1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2B07144-649F-074D-BF65-69CF842E5D63}"/>
              </a:ext>
            </a:extLst>
          </p:cNvPr>
          <p:cNvSpPr/>
          <p:nvPr/>
        </p:nvSpPr>
        <p:spPr>
          <a:xfrm>
            <a:off x="10261270" y="92710"/>
            <a:ext cx="1567543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lang="en-US" altLang="ja-JP" sz="2000" b="1" dirty="0"/>
              <a:t>3</a:t>
            </a:r>
            <a:endParaRPr kumimoji="1" lang="ja-JP" altLang="en-US" sz="2000" b="1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6D14E37-A878-3548-B2C6-DE21CDF9DF1D}"/>
              </a:ext>
            </a:extLst>
          </p:cNvPr>
          <p:cNvSpPr/>
          <p:nvPr/>
        </p:nvSpPr>
        <p:spPr>
          <a:xfrm>
            <a:off x="838200" y="1690688"/>
            <a:ext cx="3286125" cy="228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Offline</a:t>
            </a:r>
          </a:p>
          <a:p>
            <a:pPr algn="ctr"/>
            <a:r>
              <a:rPr lang="en-US" altLang="ja-JP" sz="2400" b="1" dirty="0"/>
              <a:t>Trained</a:t>
            </a:r>
          </a:p>
          <a:p>
            <a:pPr algn="ctr"/>
            <a:r>
              <a:rPr kumimoji="1" lang="en-US" altLang="ja-JP" sz="2400" b="1" dirty="0"/>
              <a:t>Policy</a:t>
            </a:r>
            <a:endParaRPr kumimoji="1" lang="ja-JP" altLang="en-US" sz="2400" b="1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41813288-1E96-5B4D-984F-B8C982DE4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248" y="1429320"/>
            <a:ext cx="379579" cy="53378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FB40DDE-A875-D049-AC8D-47031EF55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303" y="1429320"/>
            <a:ext cx="379579" cy="53378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0F4A87B-1929-6841-9922-F4C9D334C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397" y="1429320"/>
            <a:ext cx="379579" cy="533783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5422EEE1-CBF2-3E41-82F3-A2732FF9B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3909" y="1429320"/>
            <a:ext cx="379579" cy="533783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BB8AB105-6CBE-1F42-8811-066301016B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0161" y="1429320"/>
            <a:ext cx="379579" cy="53378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08787AD-D99E-B74E-B46F-D4D4237564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3097" y="1429320"/>
            <a:ext cx="379579" cy="53378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A888EE77-4005-174C-A5A1-787BA4105B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79340" y="1429320"/>
            <a:ext cx="379579" cy="53378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FD101CE8-DDB2-5D4E-953A-7F54E15E44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52401" y="1429320"/>
            <a:ext cx="379579" cy="533783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93059678-91CE-9B41-83BF-E996A88278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20712" y="1429320"/>
            <a:ext cx="379579" cy="533783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56AFA9EB-BD7E-8949-B9C5-B93E34D0C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235" y="1429320"/>
            <a:ext cx="379579" cy="533783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6FA0C63A-BF48-CC45-A8E3-04C3BB495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230" y="1429320"/>
            <a:ext cx="379579" cy="53378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005922B3-BE3A-2C47-9E7C-53E8829440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6872" y="1429320"/>
            <a:ext cx="379579" cy="533783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727435F2-D36D-7F48-824B-8A74DB8C81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01697" y="1429320"/>
            <a:ext cx="379579" cy="533783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3FF51126-A1B4-E94A-BBC7-F77CC5AC6C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82687" y="1429320"/>
            <a:ext cx="379579" cy="533783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93A016D-C43F-5547-BB72-56458CEB6C21}"/>
              </a:ext>
            </a:extLst>
          </p:cNvPr>
          <p:cNvSpPr txBox="1"/>
          <p:nvPr/>
        </p:nvSpPr>
        <p:spPr>
          <a:xfrm>
            <a:off x="6531809" y="892435"/>
            <a:ext cx="3000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/>
              <a:t>配牌</a:t>
            </a:r>
          </a:p>
        </p:txBody>
      </p:sp>
      <p:sp>
        <p:nvSpPr>
          <p:cNvPr id="35" name="下矢印 34">
            <a:extLst>
              <a:ext uri="{FF2B5EF4-FFF2-40B4-BE49-F238E27FC236}">
                <a16:creationId xmlns:a16="http://schemas.microsoft.com/office/drawing/2014/main" id="{96505D51-80F7-AF47-BA11-5A03511EA748}"/>
              </a:ext>
            </a:extLst>
          </p:cNvPr>
          <p:cNvSpPr/>
          <p:nvPr/>
        </p:nvSpPr>
        <p:spPr>
          <a:xfrm>
            <a:off x="6423823" y="2333402"/>
            <a:ext cx="742936" cy="842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AA21F64-96A4-9847-B2CF-AB6FEF527621}"/>
              </a:ext>
            </a:extLst>
          </p:cNvPr>
          <p:cNvSpPr txBox="1"/>
          <p:nvPr/>
        </p:nvSpPr>
        <p:spPr>
          <a:xfrm>
            <a:off x="7533357" y="2508140"/>
            <a:ext cx="386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相手の手牌と山をランダムに決めて</a:t>
            </a:r>
            <a:endParaRPr kumimoji="1" lang="en-US" altLang="ja-JP" dirty="0"/>
          </a:p>
          <a:p>
            <a:r>
              <a:rPr lang="ja-JP" altLang="en-US"/>
              <a:t>シミュレーションを</a:t>
            </a:r>
            <a:r>
              <a:rPr lang="en-US" altLang="ja-JP" dirty="0"/>
              <a:t>100,000</a:t>
            </a:r>
            <a:r>
              <a:rPr lang="ja-JP" altLang="en-US"/>
              <a:t>回行う</a:t>
            </a:r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5951C6F-F0ED-C840-B9B4-79503F129A1B}"/>
              </a:ext>
            </a:extLst>
          </p:cNvPr>
          <p:cNvSpPr/>
          <p:nvPr/>
        </p:nvSpPr>
        <p:spPr>
          <a:xfrm>
            <a:off x="6606485" y="3642980"/>
            <a:ext cx="2840773" cy="53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/>
              <a:t>シミュレーション結果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592D79F2-B4AB-094B-ACBE-779BCFB3E20E}"/>
              </a:ext>
            </a:extLst>
          </p:cNvPr>
          <p:cNvCxnSpPr>
            <a:cxnSpLocks/>
          </p:cNvCxnSpPr>
          <p:nvPr/>
        </p:nvCxnSpPr>
        <p:spPr>
          <a:xfrm>
            <a:off x="7984008" y="4176763"/>
            <a:ext cx="12868" cy="13953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>
            <a:extLst>
              <a:ext uri="{FF2B5EF4-FFF2-40B4-BE49-F238E27FC236}">
                <a16:creationId xmlns:a16="http://schemas.microsoft.com/office/drawing/2014/main" id="{C94C3A47-9AB9-5547-8983-2F52C5E57462}"/>
              </a:ext>
            </a:extLst>
          </p:cNvPr>
          <p:cNvCxnSpPr>
            <a:cxnSpLocks/>
          </p:cNvCxnSpPr>
          <p:nvPr/>
        </p:nvCxnSpPr>
        <p:spPr>
          <a:xfrm rot="10800000">
            <a:off x="2481263" y="3943350"/>
            <a:ext cx="5558477" cy="16002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782E2DC-DF4B-AB40-93EF-E941424AF7D3}"/>
              </a:ext>
            </a:extLst>
          </p:cNvPr>
          <p:cNvSpPr txBox="1"/>
          <p:nvPr/>
        </p:nvSpPr>
        <p:spPr>
          <a:xfrm>
            <a:off x="3875407" y="5762922"/>
            <a:ext cx="302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Policy</a:t>
            </a:r>
            <a:r>
              <a:rPr kumimoji="1" lang="ja-JP" altLang="en-US" sz="2400"/>
              <a:t>の更新</a:t>
            </a:r>
          </a:p>
        </p:txBody>
      </p:sp>
    </p:spTree>
    <p:extLst>
      <p:ext uri="{BB962C8B-B14F-4D97-AF65-F5344CB8AC3E}">
        <p14:creationId xmlns:p14="http://schemas.microsoft.com/office/powerpoint/2010/main" val="1739132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58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3E017E0-2EF0-D446-B03E-AE6FE415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b="1">
                <a:solidFill>
                  <a:schemeClr val="accent1"/>
                </a:solidFill>
              </a:rPr>
              <a:t>手法</a:t>
            </a:r>
            <a:endParaRPr kumimoji="1" lang="ja-JP" altLang="en-US" b="1">
              <a:solidFill>
                <a:schemeClr val="accent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4C26F1B-2493-294B-B970-30A6704FA253}"/>
              </a:ext>
            </a:extLst>
          </p:cNvPr>
          <p:cNvSpPr/>
          <p:nvPr/>
        </p:nvSpPr>
        <p:spPr>
          <a:xfrm>
            <a:off x="8414657" y="92710"/>
            <a:ext cx="1567543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 err="1"/>
              <a:t>p</a:t>
            </a:r>
            <a:r>
              <a:rPr kumimoji="1" lang="en-US" altLang="ja-JP" sz="2000" b="1" dirty="0" err="1"/>
              <a:t>MCPA</a:t>
            </a:r>
            <a:endParaRPr kumimoji="1" lang="ja-JP" altLang="en-US" sz="2000" b="1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2B07144-649F-074D-BF65-69CF842E5D63}"/>
              </a:ext>
            </a:extLst>
          </p:cNvPr>
          <p:cNvSpPr/>
          <p:nvPr/>
        </p:nvSpPr>
        <p:spPr>
          <a:xfrm>
            <a:off x="10261270" y="92710"/>
            <a:ext cx="1567543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lang="en-US" altLang="ja-JP" sz="2000" b="1" dirty="0"/>
              <a:t>3</a:t>
            </a:r>
            <a:endParaRPr kumimoji="1" lang="ja-JP" altLang="en-US" sz="2000" b="1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0C1847A-6C4B-1649-8379-1D51C15CC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731" y="1390016"/>
            <a:ext cx="6621463" cy="188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427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59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3E017E0-2EF0-D446-B03E-AE6FE415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b="1" dirty="0" err="1">
                <a:solidFill>
                  <a:schemeClr val="accent1"/>
                </a:solidFill>
              </a:rPr>
              <a:t>Suphx</a:t>
            </a:r>
            <a:r>
              <a:rPr kumimoji="1" lang="ja-JP" altLang="en-US" b="1">
                <a:solidFill>
                  <a:schemeClr val="accent1"/>
                </a:solidFill>
              </a:rPr>
              <a:t>の全貌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2B07144-649F-074D-BF65-69CF842E5D63}"/>
              </a:ext>
            </a:extLst>
          </p:cNvPr>
          <p:cNvSpPr/>
          <p:nvPr/>
        </p:nvSpPr>
        <p:spPr>
          <a:xfrm>
            <a:off x="10261270" y="92710"/>
            <a:ext cx="1567543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lang="en-US" altLang="ja-JP" sz="2000" b="1" dirty="0"/>
              <a:t>3</a:t>
            </a:r>
            <a:endParaRPr kumimoji="1" lang="ja-JP" altLang="en-US" sz="2000" b="1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FC929B3-C384-194E-A0AD-D106A898CFFA}"/>
              </a:ext>
            </a:extLst>
          </p:cNvPr>
          <p:cNvSpPr/>
          <p:nvPr/>
        </p:nvSpPr>
        <p:spPr>
          <a:xfrm>
            <a:off x="1185863" y="4201287"/>
            <a:ext cx="2243137" cy="168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教師あり学習</a:t>
            </a:r>
          </a:p>
        </p:txBody>
      </p:sp>
      <p:sp>
        <p:nvSpPr>
          <p:cNvPr id="3" name="右矢印 2">
            <a:extLst>
              <a:ext uri="{FF2B5EF4-FFF2-40B4-BE49-F238E27FC236}">
                <a16:creationId xmlns:a16="http://schemas.microsoft.com/office/drawing/2014/main" id="{CA184C78-55F2-7B4D-8101-ABC59E2523DE}"/>
              </a:ext>
            </a:extLst>
          </p:cNvPr>
          <p:cNvSpPr/>
          <p:nvPr/>
        </p:nvSpPr>
        <p:spPr>
          <a:xfrm>
            <a:off x="3729038" y="4729924"/>
            <a:ext cx="685800" cy="628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D75D9EF-1DC4-D44D-8F49-F82905F02841}"/>
              </a:ext>
            </a:extLst>
          </p:cNvPr>
          <p:cNvSpPr/>
          <p:nvPr/>
        </p:nvSpPr>
        <p:spPr>
          <a:xfrm>
            <a:off x="4714876" y="4201287"/>
            <a:ext cx="2243137" cy="168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強化</a:t>
            </a:r>
            <a:r>
              <a:rPr kumimoji="1" lang="ja-JP" altLang="en-US" sz="2400"/>
              <a:t>学習</a:t>
            </a:r>
          </a:p>
        </p:txBody>
      </p:sp>
      <p:sp>
        <p:nvSpPr>
          <p:cNvPr id="13" name="右矢印 12">
            <a:extLst>
              <a:ext uri="{FF2B5EF4-FFF2-40B4-BE49-F238E27FC236}">
                <a16:creationId xmlns:a16="http://schemas.microsoft.com/office/drawing/2014/main" id="{2B7ADACC-3D89-ED45-B5A8-8C7BFE87E389}"/>
              </a:ext>
            </a:extLst>
          </p:cNvPr>
          <p:cNvSpPr/>
          <p:nvPr/>
        </p:nvSpPr>
        <p:spPr>
          <a:xfrm>
            <a:off x="7258051" y="4729924"/>
            <a:ext cx="685800" cy="628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9943E6B-3819-9340-B6BC-9CC11CE1F87A}"/>
              </a:ext>
            </a:extLst>
          </p:cNvPr>
          <p:cNvSpPr/>
          <p:nvPr/>
        </p:nvSpPr>
        <p:spPr>
          <a:xfrm>
            <a:off x="8243889" y="4201287"/>
            <a:ext cx="2243137" cy="168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実際の対戦</a:t>
            </a:r>
          </a:p>
        </p:txBody>
      </p:sp>
      <p:sp>
        <p:nvSpPr>
          <p:cNvPr id="5" name="四角形吹き出し 4">
            <a:extLst>
              <a:ext uri="{FF2B5EF4-FFF2-40B4-BE49-F238E27FC236}">
                <a16:creationId xmlns:a16="http://schemas.microsoft.com/office/drawing/2014/main" id="{0BC6C911-A403-994A-84A1-216EEA7A3ED3}"/>
              </a:ext>
            </a:extLst>
          </p:cNvPr>
          <p:cNvSpPr/>
          <p:nvPr/>
        </p:nvSpPr>
        <p:spPr>
          <a:xfrm>
            <a:off x="1185863" y="1690688"/>
            <a:ext cx="2243137" cy="203911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牌譜</a:t>
            </a:r>
            <a:endParaRPr kumimoji="1" lang="en-US" altLang="ja-JP" sz="2400" dirty="0"/>
          </a:p>
          <a:p>
            <a:pPr algn="ctr"/>
            <a:endParaRPr kumimoji="1" lang="en-US" altLang="ja-JP" sz="1200" dirty="0"/>
          </a:p>
          <a:p>
            <a:pPr algn="ctr"/>
            <a:r>
              <a:rPr lang="ja-JP" altLang="en-US" sz="2400"/>
              <a:t>エントロピー正規化</a:t>
            </a:r>
            <a:endParaRPr kumimoji="1" lang="ja-JP" altLang="en-US" sz="2400"/>
          </a:p>
        </p:txBody>
      </p:sp>
      <p:sp>
        <p:nvSpPr>
          <p:cNvPr id="15" name="四角形吹き出し 14">
            <a:extLst>
              <a:ext uri="{FF2B5EF4-FFF2-40B4-BE49-F238E27FC236}">
                <a16:creationId xmlns:a16="http://schemas.microsoft.com/office/drawing/2014/main" id="{D8E33826-AC14-CC42-9125-69F85A2EDBDC}"/>
              </a:ext>
            </a:extLst>
          </p:cNvPr>
          <p:cNvSpPr/>
          <p:nvPr/>
        </p:nvSpPr>
        <p:spPr>
          <a:xfrm>
            <a:off x="4714876" y="1690688"/>
            <a:ext cx="2243137" cy="203911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Global Reward Prediction</a:t>
            </a:r>
          </a:p>
          <a:p>
            <a:pPr algn="ctr"/>
            <a:endParaRPr kumimoji="1" lang="en-US" altLang="ja-JP" sz="1200" dirty="0"/>
          </a:p>
          <a:p>
            <a:pPr algn="ctr"/>
            <a:r>
              <a:rPr lang="en-US" altLang="ja-JP" sz="2400" dirty="0"/>
              <a:t>Oracle Guiding</a:t>
            </a:r>
            <a:endParaRPr kumimoji="1" lang="ja-JP" altLang="en-US" sz="2400"/>
          </a:p>
        </p:txBody>
      </p:sp>
      <p:sp>
        <p:nvSpPr>
          <p:cNvPr id="16" name="四角形吹き出し 15">
            <a:extLst>
              <a:ext uri="{FF2B5EF4-FFF2-40B4-BE49-F238E27FC236}">
                <a16:creationId xmlns:a16="http://schemas.microsoft.com/office/drawing/2014/main" id="{B889C895-9980-7C4E-8A54-03C0BD6C0A61}"/>
              </a:ext>
            </a:extLst>
          </p:cNvPr>
          <p:cNvSpPr/>
          <p:nvPr/>
        </p:nvSpPr>
        <p:spPr>
          <a:xfrm>
            <a:off x="8243888" y="1717787"/>
            <a:ext cx="2243137" cy="203911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Parametric </a:t>
            </a:r>
            <a:r>
              <a:rPr kumimoji="1" lang="en-US" altLang="ja-JP" sz="2400" dirty="0"/>
              <a:t>Monte-Carlo Policy Adaptation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31840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7CEB7-9D0B-7149-A494-FF1C7B40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天鳳と</a:t>
            </a:r>
            <a:r>
              <a:rPr kumimoji="1" lang="en-US" altLang="ja-JP" dirty="0"/>
              <a:t>AI</a:t>
            </a:r>
            <a:r>
              <a:rPr kumimoji="1" lang="ja-JP" altLang="en-US"/>
              <a:t>の相性の良さ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4F58A72-A335-C24B-A084-BD34F0D0A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AI</a:t>
            </a:r>
            <a:r>
              <a:rPr lang="ja-JP" altLang="en-US"/>
              <a:t>の参戦が認められている</a:t>
            </a:r>
            <a:endParaRPr lang="en-US" altLang="ja-JP" dirty="0"/>
          </a:p>
          <a:p>
            <a:pPr marL="800100" lvl="1" indent="-342900"/>
            <a:r>
              <a:rPr lang="ja-JP" altLang="en-US"/>
              <a:t>爆打（東大</a:t>
            </a:r>
            <a:r>
              <a:rPr lang="en-US" altLang="ja-JP" dirty="0"/>
              <a:t>, 6.5</a:t>
            </a:r>
            <a:r>
              <a:rPr lang="ja-JP" altLang="en-US"/>
              <a:t>段）</a:t>
            </a:r>
            <a:endParaRPr lang="en-US" altLang="ja-JP" dirty="0"/>
          </a:p>
          <a:p>
            <a:pPr marL="800100" lvl="1" indent="-342900"/>
            <a:r>
              <a:rPr lang="en-US" altLang="ja-JP" dirty="0"/>
              <a:t>NAGA</a:t>
            </a:r>
            <a:r>
              <a:rPr lang="ja-JP" altLang="en-US"/>
              <a:t>（ドワンゴ</a:t>
            </a:r>
            <a:r>
              <a:rPr lang="en-US" altLang="ja-JP" dirty="0"/>
              <a:t>, 6.5</a:t>
            </a:r>
            <a:r>
              <a:rPr lang="ja-JP" altLang="en-US"/>
              <a:t>段）</a:t>
            </a:r>
            <a:endParaRPr lang="en-US" altLang="ja-JP" dirty="0"/>
          </a:p>
          <a:p>
            <a:pPr marL="800100" lvl="1" indent="-342900"/>
            <a:r>
              <a:rPr lang="en-US" altLang="ja-JP" b="1" dirty="0" err="1"/>
              <a:t>Suphx</a:t>
            </a:r>
            <a:r>
              <a:rPr lang="ja-JP" altLang="en-US"/>
              <a:t>（マイクロソフト</a:t>
            </a:r>
            <a:r>
              <a:rPr lang="en-US" altLang="ja-JP" dirty="0"/>
              <a:t>, 8.7</a:t>
            </a:r>
            <a:r>
              <a:rPr lang="ja-JP" altLang="en-US"/>
              <a:t>段）</a:t>
            </a:r>
            <a:endParaRPr lang="en-US" altLang="ja-JP" dirty="0"/>
          </a:p>
          <a:p>
            <a:pPr marL="800100" lvl="1" indent="-342900"/>
            <a:endParaRPr lang="en-US" altLang="ja-JP" dirty="0"/>
          </a:p>
          <a:p>
            <a:r>
              <a:rPr lang="ja-JP" altLang="en-US"/>
              <a:t>牌譜（試合のゲームログ）が公開されていること</a:t>
            </a:r>
            <a:endParaRPr lang="en-US" altLang="ja-JP" dirty="0"/>
          </a:p>
          <a:p>
            <a:pPr lvl="1"/>
            <a:r>
              <a:rPr lang="ja-JP" altLang="en-US"/>
              <a:t>世界最大級のサービスであり</a:t>
            </a:r>
            <a:r>
              <a:rPr lang="en-US" altLang="ja-JP" dirty="0"/>
              <a:t>, </a:t>
            </a:r>
            <a:r>
              <a:rPr lang="ja-JP" altLang="en-US"/>
              <a:t>牌譜のデータが膨大</a:t>
            </a:r>
            <a:endParaRPr lang="en-US" altLang="ja-JP" dirty="0"/>
          </a:p>
          <a:p>
            <a:pPr lvl="1"/>
            <a:r>
              <a:rPr lang="ja-JP" altLang="en-US"/>
              <a:t>卓を鳳凰卓に限定すると比較的水準の高い教師データを取得できる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016405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0618"/>
            <a:ext cx="2743200" cy="400857"/>
          </a:xfrm>
        </p:spPr>
        <p:txBody>
          <a:bodyPr/>
          <a:lstStyle/>
          <a:p>
            <a:fld id="{6191B43C-D067-4341-8ECE-10DB2803F048}" type="slidenum">
              <a:rPr kumimoji="1" lang="ja-JP" altLang="en-US" smtClean="0"/>
              <a:t>60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3E017E0-2EF0-D446-B03E-AE6FE415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106"/>
            <a:ext cx="10515600" cy="1455286"/>
          </a:xfrm>
        </p:spPr>
        <p:txBody>
          <a:bodyPr/>
          <a:lstStyle/>
          <a:p>
            <a:r>
              <a:rPr lang="ja-JP" altLang="en-US" b="1">
                <a:solidFill>
                  <a:schemeClr val="accent1"/>
                </a:solidFill>
              </a:rPr>
              <a:t>教師あり学習 結果</a:t>
            </a:r>
            <a:endParaRPr kumimoji="1" lang="ja-JP" altLang="en-US" b="1">
              <a:solidFill>
                <a:schemeClr val="accent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2B07144-649F-074D-BF65-69CF842E5D63}"/>
              </a:ext>
            </a:extLst>
          </p:cNvPr>
          <p:cNvSpPr/>
          <p:nvPr/>
        </p:nvSpPr>
        <p:spPr>
          <a:xfrm>
            <a:off x="10261270" y="47386"/>
            <a:ext cx="1567543" cy="50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lang="en-US" altLang="ja-JP" sz="2000" b="1" dirty="0"/>
              <a:t>3</a:t>
            </a:r>
            <a:endParaRPr kumimoji="1" lang="ja-JP" altLang="en-US" sz="2000" b="1"/>
          </a:p>
        </p:txBody>
      </p: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65E25026-9BCF-D84E-8E68-23C23A8E7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946068"/>
              </p:ext>
            </p:extLst>
          </p:nvPr>
        </p:nvGraphicFramePr>
        <p:xfrm>
          <a:off x="254000" y="2571750"/>
          <a:ext cx="11574813" cy="291126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858271">
                  <a:extLst>
                    <a:ext uri="{9D8B030D-6E8A-4147-A177-3AD203B41FA5}">
                      <a16:colId xmlns:a16="http://schemas.microsoft.com/office/drawing/2014/main" val="2271213379"/>
                    </a:ext>
                  </a:extLst>
                </a:gridCol>
                <a:gridCol w="3858271">
                  <a:extLst>
                    <a:ext uri="{9D8B030D-6E8A-4147-A177-3AD203B41FA5}">
                      <a16:colId xmlns:a16="http://schemas.microsoft.com/office/drawing/2014/main" val="2593651030"/>
                    </a:ext>
                  </a:extLst>
                </a:gridCol>
                <a:gridCol w="3858271">
                  <a:extLst>
                    <a:ext uri="{9D8B030D-6E8A-4147-A177-3AD203B41FA5}">
                      <a16:colId xmlns:a16="http://schemas.microsoft.com/office/drawing/2014/main" val="2870650746"/>
                    </a:ext>
                  </a:extLst>
                </a:gridCol>
              </a:tblGrid>
              <a:tr h="9034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モデル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牌譜との一致率</a:t>
                      </a:r>
                      <a:endParaRPr kumimoji="1" lang="en-US" altLang="ja-JP" sz="2400" dirty="0"/>
                    </a:p>
                    <a:p>
                      <a:pPr algn="ctr"/>
                      <a:r>
                        <a:rPr kumimoji="1" lang="ja-JP" altLang="en-US" sz="2400"/>
                        <a:t>（</a:t>
                      </a:r>
                      <a:r>
                        <a:rPr kumimoji="1" lang="en-US" altLang="ja-JP" sz="2400" dirty="0" err="1"/>
                        <a:t>Suphx</a:t>
                      </a:r>
                      <a:r>
                        <a:rPr kumimoji="1" lang="ja-JP" altLang="en-US" sz="240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牌譜との一致率</a:t>
                      </a:r>
                      <a:endParaRPr kumimoji="1" lang="en-US" altLang="ja-JP" sz="2400" dirty="0"/>
                    </a:p>
                    <a:p>
                      <a:pPr algn="ctr"/>
                      <a:r>
                        <a:rPr kumimoji="1" lang="en-US" altLang="ja-JP" sz="2400" dirty="0"/>
                        <a:t>(</a:t>
                      </a:r>
                      <a:r>
                        <a:rPr kumimoji="1" lang="ja-JP" altLang="en-US" sz="2400"/>
                        <a:t>文献</a:t>
                      </a:r>
                      <a:r>
                        <a:rPr kumimoji="1" lang="en-US" altLang="ja-JP" sz="2400" dirty="0"/>
                        <a:t>2)</a:t>
                      </a:r>
                      <a:endParaRPr kumimoji="1" lang="ja-JP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166683"/>
                  </a:ext>
                </a:extLst>
              </a:tr>
              <a:tr h="50194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捨て牌選択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/>
                        <a:t>76.7%</a:t>
                      </a:r>
                      <a:endParaRPr kumimoji="1" lang="ja-JP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70.44%</a:t>
                      </a:r>
                      <a:endParaRPr kumimoji="1" lang="ja-JP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250524"/>
                  </a:ext>
                </a:extLst>
              </a:tr>
              <a:tr h="50194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ポン選択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/>
                        <a:t>91.9%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88.32%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283159"/>
                  </a:ext>
                </a:extLst>
              </a:tr>
              <a:tr h="50194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チー選択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/>
                        <a:t>95.0%</a:t>
                      </a:r>
                      <a:endParaRPr kumimoji="1" lang="ja-JP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90.62%</a:t>
                      </a:r>
                      <a:endParaRPr kumimoji="1" lang="ja-JP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791542"/>
                  </a:ext>
                </a:extLst>
              </a:tr>
              <a:tr h="50194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リーチ選択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/>
                        <a:t>85.7%</a:t>
                      </a:r>
                      <a:endParaRPr kumimoji="1" lang="ja-JP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75.85%</a:t>
                      </a:r>
                      <a:endParaRPr kumimoji="1" lang="ja-JP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84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2757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0618"/>
            <a:ext cx="2743200" cy="400857"/>
          </a:xfrm>
        </p:spPr>
        <p:txBody>
          <a:bodyPr/>
          <a:lstStyle/>
          <a:p>
            <a:fld id="{6191B43C-D067-4341-8ECE-10DB2803F048}" type="slidenum">
              <a:rPr kumimoji="1" lang="ja-JP" altLang="en-US" smtClean="0"/>
              <a:t>61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3E017E0-2EF0-D446-B03E-AE6FE415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106"/>
            <a:ext cx="10515600" cy="1455286"/>
          </a:xfrm>
        </p:spPr>
        <p:txBody>
          <a:bodyPr/>
          <a:lstStyle/>
          <a:p>
            <a:r>
              <a:rPr lang="ja-JP" altLang="en-US" b="1">
                <a:solidFill>
                  <a:schemeClr val="accent1"/>
                </a:solidFill>
              </a:rPr>
              <a:t>強化学習 結果</a:t>
            </a:r>
            <a:endParaRPr kumimoji="1" lang="ja-JP" altLang="en-US" b="1">
              <a:solidFill>
                <a:schemeClr val="accent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2B07144-649F-074D-BF65-69CF842E5D63}"/>
              </a:ext>
            </a:extLst>
          </p:cNvPr>
          <p:cNvSpPr/>
          <p:nvPr/>
        </p:nvSpPr>
        <p:spPr>
          <a:xfrm>
            <a:off x="10261270" y="47386"/>
            <a:ext cx="1567543" cy="50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lang="en-US" altLang="ja-JP" sz="2000" b="1" dirty="0"/>
              <a:t>3</a:t>
            </a:r>
            <a:endParaRPr kumimoji="1" lang="ja-JP" altLang="en-US" sz="2000" b="1"/>
          </a:p>
        </p:txBody>
      </p:sp>
      <p:pic>
        <p:nvPicPr>
          <p:cNvPr id="3" name="図 2" descr="グラフ, 箱ひげ図&#10;&#10;自動的に生成された説明">
            <a:extLst>
              <a:ext uri="{FF2B5EF4-FFF2-40B4-BE49-F238E27FC236}">
                <a16:creationId xmlns:a16="http://schemas.microsoft.com/office/drawing/2014/main" id="{1B9E5B1D-D7AE-C247-A349-0E5D73D37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925" y="1285875"/>
            <a:ext cx="8585200" cy="54356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C8F58C-7BFE-E645-953A-AA2377FDE29C}"/>
              </a:ext>
            </a:extLst>
          </p:cNvPr>
          <p:cNvSpPr txBox="1"/>
          <p:nvPr/>
        </p:nvSpPr>
        <p:spPr>
          <a:xfrm>
            <a:off x="300038" y="5202793"/>
            <a:ext cx="252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/>
              <a:t>教師あり学習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37E6315-F9BF-EA43-9302-82FB4FCD20F8}"/>
              </a:ext>
            </a:extLst>
          </p:cNvPr>
          <p:cNvSpPr txBox="1"/>
          <p:nvPr/>
        </p:nvSpPr>
        <p:spPr>
          <a:xfrm>
            <a:off x="300036" y="2926146"/>
            <a:ext cx="2528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RL-basic + </a:t>
            </a:r>
          </a:p>
          <a:p>
            <a:pPr algn="ctr"/>
            <a:r>
              <a:rPr kumimoji="1" lang="en-US" altLang="ja-JP" b="1" dirty="0"/>
              <a:t>Global Reward Prediction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0A9DFD1-B844-B347-830D-75B62B5D8E1B}"/>
              </a:ext>
            </a:extLst>
          </p:cNvPr>
          <p:cNvSpPr txBox="1"/>
          <p:nvPr/>
        </p:nvSpPr>
        <p:spPr>
          <a:xfrm>
            <a:off x="300037" y="4177471"/>
            <a:ext cx="252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SL</a:t>
            </a:r>
            <a:r>
              <a:rPr kumimoji="1" lang="ja-JP" altLang="en-US" b="1"/>
              <a:t> ＋ 強化学習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48AE9C-1A47-7B4C-B492-2EABC8476B6B}"/>
              </a:ext>
            </a:extLst>
          </p:cNvPr>
          <p:cNvSpPr txBox="1"/>
          <p:nvPr/>
        </p:nvSpPr>
        <p:spPr>
          <a:xfrm>
            <a:off x="300037" y="1960756"/>
            <a:ext cx="252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RL-1 + </a:t>
            </a:r>
          </a:p>
          <a:p>
            <a:pPr algn="ctr"/>
            <a:r>
              <a:rPr kumimoji="1" lang="en-US" altLang="ja-JP" b="1" dirty="0"/>
              <a:t>Oracle Guide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37144516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0618"/>
            <a:ext cx="2743200" cy="400857"/>
          </a:xfrm>
        </p:spPr>
        <p:txBody>
          <a:bodyPr/>
          <a:lstStyle/>
          <a:p>
            <a:fld id="{6191B43C-D067-4341-8ECE-10DB2803F048}" type="slidenum">
              <a:rPr kumimoji="1" lang="ja-JP" altLang="en-US" smtClean="0"/>
              <a:t>62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3E017E0-2EF0-D446-B03E-AE6FE415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76"/>
            <a:ext cx="10515600" cy="1455286"/>
          </a:xfrm>
        </p:spPr>
        <p:txBody>
          <a:bodyPr/>
          <a:lstStyle/>
          <a:p>
            <a:r>
              <a:rPr lang="en-US" altLang="ja-JP" b="1" dirty="0">
                <a:solidFill>
                  <a:schemeClr val="accent1"/>
                </a:solidFill>
              </a:rPr>
              <a:t>Parametric Monte-Carlo </a:t>
            </a:r>
            <a:br>
              <a:rPr lang="en-US" altLang="ja-JP" b="1" dirty="0">
                <a:solidFill>
                  <a:schemeClr val="accent1"/>
                </a:solidFill>
              </a:rPr>
            </a:br>
            <a:r>
              <a:rPr lang="en-US" altLang="ja-JP" b="1" dirty="0">
                <a:solidFill>
                  <a:schemeClr val="accent1"/>
                </a:solidFill>
              </a:rPr>
              <a:t>Policy Adaptation</a:t>
            </a:r>
            <a:r>
              <a:rPr lang="ja-JP" altLang="en-US" b="1">
                <a:solidFill>
                  <a:schemeClr val="accent1"/>
                </a:solidFill>
              </a:rPr>
              <a:t> 結果</a:t>
            </a:r>
            <a:endParaRPr kumimoji="1" lang="ja-JP" altLang="en-US" b="1">
              <a:solidFill>
                <a:schemeClr val="accent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2B07144-649F-074D-BF65-69CF842E5D63}"/>
              </a:ext>
            </a:extLst>
          </p:cNvPr>
          <p:cNvSpPr/>
          <p:nvPr/>
        </p:nvSpPr>
        <p:spPr>
          <a:xfrm>
            <a:off x="10261270" y="47386"/>
            <a:ext cx="1567543" cy="50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lang="en-US" altLang="ja-JP" sz="2000" b="1" dirty="0"/>
              <a:t>3</a:t>
            </a:r>
            <a:endParaRPr kumimoji="1" lang="ja-JP" altLang="en-US" sz="2000" b="1"/>
          </a:p>
        </p:txBody>
      </p:sp>
      <p:sp>
        <p:nvSpPr>
          <p:cNvPr id="15" name="コンテンツ プレースホルダー 4">
            <a:extLst>
              <a:ext uri="{FF2B5EF4-FFF2-40B4-BE49-F238E27FC236}">
                <a16:creationId xmlns:a16="http://schemas.microsoft.com/office/drawing/2014/main" id="{3E23C7FC-7309-C145-A5B7-DFAD56287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601"/>
            <a:ext cx="10515600" cy="4351338"/>
          </a:xfrm>
        </p:spPr>
        <p:txBody>
          <a:bodyPr/>
          <a:lstStyle/>
          <a:p>
            <a:r>
              <a:rPr lang="en-US" altLang="ja-JP" dirty="0"/>
              <a:t>Parametric Monte-Carlo Policy Adaptation</a:t>
            </a:r>
            <a:r>
              <a:rPr lang="ja-JP" altLang="en-US"/>
              <a:t>を適用した</a:t>
            </a:r>
            <a:r>
              <a:rPr lang="en-US" altLang="ja-JP" dirty="0"/>
              <a:t>RL-2</a:t>
            </a:r>
            <a:r>
              <a:rPr lang="ja-JP" altLang="en-US"/>
              <a:t>と</a:t>
            </a:r>
            <a:r>
              <a:rPr lang="en-US" altLang="ja-JP" dirty="0"/>
              <a:t> </a:t>
            </a:r>
            <a:r>
              <a:rPr lang="ja-JP" altLang="en-US"/>
              <a:t>非適用の</a:t>
            </a:r>
            <a:r>
              <a:rPr lang="en-US" altLang="ja-JP" dirty="0"/>
              <a:t>RL-2</a:t>
            </a:r>
            <a:r>
              <a:rPr lang="ja-JP" altLang="en-US"/>
              <a:t>を対戦させる</a:t>
            </a:r>
            <a:endParaRPr lang="en-US" altLang="ja-JP" dirty="0"/>
          </a:p>
          <a:p>
            <a:r>
              <a:rPr lang="en-US" altLang="ja-JP" dirty="0"/>
              <a:t>Parametric Monte-Carlo Policy Adaptation</a:t>
            </a:r>
            <a:r>
              <a:rPr lang="ja-JP" altLang="en-US"/>
              <a:t>を適用した場合，勝率が</a:t>
            </a:r>
            <a:r>
              <a:rPr lang="en-US" altLang="ja-JP" dirty="0"/>
              <a:t>66%</a:t>
            </a:r>
            <a:r>
              <a:rPr lang="ja-JP" altLang="en-US"/>
              <a:t>になった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298199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0618"/>
            <a:ext cx="2743200" cy="400857"/>
          </a:xfrm>
        </p:spPr>
        <p:txBody>
          <a:bodyPr/>
          <a:lstStyle/>
          <a:p>
            <a:fld id="{6191B43C-D067-4341-8ECE-10DB2803F048}" type="slidenum">
              <a:rPr kumimoji="1" lang="ja-JP" altLang="en-US" smtClean="0"/>
              <a:t>63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3E017E0-2EF0-D446-B03E-AE6FE415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106"/>
            <a:ext cx="10515600" cy="1455286"/>
          </a:xfrm>
        </p:spPr>
        <p:txBody>
          <a:bodyPr/>
          <a:lstStyle/>
          <a:p>
            <a:r>
              <a:rPr lang="ja-JP" altLang="en-US" b="1">
                <a:solidFill>
                  <a:schemeClr val="accent1"/>
                </a:solidFill>
              </a:rPr>
              <a:t>オンライン評価</a:t>
            </a:r>
            <a:endParaRPr kumimoji="1" lang="ja-JP" altLang="en-US" b="1">
              <a:solidFill>
                <a:schemeClr val="accent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2B07144-649F-074D-BF65-69CF842E5D63}"/>
              </a:ext>
            </a:extLst>
          </p:cNvPr>
          <p:cNvSpPr/>
          <p:nvPr/>
        </p:nvSpPr>
        <p:spPr>
          <a:xfrm>
            <a:off x="10261270" y="47386"/>
            <a:ext cx="1567543" cy="50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文献</a:t>
            </a:r>
            <a:r>
              <a:rPr lang="en-US" altLang="ja-JP" sz="2000" b="1" dirty="0"/>
              <a:t>3</a:t>
            </a:r>
            <a:endParaRPr kumimoji="1" lang="ja-JP" altLang="en-US" sz="2000" b="1"/>
          </a:p>
        </p:txBody>
      </p:sp>
      <p:graphicFrame>
        <p:nvGraphicFramePr>
          <p:cNvPr id="2" name="表 5">
            <a:extLst>
              <a:ext uri="{FF2B5EF4-FFF2-40B4-BE49-F238E27FC236}">
                <a16:creationId xmlns:a16="http://schemas.microsoft.com/office/drawing/2014/main" id="{61F5C3D3-827B-2642-AC21-FE4C588A5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137800"/>
              </p:ext>
            </p:extLst>
          </p:nvPr>
        </p:nvGraphicFramePr>
        <p:xfrm>
          <a:off x="838200" y="2577594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215099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725107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194411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71669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試合数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最高段位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安定段位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616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爆打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30,516</a:t>
                      </a:r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9</a:t>
                      </a:r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6.59</a:t>
                      </a:r>
                      <a:endParaRPr kumimoji="1" lang="ja-JP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58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NAGA</a:t>
                      </a:r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9,649</a:t>
                      </a:r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8</a:t>
                      </a:r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6.64</a:t>
                      </a:r>
                      <a:endParaRPr kumimoji="1" lang="ja-JP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1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トップヒューマン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8,031</a:t>
                      </a:r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10</a:t>
                      </a:r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7.46</a:t>
                      </a:r>
                      <a:endParaRPr kumimoji="1" lang="ja-JP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40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err="1"/>
                        <a:t>Suphx</a:t>
                      </a:r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5,760</a:t>
                      </a:r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10</a:t>
                      </a:r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8.74</a:t>
                      </a:r>
                      <a:endParaRPr kumimoji="1" lang="ja-JP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078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1134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A37CEB7-9D0B-7149-A494-FF1C7B40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sz="6600"/>
              <a:t>目次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B492A4-174F-3E4F-81CD-1B6C2B8E7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kumimoji="1" lang="ja-JP" altLang="en-US" sz="2400"/>
              <a:t>発表者の目標</a:t>
            </a:r>
            <a:endParaRPr kumimoji="1" lang="en-US" altLang="ja-JP" sz="2400" dirty="0"/>
          </a:p>
          <a:p>
            <a:r>
              <a:rPr kumimoji="1" lang="ja-JP" altLang="en-US" sz="2400"/>
              <a:t>研究背景</a:t>
            </a:r>
            <a:endParaRPr kumimoji="1" lang="en-US" altLang="ja-JP" sz="2400" dirty="0"/>
          </a:p>
          <a:p>
            <a:r>
              <a:rPr lang="ja-JP" altLang="en-US" sz="2400"/>
              <a:t>文献の紹介</a:t>
            </a:r>
            <a:endParaRPr kumimoji="1" lang="en-US" altLang="ja-JP" sz="2400" dirty="0"/>
          </a:p>
          <a:p>
            <a:pPr lvl="1"/>
            <a:r>
              <a:rPr lang="ja-JP" altLang="en-US"/>
              <a:t>文献</a:t>
            </a:r>
            <a:r>
              <a:rPr lang="en-US" altLang="ja-JP" dirty="0"/>
              <a:t>1</a:t>
            </a:r>
          </a:p>
          <a:p>
            <a:pPr lvl="1"/>
            <a:r>
              <a:rPr kumimoji="1" lang="ja-JP" altLang="en-US"/>
              <a:t>文献</a:t>
            </a:r>
            <a:r>
              <a:rPr kumimoji="1" lang="en-US" altLang="ja-JP" dirty="0"/>
              <a:t>2</a:t>
            </a:r>
          </a:p>
          <a:p>
            <a:pPr lvl="1"/>
            <a:r>
              <a:rPr lang="ja-JP" altLang="en-US"/>
              <a:t>文献</a:t>
            </a:r>
            <a:r>
              <a:rPr lang="en-US" altLang="ja-JP" dirty="0"/>
              <a:t>3</a:t>
            </a:r>
          </a:p>
          <a:p>
            <a:r>
              <a:rPr kumimoji="1" lang="ja-JP" altLang="en-US" sz="2400" b="1">
                <a:solidFill>
                  <a:srgbClr val="FF0000"/>
                </a:solidFill>
              </a:rPr>
              <a:t>今後の研究の方針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191B43C-D067-4341-8ECE-10DB2803F048}" type="slidenum">
              <a:rPr kumimoji="1" lang="ja-JP" altLang="en-US" sz="61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64</a:t>
            </a:fld>
            <a:endParaRPr kumimoji="1" lang="ja-JP" altLang="en-US" sz="6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8260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7CEB7-9D0B-7149-A494-FF1C7B40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研究方針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65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4F58A72-A335-C24B-A084-BD34F0D0A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ja-JP" altLang="en-US"/>
              <a:t>牌の危険度予測</a:t>
            </a:r>
            <a:endParaRPr lang="en-US" altLang="ja-JP" dirty="0"/>
          </a:p>
          <a:p>
            <a:r>
              <a:rPr lang="ja-JP" altLang="en-US"/>
              <a:t>相手の手の得点予測</a:t>
            </a:r>
          </a:p>
        </p:txBody>
      </p:sp>
    </p:spTree>
    <p:extLst>
      <p:ext uri="{BB962C8B-B14F-4D97-AF65-F5344CB8AC3E}">
        <p14:creationId xmlns:p14="http://schemas.microsoft.com/office/powerpoint/2010/main" val="70194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A37CEB7-9D0B-7149-A494-FF1C7B40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sz="6600"/>
              <a:t>目次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B492A4-174F-3E4F-81CD-1B6C2B8E7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kumimoji="1" lang="ja-JP" altLang="en-US" sz="2400"/>
              <a:t>発表者の目標</a:t>
            </a:r>
            <a:endParaRPr kumimoji="1" lang="en-US" altLang="ja-JP" sz="2400" dirty="0"/>
          </a:p>
          <a:p>
            <a:r>
              <a:rPr kumimoji="1" lang="ja-JP" altLang="en-US" sz="2400" b="1">
                <a:solidFill>
                  <a:srgbClr val="FF0000"/>
                </a:solidFill>
              </a:rPr>
              <a:t>研究背景</a:t>
            </a:r>
            <a:endParaRPr kumimoji="1" lang="en-US" altLang="ja-JP" sz="2400" b="1" dirty="0">
              <a:solidFill>
                <a:srgbClr val="FF0000"/>
              </a:solidFill>
            </a:endParaRPr>
          </a:p>
          <a:p>
            <a:r>
              <a:rPr lang="ja-JP" altLang="en-US" sz="2400"/>
              <a:t>文献の紹介</a:t>
            </a:r>
            <a:endParaRPr kumimoji="1" lang="en-US" altLang="ja-JP" sz="2400" dirty="0"/>
          </a:p>
          <a:p>
            <a:pPr lvl="1"/>
            <a:r>
              <a:rPr lang="ja-JP" altLang="en-US"/>
              <a:t>文献</a:t>
            </a:r>
            <a:r>
              <a:rPr lang="en-US" altLang="ja-JP" dirty="0"/>
              <a:t>1</a:t>
            </a:r>
          </a:p>
          <a:p>
            <a:pPr lvl="1"/>
            <a:r>
              <a:rPr kumimoji="1" lang="ja-JP" altLang="en-US"/>
              <a:t>文献</a:t>
            </a:r>
            <a:r>
              <a:rPr kumimoji="1" lang="en-US" altLang="ja-JP" dirty="0"/>
              <a:t>2</a:t>
            </a:r>
          </a:p>
          <a:p>
            <a:pPr lvl="1"/>
            <a:r>
              <a:rPr lang="ja-JP" altLang="en-US"/>
              <a:t>文献</a:t>
            </a:r>
            <a:r>
              <a:rPr lang="en-US" altLang="ja-JP" dirty="0"/>
              <a:t>3</a:t>
            </a:r>
          </a:p>
          <a:p>
            <a:r>
              <a:rPr kumimoji="1" lang="ja-JP" altLang="en-US" sz="2400"/>
              <a:t>今後の研究の方針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191B43C-D067-4341-8ECE-10DB2803F048}" type="slidenum">
              <a:rPr kumimoji="1" lang="ja-JP" altLang="en-US" sz="61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kumimoji="1" lang="ja-JP" altLang="en-US" sz="6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81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F9E74-5471-B84F-B697-7B0A6E26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研究背景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D602062-B309-9641-9BDA-2A54F998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9CC492D9-EFA1-2D49-AC15-686263A56427}"/>
              </a:ext>
            </a:extLst>
          </p:cNvPr>
          <p:cNvSpPr/>
          <p:nvPr/>
        </p:nvSpPr>
        <p:spPr>
          <a:xfrm>
            <a:off x="838200" y="2008868"/>
            <a:ext cx="4669971" cy="4484007"/>
          </a:xfrm>
          <a:prstGeom prst="frame">
            <a:avLst>
              <a:gd name="adj1" fmla="val 448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フレーム 5">
            <a:extLst>
              <a:ext uri="{FF2B5EF4-FFF2-40B4-BE49-F238E27FC236}">
                <a16:creationId xmlns:a16="http://schemas.microsoft.com/office/drawing/2014/main" id="{AD7221CA-021B-8042-8E20-35034515722F}"/>
              </a:ext>
            </a:extLst>
          </p:cNvPr>
          <p:cNvSpPr/>
          <p:nvPr/>
        </p:nvSpPr>
        <p:spPr>
          <a:xfrm>
            <a:off x="6096000" y="2008867"/>
            <a:ext cx="4669971" cy="4484007"/>
          </a:xfrm>
          <a:prstGeom prst="frame">
            <a:avLst>
              <a:gd name="adj1" fmla="val 448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CE668B-BECA-1247-BE58-58468EE65345}"/>
              </a:ext>
            </a:extLst>
          </p:cNvPr>
          <p:cNvSpPr txBox="1"/>
          <p:nvPr/>
        </p:nvSpPr>
        <p:spPr>
          <a:xfrm>
            <a:off x="1785256" y="1459855"/>
            <a:ext cx="2775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>
                <a:solidFill>
                  <a:schemeClr val="accent1">
                    <a:lumMod val="75000"/>
                  </a:schemeClr>
                </a:solidFill>
              </a:rPr>
              <a:t>完全情報ゲーム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4A27BCF-ECB9-A54D-966D-B88B85620013}"/>
              </a:ext>
            </a:extLst>
          </p:cNvPr>
          <p:cNvSpPr txBox="1"/>
          <p:nvPr/>
        </p:nvSpPr>
        <p:spPr>
          <a:xfrm>
            <a:off x="7043056" y="1459854"/>
            <a:ext cx="2775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>
                <a:solidFill>
                  <a:schemeClr val="accent1">
                    <a:lumMod val="75000"/>
                  </a:schemeClr>
                </a:solidFill>
              </a:rPr>
              <a:t>不完全情報ゲーム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E3716F5-FFC7-2B43-A72C-6B0E64F56E8E}"/>
              </a:ext>
            </a:extLst>
          </p:cNvPr>
          <p:cNvSpPr txBox="1"/>
          <p:nvPr/>
        </p:nvSpPr>
        <p:spPr>
          <a:xfrm>
            <a:off x="1654627" y="2912042"/>
            <a:ext cx="30371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全てのプレイヤーに全ての状態・行動が与えられている</a:t>
            </a:r>
            <a:endParaRPr lang="en-US" altLang="ja-JP" sz="2400" dirty="0"/>
          </a:p>
          <a:p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/>
              <a:t>チェス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/>
              <a:t>将棋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/>
              <a:t>囲碁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D0979D8-C9DE-3F47-AD12-C7C2CE27694A}"/>
              </a:ext>
            </a:extLst>
          </p:cNvPr>
          <p:cNvSpPr txBox="1"/>
          <p:nvPr/>
        </p:nvSpPr>
        <p:spPr>
          <a:xfrm>
            <a:off x="7043056" y="2912042"/>
            <a:ext cx="30371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全てのプレイヤーに全ての状態・行動が与えられていない</a:t>
            </a:r>
            <a:endParaRPr lang="en-US" altLang="ja-JP" sz="2400" dirty="0"/>
          </a:p>
          <a:p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/>
              <a:t>麻雀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/>
              <a:t>ポーカー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283150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7CEB7-9D0B-7149-A494-FF1C7B40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148"/>
            <a:ext cx="10515600" cy="1325563"/>
          </a:xfrm>
        </p:spPr>
        <p:txBody>
          <a:bodyPr/>
          <a:lstStyle/>
          <a:p>
            <a:r>
              <a:rPr kumimoji="1" lang="ja-JP" altLang="en-US"/>
              <a:t>ゲーム</a:t>
            </a:r>
            <a:r>
              <a:rPr kumimoji="1" lang="en-US" altLang="ja-JP" dirty="0"/>
              <a:t>AI</a:t>
            </a:r>
            <a:r>
              <a:rPr kumimoji="1" lang="ja-JP" altLang="en-US"/>
              <a:t>の</a:t>
            </a:r>
            <a:r>
              <a:rPr lang="ja-JP" altLang="en-US"/>
              <a:t>歴史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93B36D-915A-DC48-88DA-ABEEA2A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B43C-D067-4341-8ECE-10DB2803F048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3" name="ホームベース 2">
            <a:extLst>
              <a:ext uri="{FF2B5EF4-FFF2-40B4-BE49-F238E27FC236}">
                <a16:creationId xmlns:a16="http://schemas.microsoft.com/office/drawing/2014/main" id="{2808EC64-1B41-2540-97C6-9AE3746B67A2}"/>
              </a:ext>
            </a:extLst>
          </p:cNvPr>
          <p:cNvSpPr/>
          <p:nvPr/>
        </p:nvSpPr>
        <p:spPr>
          <a:xfrm>
            <a:off x="508000" y="3417640"/>
            <a:ext cx="1828800" cy="909637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1956</a:t>
            </a:r>
            <a:r>
              <a:rPr kumimoji="1" lang="ja-JP" altLang="en-US" sz="2400" b="1"/>
              <a:t>年</a:t>
            </a:r>
          </a:p>
        </p:txBody>
      </p:sp>
      <p:sp>
        <p:nvSpPr>
          <p:cNvPr id="8" name="ホームベース 7">
            <a:extLst>
              <a:ext uri="{FF2B5EF4-FFF2-40B4-BE49-F238E27FC236}">
                <a16:creationId xmlns:a16="http://schemas.microsoft.com/office/drawing/2014/main" id="{8ACF3702-D7E3-EE4D-9CF3-92974FC79FA3}"/>
              </a:ext>
            </a:extLst>
          </p:cNvPr>
          <p:cNvSpPr/>
          <p:nvPr/>
        </p:nvSpPr>
        <p:spPr>
          <a:xfrm>
            <a:off x="2336800" y="3440571"/>
            <a:ext cx="1828800" cy="909637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1992</a:t>
            </a:r>
            <a:r>
              <a:rPr kumimoji="1" lang="ja-JP" altLang="en-US" sz="2400" b="1"/>
              <a:t>年</a:t>
            </a:r>
          </a:p>
        </p:txBody>
      </p:sp>
      <p:sp>
        <p:nvSpPr>
          <p:cNvPr id="9" name="ホームベース 8">
            <a:extLst>
              <a:ext uri="{FF2B5EF4-FFF2-40B4-BE49-F238E27FC236}">
                <a16:creationId xmlns:a16="http://schemas.microsoft.com/office/drawing/2014/main" id="{DB355DB3-0F94-404B-BF00-021579F5665B}"/>
              </a:ext>
            </a:extLst>
          </p:cNvPr>
          <p:cNvSpPr/>
          <p:nvPr/>
        </p:nvSpPr>
        <p:spPr>
          <a:xfrm>
            <a:off x="4185920" y="3440570"/>
            <a:ext cx="1828800" cy="909637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1997</a:t>
            </a:r>
            <a:r>
              <a:rPr lang="ja-JP" altLang="en-US" sz="2400" b="1"/>
              <a:t>年</a:t>
            </a:r>
            <a:endParaRPr kumimoji="1" lang="ja-JP" altLang="en-US" sz="2400" b="1"/>
          </a:p>
        </p:txBody>
      </p:sp>
      <p:sp>
        <p:nvSpPr>
          <p:cNvPr id="10" name="ホームベース 9">
            <a:extLst>
              <a:ext uri="{FF2B5EF4-FFF2-40B4-BE49-F238E27FC236}">
                <a16:creationId xmlns:a16="http://schemas.microsoft.com/office/drawing/2014/main" id="{AA3DB2EC-D8B4-0141-85FD-D1FA0FD4D207}"/>
              </a:ext>
            </a:extLst>
          </p:cNvPr>
          <p:cNvSpPr/>
          <p:nvPr/>
        </p:nvSpPr>
        <p:spPr>
          <a:xfrm>
            <a:off x="6032500" y="3454854"/>
            <a:ext cx="1828800" cy="909637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2016</a:t>
            </a:r>
            <a:r>
              <a:rPr lang="ja-JP" altLang="en-US" sz="2400" b="1"/>
              <a:t>年</a:t>
            </a:r>
            <a:endParaRPr kumimoji="1" lang="ja-JP" altLang="en-US" sz="2400" b="1"/>
          </a:p>
        </p:txBody>
      </p:sp>
      <p:sp>
        <p:nvSpPr>
          <p:cNvPr id="11" name="ホームベース 10">
            <a:extLst>
              <a:ext uri="{FF2B5EF4-FFF2-40B4-BE49-F238E27FC236}">
                <a16:creationId xmlns:a16="http://schemas.microsoft.com/office/drawing/2014/main" id="{5793940E-0B2F-A546-86AF-FDC7FE5C4942}"/>
              </a:ext>
            </a:extLst>
          </p:cNvPr>
          <p:cNvSpPr/>
          <p:nvPr/>
        </p:nvSpPr>
        <p:spPr>
          <a:xfrm>
            <a:off x="7881620" y="3454854"/>
            <a:ext cx="1828800" cy="909637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2017</a:t>
            </a:r>
            <a:r>
              <a:rPr lang="ja-JP" altLang="en-US" sz="2400" b="1"/>
              <a:t>年</a:t>
            </a:r>
            <a:endParaRPr kumimoji="1" lang="ja-JP" altLang="en-US" sz="2400" b="1"/>
          </a:p>
        </p:txBody>
      </p:sp>
      <p:sp>
        <p:nvSpPr>
          <p:cNvPr id="14" name="ホームベース 13">
            <a:extLst>
              <a:ext uri="{FF2B5EF4-FFF2-40B4-BE49-F238E27FC236}">
                <a16:creationId xmlns:a16="http://schemas.microsoft.com/office/drawing/2014/main" id="{3EB07632-30DC-184B-A8A5-DA493C89C03A}"/>
              </a:ext>
            </a:extLst>
          </p:cNvPr>
          <p:cNvSpPr/>
          <p:nvPr/>
        </p:nvSpPr>
        <p:spPr>
          <a:xfrm>
            <a:off x="9728200" y="3454854"/>
            <a:ext cx="1828800" cy="909637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2020</a:t>
            </a:r>
            <a:r>
              <a:rPr lang="ja-JP" altLang="en-US" sz="2400" b="1"/>
              <a:t>年</a:t>
            </a:r>
            <a:endParaRPr kumimoji="1" lang="ja-JP" altLang="en-US" sz="2400" b="1"/>
          </a:p>
        </p:txBody>
      </p:sp>
      <p:sp>
        <p:nvSpPr>
          <p:cNvPr id="15" name="四角形吹き出し 14">
            <a:extLst>
              <a:ext uri="{FF2B5EF4-FFF2-40B4-BE49-F238E27FC236}">
                <a16:creationId xmlns:a16="http://schemas.microsoft.com/office/drawing/2014/main" id="{3E32D7F5-1D21-6E49-850E-79E7DCF846F6}"/>
              </a:ext>
            </a:extLst>
          </p:cNvPr>
          <p:cNvSpPr/>
          <p:nvPr/>
        </p:nvSpPr>
        <p:spPr>
          <a:xfrm>
            <a:off x="182880" y="4856798"/>
            <a:ext cx="2763520" cy="1727200"/>
          </a:xfrm>
          <a:prstGeom prst="wedgeRectCallout">
            <a:avLst>
              <a:gd name="adj1" fmla="val -20833"/>
              <a:gd name="adj2" fmla="val -71618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/>
              <a:t>AI</a:t>
            </a:r>
            <a:r>
              <a:rPr kumimoji="1" lang="ja-JP" altLang="en-US" sz="2400"/>
              <a:t>プログラムがチェッカーに適用</a:t>
            </a:r>
          </a:p>
        </p:txBody>
      </p:sp>
      <p:sp>
        <p:nvSpPr>
          <p:cNvPr id="16" name="四角形吹き出し 15">
            <a:extLst>
              <a:ext uri="{FF2B5EF4-FFF2-40B4-BE49-F238E27FC236}">
                <a16:creationId xmlns:a16="http://schemas.microsoft.com/office/drawing/2014/main" id="{1BED7EFA-5405-FB40-92B9-18612B35CFC8}"/>
              </a:ext>
            </a:extLst>
          </p:cNvPr>
          <p:cNvSpPr/>
          <p:nvPr/>
        </p:nvSpPr>
        <p:spPr>
          <a:xfrm>
            <a:off x="3910330" y="4894619"/>
            <a:ext cx="2987040" cy="1727200"/>
          </a:xfrm>
          <a:prstGeom prst="wedgeRectCallout">
            <a:avLst>
              <a:gd name="adj1" fmla="val -20833"/>
              <a:gd name="adj2" fmla="val -71618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400"/>
              <a:t>チェス</a:t>
            </a:r>
            <a:r>
              <a:rPr kumimoji="1" lang="en-US" altLang="ja-JP" sz="2400" dirty="0"/>
              <a:t>AI</a:t>
            </a:r>
            <a:r>
              <a:rPr kumimoji="1" lang="ja-JP" altLang="en-US" sz="2400"/>
              <a:t>がチェスの</a:t>
            </a:r>
            <a:endParaRPr kumimoji="1" lang="en-US" altLang="ja-JP" sz="2400" dirty="0"/>
          </a:p>
          <a:p>
            <a:r>
              <a:rPr kumimoji="1" lang="ja-JP" altLang="en-US" sz="2400"/>
              <a:t>世界チャンピオンに勝利</a:t>
            </a:r>
          </a:p>
        </p:txBody>
      </p:sp>
      <p:sp>
        <p:nvSpPr>
          <p:cNvPr id="17" name="四角形吹き出し 16">
            <a:extLst>
              <a:ext uri="{FF2B5EF4-FFF2-40B4-BE49-F238E27FC236}">
                <a16:creationId xmlns:a16="http://schemas.microsoft.com/office/drawing/2014/main" id="{27439A0B-9D36-3B44-843C-3B237D152590}"/>
              </a:ext>
            </a:extLst>
          </p:cNvPr>
          <p:cNvSpPr/>
          <p:nvPr/>
        </p:nvSpPr>
        <p:spPr>
          <a:xfrm>
            <a:off x="7655560" y="4892118"/>
            <a:ext cx="2987040" cy="1727200"/>
          </a:xfrm>
          <a:prstGeom prst="wedgeRectCallout">
            <a:avLst>
              <a:gd name="adj1" fmla="val -20833"/>
              <a:gd name="adj2" fmla="val -716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/>
              <a:t>Fa</a:t>
            </a:r>
            <a:r>
              <a:rPr lang="en-US" altLang="ja-JP" sz="2400" dirty="0"/>
              <a:t>cebook</a:t>
            </a:r>
            <a:r>
              <a:rPr lang="ja-JP" altLang="en-US" sz="2400"/>
              <a:t>の</a:t>
            </a:r>
            <a:r>
              <a:rPr kumimoji="1" lang="en-US" altLang="ja-JP" sz="2400" dirty="0"/>
              <a:t>AI</a:t>
            </a:r>
            <a:r>
              <a:rPr kumimoji="1" lang="ja-JP" altLang="en-US" sz="2400"/>
              <a:t>が</a:t>
            </a:r>
            <a:endParaRPr kumimoji="1" lang="en-US" altLang="ja-JP" sz="2400" dirty="0"/>
          </a:p>
          <a:p>
            <a:r>
              <a:rPr kumimoji="1" lang="ja-JP" altLang="en-US" sz="2400"/>
              <a:t>テキサスホールデムポーカーで好成績を残す</a:t>
            </a:r>
          </a:p>
        </p:txBody>
      </p:sp>
      <p:sp>
        <p:nvSpPr>
          <p:cNvPr id="18" name="四角形吹き出し 17">
            <a:extLst>
              <a:ext uri="{FF2B5EF4-FFF2-40B4-BE49-F238E27FC236}">
                <a16:creationId xmlns:a16="http://schemas.microsoft.com/office/drawing/2014/main" id="{93F326E8-32AD-E843-B24A-B411FC18DE49}"/>
              </a:ext>
            </a:extLst>
          </p:cNvPr>
          <p:cNvSpPr/>
          <p:nvPr/>
        </p:nvSpPr>
        <p:spPr>
          <a:xfrm>
            <a:off x="1259840" y="1287641"/>
            <a:ext cx="2926080" cy="1727200"/>
          </a:xfrm>
          <a:prstGeom prst="wedgeRectCallout">
            <a:avLst>
              <a:gd name="adj1" fmla="val 21814"/>
              <a:gd name="adj2" fmla="val 6955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/>
              <a:t>AI</a:t>
            </a:r>
            <a:r>
              <a:rPr kumimoji="1" lang="ja-JP" altLang="en-US" sz="2400"/>
              <a:t>プログラムが</a:t>
            </a:r>
            <a:endParaRPr kumimoji="1" lang="en-US" altLang="ja-JP" sz="2400" dirty="0"/>
          </a:p>
          <a:p>
            <a:r>
              <a:rPr kumimoji="1" lang="ja-JP" altLang="en-US" sz="2400"/>
              <a:t>バックギャモンで</a:t>
            </a:r>
            <a:endParaRPr kumimoji="1" lang="en-US" altLang="ja-JP" sz="2400" dirty="0"/>
          </a:p>
          <a:p>
            <a:r>
              <a:rPr lang="ja-JP" altLang="en-US" sz="2400"/>
              <a:t>ブレイクスルー達成</a:t>
            </a:r>
            <a:endParaRPr kumimoji="1" lang="ja-JP" altLang="en-US" sz="2400"/>
          </a:p>
        </p:txBody>
      </p:sp>
      <p:sp>
        <p:nvSpPr>
          <p:cNvPr id="20" name="四角形吹き出し 19">
            <a:extLst>
              <a:ext uri="{FF2B5EF4-FFF2-40B4-BE49-F238E27FC236}">
                <a16:creationId xmlns:a16="http://schemas.microsoft.com/office/drawing/2014/main" id="{6E1B07BC-F01B-B74B-9C03-806D88E2F59E}"/>
              </a:ext>
            </a:extLst>
          </p:cNvPr>
          <p:cNvSpPr/>
          <p:nvPr/>
        </p:nvSpPr>
        <p:spPr>
          <a:xfrm>
            <a:off x="4650740" y="1290863"/>
            <a:ext cx="2763520" cy="1727200"/>
          </a:xfrm>
          <a:prstGeom prst="wedgeRectCallout">
            <a:avLst>
              <a:gd name="adj1" fmla="val 21814"/>
              <a:gd name="adj2" fmla="val 69559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/>
              <a:t>DeepMind</a:t>
            </a:r>
            <a:r>
              <a:rPr kumimoji="1" lang="ja-JP" altLang="en-US" sz="2400"/>
              <a:t>の</a:t>
            </a:r>
            <a:r>
              <a:rPr kumimoji="1" lang="en-US" altLang="ja-JP" sz="2400" dirty="0"/>
              <a:t>AI</a:t>
            </a:r>
            <a:r>
              <a:rPr kumimoji="1" lang="ja-JP" altLang="en-US" sz="2400"/>
              <a:t>が</a:t>
            </a:r>
            <a:endParaRPr kumimoji="1" lang="en-US" altLang="ja-JP" sz="2400" dirty="0"/>
          </a:p>
          <a:p>
            <a:r>
              <a:rPr lang="ja-JP" altLang="en-US" sz="2400"/>
              <a:t>囲碁のチャンピオンに勝利</a:t>
            </a:r>
            <a:endParaRPr kumimoji="1" lang="ja-JP" altLang="en-US" sz="2400"/>
          </a:p>
        </p:txBody>
      </p:sp>
      <p:sp>
        <p:nvSpPr>
          <p:cNvPr id="21" name="四角形吹き出し 20">
            <a:extLst>
              <a:ext uri="{FF2B5EF4-FFF2-40B4-BE49-F238E27FC236}">
                <a16:creationId xmlns:a16="http://schemas.microsoft.com/office/drawing/2014/main" id="{5494ADBE-042D-B842-9549-8D7D53A6611D}"/>
              </a:ext>
            </a:extLst>
          </p:cNvPr>
          <p:cNvSpPr/>
          <p:nvPr/>
        </p:nvSpPr>
        <p:spPr>
          <a:xfrm>
            <a:off x="8346440" y="1290863"/>
            <a:ext cx="3210560" cy="1727200"/>
          </a:xfrm>
          <a:prstGeom prst="wedgeRectCallout">
            <a:avLst>
              <a:gd name="adj1" fmla="val 21814"/>
              <a:gd name="adj2" fmla="val 69559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/>
              <a:t>Microsoft</a:t>
            </a:r>
            <a:r>
              <a:rPr kumimoji="1" lang="ja-JP" altLang="en-US" sz="2400"/>
              <a:t>の</a:t>
            </a:r>
            <a:r>
              <a:rPr kumimoji="1" lang="en-US" altLang="ja-JP" sz="2400" dirty="0"/>
              <a:t>AI</a:t>
            </a:r>
            <a:r>
              <a:rPr kumimoji="1" lang="ja-JP" altLang="en-US" sz="2400"/>
              <a:t>が</a:t>
            </a:r>
            <a:endParaRPr kumimoji="1" lang="en-US" altLang="ja-JP" sz="2400" dirty="0"/>
          </a:p>
          <a:p>
            <a:r>
              <a:rPr lang="ja-JP" altLang="en-US" sz="2400"/>
              <a:t>麻雀で好成績を残す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930170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2236</Words>
  <Application>Microsoft Macintosh PowerPoint</Application>
  <PresentationFormat>ワイド画面</PresentationFormat>
  <Paragraphs>822</Paragraphs>
  <Slides>65</Slides>
  <Notes>28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65</vt:i4>
      </vt:variant>
    </vt:vector>
  </HeadingPairs>
  <TitlesOfParts>
    <vt:vector size="69" baseType="lpstr">
      <vt:lpstr>游ゴシック</vt:lpstr>
      <vt:lpstr>游ゴシック Light</vt:lpstr>
      <vt:lpstr>Arial</vt:lpstr>
      <vt:lpstr>Office テーマ</vt:lpstr>
      <vt:lpstr>不完全情報ゲームにおける AIの調査</vt:lpstr>
      <vt:lpstr>目次</vt:lpstr>
      <vt:lpstr>目次</vt:lpstr>
      <vt:lpstr>発表者の目標</vt:lpstr>
      <vt:lpstr>天鳳とは</vt:lpstr>
      <vt:lpstr>天鳳とAIの相性の良さ</vt:lpstr>
      <vt:lpstr>目次</vt:lpstr>
      <vt:lpstr>研究背景</vt:lpstr>
      <vt:lpstr>ゲームAIの歴史</vt:lpstr>
      <vt:lpstr>目次</vt:lpstr>
      <vt:lpstr>文献の紹介</vt:lpstr>
      <vt:lpstr>PowerPoint プレゼンテーション</vt:lpstr>
      <vt:lpstr>概要</vt:lpstr>
      <vt:lpstr>完全情報ゲームのAI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概要</vt:lpstr>
      <vt:lpstr>データ構造</vt:lpstr>
      <vt:lpstr>One Hot Structure</vt:lpstr>
      <vt:lpstr>Data Plane Structure</vt:lpstr>
      <vt:lpstr>Data Plane Structureの利点</vt:lpstr>
      <vt:lpstr>モデル</vt:lpstr>
      <vt:lpstr>モデル</vt:lpstr>
      <vt:lpstr>モデルの特徴</vt:lpstr>
      <vt:lpstr>モデルの特徴</vt:lpstr>
      <vt:lpstr>実験</vt:lpstr>
      <vt:lpstr>結果</vt:lpstr>
      <vt:lpstr>PowerPoint プレゼンテーション</vt:lpstr>
      <vt:lpstr>概要</vt:lpstr>
      <vt:lpstr>データ構造</vt:lpstr>
      <vt:lpstr>モデル</vt:lpstr>
      <vt:lpstr>アイデア三本柱</vt:lpstr>
      <vt:lpstr>アイデア三本柱</vt:lpstr>
      <vt:lpstr>アイデア三本柱</vt:lpstr>
      <vt:lpstr>麻雀の進行</vt:lpstr>
      <vt:lpstr>天鳳の昇級ポイント</vt:lpstr>
      <vt:lpstr>ポイント状況による戦略の変化</vt:lpstr>
      <vt:lpstr>Global Reward Predictor</vt:lpstr>
      <vt:lpstr>GRUの学習方法</vt:lpstr>
      <vt:lpstr>アイデア三本柱</vt:lpstr>
      <vt:lpstr>麻雀と強化学習の相性の悪さ</vt:lpstr>
      <vt:lpstr>Oracle Guiding</vt:lpstr>
      <vt:lpstr>PowerPoint プレゼンテーション</vt:lpstr>
      <vt:lpstr>Oracle Guiding</vt:lpstr>
      <vt:lpstr>学習初期</vt:lpstr>
      <vt:lpstr>学習中期</vt:lpstr>
      <vt:lpstr>学習末期</vt:lpstr>
      <vt:lpstr>アイデア三本柱</vt:lpstr>
      <vt:lpstr>麻雀と探索の相性の悪さ</vt:lpstr>
      <vt:lpstr>Parametric Monte-Carlo Policy Adaptation</vt:lpstr>
      <vt:lpstr>手法</vt:lpstr>
      <vt:lpstr>手法</vt:lpstr>
      <vt:lpstr>Suphxの全貌</vt:lpstr>
      <vt:lpstr>教師あり学習 結果</vt:lpstr>
      <vt:lpstr>強化学習 結果</vt:lpstr>
      <vt:lpstr>Parametric Monte-Carlo  Policy Adaptation 結果</vt:lpstr>
      <vt:lpstr>オンライン評価</vt:lpstr>
      <vt:lpstr>目次</vt:lpstr>
      <vt:lpstr>研究方針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不完全情報ゲームにおける AIの調査</dc:title>
  <dc:creator>Matsuda Shinji</dc:creator>
  <cp:lastModifiedBy>Matsuda Shinji</cp:lastModifiedBy>
  <cp:revision>46</cp:revision>
  <dcterms:created xsi:type="dcterms:W3CDTF">2021-01-15T03:28:12Z</dcterms:created>
  <dcterms:modified xsi:type="dcterms:W3CDTF">2021-01-25T10:14:53Z</dcterms:modified>
</cp:coreProperties>
</file>