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67" r:id="rId1"/>
    <p:sldMasterId id="2147483669" r:id="rId2"/>
    <p:sldMasterId id="2147483680" r:id="rId3"/>
    <p:sldMasterId id="2147483686" r:id="rId4"/>
  </p:sldMasterIdLst>
  <p:notesMasterIdLst>
    <p:notesMasterId r:id="rId73"/>
  </p:notesMasterIdLst>
  <p:handoutMasterIdLst>
    <p:handoutMasterId r:id="rId74"/>
  </p:handoutMasterIdLst>
  <p:sldIdLst>
    <p:sldId id="417" r:id="rId5"/>
    <p:sldId id="258" r:id="rId6"/>
    <p:sldId id="259" r:id="rId7"/>
    <p:sldId id="401" r:id="rId8"/>
    <p:sldId id="374" r:id="rId9"/>
    <p:sldId id="371" r:id="rId10"/>
    <p:sldId id="400" r:id="rId11"/>
    <p:sldId id="327" r:id="rId12"/>
    <p:sldId id="375" r:id="rId13"/>
    <p:sldId id="455" r:id="rId14"/>
    <p:sldId id="399" r:id="rId15"/>
    <p:sldId id="335" r:id="rId16"/>
    <p:sldId id="382" r:id="rId17"/>
    <p:sldId id="336" r:id="rId18"/>
    <p:sldId id="346" r:id="rId19"/>
    <p:sldId id="416" r:id="rId20"/>
    <p:sldId id="389" r:id="rId21"/>
    <p:sldId id="421" r:id="rId22"/>
    <p:sldId id="454" r:id="rId23"/>
    <p:sldId id="328" r:id="rId24"/>
    <p:sldId id="397" r:id="rId25"/>
    <p:sldId id="388" r:id="rId26"/>
    <p:sldId id="340" r:id="rId27"/>
    <p:sldId id="339" r:id="rId28"/>
    <p:sldId id="341" r:id="rId29"/>
    <p:sldId id="342" r:id="rId30"/>
    <p:sldId id="343" r:id="rId31"/>
    <p:sldId id="344" r:id="rId32"/>
    <p:sldId id="337" r:id="rId33"/>
    <p:sldId id="338" r:id="rId34"/>
    <p:sldId id="330" r:id="rId35"/>
    <p:sldId id="331" r:id="rId36"/>
    <p:sldId id="403" r:id="rId37"/>
    <p:sldId id="415" r:id="rId38"/>
    <p:sldId id="390" r:id="rId39"/>
    <p:sldId id="459" r:id="rId40"/>
    <p:sldId id="385" r:id="rId41"/>
    <p:sldId id="333" r:id="rId42"/>
    <p:sldId id="310" r:id="rId43"/>
    <p:sldId id="396" r:id="rId44"/>
    <p:sldId id="458" r:id="rId45"/>
    <p:sldId id="418" r:id="rId46"/>
    <p:sldId id="334" r:id="rId47"/>
    <p:sldId id="323" r:id="rId48"/>
    <p:sldId id="356" r:id="rId49"/>
    <p:sldId id="357" r:id="rId50"/>
    <p:sldId id="358" r:id="rId51"/>
    <p:sldId id="359" r:id="rId52"/>
    <p:sldId id="360" r:id="rId53"/>
    <p:sldId id="347" r:id="rId54"/>
    <p:sldId id="349" r:id="rId55"/>
    <p:sldId id="361" r:id="rId56"/>
    <p:sldId id="366" r:id="rId57"/>
    <p:sldId id="353" r:id="rId58"/>
    <p:sldId id="362" r:id="rId59"/>
    <p:sldId id="363" r:id="rId60"/>
    <p:sldId id="364" r:id="rId61"/>
    <p:sldId id="365" r:id="rId62"/>
    <p:sldId id="354" r:id="rId63"/>
    <p:sldId id="367" r:id="rId64"/>
    <p:sldId id="368" r:id="rId65"/>
    <p:sldId id="369" r:id="rId66"/>
    <p:sldId id="402" r:id="rId67"/>
    <p:sldId id="395" r:id="rId68"/>
    <p:sldId id="325" r:id="rId69"/>
    <p:sldId id="321" r:id="rId70"/>
    <p:sldId id="326" r:id="rId71"/>
    <p:sldId id="316" r:id="rId72"/>
  </p:sldIdLst>
  <p:sldSz cx="12192000" cy="6858000"/>
  <p:notesSz cx="6797675" cy="9926638"/>
  <p:embeddedFontLst>
    <p:embeddedFont>
      <p:font typeface="方正兰亭黑简体" panose="02000000000000000000" pitchFamily="2" charset="-122"/>
      <p:regular r:id="rId75"/>
    </p:embeddedFont>
    <p:embeddedFont>
      <p:font typeface="微软雅黑" panose="020B0503020204020204" pitchFamily="34" charset="-122"/>
      <p:regular r:id="rId76"/>
      <p:bold r:id="rId7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ailujun"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000B"/>
    <a:srgbClr val="99CCCC"/>
    <a:srgbClr val="151515"/>
    <a:srgbClr val="575756"/>
    <a:srgbClr val="FFFFFF"/>
    <a:srgbClr val="DD4654"/>
    <a:srgbClr val="F3D2D5"/>
    <a:srgbClr val="E6A8AD"/>
    <a:srgbClr val="E57B84"/>
    <a:srgbClr val="E579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5981" autoAdjust="0"/>
  </p:normalViewPr>
  <p:slideViewPr>
    <p:cSldViewPr snapToGrid="0" snapToObjects="1">
      <p:cViewPr varScale="1">
        <p:scale>
          <a:sx n="63" d="100"/>
          <a:sy n="63" d="100"/>
        </p:scale>
        <p:origin x="712"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45" d="100"/>
          <a:sy n="45" d="100"/>
        </p:scale>
        <p:origin x="1832" y="56"/>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handoutMaster" Target="handoutMasters/handoutMaster1.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font" Target="fonts/font3.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font" Target="fonts/font2.fntdata"/><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9/10/2024</a:t>
            </a:fld>
            <a:endParaRPr lang="en-US" dirty="0">
              <a:latin typeface="Huawei Sans" panose="020C0503030203020204" pitchFamily="34" charset="0"/>
            </a:endParaRP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62880"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7" name="Notes Placeholder 4"/>
          <p:cNvSpPr>
            <a:spLocks noGrp="1"/>
          </p:cNvSpPr>
          <p:nvPr>
            <p:ph type="body" sz="quarter" idx="3"/>
          </p:nvPr>
        </p:nvSpPr>
        <p:spPr>
          <a:xfrm>
            <a:off x="462880" y="4603168"/>
            <a:ext cx="5932800" cy="4697243"/>
          </a:xfrm>
          <a:prstGeom prst="rect">
            <a:avLst/>
          </a:prstGeom>
          <a:noFill/>
          <a:ln w="9525">
            <a:noFill/>
            <a:miter lim="800000"/>
          </a:ln>
          <a:effectLst/>
        </p:spPr>
        <p:txBody>
          <a:bodyPr vert="horz" wrap="square" lIns="96791" tIns="48396" rIns="96791" bIns="48396" numCol="1" anchor="t" anchorCtr="0" compatLnSpc="1"/>
          <a:lstStyle/>
          <a:p>
            <a:pPr marL="180975" lvl="0" indent="-180975" fontAlgn="base">
              <a:spcBef>
                <a:spcPct val="0"/>
              </a:spcBef>
              <a:buSzPct val="70000"/>
              <a:buFont typeface="Wingdings" panose="05000000000000000000" pitchFamily="2" charset="2"/>
              <a:buChar char="l"/>
            </a:pPr>
            <a:r>
              <a:rPr lang="en-US" dirty="0"/>
              <a:t>Edit Master text styles</a:t>
            </a:r>
          </a:p>
          <a:p>
            <a:pPr marL="541655" lvl="1" indent="-180975" fontAlgn="base">
              <a:spcBef>
                <a:spcPct val="0"/>
              </a:spcBef>
              <a:buSzPct val="60000"/>
              <a:buFont typeface="Wingdings" panose="05000000000000000000" pitchFamily="2" charset="2"/>
              <a:buChar char="p"/>
            </a:pPr>
            <a:r>
              <a:rPr lang="en-US" dirty="0"/>
              <a:t>Second level</a:t>
            </a:r>
          </a:p>
          <a:p>
            <a:pPr marL="895350" lvl="2" indent="-174625" fontAlgn="base">
              <a:spcBef>
                <a:spcPct val="0"/>
              </a:spcBef>
              <a:buSzPct val="50000"/>
              <a:buFont typeface="Wingdings" panose="05000000000000000000" pitchFamily="2" charset="2"/>
              <a:buChar char="n"/>
            </a:pPr>
            <a:r>
              <a:rPr lang="en-US" dirty="0"/>
              <a:t>Third level</a:t>
            </a:r>
          </a:p>
        </p:txBody>
      </p:sp>
    </p:spTree>
  </p:cSld>
  <p:clrMap bg1="lt1" tx1="dk1" bg2="lt2" tx2="dk2" accent1="accent1" accent2="accent2" accent3="accent3" accent4="accent4" accent5="accent5" accent6="accent6" hlink="hlink" folHlink="folHlink"/>
  <p:notesStyle>
    <a:lvl1pPr marL="179705" indent="-179705" algn="l" defTabSz="1219200" rtl="0" eaLnBrk="1" fontAlgn="ctr" latinLnBrk="0" hangingPunct="1">
      <a:lnSpc>
        <a:spcPct val="125000"/>
      </a:lnSpc>
      <a:spcAft>
        <a:spcPts val="600"/>
      </a:spcAft>
      <a:buClr>
        <a:schemeClr val="bg1">
          <a:lumMod val="50000"/>
        </a:schemeClr>
      </a:buClr>
      <a:buSzPct val="60000"/>
      <a:buFont typeface="Huawei Sans" panose="020C0503030203020204" pitchFamily="34" charset="0"/>
      <a:buChar char="•"/>
      <a:defRPr lang="en-US" sz="1100" kern="1200" baseline="0" dirty="0">
        <a:solidFill>
          <a:schemeClr val="tx1"/>
        </a:solidFill>
        <a:latin typeface="Huawei Sans" panose="020C0503030203020204" pitchFamily="34" charset="0"/>
        <a:ea typeface="方正兰亭黑简体" panose="02000000000000000000" pitchFamily="2" charset="-122"/>
        <a:cs typeface="+mn-cs"/>
      </a:defRPr>
    </a:lvl1pPr>
    <a:lvl2pPr marL="539750" indent="-179705" algn="l" defTabSz="1219200" rtl="0" eaLnBrk="1" fontAlgn="ctr" latinLnBrk="0" hangingPunct="1">
      <a:lnSpc>
        <a:spcPct val="125000"/>
      </a:lnSpc>
      <a:spcAft>
        <a:spcPts val="600"/>
      </a:spcAft>
      <a:buClrTx/>
      <a:buFont typeface="Huawei Sans" panose="020C0503030203020204" pitchFamily="34" charset="0"/>
      <a:buChar char="▫"/>
      <a:defRPr lang="en-US" sz="1100" kern="1200" baseline="0" dirty="0">
        <a:solidFill>
          <a:schemeClr val="tx1"/>
        </a:solidFill>
        <a:latin typeface="Huawei Sans" panose="020C0503030203020204" pitchFamily="34" charset="0"/>
        <a:ea typeface="方正兰亭黑简体" panose="02000000000000000000" pitchFamily="2" charset="-122"/>
        <a:cs typeface="+mn-cs"/>
      </a:defRPr>
    </a:lvl2pPr>
    <a:lvl3pPr marL="899795" indent="-179705" algn="l" defTabSz="1219200" rtl="0" eaLnBrk="1" fontAlgn="ctr" latinLnBrk="0" hangingPunct="1">
      <a:lnSpc>
        <a:spcPct val="125000"/>
      </a:lnSpc>
      <a:spcAft>
        <a:spcPts val="600"/>
      </a:spcAft>
      <a:buFont typeface="微软雅黑" panose="020B0503020204020204" pitchFamily="34" charset="-122"/>
      <a:buChar char="▪"/>
      <a:defRPr lang="en-US" sz="1100" kern="1200" baseline="0" dirty="0">
        <a:solidFill>
          <a:schemeClr val="tx1"/>
        </a:solidFill>
        <a:latin typeface="Huawei Sans" panose="020C0503030203020204" pitchFamily="34" charset="0"/>
        <a:ea typeface="方正兰亭黑简体" panose="02000000000000000000" pitchFamily="2" charset="-122"/>
        <a:cs typeface="+mn-cs"/>
      </a:defRPr>
    </a:lvl3pPr>
    <a:lvl4pPr marL="1371600" indent="0" algn="l" defTabSz="1219200" rtl="0" eaLnBrk="1" fontAlgn="base" latinLnBrk="0" hangingPunct="1">
      <a:lnSpc>
        <a:spcPct val="125000"/>
      </a:lnSpc>
      <a:spcBef>
        <a:spcPct val="0"/>
      </a:spcBef>
      <a:spcAft>
        <a:spcPts val="600"/>
      </a:spcAft>
      <a:buFont typeface="Wingdings" panose="05000000000000000000" pitchFamily="2" charset="2"/>
      <a:buNone/>
      <a:defRPr lang="en-US" sz="1100" kern="1200" baseline="0" dirty="0">
        <a:solidFill>
          <a:schemeClr val="tx1"/>
        </a:solidFill>
        <a:latin typeface="微软雅黑" panose="020B0503020204020204" pitchFamily="34" charset="-122"/>
        <a:ea typeface="微软雅黑" panose="020B0503020204020204" pitchFamily="34" charset="-122"/>
        <a:cs typeface="+mn-cs"/>
      </a:defRPr>
    </a:lvl4pPr>
    <a:lvl5pPr marL="1619885" indent="-179705" algn="l" defTabSz="1219200" rtl="0" eaLnBrk="1" fontAlgn="base" latinLnBrk="0" hangingPunct="1">
      <a:lnSpc>
        <a:spcPct val="125000"/>
      </a:lnSpc>
      <a:spcBef>
        <a:spcPct val="0"/>
      </a:spcBef>
      <a:spcAft>
        <a:spcPts val="600"/>
      </a:spcAft>
      <a:buFont typeface="Wingdings" panose="05000000000000000000" pitchFamily="2" charset="2"/>
      <a:buChar char="~"/>
      <a:defRPr lang="en-US" sz="1100" kern="1200" baseline="0" dirty="0">
        <a:solidFill>
          <a:schemeClr val="tx1"/>
        </a:solidFill>
        <a:latin typeface="微软雅黑" panose="020B0503020204020204" pitchFamily="34" charset="-122"/>
        <a:ea typeface="微软雅黑" panose="020B0503020204020204" pitchFamily="34" charset="-122"/>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179705" indent="-179705">
              <a:lnSpc>
                <a:spcPct val="150000"/>
              </a:lnSpc>
              <a:buFont typeface="Wingdings" panose="05000000000000000000" pitchFamily="2" charset="2"/>
              <a:buChar char="l"/>
            </a:pPr>
            <a:r>
              <a:rPr lang="zh-CN" altLang="en-US" dirty="0">
                <a:latin typeface="+mn-ea"/>
                <a:ea typeface="+mn-ea"/>
              </a:rPr>
              <a:t>学生思考环节，</a:t>
            </a:r>
            <a:r>
              <a:rPr lang="en-US" altLang="zh-CN" b="1" dirty="0">
                <a:latin typeface="+mn-ea"/>
                <a:ea typeface="+mn-ea"/>
              </a:rPr>
              <a:t>8</a:t>
            </a:r>
            <a:r>
              <a:rPr lang="zh-CN" altLang="en-US" b="1" dirty="0">
                <a:latin typeface="+mn-ea"/>
                <a:ea typeface="+mn-ea"/>
              </a:rPr>
              <a:t>分钟</a:t>
            </a:r>
            <a:r>
              <a:rPr lang="zh-CN" altLang="en-US" dirty="0">
                <a:latin typeface="+mn-ea"/>
                <a:ea typeface="+mn-ea"/>
              </a:rPr>
              <a:t>，提醒学生把想好的接口文字列出来</a:t>
            </a:r>
            <a:endParaRPr lang="en-US" altLang="zh-CN" dirty="0">
              <a:latin typeface="+mn-ea"/>
              <a:ea typeface="+mn-ea"/>
            </a:endParaRPr>
          </a:p>
          <a:p>
            <a:pPr marL="179705" indent="-179705">
              <a:lnSpc>
                <a:spcPct val="150000"/>
              </a:lnSpc>
              <a:buFont typeface="Wingdings" panose="05000000000000000000" pitchFamily="2" charset="2"/>
              <a:buChar char="l"/>
            </a:pPr>
            <a:r>
              <a:rPr lang="zh-CN" altLang="en-US" b="1" dirty="0">
                <a:solidFill>
                  <a:srgbClr val="FF0000"/>
                </a:solidFill>
                <a:latin typeface="+mn-ea"/>
                <a:ea typeface="+mn-ea"/>
              </a:rPr>
              <a:t>引导一下学生积极分享</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lnSpc>
                <a:spcPct val="150000"/>
              </a:lnSpc>
              <a:buFont typeface="Wingdings" panose="05000000000000000000" pitchFamily="2" charset="2"/>
              <a:buNone/>
            </a:pPr>
            <a:r>
              <a:rPr lang="en-US" altLang="zh-CN" b="1" dirty="0">
                <a:solidFill>
                  <a:srgbClr val="FF0000"/>
                </a:solidFill>
                <a:latin typeface="+mn-ea"/>
                <a:ea typeface="+mn-ea"/>
              </a:rPr>
              <a:t>1~2</a:t>
            </a:r>
            <a:r>
              <a:rPr lang="zh-CN" altLang="en-US" b="1" dirty="0">
                <a:solidFill>
                  <a:srgbClr val="FF0000"/>
                </a:solidFill>
                <a:latin typeface="+mn-ea"/>
                <a:ea typeface="+mn-ea"/>
              </a:rPr>
              <a:t>位同学分享</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r>
              <a:rPr lang="zh-CN" altLang="en-US" dirty="0">
                <a:latin typeface="+mn-ea"/>
                <a:ea typeface="+mn-ea"/>
              </a:rPr>
              <a:t>一起来通过对需求的动名词分析</a:t>
            </a:r>
            <a:r>
              <a:rPr lang="zh-CN" altLang="en-US" sz="1100" b="0" i="0" kern="1200" baseline="0" dirty="0">
                <a:solidFill>
                  <a:schemeClr val="tx1"/>
                </a:solidFill>
                <a:effectLst/>
                <a:latin typeface="+mn-ea"/>
                <a:ea typeface="+mn-ea"/>
                <a:cs typeface="+mn-cs"/>
              </a:rPr>
              <a:t>（</a:t>
            </a:r>
            <a:r>
              <a:rPr lang="en-US" altLang="zh-CN" sz="1100" b="0" i="0" kern="1200" baseline="0" dirty="0">
                <a:solidFill>
                  <a:schemeClr val="tx1"/>
                </a:solidFill>
                <a:effectLst/>
                <a:latin typeface="+mn-ea"/>
                <a:ea typeface="+mn-ea"/>
                <a:cs typeface="+mn-cs"/>
              </a:rPr>
              <a:t>Verb-Noun Analysis</a:t>
            </a:r>
            <a:r>
              <a:rPr lang="zh-CN" altLang="en-US" sz="1100" b="0" i="0" kern="1200" baseline="0" dirty="0">
                <a:solidFill>
                  <a:schemeClr val="tx1"/>
                </a:solidFill>
                <a:effectLst/>
                <a:latin typeface="+mn-ea"/>
                <a:ea typeface="+mn-ea"/>
                <a:cs typeface="+mn-cs"/>
              </a:rPr>
              <a:t>）</a:t>
            </a:r>
            <a:r>
              <a:rPr lang="zh-CN" altLang="en-US" dirty="0">
                <a:latin typeface="+mn-ea"/>
                <a:ea typeface="+mn-ea"/>
              </a:rPr>
              <a:t>，理解分解需求。</a:t>
            </a:r>
            <a:endParaRPr lang="en-US" altLang="zh-CN" dirty="0">
              <a:latin typeface="+mn-ea"/>
              <a:ea typeface="+mn-ea"/>
            </a:endParaRPr>
          </a:p>
          <a:p>
            <a:r>
              <a:rPr lang="zh-CN" altLang="en-US" dirty="0">
                <a:latin typeface="+mn-ea"/>
                <a:ea typeface="+mn-ea"/>
              </a:rPr>
              <a:t>蓝框：动词，接口</a:t>
            </a:r>
            <a:endParaRPr lang="en-US" altLang="zh-CN" dirty="0">
              <a:latin typeface="+mn-ea"/>
              <a:ea typeface="+mn-ea"/>
            </a:endParaRPr>
          </a:p>
          <a:p>
            <a:r>
              <a:rPr lang="zh-CN" altLang="en-US" dirty="0">
                <a:latin typeface="+mn-ea"/>
                <a:ea typeface="+mn-ea"/>
              </a:rPr>
              <a:t>红框：名词，数据</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latin typeface="+mn-ea"/>
              <a:ea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4226004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lgn="l">
              <a:buNone/>
            </a:pPr>
            <a:r>
              <a:rPr lang="zh-CN" altLang="en-US" sz="1400" b="0" i="0" dirty="0">
                <a:solidFill>
                  <a:srgbClr val="111111"/>
                </a:solidFill>
                <a:effectLst/>
                <a:latin typeface="+mn-ea"/>
                <a:ea typeface="+mn-ea"/>
              </a:rPr>
              <a:t>这些规范帮助开发者保持代码的一致性、可读性和可维护性。具体来说：</a:t>
            </a:r>
          </a:p>
          <a:p>
            <a:pPr algn="l">
              <a:buFont typeface="Arial" panose="020B0604020202020204" pitchFamily="34" charset="0"/>
              <a:buChar char="•"/>
            </a:pPr>
            <a:r>
              <a:rPr lang="zh-CN" altLang="en-US" sz="1400" b="1" i="0" dirty="0">
                <a:solidFill>
                  <a:srgbClr val="111111"/>
                </a:solidFill>
                <a:effectLst/>
                <a:latin typeface="+mn-ea"/>
                <a:ea typeface="+mn-ea"/>
              </a:rPr>
              <a:t>使用正确的英文单词并符合英文语法</a:t>
            </a:r>
            <a:r>
              <a:rPr lang="zh-CN" altLang="en-US" sz="1400" b="0" i="0" dirty="0">
                <a:solidFill>
                  <a:srgbClr val="111111"/>
                </a:solidFill>
                <a:effectLst/>
                <a:latin typeface="+mn-ea"/>
                <a:ea typeface="+mn-ea"/>
              </a:rPr>
              <a:t>：确保代码易于理解，避免歧义</a:t>
            </a:r>
          </a:p>
          <a:p>
            <a:pPr algn="l">
              <a:buFont typeface="Arial" panose="020B0604020202020204" pitchFamily="34" charset="0"/>
              <a:buChar char="•"/>
            </a:pPr>
            <a:r>
              <a:rPr lang="zh-CN" altLang="en-US" sz="1400" b="1" i="0" dirty="0">
                <a:solidFill>
                  <a:srgbClr val="111111"/>
                </a:solidFill>
                <a:effectLst/>
                <a:latin typeface="+mn-ea"/>
                <a:ea typeface="+mn-ea"/>
              </a:rPr>
              <a:t>仅使用常见或领域内通用的业务术语的单词缩写</a:t>
            </a:r>
            <a:r>
              <a:rPr lang="zh-CN" altLang="en-US" sz="1400" b="0" i="0" dirty="0">
                <a:solidFill>
                  <a:srgbClr val="111111"/>
                </a:solidFill>
                <a:effectLst/>
                <a:latin typeface="+mn-ea"/>
                <a:ea typeface="+mn-ea"/>
              </a:rPr>
              <a:t>：避免不必要的缩写，保持代码清晰</a:t>
            </a:r>
          </a:p>
          <a:p>
            <a:pPr algn="l">
              <a:buFont typeface="Arial" panose="020B0604020202020204" pitchFamily="34" charset="0"/>
              <a:buChar char="•"/>
            </a:pPr>
            <a:r>
              <a:rPr lang="zh-CN" altLang="en-US" sz="1400" b="1" i="0" dirty="0">
                <a:solidFill>
                  <a:srgbClr val="111111"/>
                </a:solidFill>
                <a:effectLst/>
                <a:latin typeface="+mn-ea"/>
                <a:ea typeface="+mn-ea"/>
              </a:rPr>
              <a:t>命名风格保持统一，推荐使用驼峰命名风格</a:t>
            </a:r>
            <a:r>
              <a:rPr lang="zh-CN" altLang="en-US" sz="1400" b="0" i="0" dirty="0">
                <a:solidFill>
                  <a:srgbClr val="111111"/>
                </a:solidFill>
                <a:effectLst/>
                <a:latin typeface="+mn-ea"/>
                <a:ea typeface="+mn-ea"/>
              </a:rPr>
              <a:t>：例如，类名使用</a:t>
            </a:r>
            <a:r>
              <a:rPr lang="en-US" altLang="zh-CN" sz="1400" b="0" i="0" dirty="0" err="1">
                <a:solidFill>
                  <a:srgbClr val="111111"/>
                </a:solidFill>
                <a:effectLst/>
                <a:latin typeface="+mn-ea"/>
                <a:ea typeface="+mn-ea"/>
              </a:rPr>
              <a:t>UpperCamelCase</a:t>
            </a:r>
            <a:r>
              <a:rPr lang="zh-CN" altLang="en-US" sz="1400" b="0" i="0" dirty="0">
                <a:solidFill>
                  <a:srgbClr val="111111"/>
                </a:solidFill>
                <a:effectLst/>
                <a:latin typeface="+mn-ea"/>
                <a:ea typeface="+mn-ea"/>
              </a:rPr>
              <a:t>，变量名和方法名使用</a:t>
            </a:r>
            <a:r>
              <a:rPr lang="en-US" altLang="zh-CN" sz="1400" b="0" i="0" dirty="0" err="1">
                <a:solidFill>
                  <a:srgbClr val="111111"/>
                </a:solidFill>
                <a:effectLst/>
                <a:latin typeface="+mn-ea"/>
                <a:ea typeface="+mn-ea"/>
              </a:rPr>
              <a:t>lowerCamelCase</a:t>
            </a:r>
            <a:endParaRPr lang="zh-CN" altLang="en-US" sz="1400" b="0" i="0" dirty="0">
              <a:solidFill>
                <a:srgbClr val="111111"/>
              </a:solidFill>
              <a:effectLst/>
              <a:latin typeface="+mn-ea"/>
              <a:ea typeface="+mn-ea"/>
            </a:endParaRPr>
          </a:p>
        </p:txBody>
      </p:sp>
    </p:spTree>
    <p:extLst>
      <p:ext uri="{BB962C8B-B14F-4D97-AF65-F5344CB8AC3E}">
        <p14:creationId xmlns:p14="http://schemas.microsoft.com/office/powerpoint/2010/main" val="217976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r>
              <a:rPr lang="en-US" altLang="zh-CN" sz="1100" b="0" dirty="0">
                <a:effectLst/>
                <a:latin typeface="方正兰亭黑简体" panose="02000000000000000000" pitchFamily="2" charset="-122"/>
                <a:ea typeface="方正兰亭黑简体" panose="02000000000000000000" pitchFamily="2" charset="-122"/>
              </a:rPr>
              <a:t>P-LMPL</a:t>
            </a:r>
            <a:r>
              <a:rPr lang="zh-CN" altLang="en-US" sz="1100" b="0" dirty="0">
                <a:effectLst/>
                <a:latin typeface="方正兰亭黑简体" panose="02000000000000000000" pitchFamily="2" charset="-122"/>
                <a:ea typeface="方正兰亭黑简体" panose="02000000000000000000" pitchFamily="2" charset="-122"/>
              </a:rPr>
              <a:t>：</a:t>
            </a:r>
            <a:r>
              <a:rPr lang="en-US" altLang="zh-CN" b="0" i="0" dirty="0">
                <a:solidFill>
                  <a:srgbClr val="111111"/>
                </a:solidFill>
                <a:effectLst/>
                <a:latin typeface="+mn-ea"/>
                <a:ea typeface="+mn-ea"/>
              </a:rPr>
              <a:t>Pointer to Implementation</a:t>
            </a:r>
            <a:r>
              <a:rPr lang="zh-CN" altLang="en-US" b="0" i="0" dirty="0">
                <a:solidFill>
                  <a:srgbClr val="111111"/>
                </a:solidFill>
                <a:effectLst/>
                <a:latin typeface="+mn-ea"/>
                <a:ea typeface="+mn-ea"/>
              </a:rPr>
              <a:t>是一种用于隐藏类的实现细节的技术。通过将实现细节放在一个单独的类中，并通过一个不透明的指针来访问它，可以减少编译依赖性并提高封装性。</a:t>
            </a:r>
            <a:endParaRPr lang="zh-CN" altLang="en-US" dirty="0">
              <a:latin typeface="+mn-ea"/>
              <a:ea typeface="+mn-ea"/>
            </a:endParaRPr>
          </a:p>
        </p:txBody>
      </p:sp>
    </p:spTree>
    <p:extLst>
      <p:ext uri="{BB962C8B-B14F-4D97-AF65-F5344CB8AC3E}">
        <p14:creationId xmlns:p14="http://schemas.microsoft.com/office/powerpoint/2010/main" val="257280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24139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r>
              <a:rPr lang="en-US" altLang="zh-CN" dirty="0">
                <a:latin typeface="+mn-ea"/>
                <a:ea typeface="+mn-ea"/>
              </a:rPr>
              <a:t>Pose</a:t>
            </a:r>
            <a:r>
              <a:rPr lang="zh-CN" altLang="en-US" dirty="0">
                <a:latin typeface="+mn-ea"/>
                <a:ea typeface="+mn-ea"/>
              </a:rPr>
              <a:t>：</a:t>
            </a:r>
            <a:r>
              <a:rPr lang="en-US" altLang="zh-CN" dirty="0">
                <a:latin typeface="+mn-ea"/>
                <a:ea typeface="+mn-ea"/>
              </a:rPr>
              <a:t>https://en.wikipedia.org/wiki/Pose_%28computer_vision%29</a:t>
            </a:r>
          </a:p>
          <a:p>
            <a:pPr marL="0" marR="0" lvl="0" indent="0" algn="l" defTabSz="1219200" rtl="0" eaLnBrk="1" fontAlgn="ctr" latinLnBrk="0" hangingPunct="1">
              <a:lnSpc>
                <a:spcPct val="125000"/>
              </a:lnSpc>
              <a:spcBef>
                <a:spcPts val="0"/>
              </a:spcBef>
              <a:spcAft>
                <a:spcPts val="600"/>
              </a:spcAft>
              <a:buClr>
                <a:schemeClr val="bg1">
                  <a:lumMod val="50000"/>
                </a:schemeClr>
              </a:buClr>
              <a:buSzPct val="60000"/>
              <a:buFont typeface="Huawei Sans" panose="020C0503030203020204" pitchFamily="34" charset="0"/>
              <a:buNone/>
              <a:tabLst/>
              <a:defRPr/>
            </a:pPr>
            <a:r>
              <a:rPr lang="zh-CN" altLang="en-US" dirty="0">
                <a:latin typeface="+mn-ea"/>
                <a:ea typeface="+mn-ea"/>
              </a:rPr>
              <a:t>函数命名使用动词短语：动词</a:t>
            </a:r>
            <a:r>
              <a:rPr lang="en-US" altLang="zh-CN" dirty="0">
                <a:latin typeface="+mn-ea"/>
                <a:ea typeface="+mn-ea"/>
              </a:rPr>
              <a:t>+</a:t>
            </a:r>
            <a:r>
              <a:rPr lang="zh-CN" altLang="en-US" dirty="0">
                <a:latin typeface="+mn-ea"/>
                <a:ea typeface="+mn-ea"/>
              </a:rPr>
              <a:t>名词</a:t>
            </a:r>
          </a:p>
          <a:p>
            <a:pPr marL="0" indent="0" algn="l">
              <a:buNone/>
            </a:pPr>
            <a:endParaRPr lang="en-US" altLang="zh-CN" b="1" i="0" dirty="0">
              <a:solidFill>
                <a:srgbClr val="111111"/>
              </a:solidFill>
              <a:effectLst/>
              <a:latin typeface="+mn-ea"/>
              <a:ea typeface="+mn-ea"/>
            </a:endParaRPr>
          </a:p>
          <a:p>
            <a:pPr marL="0" indent="0" algn="l">
              <a:buNone/>
            </a:pPr>
            <a:r>
              <a:rPr lang="zh-CN" altLang="en-US" b="1" i="0" dirty="0">
                <a:solidFill>
                  <a:srgbClr val="111111"/>
                </a:solidFill>
                <a:effectLst/>
                <a:latin typeface="+mn-ea"/>
                <a:ea typeface="+mn-ea"/>
              </a:rPr>
              <a:t>本</a:t>
            </a:r>
            <a:r>
              <a:rPr lang="en-US" altLang="zh-CN" b="1" i="0" dirty="0">
                <a:solidFill>
                  <a:srgbClr val="111111"/>
                </a:solidFill>
                <a:effectLst/>
                <a:latin typeface="+mn-ea"/>
                <a:ea typeface="+mn-ea"/>
              </a:rPr>
              <a:t>PPT</a:t>
            </a:r>
            <a:r>
              <a:rPr lang="zh-CN" altLang="en-US" b="1" i="0" dirty="0">
                <a:solidFill>
                  <a:srgbClr val="111111"/>
                </a:solidFill>
                <a:effectLst/>
                <a:latin typeface="+mn-ea"/>
                <a:ea typeface="+mn-ea"/>
              </a:rPr>
              <a:t>页展示了实验</a:t>
            </a:r>
            <a:r>
              <a:rPr lang="en-US" altLang="zh-CN" b="1" i="0" dirty="0">
                <a:solidFill>
                  <a:srgbClr val="111111"/>
                </a:solidFill>
                <a:effectLst/>
                <a:latin typeface="+mn-ea"/>
                <a:ea typeface="+mn-ea"/>
              </a:rPr>
              <a:t>1</a:t>
            </a:r>
            <a:r>
              <a:rPr lang="zh-CN" altLang="en-US" b="1" i="0" dirty="0">
                <a:solidFill>
                  <a:srgbClr val="111111"/>
                </a:solidFill>
                <a:effectLst/>
                <a:latin typeface="+mn-ea"/>
                <a:ea typeface="+mn-ea"/>
              </a:rPr>
              <a:t>的核心内容，主要涉及接口定义。</a:t>
            </a:r>
            <a:endParaRPr lang="zh-CN" altLang="en-US" b="0" i="0" dirty="0">
              <a:solidFill>
                <a:srgbClr val="111111"/>
              </a:solidFill>
              <a:effectLst/>
              <a:latin typeface="+mn-ea"/>
              <a:ea typeface="+mn-ea"/>
            </a:endParaRPr>
          </a:p>
          <a:p>
            <a:pPr algn="l" defTabSz="720000">
              <a:lnSpc>
                <a:spcPct val="150000"/>
              </a:lnSpc>
              <a:buFont typeface="Arial" panose="020B0604020202020204" pitchFamily="34" charset="0"/>
              <a:buChar char="•"/>
            </a:pPr>
            <a:r>
              <a:rPr lang="zh-CN" altLang="en-US" b="1" i="0" dirty="0">
                <a:solidFill>
                  <a:srgbClr val="111111"/>
                </a:solidFill>
                <a:effectLst/>
                <a:latin typeface="+mn-ea"/>
                <a:ea typeface="+mn-ea"/>
              </a:rPr>
              <a:t>核心要点</a:t>
            </a:r>
            <a:r>
              <a:rPr lang="zh-CN" altLang="en-US" b="0" i="0" dirty="0">
                <a:solidFill>
                  <a:srgbClr val="111111"/>
                </a:solidFill>
                <a:effectLst/>
                <a:latin typeface="+mn-ea"/>
                <a:ea typeface="+mn-ea"/>
              </a:rPr>
              <a:t>：如何合理应用</a:t>
            </a:r>
            <a:r>
              <a:rPr lang="en-US" altLang="zh-CN" b="0" i="0" dirty="0">
                <a:solidFill>
                  <a:srgbClr val="111111"/>
                </a:solidFill>
                <a:effectLst/>
                <a:latin typeface="+mn-ea"/>
                <a:ea typeface="+mn-ea"/>
              </a:rPr>
              <a:t>C++</a:t>
            </a:r>
            <a:r>
              <a:rPr lang="zh-CN" altLang="en-US" b="0" i="0" dirty="0">
                <a:solidFill>
                  <a:srgbClr val="111111"/>
                </a:solidFill>
                <a:effectLst/>
                <a:latin typeface="+mn-ea"/>
                <a:ea typeface="+mn-ea"/>
              </a:rPr>
              <a:t>特性，提供简洁、清晰的接口约定，同时确保代码的安全性和可靠性。</a:t>
            </a:r>
          </a:p>
          <a:p>
            <a:pPr algn="l" defTabSz="720000">
              <a:lnSpc>
                <a:spcPct val="150000"/>
              </a:lnSpc>
              <a:buFont typeface="Arial" panose="020B0604020202020204" pitchFamily="34" charset="0"/>
              <a:buChar char="•"/>
            </a:pPr>
            <a:r>
              <a:rPr lang="zh-CN" altLang="en-US" b="1" i="0" dirty="0">
                <a:solidFill>
                  <a:srgbClr val="111111"/>
                </a:solidFill>
                <a:effectLst/>
                <a:latin typeface="+mn-ea"/>
                <a:ea typeface="+mn-ea"/>
              </a:rPr>
              <a:t>引导时间</a:t>
            </a:r>
            <a:r>
              <a:rPr lang="zh-CN" altLang="en-US" b="0" i="0" dirty="0">
                <a:solidFill>
                  <a:srgbClr val="111111"/>
                </a:solidFill>
                <a:effectLst/>
                <a:latin typeface="+mn-ea"/>
                <a:ea typeface="+mn-ea"/>
              </a:rPr>
              <a:t>：</a:t>
            </a:r>
          </a:p>
          <a:p>
            <a:pPr marL="382905" lvl="0" indent="-285750" algn="l" defTabSz="720000">
              <a:lnSpc>
                <a:spcPct val="150000"/>
              </a:lnSpc>
              <a:buFont typeface="Arial" panose="020B0604020202020204" pitchFamily="34" charset="0"/>
              <a:buChar char="•"/>
            </a:pPr>
            <a:r>
              <a:rPr lang="zh-CN" altLang="en-US" b="0" i="0" dirty="0">
                <a:solidFill>
                  <a:srgbClr val="111111"/>
                </a:solidFill>
                <a:effectLst/>
                <a:latin typeface="+mn-ea"/>
                <a:ea typeface="+mn-ea"/>
              </a:rPr>
              <a:t>使用</a:t>
            </a:r>
            <a:r>
              <a:rPr lang="en-US" altLang="zh-CN" b="0" i="0" dirty="0">
                <a:solidFill>
                  <a:srgbClr val="111111"/>
                </a:solidFill>
                <a:effectLst/>
                <a:latin typeface="+mn-ea"/>
                <a:ea typeface="+mn-ea"/>
              </a:rPr>
              <a:t>PPT</a:t>
            </a:r>
            <a:r>
              <a:rPr lang="zh-CN" altLang="en-US" b="0" i="0" dirty="0">
                <a:solidFill>
                  <a:srgbClr val="111111"/>
                </a:solidFill>
                <a:effectLst/>
                <a:latin typeface="+mn-ea"/>
                <a:ea typeface="+mn-ea"/>
              </a:rPr>
              <a:t>播放：建议</a:t>
            </a:r>
            <a:r>
              <a:rPr lang="en-US" altLang="zh-CN" b="0" i="0" dirty="0">
                <a:solidFill>
                  <a:srgbClr val="111111"/>
                </a:solidFill>
                <a:effectLst/>
                <a:latin typeface="+mn-ea"/>
                <a:ea typeface="+mn-ea"/>
              </a:rPr>
              <a:t>15</a:t>
            </a:r>
            <a:r>
              <a:rPr lang="zh-CN" altLang="en-US" b="0" i="0" dirty="0">
                <a:solidFill>
                  <a:srgbClr val="111111"/>
                </a:solidFill>
                <a:effectLst/>
                <a:latin typeface="+mn-ea"/>
                <a:ea typeface="+mn-ea"/>
              </a:rPr>
              <a:t>分钟</a:t>
            </a:r>
          </a:p>
          <a:p>
            <a:pPr marL="382905" lvl="0" indent="-285750" algn="l" defTabSz="720000">
              <a:lnSpc>
                <a:spcPct val="150000"/>
              </a:lnSpc>
              <a:buFont typeface="Arial" panose="020B0604020202020204" pitchFamily="34" charset="0"/>
              <a:buChar char="•"/>
            </a:pPr>
            <a:r>
              <a:rPr lang="zh-CN" altLang="en-US" b="0" i="0" dirty="0">
                <a:solidFill>
                  <a:srgbClr val="111111"/>
                </a:solidFill>
                <a:effectLst/>
                <a:latin typeface="+mn-ea"/>
                <a:ea typeface="+mn-ea"/>
              </a:rPr>
              <a:t>手敲代码演示：建议</a:t>
            </a:r>
            <a:r>
              <a:rPr lang="en-US" altLang="zh-CN" b="0" i="0" dirty="0">
                <a:solidFill>
                  <a:srgbClr val="111111"/>
                </a:solidFill>
                <a:effectLst/>
                <a:latin typeface="+mn-ea"/>
                <a:ea typeface="+mn-ea"/>
              </a:rPr>
              <a:t>30</a:t>
            </a:r>
            <a:r>
              <a:rPr lang="zh-CN" altLang="en-US" b="0" i="0" dirty="0">
                <a:solidFill>
                  <a:srgbClr val="111111"/>
                </a:solidFill>
                <a:effectLst/>
                <a:latin typeface="+mn-ea"/>
                <a:ea typeface="+mn-ea"/>
              </a:rPr>
              <a:t>分钟</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1039189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lnSpc>
                <a:spcPct val="150000"/>
              </a:lnSpc>
              <a:buFont typeface="Wingdings" panose="05000000000000000000" pitchFamily="2" charset="2"/>
              <a:buNone/>
            </a:pPr>
            <a:r>
              <a:rPr lang="zh-CN" altLang="en-US" sz="2800" b="1" dirty="0">
                <a:latin typeface="方正兰亭黑简体" panose="02000000000000000000" pitchFamily="2" charset="-122"/>
                <a:ea typeface="方正兰亭黑简体" panose="02000000000000000000" pitchFamily="2" charset="-122"/>
              </a:rPr>
              <a:t>为什么做开发者测试？</a:t>
            </a:r>
            <a:endParaRPr lang="en-US" altLang="zh-CN" sz="2800" b="1" dirty="0">
              <a:latin typeface="方正兰亭黑简体" panose="02000000000000000000" pitchFamily="2" charset="-122"/>
              <a:ea typeface="方正兰亭黑简体" panose="02000000000000000000" pitchFamily="2" charset="-122"/>
            </a:endParaRPr>
          </a:p>
          <a:p>
            <a:pPr marL="457200" indent="-457200">
              <a:lnSpc>
                <a:spcPct val="150000"/>
              </a:lnSpc>
              <a:buFont typeface="Wingdings" panose="05000000000000000000" pitchFamily="2" charset="2"/>
              <a:buChar char="l"/>
            </a:pPr>
            <a:r>
              <a:rPr lang="zh-CN" altLang="en-US" sz="2800" b="1" dirty="0">
                <a:latin typeface="方正兰亭黑简体" panose="02000000000000000000" pitchFamily="2" charset="-122"/>
                <a:ea typeface="方正兰亭黑简体" panose="02000000000000000000" pitchFamily="2" charset="-122"/>
              </a:rPr>
              <a:t>效率</a:t>
            </a:r>
            <a:endParaRPr lang="en-US" altLang="zh-CN" sz="2800" b="1" dirty="0">
              <a:latin typeface="方正兰亭黑简体" panose="02000000000000000000" pitchFamily="2" charset="-122"/>
              <a:ea typeface="方正兰亭黑简体" panose="02000000000000000000" pitchFamily="2" charset="-122"/>
            </a:endParaRPr>
          </a:p>
          <a:p>
            <a:pPr marL="800100" lvl="1" indent="-342900">
              <a:lnSpc>
                <a:spcPct val="150000"/>
              </a:lnSpc>
              <a:buFont typeface="Wingdings" panose="05000000000000000000" pitchFamily="2" charset="2"/>
              <a:buChar char="p"/>
            </a:pPr>
            <a:r>
              <a:rPr lang="zh-CN" altLang="en-US" sz="2400" dirty="0">
                <a:latin typeface="方正兰亭黑简体" panose="02000000000000000000" pitchFamily="2" charset="-122"/>
                <a:ea typeface="方正兰亭黑简体" panose="02000000000000000000" pitchFamily="2" charset="-122"/>
              </a:rPr>
              <a:t>提前确认需求，减少开发中的中断和等待</a:t>
            </a:r>
            <a:endParaRPr lang="en-US" altLang="zh-CN" sz="2400" dirty="0">
              <a:latin typeface="方正兰亭黑简体" panose="02000000000000000000" pitchFamily="2" charset="-122"/>
              <a:ea typeface="方正兰亭黑简体" panose="02000000000000000000" pitchFamily="2" charset="-122"/>
            </a:endParaRPr>
          </a:p>
          <a:p>
            <a:pPr marL="800100" lvl="1" indent="-342900">
              <a:lnSpc>
                <a:spcPct val="150000"/>
              </a:lnSpc>
              <a:buFont typeface="Wingdings" panose="05000000000000000000" pitchFamily="2" charset="2"/>
              <a:buChar char="p"/>
            </a:pPr>
            <a:r>
              <a:rPr lang="zh-CN" altLang="en-US" sz="2400" dirty="0">
                <a:latin typeface="方正兰亭黑简体" panose="02000000000000000000" pitchFamily="2" charset="-122"/>
                <a:ea typeface="方正兰亭黑简体" panose="02000000000000000000" pitchFamily="2" charset="-122"/>
              </a:rPr>
              <a:t>小步快走，节省调试时间</a:t>
            </a:r>
            <a:endParaRPr lang="en-US" altLang="zh-CN" sz="2400" dirty="0">
              <a:latin typeface="方正兰亭黑简体" panose="02000000000000000000" pitchFamily="2" charset="-122"/>
              <a:ea typeface="方正兰亭黑简体" panose="02000000000000000000" pitchFamily="2" charset="-122"/>
            </a:endParaRPr>
          </a:p>
          <a:p>
            <a:pPr marL="457200" indent="-457200">
              <a:lnSpc>
                <a:spcPct val="150000"/>
              </a:lnSpc>
              <a:buFont typeface="Wingdings" panose="05000000000000000000" pitchFamily="2" charset="2"/>
              <a:buChar char="l"/>
            </a:pPr>
            <a:r>
              <a:rPr lang="zh-CN" altLang="en-US" sz="2800" b="1" dirty="0">
                <a:latin typeface="方正兰亭黑简体" panose="02000000000000000000" pitchFamily="2" charset="-122"/>
                <a:ea typeface="方正兰亭黑简体" panose="02000000000000000000" pitchFamily="2" charset="-122"/>
              </a:rPr>
              <a:t>质量</a:t>
            </a:r>
            <a:endParaRPr lang="en-US" altLang="zh-CN" sz="2800" b="1" dirty="0">
              <a:latin typeface="方正兰亭黑简体" panose="02000000000000000000" pitchFamily="2" charset="-122"/>
              <a:ea typeface="方正兰亭黑简体" panose="02000000000000000000" pitchFamily="2" charset="-122"/>
            </a:endParaRPr>
          </a:p>
          <a:p>
            <a:pPr marL="800100" lvl="1" indent="-342900">
              <a:lnSpc>
                <a:spcPct val="150000"/>
              </a:lnSpc>
              <a:buFont typeface="Wingdings" panose="05000000000000000000" pitchFamily="2" charset="2"/>
              <a:buChar char="p"/>
            </a:pPr>
            <a:r>
              <a:rPr lang="zh-CN" altLang="en-US" sz="2400" dirty="0">
                <a:latin typeface="方正兰亭黑简体" panose="02000000000000000000" pitchFamily="2" charset="-122"/>
                <a:ea typeface="方正兰亭黑简体" panose="02000000000000000000" pitchFamily="2" charset="-122"/>
              </a:rPr>
              <a:t>高测试覆盖率</a:t>
            </a:r>
            <a:endParaRPr lang="en-US" altLang="zh-CN" sz="2400" dirty="0">
              <a:latin typeface="方正兰亭黑简体" panose="02000000000000000000" pitchFamily="2" charset="-122"/>
              <a:ea typeface="方正兰亭黑简体" panose="02000000000000000000" pitchFamily="2" charset="-122"/>
            </a:endParaRPr>
          </a:p>
          <a:p>
            <a:pPr marL="800100" lvl="1" indent="-342900">
              <a:lnSpc>
                <a:spcPct val="150000"/>
              </a:lnSpc>
              <a:buFont typeface="Wingdings" panose="05000000000000000000" pitchFamily="2" charset="2"/>
              <a:buChar char="p"/>
            </a:pPr>
            <a:r>
              <a:rPr lang="zh-CN" altLang="en-US" sz="2400" dirty="0">
                <a:latin typeface="方正兰亭黑简体" panose="02000000000000000000" pitchFamily="2" charset="-122"/>
                <a:ea typeface="方正兰亭黑简体" panose="02000000000000000000" pitchFamily="2" charset="-122"/>
              </a:rPr>
              <a:t>自动回归测试</a:t>
            </a:r>
          </a:p>
          <a:p>
            <a:pPr marL="0" indent="0">
              <a:buNone/>
            </a:pPr>
            <a:endParaRPr lang="zh-CN" altLang="en-US" dirty="0">
              <a:latin typeface="+mn-ea"/>
              <a:ea typeface="+mn-ea"/>
            </a:endParaRPr>
          </a:p>
        </p:txBody>
      </p:sp>
    </p:spTree>
    <p:extLst>
      <p:ext uri="{BB962C8B-B14F-4D97-AF65-F5344CB8AC3E}">
        <p14:creationId xmlns:p14="http://schemas.microsoft.com/office/powerpoint/2010/main" val="474720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lgn="l">
              <a:buNone/>
            </a:pPr>
            <a:r>
              <a:rPr lang="zh-CN" altLang="en-US" sz="1200" b="0" i="0" dirty="0">
                <a:solidFill>
                  <a:srgbClr val="111111"/>
                </a:solidFill>
                <a:effectLst/>
                <a:latin typeface="方正兰亭黑简体" panose="02000000000000000000" pitchFamily="2" charset="-122"/>
                <a:ea typeface="方正兰亭黑简体" panose="02000000000000000000" pitchFamily="2" charset="-122"/>
              </a:rPr>
              <a:t>如何快速有效地构建一个高效的测试防护网？首先，我们需要明确什么是一个好的测试防护网。</a:t>
            </a:r>
          </a:p>
          <a:p>
            <a:pPr marL="0" indent="0" algn="l">
              <a:buNone/>
            </a:pPr>
            <a:r>
              <a:rPr lang="zh-CN" altLang="en-US" sz="1200" b="0" i="0" dirty="0">
                <a:solidFill>
                  <a:srgbClr val="111111"/>
                </a:solidFill>
                <a:effectLst/>
                <a:latin typeface="方正兰亭黑简体" panose="02000000000000000000" pitchFamily="2" charset="-122"/>
                <a:ea typeface="方正兰亭黑简体" panose="02000000000000000000" pitchFamily="2" charset="-122"/>
              </a:rPr>
              <a:t>接下来，我们将从以下三个角度进行探讨：</a:t>
            </a:r>
          </a:p>
          <a:p>
            <a:pPr algn="l">
              <a:buFont typeface="+mj-lt"/>
              <a:buAutoNum type="arabicPeriod"/>
            </a:pPr>
            <a:r>
              <a:rPr lang="zh-CN" altLang="en-US" sz="1200" b="1" i="0" dirty="0">
                <a:solidFill>
                  <a:srgbClr val="111111"/>
                </a:solidFill>
                <a:effectLst/>
                <a:latin typeface="方正兰亭黑简体" panose="02000000000000000000" pitchFamily="2" charset="-122"/>
                <a:ea typeface="方正兰亭黑简体" panose="02000000000000000000" pitchFamily="2" charset="-122"/>
              </a:rPr>
              <a:t>易维护性</a:t>
            </a:r>
            <a:r>
              <a:rPr lang="zh-CN" altLang="en-US" sz="1200" b="0" i="0" dirty="0">
                <a:solidFill>
                  <a:srgbClr val="111111"/>
                </a:solidFill>
                <a:effectLst/>
                <a:latin typeface="方正兰亭黑简体" panose="02000000000000000000" pitchFamily="2" charset="-122"/>
                <a:ea typeface="方正兰亭黑简体" panose="02000000000000000000" pitchFamily="2" charset="-122"/>
              </a:rPr>
              <a:t>：测试防护网应当易于更新和维护，以适应不断变化的需求和代码。（对应</a:t>
            </a:r>
            <a:r>
              <a:rPr lang="en-US" altLang="zh-CN" sz="1200" b="0" i="0" dirty="0">
                <a:solidFill>
                  <a:srgbClr val="111111"/>
                </a:solidFill>
                <a:effectLst/>
                <a:latin typeface="方正兰亭黑简体" panose="02000000000000000000" pitchFamily="2" charset="-122"/>
                <a:ea typeface="方正兰亭黑简体" panose="02000000000000000000" pitchFamily="2" charset="-122"/>
              </a:rPr>
              <a:t>FIRST</a:t>
            </a:r>
            <a:r>
              <a:rPr lang="zh-CN" altLang="en-US" sz="1200" b="0" i="0" dirty="0">
                <a:solidFill>
                  <a:srgbClr val="111111"/>
                </a:solidFill>
                <a:effectLst/>
                <a:latin typeface="方正兰亭黑简体" panose="02000000000000000000" pitchFamily="2" charset="-122"/>
                <a:ea typeface="方正兰亭黑简体" panose="02000000000000000000" pitchFamily="2" charset="-122"/>
              </a:rPr>
              <a:t>原则）</a:t>
            </a:r>
          </a:p>
          <a:p>
            <a:pPr algn="l">
              <a:buFont typeface="+mj-lt"/>
              <a:buAutoNum type="arabicPeriod"/>
            </a:pPr>
            <a:r>
              <a:rPr lang="zh-CN" altLang="en-US" sz="1200" b="1" i="0" dirty="0">
                <a:solidFill>
                  <a:srgbClr val="111111"/>
                </a:solidFill>
                <a:effectLst/>
                <a:latin typeface="方正兰亭黑简体" panose="02000000000000000000" pitchFamily="2" charset="-122"/>
                <a:ea typeface="方正兰亭黑简体" panose="02000000000000000000" pitchFamily="2" charset="-122"/>
              </a:rPr>
              <a:t>高覆盖率</a:t>
            </a:r>
            <a:r>
              <a:rPr lang="zh-CN" altLang="en-US" sz="1200" b="0" i="0" dirty="0">
                <a:solidFill>
                  <a:srgbClr val="111111"/>
                </a:solidFill>
                <a:effectLst/>
                <a:latin typeface="方正兰亭黑简体" panose="02000000000000000000" pitchFamily="2" charset="-122"/>
                <a:ea typeface="方正兰亭黑简体" panose="02000000000000000000" pitchFamily="2" charset="-122"/>
              </a:rPr>
              <a:t>：确保测试覆盖尽可能多的代码路径，以最大限度地发现潜在问题。（对应正交分解法）</a:t>
            </a:r>
            <a:endParaRPr lang="en-US" altLang="zh-CN" sz="1200" b="0" i="0" dirty="0">
              <a:solidFill>
                <a:srgbClr val="111111"/>
              </a:solidFill>
              <a:effectLst/>
              <a:latin typeface="方正兰亭黑简体" panose="02000000000000000000" pitchFamily="2" charset="-122"/>
              <a:ea typeface="方正兰亭黑简体" panose="02000000000000000000" pitchFamily="2" charset="-122"/>
            </a:endParaRPr>
          </a:p>
          <a:p>
            <a:pPr marL="179705" marR="0" lvl="0" indent="-179705" algn="l" defTabSz="1219200" rtl="0" eaLnBrk="1" fontAlgn="ctr" latinLnBrk="0" hangingPunct="1">
              <a:lnSpc>
                <a:spcPct val="125000"/>
              </a:lnSpc>
              <a:spcBef>
                <a:spcPts val="0"/>
              </a:spcBef>
              <a:spcAft>
                <a:spcPts val="600"/>
              </a:spcAft>
              <a:buClr>
                <a:schemeClr val="bg1">
                  <a:lumMod val="50000"/>
                </a:schemeClr>
              </a:buClr>
              <a:buSzPct val="60000"/>
              <a:buFont typeface="+mj-lt"/>
              <a:buAutoNum type="arabicPeriod"/>
              <a:tabLst/>
              <a:defRPr/>
            </a:pPr>
            <a:r>
              <a:rPr lang="zh-CN" altLang="en-US" sz="1200" b="1" i="0" dirty="0">
                <a:solidFill>
                  <a:srgbClr val="111111"/>
                </a:solidFill>
                <a:effectLst/>
                <a:latin typeface="方正兰亭黑简体" panose="02000000000000000000" pitchFamily="2" charset="-122"/>
                <a:ea typeface="方正兰亭黑简体" panose="02000000000000000000" pitchFamily="2" charset="-122"/>
              </a:rPr>
              <a:t>易读性</a:t>
            </a:r>
            <a:r>
              <a:rPr lang="zh-CN" altLang="en-US" sz="1200" b="0" i="0" dirty="0">
                <a:solidFill>
                  <a:srgbClr val="111111"/>
                </a:solidFill>
                <a:effectLst/>
                <a:latin typeface="方正兰亭黑简体" panose="02000000000000000000" pitchFamily="2" charset="-122"/>
                <a:ea typeface="方正兰亭黑简体" panose="02000000000000000000" pitchFamily="2" charset="-122"/>
              </a:rPr>
              <a:t>：代码和测试用例应当清晰易懂，便于团队成员理解和使用。</a:t>
            </a:r>
            <a:r>
              <a:rPr lang="en-US" altLang="zh-CN" sz="1200" b="0" i="0" dirty="0">
                <a:solidFill>
                  <a:srgbClr val="111111"/>
                </a:solidFill>
                <a:effectLst/>
                <a:latin typeface="方正兰亭黑简体" panose="02000000000000000000" pitchFamily="2" charset="-122"/>
                <a:ea typeface="方正兰亭黑简体" panose="02000000000000000000" pitchFamily="2" charset="-122"/>
              </a:rPr>
              <a:t>(</a:t>
            </a:r>
            <a:r>
              <a:rPr lang="zh-CN" altLang="en-US" sz="1200" b="0" i="0" dirty="0">
                <a:solidFill>
                  <a:srgbClr val="111111"/>
                </a:solidFill>
                <a:effectLst/>
                <a:latin typeface="方正兰亭黑简体" panose="02000000000000000000" pitchFamily="2" charset="-122"/>
                <a:ea typeface="方正兰亭黑简体" panose="02000000000000000000" pitchFamily="2" charset="-122"/>
              </a:rPr>
              <a:t>对应测试命名规则</a:t>
            </a:r>
            <a:r>
              <a:rPr lang="en-US" altLang="zh-CN" sz="1200" b="0" i="0" dirty="0">
                <a:solidFill>
                  <a:srgbClr val="111111"/>
                </a:solidFill>
                <a:effectLst/>
                <a:latin typeface="方正兰亭黑简体" panose="02000000000000000000" pitchFamily="2" charset="-122"/>
                <a:ea typeface="方正兰亭黑简体" panose="02000000000000000000" pitchFamily="2" charset="-122"/>
              </a:rPr>
              <a:t>)</a:t>
            </a:r>
            <a:endParaRPr lang="zh-CN" altLang="en-US" sz="1200" b="0" i="0" dirty="0">
              <a:solidFill>
                <a:srgbClr val="111111"/>
              </a:solidFill>
              <a:effectLst/>
              <a:latin typeface="方正兰亭黑简体" panose="02000000000000000000" pitchFamily="2" charset="-122"/>
              <a:ea typeface="方正兰亭黑简体" panose="02000000000000000000" pitchFamily="2" charset="-122"/>
            </a:endParaRPr>
          </a:p>
          <a:p>
            <a:pPr marL="0" indent="0" algn="l">
              <a:buFont typeface="+mj-lt"/>
              <a:buNone/>
            </a:pPr>
            <a:endParaRPr lang="zh-CN" altLang="en-US" sz="1200" b="0" i="0" dirty="0">
              <a:solidFill>
                <a:srgbClr val="111111"/>
              </a:solidFill>
              <a:effectLst/>
              <a:latin typeface="方正兰亭黑简体" panose="02000000000000000000" pitchFamily="2" charset="-122"/>
              <a:ea typeface="方正兰亭黑简体" panose="02000000000000000000" pitchFamily="2" charset="-122"/>
            </a:endParaRPr>
          </a:p>
          <a:p>
            <a:pPr marL="0" indent="0" algn="l">
              <a:buNone/>
            </a:pPr>
            <a:r>
              <a:rPr lang="zh-CN" altLang="en-US" sz="1200" b="0" i="0" dirty="0">
                <a:solidFill>
                  <a:srgbClr val="111111"/>
                </a:solidFill>
                <a:effectLst/>
                <a:latin typeface="方正兰亭黑简体" panose="02000000000000000000" pitchFamily="2" charset="-122"/>
                <a:ea typeface="方正兰亭黑简体" panose="02000000000000000000" pitchFamily="2" charset="-122"/>
              </a:rPr>
              <a:t>通过这三个方面的探讨，我们将逐步构建一个高效、可靠的测试防护网。</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lnSpc>
                <a:spcPct val="150000"/>
              </a:lnSpc>
              <a:buNone/>
            </a:pPr>
            <a:r>
              <a:rPr lang="zh-CN" altLang="en-US" b="1" dirty="0"/>
              <a:t>为什么使用正交分解法构建测试防护网？</a:t>
            </a:r>
            <a:endParaRPr lang="zh-CN" altLang="en-US" dirty="0"/>
          </a:p>
          <a:p>
            <a:pPr>
              <a:lnSpc>
                <a:spcPct val="150000"/>
              </a:lnSpc>
              <a:buFont typeface="+mj-lt"/>
              <a:buAutoNum type="arabicPeriod"/>
            </a:pPr>
            <a:r>
              <a:rPr lang="zh-CN" altLang="en-US" b="1" dirty="0"/>
              <a:t>覆盖全面</a:t>
            </a:r>
            <a:r>
              <a:rPr lang="zh-CN" altLang="en-US" dirty="0"/>
              <a:t>：系统覆盖所有测试组合，确保测试有效性</a:t>
            </a:r>
          </a:p>
          <a:p>
            <a:pPr>
              <a:lnSpc>
                <a:spcPct val="150000"/>
              </a:lnSpc>
              <a:buFont typeface="+mj-lt"/>
              <a:buAutoNum type="arabicPeriod"/>
            </a:pPr>
            <a:r>
              <a:rPr lang="zh-CN" altLang="en-US" b="1" dirty="0"/>
              <a:t>减少冗余</a:t>
            </a:r>
            <a:r>
              <a:rPr lang="zh-CN" altLang="en-US" dirty="0"/>
              <a:t>：减少测试用例数量，提高效率</a:t>
            </a:r>
          </a:p>
          <a:p>
            <a:pPr>
              <a:lnSpc>
                <a:spcPct val="150000"/>
              </a:lnSpc>
              <a:buFont typeface="+mj-lt"/>
              <a:buAutoNum type="arabicPeriod"/>
            </a:pPr>
            <a:r>
              <a:rPr lang="zh-CN" altLang="en-US" b="1" dirty="0"/>
              <a:t>发现边界问题</a:t>
            </a:r>
            <a:r>
              <a:rPr lang="zh-CN" altLang="en-US" dirty="0"/>
              <a:t>：识别系统边界问题，提升可靠性</a:t>
            </a:r>
          </a:p>
          <a:p>
            <a:pPr>
              <a:lnSpc>
                <a:spcPct val="150000"/>
              </a:lnSpc>
              <a:buFont typeface="+mj-lt"/>
              <a:buAutoNum type="arabicPeriod"/>
            </a:pPr>
            <a:r>
              <a:rPr lang="zh-CN" altLang="en-US" b="1" dirty="0"/>
              <a:t>提高测试质量</a:t>
            </a:r>
            <a:r>
              <a:rPr lang="zh-CN" altLang="en-US" dirty="0"/>
              <a:t>：早期发现缺陷，提升测试质量</a:t>
            </a:r>
          </a:p>
          <a:p>
            <a:pPr>
              <a:lnSpc>
                <a:spcPct val="150000"/>
              </a:lnSpc>
              <a:buFont typeface="+mj-lt"/>
              <a:buAutoNum type="arabicPeriod"/>
            </a:pPr>
            <a:r>
              <a:rPr lang="zh-CN" altLang="en-US" b="1" dirty="0"/>
              <a:t>理论与实践结合</a:t>
            </a:r>
            <a:r>
              <a:rPr lang="zh-CN" altLang="en-US" dirty="0"/>
              <a:t>：将理论知识应用于实际项目</a:t>
            </a:r>
          </a:p>
          <a:p>
            <a:pPr>
              <a:lnSpc>
                <a:spcPct val="150000"/>
              </a:lnSpc>
              <a:buFont typeface="+mj-lt"/>
              <a:buAutoNum type="arabicPeriod"/>
            </a:pPr>
            <a:r>
              <a:rPr lang="zh-CN" altLang="en-US" b="1" dirty="0"/>
              <a:t>培养系统思维</a:t>
            </a:r>
            <a:r>
              <a:rPr lang="zh-CN" altLang="en-US" dirty="0"/>
              <a:t>：全面分析系统，增强解决复杂问题的能力</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839396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r>
              <a:rPr lang="zh-CN" altLang="en-US" dirty="0"/>
              <a:t>用例即文档，给每一个测试用例根据命名原则起好名字</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4173555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a:xfrm>
            <a:off x="462880" y="4603168"/>
            <a:ext cx="5932800" cy="4697243"/>
          </a:xfrm>
          <a:prstGeom prst="rect">
            <a:avLst/>
          </a:prstGeom>
        </p:spPr>
        <p:txBody>
          <a:bodyPr/>
          <a:lstStyle/>
          <a:p>
            <a:r>
              <a:rPr lang="en-US" altLang="zh-CN" dirty="0"/>
              <a:t>First</a:t>
            </a:r>
            <a:r>
              <a:rPr lang="zh-CN" altLang="en-US" dirty="0"/>
              <a:t>原则的收益需要确认</a:t>
            </a:r>
          </a:p>
        </p:txBody>
      </p:sp>
    </p:spTree>
    <p:extLst>
      <p:ext uri="{BB962C8B-B14F-4D97-AF65-F5344CB8AC3E}">
        <p14:creationId xmlns:p14="http://schemas.microsoft.com/office/powerpoint/2010/main" val="562940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25648360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latin typeface="+mn-ea"/>
              <a:ea typeface="+mn-ea"/>
            </a:endParaRPr>
          </a:p>
        </p:txBody>
      </p:sp>
    </p:spTree>
    <p:extLst>
      <p:ext uri="{BB962C8B-B14F-4D97-AF65-F5344CB8AC3E}">
        <p14:creationId xmlns:p14="http://schemas.microsoft.com/office/powerpoint/2010/main" val="918214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r>
              <a:rPr lang="zh-CN" altLang="en-US" sz="1100" b="1" dirty="0"/>
              <a:t>为什么要在课程中应用</a:t>
            </a:r>
            <a:r>
              <a:rPr lang="en-US" altLang="zh-CN" sz="1100" b="1" dirty="0"/>
              <a:t>Git</a:t>
            </a:r>
            <a:r>
              <a:rPr lang="zh-CN" altLang="en-US" sz="1100" b="1" dirty="0"/>
              <a:t>进行源码管理？</a:t>
            </a:r>
            <a:endParaRPr lang="zh-CN" altLang="en-US" sz="1100" dirty="0"/>
          </a:p>
          <a:p>
            <a:pPr>
              <a:buFont typeface="+mj-lt"/>
              <a:buAutoNum type="arabicPeriod"/>
            </a:pPr>
            <a:r>
              <a:rPr lang="zh-CN" altLang="en-US" sz="1100" b="1" dirty="0"/>
              <a:t>版本控制</a:t>
            </a:r>
            <a:r>
              <a:rPr lang="zh-CN" altLang="en-US" sz="1100" dirty="0"/>
              <a:t>：</a:t>
            </a:r>
            <a:r>
              <a:rPr lang="en-US" altLang="zh-CN" sz="1100" dirty="0"/>
              <a:t>Git</a:t>
            </a:r>
            <a:r>
              <a:rPr lang="zh-CN" altLang="en-US" sz="1100" dirty="0"/>
              <a:t>允许开发者跟踪代码的所有更改，记录每个版本的历史。这不仅有助于回溯和恢复到之前的版本，还能帮助同学们理解代码演变的过程</a:t>
            </a:r>
          </a:p>
          <a:p>
            <a:pPr>
              <a:buFont typeface="+mj-lt"/>
              <a:buAutoNum type="arabicPeriod"/>
            </a:pPr>
            <a:r>
              <a:rPr lang="zh-CN" altLang="en-US" sz="1100" b="1" dirty="0"/>
              <a:t>协作开发</a:t>
            </a:r>
            <a:r>
              <a:rPr lang="zh-CN" altLang="en-US" sz="1100" dirty="0"/>
              <a:t>：</a:t>
            </a:r>
            <a:r>
              <a:rPr lang="en-US" altLang="zh-CN" sz="1100" dirty="0"/>
              <a:t>Git</a:t>
            </a:r>
            <a:r>
              <a:rPr lang="zh-CN" altLang="en-US" sz="1100" dirty="0"/>
              <a:t>支持多人协作开发，学习如何处理代码合并冲突，提升团队合作能力</a:t>
            </a:r>
          </a:p>
          <a:p>
            <a:pPr>
              <a:buFont typeface="+mj-lt"/>
              <a:buAutoNum type="arabicPeriod"/>
            </a:pPr>
            <a:r>
              <a:rPr lang="zh-CN" altLang="en-US" sz="1100" b="1" dirty="0"/>
              <a:t>代码质量</a:t>
            </a:r>
            <a:r>
              <a:rPr lang="zh-CN" altLang="en-US" sz="1100" dirty="0"/>
              <a:t>：通过</a:t>
            </a:r>
            <a:r>
              <a:rPr lang="en-US" altLang="zh-CN" sz="1100" dirty="0"/>
              <a:t>Git</a:t>
            </a:r>
            <a:r>
              <a:rPr lang="zh-CN" altLang="en-US" sz="1100" dirty="0"/>
              <a:t>的分支管理，同学们可以在独立的分支上进行实验和开发，确保主分支的代码质量。这培养了良好的开发习惯和代码管理意识</a:t>
            </a:r>
          </a:p>
          <a:p>
            <a:pPr>
              <a:buFont typeface="+mj-lt"/>
              <a:buAutoNum type="arabicPeriod"/>
            </a:pPr>
            <a:r>
              <a:rPr lang="zh-CN" altLang="en-US" sz="1100" b="1" dirty="0"/>
              <a:t>备份与恢复</a:t>
            </a:r>
            <a:r>
              <a:rPr lang="zh-CN" altLang="en-US" sz="1100" dirty="0"/>
              <a:t>：</a:t>
            </a:r>
            <a:r>
              <a:rPr lang="en-US" altLang="zh-CN" sz="1100" dirty="0"/>
              <a:t>Git</a:t>
            </a:r>
            <a:r>
              <a:rPr lang="zh-CN" altLang="en-US" sz="1100" dirty="0"/>
              <a:t>提供了强大的备份和恢复功能，防止代码丢失。同学们可以学会如何在意外情况下恢复代码，增强项目的可靠性</a:t>
            </a:r>
          </a:p>
          <a:p>
            <a:pPr>
              <a:buFont typeface="+mj-lt"/>
              <a:buAutoNum type="arabicPeriod"/>
            </a:pPr>
            <a:r>
              <a:rPr lang="zh-CN" altLang="en-US" sz="1100" b="1" dirty="0"/>
              <a:t>持续集成</a:t>
            </a:r>
            <a:r>
              <a:rPr lang="zh-CN" altLang="en-US" sz="1100" dirty="0"/>
              <a:t>：</a:t>
            </a:r>
            <a:r>
              <a:rPr lang="en-US" altLang="zh-CN" sz="1100" dirty="0"/>
              <a:t>Git</a:t>
            </a:r>
            <a:r>
              <a:rPr lang="zh-CN" altLang="en-US" sz="1100" dirty="0"/>
              <a:t>与持续集成工具结合，可以实现自动化测试和部署，帮助同学们了解现代软件开发流程</a:t>
            </a:r>
            <a:endParaRPr lang="en-US" altLang="zh-CN" sz="1100" dirty="0"/>
          </a:p>
          <a:p>
            <a:pPr>
              <a:buFont typeface="+mj-lt"/>
              <a:buAutoNum type="arabicPeriod"/>
            </a:pPr>
            <a:endParaRPr lang="en-US" altLang="zh-CN" sz="11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en-US" altLang="zh-CN" dirty="0"/>
          </a:p>
        </p:txBody>
      </p:sp>
    </p:spTree>
    <p:extLst>
      <p:ext uri="{BB962C8B-B14F-4D97-AF65-F5344CB8AC3E}">
        <p14:creationId xmlns:p14="http://schemas.microsoft.com/office/powerpoint/2010/main" val="7978511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lnSpc>
                <a:spcPct val="150000"/>
              </a:lnSpc>
              <a:buNone/>
            </a:pPr>
            <a:r>
              <a:rPr lang="zh-CN" altLang="en-US" sz="1800" b="1" dirty="0">
                <a:effectLst/>
                <a:latin typeface="方正兰亭黑简体" panose="02000000000000000000" pitchFamily="2" charset="-122"/>
                <a:ea typeface="方正兰亭黑简体" panose="02000000000000000000" pitchFamily="2" charset="-122"/>
              </a:rPr>
              <a:t>需提醒学生注意：</a:t>
            </a:r>
            <a:endParaRPr lang="en-US" altLang="zh-CN" sz="1800" b="1" dirty="0">
              <a:effectLst/>
              <a:latin typeface="方正兰亭黑简体" panose="02000000000000000000" pitchFamily="2" charset="-122"/>
              <a:ea typeface="方正兰亭黑简体" panose="02000000000000000000" pitchFamily="2" charset="-122"/>
            </a:endParaRPr>
          </a:p>
          <a:p>
            <a:pPr marL="285750" indent="-285750">
              <a:lnSpc>
                <a:spcPct val="150000"/>
              </a:lnSpc>
              <a:buFont typeface="Arial" panose="020B0604020202020204" pitchFamily="34" charset="0"/>
              <a:buChar char="•"/>
            </a:pPr>
            <a:r>
              <a:rPr lang="en-US" altLang="zh-CN" sz="1800" b="0" dirty="0">
                <a:effectLst/>
                <a:latin typeface="方正兰亭黑简体" panose="02000000000000000000" pitchFamily="2" charset="-122"/>
                <a:ea typeface="方正兰亭黑简体" panose="02000000000000000000" pitchFamily="2" charset="-122"/>
              </a:rPr>
              <a:t>windows</a:t>
            </a:r>
            <a:r>
              <a:rPr lang="zh-CN" altLang="en-US" sz="1800" b="0" dirty="0">
                <a:effectLst/>
                <a:latin typeface="方正兰亭黑简体" panose="02000000000000000000" pitchFamily="2" charset="-122"/>
                <a:ea typeface="方正兰亭黑简体" panose="02000000000000000000" pitchFamily="2" charset="-122"/>
              </a:rPr>
              <a:t>下</a:t>
            </a:r>
            <a:r>
              <a:rPr lang="en-US" altLang="zh-CN" sz="1800" b="0" dirty="0">
                <a:effectLst/>
                <a:latin typeface="方正兰亭黑简体" panose="02000000000000000000" pitchFamily="2" charset="-122"/>
                <a:ea typeface="方正兰亭黑简体" panose="02000000000000000000" pitchFamily="2" charset="-122"/>
              </a:rPr>
              <a:t>git commit -m</a:t>
            </a:r>
            <a:r>
              <a:rPr lang="zh-CN" altLang="en-US" sz="1800" b="0" dirty="0">
                <a:effectLst/>
                <a:latin typeface="方正兰亭黑简体" panose="02000000000000000000" pitchFamily="2" charset="-122"/>
                <a:ea typeface="方正兰亭黑简体" panose="02000000000000000000" pitchFamily="2" charset="-122"/>
              </a:rPr>
              <a:t>提交代码时，</a:t>
            </a:r>
            <a:r>
              <a:rPr lang="en-US" altLang="zh-CN" sz="1800" b="0" dirty="0">
                <a:effectLst/>
                <a:latin typeface="方正兰亭黑简体" panose="02000000000000000000" pitchFamily="2" charset="-122"/>
                <a:ea typeface="方正兰亭黑简体" panose="02000000000000000000" pitchFamily="2" charset="-122"/>
              </a:rPr>
              <a:t>comment</a:t>
            </a:r>
            <a:r>
              <a:rPr lang="zh-CN" altLang="en-US" sz="1800" b="0" dirty="0">
                <a:effectLst/>
                <a:latin typeface="方正兰亭黑简体" panose="02000000000000000000" pitchFamily="2" charset="-122"/>
                <a:ea typeface="方正兰亭黑简体" panose="02000000000000000000" pitchFamily="2" charset="-122"/>
              </a:rPr>
              <a:t>信息不支持</a:t>
            </a:r>
            <a:r>
              <a:rPr lang="en-US" altLang="zh-CN" sz="1800" b="0" dirty="0">
                <a:solidFill>
                  <a:srgbClr val="FF0000"/>
                </a:solidFill>
                <a:effectLst/>
                <a:latin typeface="方正兰亭黑简体" panose="02000000000000000000" pitchFamily="2" charset="-122"/>
                <a:ea typeface="方正兰亭黑简体" panose="02000000000000000000" pitchFamily="2" charset="-122"/>
              </a:rPr>
              <a:t>''</a:t>
            </a:r>
            <a:r>
              <a:rPr lang="zh-CN" altLang="en-US" sz="1800" b="0" dirty="0">
                <a:effectLst/>
                <a:latin typeface="方正兰亭黑简体" panose="02000000000000000000" pitchFamily="2" charset="-122"/>
                <a:ea typeface="方正兰亭黑简体" panose="02000000000000000000" pitchFamily="2" charset="-122"/>
              </a:rPr>
              <a:t>，需要使用</a:t>
            </a:r>
            <a:r>
              <a:rPr lang="en-US" altLang="zh-CN" sz="1800" b="0" dirty="0">
                <a:solidFill>
                  <a:srgbClr val="FF0000"/>
                </a:solidFill>
                <a:effectLst/>
                <a:latin typeface="方正兰亭黑简体" panose="02000000000000000000" pitchFamily="2" charset="-122"/>
                <a:ea typeface="方正兰亭黑简体" panose="02000000000000000000" pitchFamily="2" charset="-122"/>
              </a:rPr>
              <a:t>""</a:t>
            </a:r>
          </a:p>
          <a:p>
            <a:pPr marL="285750" indent="-285750">
              <a:lnSpc>
                <a:spcPct val="150000"/>
              </a:lnSpc>
              <a:buFont typeface="Arial" panose="020B0604020202020204" pitchFamily="34" charset="0"/>
              <a:buChar char="•"/>
            </a:pPr>
            <a:r>
              <a:rPr lang="zh-CN" altLang="en-US" sz="1800" b="0" dirty="0">
                <a:effectLst/>
                <a:latin typeface="方正兰亭黑简体" panose="02000000000000000000" pitchFamily="2" charset="-122"/>
                <a:ea typeface="方正兰亭黑简体" panose="02000000000000000000" pitchFamily="2" charset="-122"/>
              </a:rPr>
              <a:t>本课程后续演示涉及</a:t>
            </a:r>
            <a:r>
              <a:rPr lang="en-US" altLang="zh-CN" sz="1800" b="0" dirty="0">
                <a:effectLst/>
                <a:latin typeface="方正兰亭黑简体" panose="02000000000000000000" pitchFamily="2" charset="-122"/>
                <a:ea typeface="方正兰亭黑简体" panose="02000000000000000000" pitchFamily="2" charset="-122"/>
              </a:rPr>
              <a:t>git</a:t>
            </a:r>
            <a:r>
              <a:rPr lang="zh-CN" altLang="en-US" sz="1800" b="0" dirty="0">
                <a:effectLst/>
                <a:latin typeface="方正兰亭黑简体" panose="02000000000000000000" pitchFamily="2" charset="-122"/>
                <a:ea typeface="方正兰亭黑简体" panose="02000000000000000000" pitchFamily="2" charset="-122"/>
              </a:rPr>
              <a:t>的操作均为</a:t>
            </a:r>
            <a:r>
              <a:rPr lang="en-US" altLang="zh-CN" sz="1800" b="0" dirty="0" err="1">
                <a:effectLst/>
                <a:latin typeface="方正兰亭黑简体" panose="02000000000000000000" pitchFamily="2" charset="-122"/>
                <a:ea typeface="方正兰亭黑简体" panose="02000000000000000000" pitchFamily="2" charset="-122"/>
              </a:rPr>
              <a:t>linux</a:t>
            </a:r>
            <a:r>
              <a:rPr lang="zh-CN" altLang="en-US" sz="1800" b="0" dirty="0">
                <a:effectLst/>
                <a:latin typeface="方正兰亭黑简体" panose="02000000000000000000" pitchFamily="2" charset="-122"/>
                <a:ea typeface="方正兰亭黑简体" panose="02000000000000000000" pitchFamily="2" charset="-122"/>
              </a:rPr>
              <a:t>环境，用</a:t>
            </a:r>
            <a:r>
              <a:rPr lang="en-US" altLang="zh-CN" sz="1800" b="0" dirty="0">
                <a:effectLst/>
                <a:latin typeface="方正兰亭黑简体" panose="02000000000000000000" pitchFamily="2" charset="-122"/>
                <a:ea typeface="方正兰亭黑简体" panose="02000000000000000000" pitchFamily="2" charset="-122"/>
              </a:rPr>
              <a:t>windows</a:t>
            </a:r>
            <a:r>
              <a:rPr lang="zh-CN" altLang="en-US" sz="1800" b="0" dirty="0">
                <a:effectLst/>
                <a:latin typeface="方正兰亭黑简体" panose="02000000000000000000" pitchFamily="2" charset="-122"/>
                <a:ea typeface="方正兰亭黑简体" panose="02000000000000000000" pitchFamily="2" charset="-122"/>
              </a:rPr>
              <a:t>完成课程的同学需自行适配使用</a:t>
            </a:r>
            <a:r>
              <a:rPr lang="en-US" altLang="zh-CN" sz="1800" b="0" dirty="0">
                <a:solidFill>
                  <a:srgbClr val="FF0000"/>
                </a:solidFill>
                <a:effectLst/>
                <a:latin typeface="方正兰亭黑简体" panose="02000000000000000000" pitchFamily="2" charset="-122"/>
                <a:ea typeface="方正兰亭黑简体" panose="02000000000000000000" pitchFamily="2" charset="-122"/>
              </a:rPr>
              <a:t>""</a:t>
            </a:r>
            <a:r>
              <a:rPr lang="zh-CN" altLang="en-US" sz="1800" b="0" dirty="0">
                <a:effectLst/>
                <a:latin typeface="方正兰亭黑简体" panose="02000000000000000000" pitchFamily="2" charset="-122"/>
                <a:ea typeface="方正兰亭黑简体" panose="02000000000000000000" pitchFamily="2" charset="-122"/>
              </a:rPr>
              <a:t>提交</a:t>
            </a:r>
            <a:r>
              <a:rPr lang="en-US" altLang="zh-CN" sz="1800" b="0" dirty="0">
                <a:effectLst/>
                <a:latin typeface="方正兰亭黑简体" panose="02000000000000000000" pitchFamily="2" charset="-122"/>
                <a:ea typeface="方正兰亭黑简体" panose="02000000000000000000" pitchFamily="2" charset="-122"/>
              </a:rPr>
              <a:t>commit comment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a:xfrm>
            <a:off x="462880" y="4603168"/>
            <a:ext cx="5932800" cy="4697243"/>
          </a:xfrm>
          <a:prstGeom prst="rect">
            <a:avLst/>
          </a:prstGeom>
        </p:spPr>
        <p:txBody>
          <a:bodyPr/>
          <a:lstStyle/>
          <a:p>
            <a:pPr marL="0" indent="0">
              <a:buNone/>
            </a:pPr>
            <a:endParaRPr lang="zh-CN" altLang="en-US" dirty="0"/>
          </a:p>
        </p:txBody>
      </p:sp>
    </p:spTree>
    <p:extLst>
      <p:ext uri="{BB962C8B-B14F-4D97-AF65-F5344CB8AC3E}">
        <p14:creationId xmlns:p14="http://schemas.microsoft.com/office/powerpoint/2010/main" val="1548642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33654990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lnSpc>
                <a:spcPct val="150000"/>
              </a:lnSpc>
              <a:buNone/>
            </a:pPr>
            <a:r>
              <a:rPr lang="zh-CN" altLang="en-US" sz="2400" b="1" dirty="0">
                <a:solidFill>
                  <a:srgbClr val="FF0000"/>
                </a:solidFill>
                <a:effectLst/>
                <a:latin typeface="方正兰亭黑简体" panose="02000000000000000000" pitchFamily="2" charset="-122"/>
                <a:ea typeface="方正兰亭黑简体" panose="02000000000000000000" pitchFamily="2" charset="-122"/>
              </a:rPr>
              <a:t>软件开发工程化</a:t>
            </a:r>
            <a:endParaRPr lang="en-US" altLang="zh-CN" sz="2400" b="1" dirty="0">
              <a:solidFill>
                <a:srgbClr val="FF0000"/>
              </a:solidFill>
              <a:effectLst/>
              <a:latin typeface="方正兰亭黑简体" panose="02000000000000000000" pitchFamily="2" charset="-122"/>
              <a:ea typeface="方正兰亭黑简体" panose="02000000000000000000" pitchFamily="2" charset="-122"/>
            </a:endParaRPr>
          </a:p>
          <a:p>
            <a:pPr marL="0" indent="0">
              <a:lnSpc>
                <a:spcPct val="150000"/>
              </a:lnSpc>
              <a:buNone/>
            </a:pPr>
            <a:endParaRPr lang="en-US" altLang="zh-CN" sz="2400" b="1" dirty="0">
              <a:solidFill>
                <a:srgbClr val="FF0000"/>
              </a:solidFill>
              <a:effectLst/>
              <a:latin typeface="方正兰亭黑简体" panose="02000000000000000000" pitchFamily="2" charset="-122"/>
              <a:ea typeface="方正兰亭黑简体" panose="02000000000000000000" pitchFamily="2" charset="-122"/>
            </a:endParaRPr>
          </a:p>
          <a:p>
            <a:pPr marL="0" indent="0" algn="l">
              <a:buNone/>
            </a:pPr>
            <a:r>
              <a:rPr lang="zh-CN" altLang="en-US" sz="3200" b="1" i="0" dirty="0">
                <a:solidFill>
                  <a:srgbClr val="111111"/>
                </a:solidFill>
                <a:effectLst/>
                <a:latin typeface="+mn-ea"/>
                <a:ea typeface="+mn-ea"/>
              </a:rPr>
              <a:t>为什么选择先写用例后写代码？</a:t>
            </a:r>
            <a:endParaRPr lang="zh-CN" altLang="en-US" sz="3200" b="0" i="0" dirty="0">
              <a:solidFill>
                <a:srgbClr val="111111"/>
              </a:solidFill>
              <a:effectLst/>
              <a:latin typeface="+mn-ea"/>
              <a:ea typeface="+mn-ea"/>
            </a:endParaRPr>
          </a:p>
          <a:p>
            <a:pPr algn="l">
              <a:buFont typeface="+mj-lt"/>
              <a:buAutoNum type="arabicPeriod"/>
            </a:pPr>
            <a:r>
              <a:rPr lang="zh-CN" altLang="en-US" sz="3200" b="1" i="0" dirty="0">
                <a:solidFill>
                  <a:srgbClr val="111111"/>
                </a:solidFill>
                <a:effectLst/>
                <a:latin typeface="+mn-ea"/>
                <a:ea typeface="+mn-ea"/>
              </a:rPr>
              <a:t>明确需求</a:t>
            </a:r>
            <a:r>
              <a:rPr lang="zh-CN" altLang="en-US" sz="3200" b="0" i="0" dirty="0">
                <a:solidFill>
                  <a:srgbClr val="111111"/>
                </a:solidFill>
                <a:effectLst/>
                <a:latin typeface="+mn-ea"/>
                <a:ea typeface="+mn-ea"/>
              </a:rPr>
              <a:t>：先写测试用例可以帮助明确需求和预期行为，确保开发目标清晰。</a:t>
            </a:r>
          </a:p>
          <a:p>
            <a:pPr algn="l">
              <a:buFont typeface="+mj-lt"/>
              <a:buAutoNum type="arabicPeriod"/>
            </a:pPr>
            <a:r>
              <a:rPr lang="zh-CN" altLang="en-US" sz="3200" b="1" i="0" dirty="0">
                <a:solidFill>
                  <a:srgbClr val="111111"/>
                </a:solidFill>
                <a:effectLst/>
                <a:latin typeface="+mn-ea"/>
                <a:ea typeface="+mn-ea"/>
              </a:rPr>
              <a:t>驱动设计</a:t>
            </a:r>
            <a:r>
              <a:rPr lang="zh-CN" altLang="en-US" sz="3200" b="0" i="0" dirty="0">
                <a:solidFill>
                  <a:srgbClr val="111111"/>
                </a:solidFill>
                <a:effectLst/>
                <a:latin typeface="+mn-ea"/>
                <a:ea typeface="+mn-ea"/>
              </a:rPr>
              <a:t>：测试用例驱动代码设计，促使开发者编写更简洁、可测试的代码。</a:t>
            </a:r>
          </a:p>
          <a:p>
            <a:pPr algn="l">
              <a:buFont typeface="+mj-lt"/>
              <a:buAutoNum type="arabicPeriod"/>
            </a:pPr>
            <a:r>
              <a:rPr lang="zh-CN" altLang="en-US" sz="3200" b="1" i="0" dirty="0">
                <a:solidFill>
                  <a:srgbClr val="111111"/>
                </a:solidFill>
                <a:effectLst/>
                <a:latin typeface="+mn-ea"/>
                <a:ea typeface="+mn-ea"/>
              </a:rPr>
              <a:t>持续反馈</a:t>
            </a:r>
            <a:r>
              <a:rPr lang="zh-CN" altLang="en-US" sz="3200" b="0" i="0" dirty="0">
                <a:solidFill>
                  <a:srgbClr val="111111"/>
                </a:solidFill>
                <a:effectLst/>
                <a:latin typeface="+mn-ea"/>
                <a:ea typeface="+mn-ea"/>
              </a:rPr>
              <a:t>：通过不断运行测试用例，开发者可以即时获得反馈，确保每个功能模块都按预期工作。</a:t>
            </a:r>
          </a:p>
          <a:p>
            <a:pPr algn="l">
              <a:buFont typeface="+mj-lt"/>
              <a:buAutoNum type="arabicPeriod"/>
            </a:pPr>
            <a:r>
              <a:rPr lang="zh-CN" altLang="en-US" sz="3200" b="1" i="0" dirty="0">
                <a:solidFill>
                  <a:srgbClr val="111111"/>
                </a:solidFill>
                <a:effectLst/>
                <a:latin typeface="+mn-ea"/>
                <a:ea typeface="+mn-ea"/>
              </a:rPr>
              <a:t>减少回归</a:t>
            </a:r>
            <a:r>
              <a:rPr lang="zh-CN" altLang="en-US" sz="3200" b="0" i="0" dirty="0">
                <a:solidFill>
                  <a:srgbClr val="111111"/>
                </a:solidFill>
                <a:effectLst/>
                <a:latin typeface="+mn-ea"/>
                <a:ea typeface="+mn-ea"/>
              </a:rPr>
              <a:t>：先写测试用例可以防止新代码引入的错误影响已有功能，减少回归问题。</a:t>
            </a:r>
          </a:p>
        </p:txBody>
      </p:sp>
    </p:spTree>
    <p:extLst>
      <p:ext uri="{BB962C8B-B14F-4D97-AF65-F5344CB8AC3E}">
        <p14:creationId xmlns:p14="http://schemas.microsoft.com/office/powerpoint/2010/main" val="2179607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r>
              <a:rPr lang="zh-CN" altLang="en-US" b="0" i="0" dirty="0">
                <a:solidFill>
                  <a:srgbClr val="111111"/>
                </a:solidFill>
                <a:effectLst/>
                <a:latin typeface="+mn-ea"/>
                <a:ea typeface="+mn-ea"/>
              </a:rPr>
              <a:t>测试用例在命名和结构方面都很清晰和有效，有助于代码的可读性和可维护性。</a:t>
            </a:r>
            <a:endParaRPr lang="en-US" altLang="zh-CN" b="0" i="0" dirty="0">
              <a:solidFill>
                <a:srgbClr val="111111"/>
              </a:solidFill>
              <a:effectLst/>
              <a:latin typeface="+mn-ea"/>
              <a:ea typeface="+mn-ea"/>
            </a:endParaRPr>
          </a:p>
          <a:p>
            <a:endParaRPr lang="en-US" altLang="zh-CN" b="0" i="0" dirty="0">
              <a:solidFill>
                <a:srgbClr val="111111"/>
              </a:solidFill>
              <a:effectLst/>
              <a:latin typeface="+mn-ea"/>
              <a:ea typeface="+mn-ea"/>
            </a:endParaRPr>
          </a:p>
          <a:p>
            <a:pPr marL="0" indent="0" algn="l">
              <a:lnSpc>
                <a:spcPct val="150000"/>
              </a:lnSpc>
              <a:buFont typeface="+mj-lt"/>
              <a:buNone/>
            </a:pPr>
            <a:r>
              <a:rPr lang="zh-CN" altLang="en-US" b="1" i="0" dirty="0">
                <a:solidFill>
                  <a:srgbClr val="111111"/>
                </a:solidFill>
                <a:effectLst/>
                <a:latin typeface="+mn-ea"/>
                <a:ea typeface="+mn-ea"/>
              </a:rPr>
              <a:t>测试结构</a:t>
            </a:r>
            <a:r>
              <a:rPr lang="zh-CN" altLang="en-US" b="0" i="0" dirty="0">
                <a:solidFill>
                  <a:srgbClr val="111111"/>
                </a:solidFill>
                <a:effectLst/>
                <a:latin typeface="+mn-ea"/>
                <a:ea typeface="+mn-ea"/>
              </a:rPr>
              <a:t>：</a:t>
            </a:r>
            <a:endParaRPr lang="en-US" altLang="zh-CN" b="0" i="0" dirty="0">
              <a:solidFill>
                <a:srgbClr val="111111"/>
              </a:solidFill>
              <a:effectLst/>
              <a:latin typeface="+mn-ea"/>
              <a:ea typeface="+mn-ea"/>
            </a:endParaRPr>
          </a:p>
          <a:p>
            <a:pPr marL="0" indent="0" algn="l">
              <a:lnSpc>
                <a:spcPct val="150000"/>
              </a:lnSpc>
              <a:buFont typeface="+mj-lt"/>
              <a:buNone/>
            </a:pPr>
            <a:r>
              <a:rPr lang="zh-CN" altLang="en-US" b="0" i="0" dirty="0">
                <a:solidFill>
                  <a:srgbClr val="111111"/>
                </a:solidFill>
                <a:effectLst/>
                <a:latin typeface="+mn-ea"/>
                <a:ea typeface="+mn-ea"/>
              </a:rPr>
              <a:t>测试遵循了 </a:t>
            </a:r>
            <a:r>
              <a:rPr lang="en-US" altLang="zh-CN" b="0" i="0" dirty="0">
                <a:solidFill>
                  <a:srgbClr val="111111"/>
                </a:solidFill>
                <a:effectLst/>
                <a:latin typeface="+mn-ea"/>
                <a:ea typeface="+mn-ea"/>
              </a:rPr>
              <a:t>Arrange-Act-Assert (AAA) </a:t>
            </a:r>
            <a:r>
              <a:rPr lang="zh-CN" altLang="en-US" b="0" i="0" dirty="0">
                <a:solidFill>
                  <a:srgbClr val="111111"/>
                </a:solidFill>
                <a:effectLst/>
                <a:latin typeface="+mn-ea"/>
                <a:ea typeface="+mn-ea"/>
              </a:rPr>
              <a:t>模式，这是提高可读性和维护性的好习惯：</a:t>
            </a:r>
          </a:p>
          <a:p>
            <a:pPr marL="422910" lvl="0" indent="-228600" algn="l">
              <a:lnSpc>
                <a:spcPct val="150000"/>
              </a:lnSpc>
              <a:buFont typeface="+mj-lt"/>
              <a:buAutoNum type="arabicPeriod"/>
            </a:pPr>
            <a:r>
              <a:rPr lang="en-US" altLang="zh-CN" b="1" i="0" dirty="0">
                <a:solidFill>
                  <a:srgbClr val="111111"/>
                </a:solidFill>
                <a:effectLst/>
                <a:latin typeface="+mn-ea"/>
                <a:ea typeface="+mn-ea"/>
              </a:rPr>
              <a:t>Arrange</a:t>
            </a:r>
            <a:r>
              <a:rPr lang="zh-CN" altLang="en-US" b="0" i="0" dirty="0">
                <a:solidFill>
                  <a:srgbClr val="111111"/>
                </a:solidFill>
                <a:effectLst/>
                <a:latin typeface="+mn-ea"/>
                <a:ea typeface="+mn-ea"/>
              </a:rPr>
              <a:t>：设置初始状态 </a:t>
            </a:r>
            <a:r>
              <a:rPr lang="en-US" altLang="zh-CN" b="0" i="0" dirty="0">
                <a:solidFill>
                  <a:srgbClr val="111111"/>
                </a:solidFill>
                <a:effectLst/>
                <a:latin typeface="+mn-ea"/>
                <a:ea typeface="+mn-ea"/>
              </a:rPr>
              <a:t>(std::</a:t>
            </a:r>
            <a:r>
              <a:rPr lang="en-US" altLang="zh-CN" b="0" i="0" dirty="0" err="1">
                <a:solidFill>
                  <a:srgbClr val="111111"/>
                </a:solidFill>
                <a:effectLst/>
                <a:latin typeface="+mn-ea"/>
                <a:ea typeface="+mn-ea"/>
              </a:rPr>
              <a:t>unique_ptr</a:t>
            </a:r>
            <a:r>
              <a:rPr lang="en-US" altLang="zh-CN" b="0" i="0" dirty="0">
                <a:solidFill>
                  <a:srgbClr val="111111"/>
                </a:solidFill>
                <a:effectLst/>
                <a:latin typeface="+mn-ea"/>
                <a:ea typeface="+mn-ea"/>
              </a:rPr>
              <a:t>&lt;Executor&gt; executor(Executor::</a:t>
            </a:r>
            <a:r>
              <a:rPr lang="en-US" altLang="zh-CN" b="0" i="0" dirty="0" err="1">
                <a:solidFill>
                  <a:srgbClr val="111111"/>
                </a:solidFill>
                <a:effectLst/>
                <a:latin typeface="+mn-ea"/>
                <a:ea typeface="+mn-ea"/>
              </a:rPr>
              <a:t>NewExecutor</a:t>
            </a:r>
            <a:r>
              <a:rPr lang="en-US" altLang="zh-CN" b="0" i="0" dirty="0">
                <a:solidFill>
                  <a:srgbClr val="111111"/>
                </a:solidFill>
                <a:effectLst/>
                <a:latin typeface="+mn-ea"/>
                <a:ea typeface="+mn-ea"/>
              </a:rPr>
              <a:t>({0, 0, 'E'}));)</a:t>
            </a:r>
            <a:endParaRPr lang="zh-CN" altLang="en-US" b="0" i="0" dirty="0">
              <a:solidFill>
                <a:srgbClr val="111111"/>
              </a:solidFill>
              <a:effectLst/>
              <a:latin typeface="+mn-ea"/>
              <a:ea typeface="+mn-ea"/>
            </a:endParaRPr>
          </a:p>
          <a:p>
            <a:pPr marL="422910" lvl="0" indent="-228600" algn="l">
              <a:lnSpc>
                <a:spcPct val="150000"/>
              </a:lnSpc>
              <a:buFont typeface="+mj-lt"/>
              <a:buAutoNum type="arabicPeriod"/>
            </a:pPr>
            <a:r>
              <a:rPr lang="en-US" altLang="zh-CN" b="1" i="0" dirty="0">
                <a:solidFill>
                  <a:srgbClr val="111111"/>
                </a:solidFill>
                <a:effectLst/>
                <a:latin typeface="+mn-ea"/>
                <a:ea typeface="+mn-ea"/>
              </a:rPr>
              <a:t>Act</a:t>
            </a:r>
            <a:r>
              <a:rPr lang="zh-CN" altLang="en-US" b="0" i="0" dirty="0">
                <a:solidFill>
                  <a:srgbClr val="111111"/>
                </a:solidFill>
                <a:effectLst/>
                <a:latin typeface="+mn-ea"/>
                <a:ea typeface="+mn-ea"/>
              </a:rPr>
              <a:t>：在这个测试中，没有动作，因为测试的是初始状态</a:t>
            </a:r>
          </a:p>
          <a:p>
            <a:pPr marL="422910" lvl="0" indent="-228600" algn="l">
              <a:lnSpc>
                <a:spcPct val="150000"/>
              </a:lnSpc>
              <a:buFont typeface="+mj-lt"/>
              <a:buAutoNum type="arabicPeriod"/>
            </a:pPr>
            <a:r>
              <a:rPr lang="en-US" altLang="zh-CN" b="1" i="0" dirty="0">
                <a:solidFill>
                  <a:srgbClr val="111111"/>
                </a:solidFill>
                <a:effectLst/>
                <a:latin typeface="+mn-ea"/>
                <a:ea typeface="+mn-ea"/>
              </a:rPr>
              <a:t>Assert</a:t>
            </a:r>
            <a:r>
              <a:rPr lang="zh-CN" altLang="en-US" b="0" i="0" dirty="0">
                <a:solidFill>
                  <a:srgbClr val="111111"/>
                </a:solidFill>
                <a:effectLst/>
                <a:latin typeface="+mn-ea"/>
                <a:ea typeface="+mn-ea"/>
              </a:rPr>
              <a:t>：验证预期结果 </a:t>
            </a:r>
            <a:r>
              <a:rPr lang="en-US" altLang="zh-CN" b="0" i="0" dirty="0">
                <a:solidFill>
                  <a:srgbClr val="111111"/>
                </a:solidFill>
                <a:effectLst/>
                <a:latin typeface="+mn-ea"/>
                <a:ea typeface="+mn-ea"/>
              </a:rPr>
              <a:t>(ASSERT_EQ(target, executor-&gt;Query());)</a:t>
            </a:r>
          </a:p>
          <a:p>
            <a:pPr marL="194310" lvl="0" indent="0" algn="l">
              <a:lnSpc>
                <a:spcPct val="150000"/>
              </a:lnSpc>
              <a:buFont typeface="+mj-lt"/>
              <a:buNone/>
            </a:pPr>
            <a:r>
              <a:rPr lang="en-US" altLang="zh-CN" dirty="0">
                <a:latin typeface="+mn-ea"/>
                <a:ea typeface="+mn-ea"/>
              </a:rPr>
              <a:t>     </a:t>
            </a:r>
            <a:r>
              <a:rPr lang="en-US" altLang="zh-CN" dirty="0">
                <a:highlight>
                  <a:srgbClr val="FFFF00"/>
                </a:highlight>
                <a:latin typeface="+mn-ea"/>
                <a:ea typeface="+mn-ea"/>
              </a:rPr>
              <a:t>std::tie</a:t>
            </a:r>
            <a:r>
              <a:rPr lang="zh-CN" altLang="en-US" b="0" i="0" dirty="0">
                <a:solidFill>
                  <a:srgbClr val="111111"/>
                </a:solidFill>
                <a:effectLst/>
                <a:highlight>
                  <a:srgbClr val="FFFF00"/>
                </a:highlight>
                <a:latin typeface="+mn-ea"/>
                <a:ea typeface="+mn-ea"/>
              </a:rPr>
              <a:t> 的使用使得 </a:t>
            </a:r>
            <a:r>
              <a:rPr lang="en-US" altLang="zh-CN" dirty="0">
                <a:highlight>
                  <a:srgbClr val="FFFF00"/>
                </a:highlight>
                <a:latin typeface="+mn-ea"/>
                <a:ea typeface="+mn-ea"/>
              </a:rPr>
              <a:t>Pose</a:t>
            </a:r>
            <a:r>
              <a:rPr lang="zh-CN" altLang="en-US" b="0" i="0" dirty="0">
                <a:solidFill>
                  <a:srgbClr val="111111"/>
                </a:solidFill>
                <a:effectLst/>
                <a:highlight>
                  <a:srgbClr val="FFFF00"/>
                </a:highlight>
                <a:latin typeface="+mn-ea"/>
                <a:ea typeface="+mn-ea"/>
              </a:rPr>
              <a:t> 类的比较操作变得非常简洁和高效。这是一个很好的实践，展示了如何利用 </a:t>
            </a:r>
            <a:r>
              <a:rPr lang="en-US" altLang="zh-CN" b="0" i="0" dirty="0">
                <a:solidFill>
                  <a:srgbClr val="111111"/>
                </a:solidFill>
                <a:effectLst/>
                <a:highlight>
                  <a:srgbClr val="FFFF00"/>
                </a:highlight>
                <a:latin typeface="+mn-ea"/>
                <a:ea typeface="+mn-ea"/>
              </a:rPr>
              <a:t>C++ </a:t>
            </a:r>
            <a:r>
              <a:rPr lang="zh-CN" altLang="en-US" b="0" i="0" dirty="0">
                <a:solidFill>
                  <a:srgbClr val="111111"/>
                </a:solidFill>
                <a:effectLst/>
                <a:highlight>
                  <a:srgbClr val="FFFF00"/>
                </a:highlight>
                <a:latin typeface="+mn-ea"/>
                <a:ea typeface="+mn-ea"/>
              </a:rPr>
              <a:t>标准库中的工具来简化代码和提高可读性</a:t>
            </a:r>
            <a:r>
              <a:rPr lang="zh-CN" altLang="en-US" b="0" i="0" dirty="0">
                <a:solidFill>
                  <a:srgbClr val="111111"/>
                </a:solidFill>
                <a:effectLst/>
                <a:latin typeface="+mn-ea"/>
                <a:ea typeface="+mn-ea"/>
              </a:rPr>
              <a:t>。</a:t>
            </a:r>
            <a:endParaRPr lang="en-US" altLang="zh-CN" b="0" i="0" dirty="0">
              <a:solidFill>
                <a:srgbClr val="111111"/>
              </a:solidFill>
              <a:effectLst/>
              <a:latin typeface="+mn-ea"/>
              <a:ea typeface="+mn-ea"/>
            </a:endParaRPr>
          </a:p>
          <a:p>
            <a:pPr marL="0" indent="0">
              <a:buNone/>
            </a:pPr>
            <a:endParaRPr lang="zh-CN" altLang="en-US" dirty="0">
              <a:latin typeface="方正兰亭黑简体" panose="02000000000000000000" pitchFamily="2" charset="-122"/>
              <a:ea typeface="方正兰亭黑简体" panose="02000000000000000000"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r>
              <a:rPr lang="zh-CN" altLang="en-US" dirty="0"/>
              <a:t>接口定义落地</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lnSpc>
                <a:spcPct val="150000"/>
              </a:lnSpc>
              <a:buNone/>
            </a:pPr>
            <a:r>
              <a:rPr lang="zh-CN" altLang="en-US" b="1" dirty="0">
                <a:latin typeface="方正兰亭黑简体" panose="02000000000000000000" pitchFamily="2" charset="-122"/>
              </a:rPr>
              <a:t>测试用例的构建，一般分为</a:t>
            </a:r>
            <a:r>
              <a:rPr lang="en-US" altLang="zh-CN" b="1" dirty="0">
                <a:latin typeface="方正兰亭黑简体" panose="02000000000000000000" pitchFamily="2" charset="-122"/>
              </a:rPr>
              <a:t>3</a:t>
            </a:r>
            <a:r>
              <a:rPr lang="zh-CN" altLang="en-US" b="1" dirty="0">
                <a:latin typeface="方正兰亭黑简体" panose="02000000000000000000" pitchFamily="2" charset="-122"/>
              </a:rPr>
              <a:t>批：</a:t>
            </a:r>
          </a:p>
          <a:p>
            <a:pPr marL="0" indent="0">
              <a:lnSpc>
                <a:spcPct val="150000"/>
              </a:lnSpc>
              <a:buNone/>
            </a:pPr>
            <a:r>
              <a:rPr lang="en-US" altLang="zh-CN" dirty="0">
                <a:latin typeface="方正兰亭黑简体" panose="02000000000000000000" pitchFamily="2" charset="-122"/>
              </a:rPr>
              <a:t>1.</a:t>
            </a:r>
            <a:r>
              <a:rPr lang="zh-CN" altLang="en-US" dirty="0">
                <a:latin typeface="方正兰亭黑简体" panose="02000000000000000000" pitchFamily="2" charset="-122"/>
              </a:rPr>
              <a:t>确定接口</a:t>
            </a:r>
          </a:p>
          <a:p>
            <a:pPr marL="0" indent="0">
              <a:lnSpc>
                <a:spcPct val="150000"/>
              </a:lnSpc>
              <a:buNone/>
            </a:pPr>
            <a:r>
              <a:rPr lang="zh-CN" altLang="en-US" dirty="0">
                <a:latin typeface="方正兰亭黑简体" panose="02000000000000000000" pitchFamily="2" charset="-122"/>
              </a:rPr>
              <a:t>第</a:t>
            </a:r>
            <a:r>
              <a:rPr lang="en-US" altLang="zh-CN" dirty="0">
                <a:latin typeface="方正兰亭黑简体" panose="02000000000000000000" pitchFamily="2" charset="-122"/>
              </a:rPr>
              <a:t>1</a:t>
            </a:r>
            <a:r>
              <a:rPr lang="zh-CN" altLang="en-US" dirty="0">
                <a:latin typeface="方正兰亭黑简体" panose="02000000000000000000" pitchFamily="2" charset="-122"/>
              </a:rPr>
              <a:t>批用例往往只有</a:t>
            </a:r>
            <a:r>
              <a:rPr lang="en-US" altLang="zh-CN" dirty="0">
                <a:latin typeface="方正兰亭黑简体" panose="02000000000000000000" pitchFamily="2" charset="-122"/>
              </a:rPr>
              <a:t>1</a:t>
            </a:r>
            <a:r>
              <a:rPr lang="zh-CN" altLang="en-US" dirty="0">
                <a:latin typeface="方正兰亭黑简体" panose="02000000000000000000" pitchFamily="2" charset="-122"/>
              </a:rPr>
              <a:t>个，用于确定接口，构建程序框架</a:t>
            </a:r>
          </a:p>
          <a:p>
            <a:pPr marL="0" indent="0">
              <a:lnSpc>
                <a:spcPct val="150000"/>
              </a:lnSpc>
              <a:buNone/>
            </a:pPr>
            <a:r>
              <a:rPr lang="en-US" altLang="zh-CN" dirty="0">
                <a:latin typeface="方正兰亭黑简体" panose="02000000000000000000" pitchFamily="2" charset="-122"/>
              </a:rPr>
              <a:t>2.</a:t>
            </a:r>
            <a:r>
              <a:rPr lang="zh-CN" altLang="en-US" dirty="0">
                <a:latin typeface="方正兰亭黑简体" panose="02000000000000000000" pitchFamily="2" charset="-122"/>
              </a:rPr>
              <a:t>走通业务逻辑主干</a:t>
            </a:r>
          </a:p>
          <a:p>
            <a:pPr marL="0" indent="0">
              <a:lnSpc>
                <a:spcPct val="150000"/>
              </a:lnSpc>
              <a:buNone/>
            </a:pPr>
            <a:r>
              <a:rPr lang="zh-CN" altLang="en-US" dirty="0">
                <a:latin typeface="方正兰亭黑简体" panose="02000000000000000000" pitchFamily="2" charset="-122"/>
              </a:rPr>
              <a:t>第</a:t>
            </a:r>
            <a:r>
              <a:rPr lang="en-US" altLang="zh-CN" dirty="0">
                <a:latin typeface="方正兰亭黑简体" panose="02000000000000000000" pitchFamily="2" charset="-122"/>
              </a:rPr>
              <a:t>2</a:t>
            </a:r>
            <a:r>
              <a:rPr lang="zh-CN" altLang="en-US" dirty="0">
                <a:latin typeface="方正兰亭黑简体" panose="02000000000000000000" pitchFamily="2" charset="-122"/>
              </a:rPr>
              <a:t>批用例少数几个用例，用于走通业务主干逻辑</a:t>
            </a:r>
          </a:p>
          <a:p>
            <a:pPr marL="0" indent="0">
              <a:lnSpc>
                <a:spcPct val="150000"/>
              </a:lnSpc>
              <a:buNone/>
            </a:pPr>
            <a:r>
              <a:rPr lang="en-US" altLang="zh-CN" dirty="0">
                <a:latin typeface="方正兰亭黑简体" panose="02000000000000000000" pitchFamily="2" charset="-122"/>
              </a:rPr>
              <a:t>3.</a:t>
            </a:r>
            <a:r>
              <a:rPr lang="zh-CN" altLang="en-US" dirty="0">
                <a:latin typeface="方正兰亭黑简体" panose="02000000000000000000" pitchFamily="2" charset="-122"/>
              </a:rPr>
              <a:t>异常分支业务</a:t>
            </a:r>
          </a:p>
          <a:p>
            <a:pPr marL="0" indent="0">
              <a:lnSpc>
                <a:spcPct val="150000"/>
              </a:lnSpc>
              <a:buNone/>
            </a:pPr>
            <a:r>
              <a:rPr lang="zh-CN" altLang="en-US" dirty="0">
                <a:latin typeface="方正兰亭黑简体" panose="02000000000000000000" pitchFamily="2" charset="-122"/>
              </a:rPr>
              <a:t>日常业务开发中，大部分的代码都是在处理异常逻辑，第</a:t>
            </a:r>
            <a:r>
              <a:rPr lang="en-US" altLang="zh-CN" dirty="0">
                <a:latin typeface="方正兰亭黑简体" panose="02000000000000000000" pitchFamily="2" charset="-122"/>
              </a:rPr>
              <a:t>3</a:t>
            </a:r>
            <a:r>
              <a:rPr lang="zh-CN" altLang="en-US" dirty="0">
                <a:latin typeface="方正兰亭黑简体" panose="02000000000000000000" pitchFamily="2" charset="-122"/>
              </a:rPr>
              <a:t>批用例数量往往多一些</a:t>
            </a:r>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latin typeface="方正兰亭黑简体" panose="02000000000000000000" pitchFamily="2" charset="-122"/>
              <a:ea typeface="方正兰亭黑简体" panose="02000000000000000000"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Font typeface="Wingdings" panose="05000000000000000000" pitchFamily="2" charset="2"/>
              <a:buNone/>
            </a:pPr>
            <a:r>
              <a:rPr lang="zh-CN" altLang="en-US" sz="1100" b="1" dirty="0">
                <a:latin typeface="方正兰亭黑简体" panose="02000000000000000000" pitchFamily="2" charset="-122"/>
              </a:rPr>
              <a:t>提交规范：</a:t>
            </a:r>
            <a:endParaRPr lang="en-US" altLang="zh-CN" sz="1100" b="1" dirty="0">
              <a:latin typeface="方正兰亭黑简体" panose="02000000000000000000" pitchFamily="2" charset="-122"/>
            </a:endParaRPr>
          </a:p>
          <a:p>
            <a:pPr>
              <a:buFont typeface="Wingdings" panose="05000000000000000000" pitchFamily="2" charset="2"/>
              <a:buChar char="ü"/>
            </a:pPr>
            <a:r>
              <a:rPr lang="zh-CN" altLang="en-US" sz="1100" dirty="0">
                <a:latin typeface="方正兰亭黑简体" panose="02000000000000000000" pitchFamily="2" charset="-122"/>
              </a:rPr>
              <a:t>小步提交：每次提交应包含一个小的、独立的功能或修复，便于回溯和管理</a:t>
            </a:r>
          </a:p>
          <a:p>
            <a:pPr>
              <a:buFont typeface="Wingdings" panose="05000000000000000000" pitchFamily="2" charset="2"/>
              <a:buChar char="ü"/>
            </a:pPr>
            <a:r>
              <a:rPr lang="zh-CN" altLang="en-US" sz="1100" dirty="0">
                <a:latin typeface="方正兰亭黑简体" panose="02000000000000000000" pitchFamily="2" charset="-122"/>
              </a:rPr>
              <a:t>清晰的提交信息：提交信息应简洁明了</a:t>
            </a:r>
            <a:endParaRPr lang="en-US" altLang="zh-CN" sz="1100">
              <a:latin typeface="方正兰亭黑简体" panose="02000000000000000000" pitchFamily="2" charset="-122"/>
            </a:endParaRPr>
          </a:p>
          <a:p>
            <a:pPr marL="0" indent="0">
              <a:buNone/>
            </a:pPr>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33367635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a:xfrm>
            <a:off x="462880" y="4603168"/>
            <a:ext cx="5932800" cy="4697243"/>
          </a:xfrm>
          <a:prstGeom prst="rect">
            <a:avLst/>
          </a:prstGeom>
        </p:spPr>
        <p:txBody>
          <a:bodyPr/>
          <a:lstStyle/>
          <a:p>
            <a:pPr algn="l">
              <a:buFont typeface="Arial" panose="020B0604020202020204" pitchFamily="34" charset="0"/>
              <a:buChar char="•"/>
            </a:pPr>
            <a:r>
              <a:rPr lang="zh-CN" altLang="en-US" b="1" i="0" dirty="0">
                <a:solidFill>
                  <a:srgbClr val="111111"/>
                </a:solidFill>
                <a:effectLst/>
                <a:latin typeface="方正兰亭黑简体" panose="02000000000000000000" pitchFamily="2" charset="-122"/>
                <a:ea typeface="方正兰亭黑简体" panose="02000000000000000000" pitchFamily="2" charset="-122"/>
              </a:rPr>
              <a:t>测试的重要性</a:t>
            </a:r>
            <a:r>
              <a:rPr lang="zh-CN" altLang="en-US" b="0" i="0" dirty="0">
                <a:solidFill>
                  <a:srgbClr val="111111"/>
                </a:solidFill>
                <a:effectLst/>
                <a:latin typeface="方正兰亭黑简体" panose="02000000000000000000" pitchFamily="2" charset="-122"/>
                <a:ea typeface="方正兰亭黑简体" panose="02000000000000000000" pitchFamily="2" charset="-122"/>
              </a:rPr>
              <a:t>：即使是失败的测试也有其价值</a:t>
            </a:r>
          </a:p>
          <a:p>
            <a:pPr algn="l">
              <a:buFont typeface="Arial" panose="020B0604020202020204" pitchFamily="34" charset="0"/>
              <a:buChar char="•"/>
            </a:pPr>
            <a:r>
              <a:rPr lang="zh-CN" altLang="en-US" b="1" i="0" dirty="0">
                <a:solidFill>
                  <a:srgbClr val="111111"/>
                </a:solidFill>
                <a:effectLst/>
                <a:latin typeface="方正兰亭黑简体" panose="02000000000000000000" pitchFamily="2" charset="-122"/>
                <a:ea typeface="方正兰亭黑简体" panose="02000000000000000000" pitchFamily="2" charset="-122"/>
              </a:rPr>
              <a:t>小步迭代的优势</a:t>
            </a:r>
            <a:r>
              <a:rPr lang="zh-CN" altLang="en-US" b="0" i="0" dirty="0">
                <a:solidFill>
                  <a:srgbClr val="111111"/>
                </a:solidFill>
                <a:effectLst/>
                <a:latin typeface="方正兰亭黑简体" panose="02000000000000000000" pitchFamily="2" charset="-122"/>
                <a:ea typeface="方正兰亭黑简体" panose="02000000000000000000" pitchFamily="2" charset="-122"/>
              </a:rPr>
              <a:t>：逐步推进可以提高代码质量和开发效率</a:t>
            </a:r>
          </a:p>
          <a:p>
            <a:pPr algn="l">
              <a:buFont typeface="Arial" panose="020B0604020202020204" pitchFamily="34" charset="0"/>
              <a:buChar char="•"/>
            </a:pPr>
            <a:r>
              <a:rPr lang="zh-CN" altLang="en-US" b="1" i="0" dirty="0">
                <a:solidFill>
                  <a:srgbClr val="111111"/>
                </a:solidFill>
                <a:effectLst/>
                <a:latin typeface="方正兰亭黑简体" panose="02000000000000000000" pitchFamily="2" charset="-122"/>
                <a:ea typeface="方正兰亭黑简体" panose="02000000000000000000" pitchFamily="2" charset="-122"/>
              </a:rPr>
              <a:t>命名规范的必要性</a:t>
            </a:r>
            <a:r>
              <a:rPr lang="zh-CN" altLang="en-US" b="0" i="0" dirty="0">
                <a:solidFill>
                  <a:srgbClr val="111111"/>
                </a:solidFill>
                <a:effectLst/>
                <a:latin typeface="方正兰亭黑简体" panose="02000000000000000000" pitchFamily="2" charset="-122"/>
                <a:ea typeface="方正兰亭黑简体" panose="02000000000000000000" pitchFamily="2" charset="-122"/>
              </a:rPr>
              <a:t>：良好的命名习惯可以大大提升代码的可读性和维护性</a:t>
            </a:r>
          </a:p>
        </p:txBody>
      </p:sp>
    </p:spTree>
    <p:extLst>
      <p:ext uri="{BB962C8B-B14F-4D97-AF65-F5344CB8AC3E}">
        <p14:creationId xmlns:p14="http://schemas.microsoft.com/office/powerpoint/2010/main" val="3215683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37682097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a:xfrm>
            <a:off x="462880" y="4603168"/>
            <a:ext cx="5932800" cy="4697243"/>
          </a:xfrm>
          <a:prstGeom prst="rect">
            <a:avLst/>
          </a:prstGeom>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r>
              <a:rPr lang="en-US" altLang="zh-CN" dirty="0"/>
              <a:t>Executor</a:t>
            </a:r>
            <a:r>
              <a:rPr lang="zh-CN" altLang="en-US" dirty="0"/>
              <a:t>作为高级驾驶辅助系统的一个执行器的组件，对外提供</a:t>
            </a:r>
            <a:r>
              <a:rPr lang="en-US" altLang="zh-CN" dirty="0"/>
              <a:t>2</a:t>
            </a:r>
            <a:r>
              <a:rPr lang="zh-CN" altLang="en-US" dirty="0"/>
              <a:t>个主要功能：</a:t>
            </a:r>
            <a:endParaRPr lang="en-US" altLang="zh-CN" dirty="0"/>
          </a:p>
          <a:p>
            <a:pPr marL="0" indent="0">
              <a:buNone/>
            </a:pPr>
            <a:r>
              <a:rPr lang="en-US" altLang="zh-CN" dirty="0"/>
              <a:t>1.</a:t>
            </a:r>
            <a:r>
              <a:rPr lang="zh-CN" altLang="en-US" dirty="0"/>
              <a:t>由配置器（</a:t>
            </a:r>
            <a:r>
              <a:rPr lang="en-US" altLang="zh-CN" dirty="0"/>
              <a:t>Config</a:t>
            </a:r>
            <a:r>
              <a:rPr lang="zh-CN" altLang="en-US" dirty="0"/>
              <a:t>）组件进行初始化及配置</a:t>
            </a:r>
            <a:endParaRPr lang="en-US" altLang="zh-CN" dirty="0"/>
          </a:p>
          <a:p>
            <a:pPr marL="0" indent="0">
              <a:buNone/>
            </a:pPr>
            <a:r>
              <a:rPr lang="en-US" altLang="zh-CN" dirty="0"/>
              <a:t>2.</a:t>
            </a:r>
            <a:r>
              <a:rPr lang="zh-CN" altLang="en-US" dirty="0"/>
              <a:t>接收控制器（</a:t>
            </a:r>
            <a:r>
              <a:rPr lang="en-US" altLang="zh-CN" dirty="0"/>
              <a:t>Controller</a:t>
            </a:r>
            <a:r>
              <a:rPr lang="zh-CN" altLang="en-US" dirty="0"/>
              <a:t>）组件的各种控制指令，执行并维护位置状态</a:t>
            </a:r>
            <a:endParaRPr lang="en-US" altLang="zh-CN" dirty="0"/>
          </a:p>
          <a:p>
            <a:pPr marL="0" indent="0">
              <a:buNone/>
            </a:pPr>
            <a:endParaRPr lang="en-US" altLang="zh-CN" dirty="0"/>
          </a:p>
          <a:p>
            <a:pPr marL="0" indent="0">
              <a:buNone/>
            </a:pPr>
            <a:r>
              <a:rPr lang="zh-CN" altLang="en-US" dirty="0"/>
              <a:t>我们的课程只负责设计执行器（</a:t>
            </a:r>
            <a:r>
              <a:rPr lang="en-US" altLang="zh-CN" dirty="0"/>
              <a:t>Executor</a:t>
            </a:r>
            <a:r>
              <a:rPr lang="zh-CN" altLang="en-US" dirty="0"/>
              <a:t>）组件的设计和开发，不需要关注其它组件。</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r>
              <a:rPr lang="zh-CN" altLang="en-US" dirty="0"/>
              <a:t>需求澄清</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4944990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extLst>
      <p:ext uri="{BB962C8B-B14F-4D97-AF65-F5344CB8AC3E}">
        <p14:creationId xmlns:p14="http://schemas.microsoft.com/office/powerpoint/2010/main" val="333099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rPr>
              <a:t>更多信息</a:t>
            </a:r>
          </a:p>
        </p:txBody>
      </p:sp>
    </p:spTree>
    <p:extLst>
      <p:ext uri="{BB962C8B-B14F-4D97-AF65-F5344CB8AC3E}">
        <p14:creationId xmlns:p14="http://schemas.microsoft.com/office/powerpoint/2010/main" val="624333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rPr>
              <a:t>学习推荐</a:t>
            </a:r>
          </a:p>
        </p:txBody>
      </p:sp>
    </p:spTree>
    <p:extLst>
      <p:ext uri="{BB962C8B-B14F-4D97-AF65-F5344CB8AC3E}">
        <p14:creationId xmlns:p14="http://schemas.microsoft.com/office/powerpoint/2010/main" val="1689910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1838" y="1484312"/>
            <a:ext cx="1072832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536029805"/>
      </p:ext>
    </p:extLst>
  </p:cSld>
  <p:clrMapOvr>
    <a:masterClrMapping/>
  </p:clrMapOvr>
  <p:extLst>
    <p:ext uri="{DCECCB84-F9BA-43D5-87BE-67443E8EF086}">
      <p15:sldGuideLst xmlns:p15="http://schemas.microsoft.com/office/powerpoint/2012/main">
        <p15:guide id="1" orient="horz" pos="93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076590958"/>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237184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4106152266"/>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8320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542293753"/>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rPr>
              <a:t>Thank you.</a:t>
            </a:r>
          </a:p>
        </p:txBody>
      </p:sp>
    </p:spTree>
    <p:extLst>
      <p:ext uri="{BB962C8B-B14F-4D97-AF65-F5344CB8AC3E}">
        <p14:creationId xmlns:p14="http://schemas.microsoft.com/office/powerpoint/2010/main" val="40351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8462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Group 21"/>
          <p:cNvGraphicFramePr>
            <a:graphicFrameLocks noGrp="1"/>
          </p:cNvGraphicFramePr>
          <p:nvPr userDrawn="1"/>
        </p:nvGraphicFramePr>
        <p:xfrm>
          <a:off x="1007140" y="2920836"/>
          <a:ext cx="10177327" cy="3038475"/>
        </p:xfrm>
        <a:graphic>
          <a:graphicData uri="http://schemas.openxmlformats.org/drawingml/2006/table">
            <a:tbl>
              <a:tblPr/>
              <a:tblGrid>
                <a:gridCol w="3119030">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67692">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502996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502996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5" name="文本占位符 7"/>
          <p:cNvSpPr>
            <a:spLocks noGrp="1"/>
          </p:cNvSpPr>
          <p:nvPr>
            <p:ph type="body" sz="quarter" idx="31" hasCustomPrompt="1"/>
          </p:nvPr>
        </p:nvSpPr>
        <p:spPr>
          <a:xfrm>
            <a:off x="6093619" y="502996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5029964"/>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49801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49801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9" name="文本占位符 7"/>
          <p:cNvSpPr>
            <a:spLocks noGrp="1"/>
          </p:cNvSpPr>
          <p:nvPr>
            <p:ph type="body" sz="quarter" idx="35" hasCustomPrompt="1"/>
          </p:nvPr>
        </p:nvSpPr>
        <p:spPr>
          <a:xfrm>
            <a:off x="6093619" y="549801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498016"/>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3368864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rPr>
              <a:t>前言</a:t>
            </a:r>
          </a:p>
        </p:txBody>
      </p:sp>
    </p:spTree>
    <p:extLst>
      <p:ext uri="{BB962C8B-B14F-4D97-AF65-F5344CB8AC3E}">
        <p14:creationId xmlns:p14="http://schemas.microsoft.com/office/powerpoint/2010/main" val="2228096159"/>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779983615"/>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447746613"/>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p>
        </p:txBody>
      </p:sp>
    </p:spTree>
    <p:extLst>
      <p:ext uri="{BB962C8B-B14F-4D97-AF65-F5344CB8AC3E}">
        <p14:creationId xmlns:p14="http://schemas.microsoft.com/office/powerpoint/2010/main" val="1748119231"/>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p:txBody>
      </p:sp>
      <p:cxnSp>
        <p:nvCxnSpPr>
          <p:cNvPr id="2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rPr>
              <a:t>思考题</a:t>
            </a:r>
          </a:p>
        </p:txBody>
      </p:sp>
    </p:spTree>
    <p:extLst>
      <p:ext uri="{BB962C8B-B14F-4D97-AF65-F5344CB8AC3E}">
        <p14:creationId xmlns:p14="http://schemas.microsoft.com/office/powerpoint/2010/main" val="1089942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rPr>
              <a:t>本节小结</a:t>
            </a:r>
          </a:p>
        </p:txBody>
      </p:sp>
    </p:spTree>
    <p:extLst>
      <p:ext uri="{BB962C8B-B14F-4D97-AF65-F5344CB8AC3E}">
        <p14:creationId xmlns:p14="http://schemas.microsoft.com/office/powerpoint/2010/main" val="83797358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rPr>
              <a:t>本章总结</a:t>
            </a:r>
          </a:p>
        </p:txBody>
      </p:sp>
    </p:spTree>
    <p:extLst>
      <p:ext uri="{BB962C8B-B14F-4D97-AF65-F5344CB8AC3E}">
        <p14:creationId xmlns:p14="http://schemas.microsoft.com/office/powerpoint/2010/main" val="25200058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5"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4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5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6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7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2974869782"/>
      </p:ext>
    </p:ext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8">
          <p15:clr>
            <a:srgbClr val="F26B43"/>
          </p15:clr>
        </p15:guide>
        <p15:guide id="2" pos="574">
          <p15:clr>
            <a:srgbClr val="F26B43"/>
          </p15:clr>
        </p15:guide>
        <p15:guide id="3" orient="horz" pos="572">
          <p15:clr>
            <a:srgbClr val="F26B43"/>
          </p15:clr>
        </p15:guide>
        <p15:guide id="4" orient="horz" pos="1230">
          <p15:clr>
            <a:srgbClr val="F26B43"/>
          </p15:clr>
        </p15:guide>
        <p15:guide id="5" orient="horz" pos="2160">
          <p15:clr>
            <a:srgbClr val="F26B43"/>
          </p15:clr>
        </p15:guide>
        <p15:guide id="6"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29"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0"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1"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2"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3"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4"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5"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6"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7"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38"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39"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0"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1"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2"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3"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4"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5"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6"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7"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68"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69"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0"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1"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2"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3"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4"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5"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6"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7"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78"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79"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0"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1"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2"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3"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4"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5"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6"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7"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153920465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642">
          <p15:clr>
            <a:srgbClr val="F26B43"/>
          </p15:clr>
        </p15:guide>
        <p15:guide id="4" pos="7038">
          <p15:clr>
            <a:srgbClr val="F26B43"/>
          </p15:clr>
        </p15:guide>
        <p15:guide id="5" orient="horz" pos="2341">
          <p15:clr>
            <a:srgbClr val="F26B43"/>
          </p15:clr>
        </p15:guide>
        <p15:guide id="6" orient="horz" pos="3906">
          <p15:clr>
            <a:srgbClr val="F26B43"/>
          </p15:clr>
        </p15:guide>
        <p15:guide id="7" orient="horz" pos="1162">
          <p15:clr>
            <a:srgbClr val="F26B43"/>
          </p15:clr>
        </p15:guide>
        <p15:guide id="8" pos="3840">
          <p15:clr>
            <a:srgbClr val="F26B43"/>
          </p15:clr>
        </p15:guide>
        <p15:guide id="9" orient="horz" pos="731">
          <p15:clr>
            <a:srgbClr val="F26B43"/>
          </p15:clr>
        </p15:guide>
        <p15:guide id="10" orient="horz" pos="86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734131" y="457499"/>
            <a:ext cx="1072603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731838" y="1484313"/>
            <a:ext cx="1072832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6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6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7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7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8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8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428257327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8" r:id="rId6"/>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219">
          <p15:clr>
            <a:srgbClr val="F26B43"/>
          </p15:clr>
        </p15:guide>
        <p15:guide id="3" orient="horz" pos="278">
          <p15:clr>
            <a:srgbClr val="F26B43"/>
          </p15:clr>
        </p15:guide>
        <p15:guide id="4" orient="horz" pos="3906">
          <p15:clr>
            <a:srgbClr val="F26B43"/>
          </p15:clr>
        </p15:guide>
        <p15:guide id="6" pos="3840">
          <p15:clr>
            <a:srgbClr val="F26B43"/>
          </p15:clr>
        </p15:guide>
        <p15:guide id="7" pos="461">
          <p15:clr>
            <a:srgbClr val="F26B43"/>
          </p15:clr>
        </p15:guide>
        <p15:guide id="8"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Copyright©2020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2289630558"/>
      </p:ext>
    </p:extLst>
  </p:cSld>
  <p:clrMap bg1="lt1" tx1="dk1" bg2="lt2" tx2="dk2" accent1="accent1" accent2="accent2" accent3="accent3" accent4="accent4" accent5="accent5" accent6="accent6" hlink="hlink" folHlink="folHlink"/>
  <p:sldLayoutIdLst>
    <p:sldLayoutId id="2147483687"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p15:clr>
            <a:srgbClr val="F26B43"/>
          </p15:clr>
        </p15:guide>
        <p15:guide id="4" pos="719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F1DE1-C5D9-4A1C-AC8F-11FBF33D5D2E}"/>
              </a:ext>
            </a:extLst>
          </p:cNvPr>
          <p:cNvSpPr>
            <a:spLocks noGrp="1"/>
          </p:cNvSpPr>
          <p:nvPr>
            <p:ph type="ctrTitle"/>
          </p:nvPr>
        </p:nvSpPr>
        <p:spPr/>
        <p:txBody>
          <a:bodyPr/>
          <a:lstStyle/>
          <a:p>
            <a:r>
              <a:rPr lang="en-US" altLang="zh-CN" dirty="0"/>
              <a:t>C++</a:t>
            </a:r>
            <a:r>
              <a:rPr lang="zh-CN" altLang="en-US" dirty="0"/>
              <a:t>企业软件开发实践</a:t>
            </a:r>
          </a:p>
        </p:txBody>
      </p:sp>
      <p:sp>
        <p:nvSpPr>
          <p:cNvPr id="3" name="文本占位符 2">
            <a:extLst>
              <a:ext uri="{FF2B5EF4-FFF2-40B4-BE49-F238E27FC236}">
                <a16:creationId xmlns:a16="http://schemas.microsoft.com/office/drawing/2014/main" id="{7305247A-45E6-4552-8665-A19BD2F67C1C}"/>
              </a:ext>
            </a:extLst>
          </p:cNvPr>
          <p:cNvSpPr>
            <a:spLocks noGrp="1"/>
          </p:cNvSpPr>
          <p:nvPr>
            <p:ph type="body" sz="quarter" idx="10"/>
          </p:nvPr>
        </p:nvSpPr>
        <p:spPr/>
        <p:txBody>
          <a:bodyPr/>
          <a:lstStyle/>
          <a:p>
            <a:r>
              <a:rPr lang="zh-CN" altLang="en-US" sz="2200" dirty="0">
                <a:latin typeface="方正兰亭黑简体" panose="02000000000000000000" pitchFamily="2" charset="-122"/>
              </a:rPr>
              <a:t>实验</a:t>
            </a:r>
            <a:r>
              <a:rPr lang="en-US" altLang="zh-CN" sz="2200" dirty="0">
                <a:latin typeface="方正兰亭黑简体" panose="02000000000000000000" pitchFamily="2" charset="-122"/>
              </a:rPr>
              <a:t>1-</a:t>
            </a:r>
            <a:r>
              <a:rPr lang="zh-CN" altLang="en-US" sz="2200" dirty="0">
                <a:latin typeface="方正兰亭黑简体" panose="02000000000000000000" pitchFamily="2" charset="-122"/>
              </a:rPr>
              <a:t>高质量编程基础</a:t>
            </a:r>
          </a:p>
        </p:txBody>
      </p:sp>
    </p:spTree>
    <p:extLst>
      <p:ext uri="{BB962C8B-B14F-4D97-AF65-F5344CB8AC3E}">
        <p14:creationId xmlns:p14="http://schemas.microsoft.com/office/powerpoint/2010/main" val="2747213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3F52-7711-4EEE-88F8-EAFEEB3C1AAA}"/>
              </a:ext>
            </a:extLst>
          </p:cNvPr>
          <p:cNvSpPr>
            <a:spLocks noGrp="1"/>
          </p:cNvSpPr>
          <p:nvPr>
            <p:ph type="title"/>
          </p:nvPr>
        </p:nvSpPr>
        <p:spPr/>
        <p:txBody>
          <a:bodyPr/>
          <a:lstStyle/>
          <a:p>
            <a:r>
              <a:rPr lang="zh-CN" altLang="en-US" dirty="0"/>
              <a:t>需求示意图</a:t>
            </a:r>
          </a:p>
        </p:txBody>
      </p:sp>
      <p:sp>
        <p:nvSpPr>
          <p:cNvPr id="5" name="文本占位符 3">
            <a:extLst>
              <a:ext uri="{FF2B5EF4-FFF2-40B4-BE49-F238E27FC236}">
                <a16:creationId xmlns:a16="http://schemas.microsoft.com/office/drawing/2014/main" id="{797BA88B-3AD0-4982-9E59-370CE8311FA3}"/>
              </a:ext>
            </a:extLst>
          </p:cNvPr>
          <p:cNvSpPr txBox="1">
            <a:spLocks/>
          </p:cNvSpPr>
          <p:nvPr/>
        </p:nvSpPr>
        <p:spPr>
          <a:xfrm>
            <a:off x="452438" y="1233488"/>
            <a:ext cx="5501322" cy="1580832"/>
          </a:xfrm>
          <a:prstGeom prst="rect">
            <a:avLst/>
          </a:prstGeom>
        </p:spPr>
        <p:txBody>
          <a:bodyPr/>
          <a:lst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Font typeface="Wingdings" panose="05000000000000000000" pitchFamily="2" charset="2"/>
              <a:buNone/>
            </a:pPr>
            <a:r>
              <a:rPr lang="zh-CN" altLang="en-US" sz="2000" dirty="0">
                <a:latin typeface="+mn-ea"/>
                <a:ea typeface="+mn-ea"/>
              </a:rPr>
              <a:t>一辆车在二维坐标平面上行驶，车的位置始终为整数表示的坐标点，朝向有</a:t>
            </a:r>
            <a:r>
              <a:rPr lang="en-US" altLang="zh-CN" sz="2000" dirty="0">
                <a:latin typeface="+mn-ea"/>
                <a:ea typeface="+mn-ea"/>
              </a:rPr>
              <a:t>4</a:t>
            </a:r>
            <a:r>
              <a:rPr lang="zh-CN" altLang="en-US" sz="2000" dirty="0">
                <a:latin typeface="+mn-ea"/>
                <a:ea typeface="+mn-ea"/>
              </a:rPr>
              <a:t>种。</a:t>
            </a:r>
            <a:endParaRPr lang="en-US" altLang="zh-CN" sz="2000" dirty="0">
              <a:latin typeface="+mn-ea"/>
              <a:ea typeface="+mn-ea"/>
            </a:endParaRPr>
          </a:p>
          <a:p>
            <a:pPr marL="0" indent="0">
              <a:buFont typeface="Wingdings" panose="05000000000000000000" pitchFamily="2" charset="2"/>
              <a:buNone/>
            </a:pPr>
            <a:r>
              <a:rPr lang="zh-CN" altLang="en-US" sz="2000" dirty="0">
                <a:latin typeface="+mn-ea"/>
                <a:ea typeface="+mn-ea"/>
              </a:rPr>
              <a:t>车的控制系统通过以字母表示的指令控制汽车。</a:t>
            </a:r>
          </a:p>
        </p:txBody>
      </p:sp>
      <p:cxnSp>
        <p:nvCxnSpPr>
          <p:cNvPr id="6" name="直接箭头连接符 5">
            <a:extLst>
              <a:ext uri="{FF2B5EF4-FFF2-40B4-BE49-F238E27FC236}">
                <a16:creationId xmlns:a16="http://schemas.microsoft.com/office/drawing/2014/main" id="{AA957844-768E-419B-8EC4-0489978F0907}"/>
              </a:ext>
            </a:extLst>
          </p:cNvPr>
          <p:cNvCxnSpPr/>
          <p:nvPr/>
        </p:nvCxnSpPr>
        <p:spPr>
          <a:xfrm>
            <a:off x="7030720" y="3449848"/>
            <a:ext cx="4216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B5DE0F8E-BDB4-4042-98C1-07E5E069D164}"/>
              </a:ext>
            </a:extLst>
          </p:cNvPr>
          <p:cNvSpPr txBox="1"/>
          <p:nvPr/>
        </p:nvSpPr>
        <p:spPr>
          <a:xfrm>
            <a:off x="11155680" y="3265182"/>
            <a:ext cx="447040" cy="369332"/>
          </a:xfrm>
          <a:prstGeom prst="rect">
            <a:avLst/>
          </a:prstGeom>
          <a:noFill/>
        </p:spPr>
        <p:txBody>
          <a:bodyPr wrap="square" rtlCol="0">
            <a:spAutoFit/>
          </a:bodyPr>
          <a:lstStyle/>
          <a:p>
            <a:pPr algn="ctr"/>
            <a:r>
              <a:rPr lang="en-US" altLang="zh-CN" dirty="0">
                <a:latin typeface="+mn-ea"/>
              </a:rPr>
              <a:t>E</a:t>
            </a:r>
            <a:endParaRPr lang="zh-CN" altLang="en-US" dirty="0">
              <a:latin typeface="+mn-ea"/>
            </a:endParaRPr>
          </a:p>
        </p:txBody>
      </p:sp>
      <p:sp>
        <p:nvSpPr>
          <p:cNvPr id="8" name="文本框 7">
            <a:extLst>
              <a:ext uri="{FF2B5EF4-FFF2-40B4-BE49-F238E27FC236}">
                <a16:creationId xmlns:a16="http://schemas.microsoft.com/office/drawing/2014/main" id="{005F209A-5961-48D6-8F46-5A19A7AF22EA}"/>
              </a:ext>
            </a:extLst>
          </p:cNvPr>
          <p:cNvSpPr txBox="1"/>
          <p:nvPr/>
        </p:nvSpPr>
        <p:spPr>
          <a:xfrm>
            <a:off x="6583680" y="3265182"/>
            <a:ext cx="447040" cy="369332"/>
          </a:xfrm>
          <a:prstGeom prst="rect">
            <a:avLst/>
          </a:prstGeom>
          <a:noFill/>
        </p:spPr>
        <p:txBody>
          <a:bodyPr wrap="square" rtlCol="0">
            <a:spAutoFit/>
          </a:bodyPr>
          <a:lstStyle/>
          <a:p>
            <a:pPr algn="ctr"/>
            <a:r>
              <a:rPr lang="en-US" altLang="zh-CN" dirty="0">
                <a:latin typeface="+mn-ea"/>
              </a:rPr>
              <a:t>W</a:t>
            </a:r>
            <a:endParaRPr lang="zh-CN" altLang="en-US" dirty="0">
              <a:latin typeface="+mn-ea"/>
            </a:endParaRPr>
          </a:p>
        </p:txBody>
      </p:sp>
      <p:cxnSp>
        <p:nvCxnSpPr>
          <p:cNvPr id="9" name="直接箭头连接符 8">
            <a:extLst>
              <a:ext uri="{FF2B5EF4-FFF2-40B4-BE49-F238E27FC236}">
                <a16:creationId xmlns:a16="http://schemas.microsoft.com/office/drawing/2014/main" id="{8E5E6AFD-2738-4B6E-9DB8-9D2D6087853D}"/>
              </a:ext>
            </a:extLst>
          </p:cNvPr>
          <p:cNvCxnSpPr>
            <a:endCxn id="10" idx="2"/>
          </p:cNvCxnSpPr>
          <p:nvPr/>
        </p:nvCxnSpPr>
        <p:spPr>
          <a:xfrm flipV="1">
            <a:off x="9145938" y="1380248"/>
            <a:ext cx="3142" cy="41495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BB5F0349-542C-4D56-B070-637ED6CD2F22}"/>
              </a:ext>
            </a:extLst>
          </p:cNvPr>
          <p:cNvSpPr txBox="1"/>
          <p:nvPr/>
        </p:nvSpPr>
        <p:spPr>
          <a:xfrm>
            <a:off x="8925560" y="1010916"/>
            <a:ext cx="447040" cy="369332"/>
          </a:xfrm>
          <a:prstGeom prst="rect">
            <a:avLst/>
          </a:prstGeom>
          <a:noFill/>
        </p:spPr>
        <p:txBody>
          <a:bodyPr wrap="square" rtlCol="0">
            <a:spAutoFit/>
          </a:bodyPr>
          <a:lstStyle/>
          <a:p>
            <a:pPr algn="ctr"/>
            <a:r>
              <a:rPr lang="en-US" altLang="zh-CN" dirty="0">
                <a:latin typeface="+mn-ea"/>
              </a:rPr>
              <a:t>N</a:t>
            </a:r>
            <a:endParaRPr lang="zh-CN" altLang="en-US" dirty="0">
              <a:latin typeface="+mn-ea"/>
            </a:endParaRPr>
          </a:p>
        </p:txBody>
      </p:sp>
      <p:sp>
        <p:nvSpPr>
          <p:cNvPr id="11" name="文本框 10">
            <a:extLst>
              <a:ext uri="{FF2B5EF4-FFF2-40B4-BE49-F238E27FC236}">
                <a16:creationId xmlns:a16="http://schemas.microsoft.com/office/drawing/2014/main" id="{665CD51E-E395-43B3-880B-08DA922CC4DD}"/>
              </a:ext>
            </a:extLst>
          </p:cNvPr>
          <p:cNvSpPr txBox="1"/>
          <p:nvPr/>
        </p:nvSpPr>
        <p:spPr>
          <a:xfrm>
            <a:off x="8915400" y="5564650"/>
            <a:ext cx="447040" cy="369332"/>
          </a:xfrm>
          <a:prstGeom prst="rect">
            <a:avLst/>
          </a:prstGeom>
          <a:noFill/>
        </p:spPr>
        <p:txBody>
          <a:bodyPr wrap="square" rtlCol="0">
            <a:spAutoFit/>
          </a:bodyPr>
          <a:lstStyle/>
          <a:p>
            <a:pPr algn="ctr"/>
            <a:r>
              <a:rPr lang="en-US" altLang="zh-CN" dirty="0">
                <a:latin typeface="+mn-ea"/>
              </a:rPr>
              <a:t>S</a:t>
            </a:r>
            <a:endParaRPr lang="zh-CN" altLang="en-US" dirty="0">
              <a:latin typeface="+mn-ea"/>
            </a:endParaRPr>
          </a:p>
        </p:txBody>
      </p:sp>
      <p:cxnSp>
        <p:nvCxnSpPr>
          <p:cNvPr id="12" name="直接连接符 11">
            <a:extLst>
              <a:ext uri="{FF2B5EF4-FFF2-40B4-BE49-F238E27FC236}">
                <a16:creationId xmlns:a16="http://schemas.microsoft.com/office/drawing/2014/main" id="{8D9AAA3C-ABF3-4460-A800-72F74729D29A}"/>
              </a:ext>
            </a:extLst>
          </p:cNvPr>
          <p:cNvCxnSpPr/>
          <p:nvPr/>
        </p:nvCxnSpPr>
        <p:spPr>
          <a:xfrm>
            <a:off x="7030720" y="2921528"/>
            <a:ext cx="41249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EFE8570-CCCC-4BAF-8788-291F002030A5}"/>
              </a:ext>
            </a:extLst>
          </p:cNvPr>
          <p:cNvCxnSpPr/>
          <p:nvPr/>
        </p:nvCxnSpPr>
        <p:spPr>
          <a:xfrm>
            <a:off x="7030720" y="2413528"/>
            <a:ext cx="41249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CC4FBB1-AEA5-4758-91DD-F2F26AE10FCD}"/>
              </a:ext>
            </a:extLst>
          </p:cNvPr>
          <p:cNvCxnSpPr/>
          <p:nvPr/>
        </p:nvCxnSpPr>
        <p:spPr>
          <a:xfrm>
            <a:off x="7030720" y="1905528"/>
            <a:ext cx="41249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AF6C354-FFE5-4054-A5CA-6BDDE2B39C04}"/>
              </a:ext>
            </a:extLst>
          </p:cNvPr>
          <p:cNvCxnSpPr/>
          <p:nvPr/>
        </p:nvCxnSpPr>
        <p:spPr>
          <a:xfrm>
            <a:off x="7076440" y="4994168"/>
            <a:ext cx="41249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14759A0-6E8A-48FC-9C75-3AF95042C6A8}"/>
              </a:ext>
            </a:extLst>
          </p:cNvPr>
          <p:cNvCxnSpPr/>
          <p:nvPr/>
        </p:nvCxnSpPr>
        <p:spPr>
          <a:xfrm>
            <a:off x="7076440" y="4486168"/>
            <a:ext cx="41249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FB8F1C4-7D16-4DBE-ADC9-A99E44014B7E}"/>
              </a:ext>
            </a:extLst>
          </p:cNvPr>
          <p:cNvCxnSpPr/>
          <p:nvPr/>
        </p:nvCxnSpPr>
        <p:spPr>
          <a:xfrm>
            <a:off x="7076440" y="3978168"/>
            <a:ext cx="41249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286BCF5-6FD6-46C7-AA12-DE28C2D35EED}"/>
              </a:ext>
            </a:extLst>
          </p:cNvPr>
          <p:cNvCxnSpPr/>
          <p:nvPr/>
        </p:nvCxnSpPr>
        <p:spPr>
          <a:xfrm rot="16200000">
            <a:off x="6543040" y="3418837"/>
            <a:ext cx="41249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14BD4A4-C9AE-4F03-AE08-F5CC2C67AEC1}"/>
              </a:ext>
            </a:extLst>
          </p:cNvPr>
          <p:cNvCxnSpPr/>
          <p:nvPr/>
        </p:nvCxnSpPr>
        <p:spPr>
          <a:xfrm rot="16200000">
            <a:off x="6024880" y="3442728"/>
            <a:ext cx="41249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30DF50EE-20EC-464F-8A29-CBE013BD80FB}"/>
              </a:ext>
            </a:extLst>
          </p:cNvPr>
          <p:cNvCxnSpPr/>
          <p:nvPr/>
        </p:nvCxnSpPr>
        <p:spPr>
          <a:xfrm rot="16200000">
            <a:off x="5466080" y="3436856"/>
            <a:ext cx="41249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C9FD9EE0-825A-4919-8046-84ADC3195136}"/>
              </a:ext>
            </a:extLst>
          </p:cNvPr>
          <p:cNvCxnSpPr/>
          <p:nvPr/>
        </p:nvCxnSpPr>
        <p:spPr>
          <a:xfrm rot="16200000">
            <a:off x="8707120" y="3459477"/>
            <a:ext cx="41249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3B83ADD-1C47-4F37-B8D0-724BC6E9BB9B}"/>
              </a:ext>
            </a:extLst>
          </p:cNvPr>
          <p:cNvCxnSpPr/>
          <p:nvPr/>
        </p:nvCxnSpPr>
        <p:spPr>
          <a:xfrm rot="16200000">
            <a:off x="8176260" y="3447016"/>
            <a:ext cx="41249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C34F6EC-FFCF-41A5-8E7E-3FE8DE595BDD}"/>
              </a:ext>
            </a:extLst>
          </p:cNvPr>
          <p:cNvCxnSpPr/>
          <p:nvPr/>
        </p:nvCxnSpPr>
        <p:spPr>
          <a:xfrm rot="16200000">
            <a:off x="7640320" y="3467336"/>
            <a:ext cx="412496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97A960D9-2D42-4B58-8A8E-E5F6926E0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803269" y="3247675"/>
            <a:ext cx="685339" cy="384026"/>
          </a:xfrm>
          <a:prstGeom prst="rect">
            <a:avLst/>
          </a:prstGeom>
        </p:spPr>
      </p:pic>
      <p:sp>
        <p:nvSpPr>
          <p:cNvPr id="25" name="文本框 24">
            <a:extLst>
              <a:ext uri="{FF2B5EF4-FFF2-40B4-BE49-F238E27FC236}">
                <a16:creationId xmlns:a16="http://schemas.microsoft.com/office/drawing/2014/main" id="{FE04351F-84A1-49FD-96B5-59B7FD2BA981}"/>
              </a:ext>
            </a:extLst>
          </p:cNvPr>
          <p:cNvSpPr txBox="1"/>
          <p:nvPr/>
        </p:nvSpPr>
        <p:spPr>
          <a:xfrm>
            <a:off x="1482722" y="3265182"/>
            <a:ext cx="1683566" cy="461665"/>
          </a:xfrm>
          <a:prstGeom prst="rect">
            <a:avLst/>
          </a:prstGeom>
          <a:noFill/>
        </p:spPr>
        <p:txBody>
          <a:bodyPr wrap="square" rtlCol="0">
            <a:spAutoFit/>
          </a:bodyPr>
          <a:lstStyle/>
          <a:p>
            <a:pPr algn="ctr"/>
            <a:r>
              <a:rPr lang="zh-CN" altLang="en-US" sz="2400" dirty="0">
                <a:latin typeface="+mn-ea"/>
              </a:rPr>
              <a:t>指令序列：</a:t>
            </a:r>
          </a:p>
        </p:txBody>
      </p:sp>
      <p:sp>
        <p:nvSpPr>
          <p:cNvPr id="26" name="文本框 25">
            <a:extLst>
              <a:ext uri="{FF2B5EF4-FFF2-40B4-BE49-F238E27FC236}">
                <a16:creationId xmlns:a16="http://schemas.microsoft.com/office/drawing/2014/main" id="{94900F76-5CAE-4859-8408-BF75A0086EC4}"/>
              </a:ext>
            </a:extLst>
          </p:cNvPr>
          <p:cNvSpPr txBox="1"/>
          <p:nvPr/>
        </p:nvSpPr>
        <p:spPr>
          <a:xfrm>
            <a:off x="3162580" y="3265182"/>
            <a:ext cx="442467" cy="461665"/>
          </a:xfrm>
          <a:prstGeom prst="rect">
            <a:avLst/>
          </a:prstGeom>
          <a:noFill/>
        </p:spPr>
        <p:txBody>
          <a:bodyPr wrap="square" rtlCol="0">
            <a:spAutoFit/>
          </a:bodyPr>
          <a:lstStyle/>
          <a:p>
            <a:pPr algn="ctr"/>
            <a:r>
              <a:rPr lang="en-US" altLang="zh-CN" sz="2400" dirty="0">
                <a:latin typeface="+mn-ea"/>
              </a:rPr>
              <a:t>M</a:t>
            </a:r>
            <a:endParaRPr lang="zh-CN" altLang="en-US" sz="2400" dirty="0">
              <a:latin typeface="+mn-ea"/>
            </a:endParaRPr>
          </a:p>
        </p:txBody>
      </p:sp>
      <p:sp>
        <p:nvSpPr>
          <p:cNvPr id="27" name="文本框 26">
            <a:extLst>
              <a:ext uri="{FF2B5EF4-FFF2-40B4-BE49-F238E27FC236}">
                <a16:creationId xmlns:a16="http://schemas.microsoft.com/office/drawing/2014/main" id="{A9C51030-D895-44B6-A871-46DEB4C065A4}"/>
              </a:ext>
            </a:extLst>
          </p:cNvPr>
          <p:cNvSpPr txBox="1"/>
          <p:nvPr/>
        </p:nvSpPr>
        <p:spPr>
          <a:xfrm>
            <a:off x="3439235" y="3265182"/>
            <a:ext cx="414732" cy="461665"/>
          </a:xfrm>
          <a:prstGeom prst="rect">
            <a:avLst/>
          </a:prstGeom>
          <a:noFill/>
        </p:spPr>
        <p:txBody>
          <a:bodyPr wrap="square" rtlCol="0">
            <a:spAutoFit/>
          </a:bodyPr>
          <a:lstStyle/>
          <a:p>
            <a:pPr algn="ctr"/>
            <a:r>
              <a:rPr lang="en-US" altLang="zh-CN" sz="2400" dirty="0">
                <a:latin typeface="+mn-ea"/>
              </a:rPr>
              <a:t>L</a:t>
            </a:r>
            <a:endParaRPr lang="zh-CN" altLang="en-US" sz="2400" dirty="0">
              <a:latin typeface="+mn-ea"/>
            </a:endParaRPr>
          </a:p>
        </p:txBody>
      </p:sp>
      <p:sp>
        <p:nvSpPr>
          <p:cNvPr id="28" name="文本框 27">
            <a:extLst>
              <a:ext uri="{FF2B5EF4-FFF2-40B4-BE49-F238E27FC236}">
                <a16:creationId xmlns:a16="http://schemas.microsoft.com/office/drawing/2014/main" id="{356A8BCF-FF6E-4938-9A60-7543832A6CC5}"/>
              </a:ext>
            </a:extLst>
          </p:cNvPr>
          <p:cNvSpPr txBox="1"/>
          <p:nvPr/>
        </p:nvSpPr>
        <p:spPr>
          <a:xfrm>
            <a:off x="3701737" y="3265029"/>
            <a:ext cx="442467" cy="461665"/>
          </a:xfrm>
          <a:prstGeom prst="rect">
            <a:avLst/>
          </a:prstGeom>
          <a:noFill/>
        </p:spPr>
        <p:txBody>
          <a:bodyPr wrap="square" rtlCol="0">
            <a:spAutoFit/>
          </a:bodyPr>
          <a:lstStyle/>
          <a:p>
            <a:pPr algn="ctr"/>
            <a:r>
              <a:rPr lang="en-US" altLang="zh-CN" sz="2400" dirty="0">
                <a:latin typeface="+mn-ea"/>
              </a:rPr>
              <a:t>M</a:t>
            </a:r>
            <a:endParaRPr lang="zh-CN" altLang="en-US" sz="2400" dirty="0">
              <a:latin typeface="+mn-ea"/>
            </a:endParaRPr>
          </a:p>
        </p:txBody>
      </p:sp>
      <p:sp>
        <p:nvSpPr>
          <p:cNvPr id="29" name="文本框 28">
            <a:extLst>
              <a:ext uri="{FF2B5EF4-FFF2-40B4-BE49-F238E27FC236}">
                <a16:creationId xmlns:a16="http://schemas.microsoft.com/office/drawing/2014/main" id="{3AD14C79-29AF-45DB-9B8A-9F0D35EA016F}"/>
              </a:ext>
            </a:extLst>
          </p:cNvPr>
          <p:cNvSpPr txBox="1"/>
          <p:nvPr/>
        </p:nvSpPr>
        <p:spPr>
          <a:xfrm>
            <a:off x="4028703" y="3270404"/>
            <a:ext cx="442467" cy="461665"/>
          </a:xfrm>
          <a:prstGeom prst="rect">
            <a:avLst/>
          </a:prstGeom>
          <a:noFill/>
        </p:spPr>
        <p:txBody>
          <a:bodyPr wrap="square" rtlCol="0">
            <a:spAutoFit/>
          </a:bodyPr>
          <a:lstStyle/>
          <a:p>
            <a:pPr algn="ctr"/>
            <a:r>
              <a:rPr lang="en-US" altLang="zh-CN" sz="2400" dirty="0">
                <a:latin typeface="+mn-ea"/>
              </a:rPr>
              <a:t>M</a:t>
            </a:r>
            <a:endParaRPr lang="zh-CN" altLang="en-US" sz="2400" dirty="0">
              <a:latin typeface="+mn-ea"/>
            </a:endParaRPr>
          </a:p>
        </p:txBody>
      </p:sp>
      <p:sp>
        <p:nvSpPr>
          <p:cNvPr id="30" name="文本框 29">
            <a:extLst>
              <a:ext uri="{FF2B5EF4-FFF2-40B4-BE49-F238E27FC236}">
                <a16:creationId xmlns:a16="http://schemas.microsoft.com/office/drawing/2014/main" id="{7A2D37C5-DFAD-409B-A62E-5D2CB5CDF807}"/>
              </a:ext>
            </a:extLst>
          </p:cNvPr>
          <p:cNvSpPr txBox="1"/>
          <p:nvPr/>
        </p:nvSpPr>
        <p:spPr>
          <a:xfrm>
            <a:off x="4308780" y="3270404"/>
            <a:ext cx="442467" cy="461665"/>
          </a:xfrm>
          <a:prstGeom prst="rect">
            <a:avLst/>
          </a:prstGeom>
          <a:noFill/>
        </p:spPr>
        <p:txBody>
          <a:bodyPr wrap="square" rtlCol="0">
            <a:spAutoFit/>
          </a:bodyPr>
          <a:lstStyle/>
          <a:p>
            <a:pPr algn="ctr"/>
            <a:r>
              <a:rPr lang="en-US" altLang="zh-CN" sz="2400" dirty="0">
                <a:latin typeface="+mn-ea"/>
              </a:rPr>
              <a:t>R</a:t>
            </a:r>
            <a:endParaRPr lang="zh-CN" altLang="en-US" sz="2400" dirty="0">
              <a:latin typeface="+mn-ea"/>
            </a:endParaRPr>
          </a:p>
        </p:txBody>
      </p:sp>
      <p:sp>
        <p:nvSpPr>
          <p:cNvPr id="31" name="文本框 30">
            <a:extLst>
              <a:ext uri="{FF2B5EF4-FFF2-40B4-BE49-F238E27FC236}">
                <a16:creationId xmlns:a16="http://schemas.microsoft.com/office/drawing/2014/main" id="{AE539C03-8A1D-4877-A9F8-4E50024FBCC0}"/>
              </a:ext>
            </a:extLst>
          </p:cNvPr>
          <p:cNvSpPr txBox="1"/>
          <p:nvPr/>
        </p:nvSpPr>
        <p:spPr>
          <a:xfrm>
            <a:off x="4588214" y="3270404"/>
            <a:ext cx="442467" cy="461665"/>
          </a:xfrm>
          <a:prstGeom prst="rect">
            <a:avLst/>
          </a:prstGeom>
          <a:noFill/>
        </p:spPr>
        <p:txBody>
          <a:bodyPr wrap="square" rtlCol="0">
            <a:spAutoFit/>
          </a:bodyPr>
          <a:lstStyle/>
          <a:p>
            <a:pPr algn="ctr"/>
            <a:r>
              <a:rPr lang="en-US" altLang="zh-CN" sz="2400" dirty="0">
                <a:latin typeface="+mn-ea"/>
              </a:rPr>
              <a:t>M</a:t>
            </a:r>
            <a:endParaRPr lang="zh-CN" altLang="en-US" sz="2400" dirty="0">
              <a:latin typeface="+mn-ea"/>
            </a:endParaRPr>
          </a:p>
        </p:txBody>
      </p:sp>
      <p:sp>
        <p:nvSpPr>
          <p:cNvPr id="32" name="文本框 31">
            <a:extLst>
              <a:ext uri="{FF2B5EF4-FFF2-40B4-BE49-F238E27FC236}">
                <a16:creationId xmlns:a16="http://schemas.microsoft.com/office/drawing/2014/main" id="{95F7F2BC-F8C1-40C9-8153-AD51CB2824B4}"/>
              </a:ext>
            </a:extLst>
          </p:cNvPr>
          <p:cNvSpPr txBox="1"/>
          <p:nvPr/>
        </p:nvSpPr>
        <p:spPr>
          <a:xfrm>
            <a:off x="1479014" y="3946876"/>
            <a:ext cx="1683566" cy="461665"/>
          </a:xfrm>
          <a:prstGeom prst="rect">
            <a:avLst/>
          </a:prstGeom>
          <a:noFill/>
        </p:spPr>
        <p:txBody>
          <a:bodyPr wrap="square" rtlCol="0">
            <a:spAutoFit/>
          </a:bodyPr>
          <a:lstStyle/>
          <a:p>
            <a:pPr algn="ctr"/>
            <a:r>
              <a:rPr lang="zh-CN" altLang="en-US" sz="2400" dirty="0">
                <a:latin typeface="+mn-ea"/>
              </a:rPr>
              <a:t>当前位置：</a:t>
            </a:r>
          </a:p>
        </p:txBody>
      </p:sp>
      <p:sp>
        <p:nvSpPr>
          <p:cNvPr id="33" name="文本框 32">
            <a:extLst>
              <a:ext uri="{FF2B5EF4-FFF2-40B4-BE49-F238E27FC236}">
                <a16:creationId xmlns:a16="http://schemas.microsoft.com/office/drawing/2014/main" id="{3E315C43-B766-48E5-A56A-1BD82DEDF368}"/>
              </a:ext>
            </a:extLst>
          </p:cNvPr>
          <p:cNvSpPr txBox="1"/>
          <p:nvPr/>
        </p:nvSpPr>
        <p:spPr>
          <a:xfrm>
            <a:off x="1479014" y="4637831"/>
            <a:ext cx="1683566" cy="461665"/>
          </a:xfrm>
          <a:prstGeom prst="rect">
            <a:avLst/>
          </a:prstGeom>
          <a:noFill/>
        </p:spPr>
        <p:txBody>
          <a:bodyPr wrap="square" rtlCol="0">
            <a:spAutoFit/>
          </a:bodyPr>
          <a:lstStyle/>
          <a:p>
            <a:pPr algn="ctr"/>
            <a:r>
              <a:rPr lang="zh-CN" altLang="en-US" sz="2400" dirty="0">
                <a:latin typeface="+mn-ea"/>
              </a:rPr>
              <a:t>当前朝向：</a:t>
            </a:r>
          </a:p>
        </p:txBody>
      </p:sp>
      <p:sp>
        <p:nvSpPr>
          <p:cNvPr id="34" name="文本框 33">
            <a:extLst>
              <a:ext uri="{FF2B5EF4-FFF2-40B4-BE49-F238E27FC236}">
                <a16:creationId xmlns:a16="http://schemas.microsoft.com/office/drawing/2014/main" id="{1084088B-2421-4C9E-8DBE-0F555FE5D52D}"/>
              </a:ext>
            </a:extLst>
          </p:cNvPr>
          <p:cNvSpPr txBox="1"/>
          <p:nvPr/>
        </p:nvSpPr>
        <p:spPr>
          <a:xfrm>
            <a:off x="3271672" y="3946570"/>
            <a:ext cx="1683566" cy="461665"/>
          </a:xfrm>
          <a:prstGeom prst="rect">
            <a:avLst/>
          </a:prstGeom>
          <a:noFill/>
        </p:spPr>
        <p:txBody>
          <a:bodyPr wrap="square" rtlCol="0">
            <a:spAutoFit/>
          </a:bodyPr>
          <a:lstStyle/>
          <a:p>
            <a:pPr algn="ctr"/>
            <a:r>
              <a:rPr lang="en-US" altLang="zh-CN" sz="2400" dirty="0">
                <a:latin typeface="+mn-ea"/>
              </a:rPr>
              <a:t>(0,0)</a:t>
            </a:r>
            <a:endParaRPr lang="zh-CN" altLang="en-US" sz="2400" dirty="0">
              <a:latin typeface="+mn-ea"/>
            </a:endParaRPr>
          </a:p>
        </p:txBody>
      </p:sp>
      <p:sp>
        <p:nvSpPr>
          <p:cNvPr id="35" name="文本框 34">
            <a:extLst>
              <a:ext uri="{FF2B5EF4-FFF2-40B4-BE49-F238E27FC236}">
                <a16:creationId xmlns:a16="http://schemas.microsoft.com/office/drawing/2014/main" id="{7DAC298F-A74B-4F56-A024-3A34120FEE0A}"/>
              </a:ext>
            </a:extLst>
          </p:cNvPr>
          <p:cNvSpPr txBox="1"/>
          <p:nvPr/>
        </p:nvSpPr>
        <p:spPr>
          <a:xfrm>
            <a:off x="3272442" y="4637831"/>
            <a:ext cx="1683566" cy="461665"/>
          </a:xfrm>
          <a:prstGeom prst="rect">
            <a:avLst/>
          </a:prstGeom>
          <a:noFill/>
        </p:spPr>
        <p:txBody>
          <a:bodyPr wrap="square" rtlCol="0">
            <a:spAutoFit/>
          </a:bodyPr>
          <a:lstStyle/>
          <a:p>
            <a:pPr algn="ctr"/>
            <a:r>
              <a:rPr lang="en-US" altLang="zh-CN" sz="2400" dirty="0">
                <a:latin typeface="+mn-ea"/>
              </a:rPr>
              <a:t>N</a:t>
            </a:r>
            <a:endParaRPr lang="zh-CN" altLang="en-US" sz="2400" dirty="0">
              <a:latin typeface="+mn-ea"/>
            </a:endParaRPr>
          </a:p>
        </p:txBody>
      </p:sp>
      <p:sp>
        <p:nvSpPr>
          <p:cNvPr id="36" name="文本框 35">
            <a:extLst>
              <a:ext uri="{FF2B5EF4-FFF2-40B4-BE49-F238E27FC236}">
                <a16:creationId xmlns:a16="http://schemas.microsoft.com/office/drawing/2014/main" id="{4EFB7AD7-A8EA-42FA-B18E-38F2E1B0DF30}"/>
              </a:ext>
            </a:extLst>
          </p:cNvPr>
          <p:cNvSpPr txBox="1"/>
          <p:nvPr/>
        </p:nvSpPr>
        <p:spPr>
          <a:xfrm>
            <a:off x="3266593" y="3947160"/>
            <a:ext cx="1683566" cy="461665"/>
          </a:xfrm>
          <a:prstGeom prst="rect">
            <a:avLst/>
          </a:prstGeom>
          <a:noFill/>
        </p:spPr>
        <p:txBody>
          <a:bodyPr wrap="square" rtlCol="0">
            <a:spAutoFit/>
          </a:bodyPr>
          <a:lstStyle/>
          <a:p>
            <a:pPr algn="ctr"/>
            <a:r>
              <a:rPr lang="en-US" altLang="zh-CN" sz="2400" dirty="0">
                <a:latin typeface="+mn-ea"/>
              </a:rPr>
              <a:t>(0,1)</a:t>
            </a:r>
            <a:endParaRPr lang="zh-CN" altLang="en-US" sz="2400" dirty="0">
              <a:latin typeface="+mn-ea"/>
            </a:endParaRPr>
          </a:p>
        </p:txBody>
      </p:sp>
      <p:sp>
        <p:nvSpPr>
          <p:cNvPr id="37" name="文本框 36">
            <a:extLst>
              <a:ext uri="{FF2B5EF4-FFF2-40B4-BE49-F238E27FC236}">
                <a16:creationId xmlns:a16="http://schemas.microsoft.com/office/drawing/2014/main" id="{0DC867A2-F55F-4F65-BCEA-1CC1660BEE70}"/>
              </a:ext>
            </a:extLst>
          </p:cNvPr>
          <p:cNvSpPr txBox="1"/>
          <p:nvPr/>
        </p:nvSpPr>
        <p:spPr>
          <a:xfrm>
            <a:off x="3269645" y="3947483"/>
            <a:ext cx="1683566" cy="461665"/>
          </a:xfrm>
          <a:prstGeom prst="rect">
            <a:avLst/>
          </a:prstGeom>
          <a:noFill/>
        </p:spPr>
        <p:txBody>
          <a:bodyPr wrap="square" rtlCol="0">
            <a:spAutoFit/>
          </a:bodyPr>
          <a:lstStyle/>
          <a:p>
            <a:pPr algn="ctr"/>
            <a:r>
              <a:rPr lang="en-US" altLang="zh-CN" sz="2400" dirty="0">
                <a:latin typeface="+mn-ea"/>
              </a:rPr>
              <a:t>(-1,1)</a:t>
            </a:r>
            <a:endParaRPr lang="zh-CN" altLang="en-US" sz="2400" dirty="0">
              <a:latin typeface="+mn-ea"/>
            </a:endParaRPr>
          </a:p>
        </p:txBody>
      </p:sp>
      <p:sp>
        <p:nvSpPr>
          <p:cNvPr id="38" name="文本框 37">
            <a:extLst>
              <a:ext uri="{FF2B5EF4-FFF2-40B4-BE49-F238E27FC236}">
                <a16:creationId xmlns:a16="http://schemas.microsoft.com/office/drawing/2014/main" id="{F88CA126-0AB4-42B8-B547-6FDBF85C6A67}"/>
              </a:ext>
            </a:extLst>
          </p:cNvPr>
          <p:cNvSpPr txBox="1"/>
          <p:nvPr/>
        </p:nvSpPr>
        <p:spPr>
          <a:xfrm>
            <a:off x="3288409" y="3947483"/>
            <a:ext cx="1683566" cy="461665"/>
          </a:xfrm>
          <a:prstGeom prst="rect">
            <a:avLst/>
          </a:prstGeom>
          <a:noFill/>
        </p:spPr>
        <p:txBody>
          <a:bodyPr wrap="square" rtlCol="0">
            <a:spAutoFit/>
          </a:bodyPr>
          <a:lstStyle/>
          <a:p>
            <a:pPr algn="ctr"/>
            <a:r>
              <a:rPr lang="en-US" altLang="zh-CN" sz="2400" dirty="0">
                <a:latin typeface="+mn-ea"/>
              </a:rPr>
              <a:t>(-2,1)</a:t>
            </a:r>
            <a:endParaRPr lang="zh-CN" altLang="en-US" sz="2400" dirty="0">
              <a:latin typeface="+mn-ea"/>
            </a:endParaRPr>
          </a:p>
        </p:txBody>
      </p:sp>
      <p:sp>
        <p:nvSpPr>
          <p:cNvPr id="39" name="文本框 38">
            <a:extLst>
              <a:ext uri="{FF2B5EF4-FFF2-40B4-BE49-F238E27FC236}">
                <a16:creationId xmlns:a16="http://schemas.microsoft.com/office/drawing/2014/main" id="{AD10C304-FC65-4B00-9962-A3114B3E1C83}"/>
              </a:ext>
            </a:extLst>
          </p:cNvPr>
          <p:cNvSpPr txBox="1"/>
          <p:nvPr/>
        </p:nvSpPr>
        <p:spPr>
          <a:xfrm>
            <a:off x="3290436" y="3958741"/>
            <a:ext cx="1683566" cy="461665"/>
          </a:xfrm>
          <a:prstGeom prst="rect">
            <a:avLst/>
          </a:prstGeom>
          <a:noFill/>
        </p:spPr>
        <p:txBody>
          <a:bodyPr wrap="square" rtlCol="0">
            <a:spAutoFit/>
          </a:bodyPr>
          <a:lstStyle/>
          <a:p>
            <a:pPr algn="ctr"/>
            <a:r>
              <a:rPr lang="en-US" altLang="zh-CN" sz="2400" dirty="0">
                <a:latin typeface="+mn-ea"/>
              </a:rPr>
              <a:t>(-2,2)</a:t>
            </a:r>
            <a:endParaRPr lang="zh-CN" altLang="en-US" sz="2400" dirty="0">
              <a:latin typeface="+mn-ea"/>
            </a:endParaRPr>
          </a:p>
        </p:txBody>
      </p:sp>
      <p:sp>
        <p:nvSpPr>
          <p:cNvPr id="40" name="文本框 39">
            <a:extLst>
              <a:ext uri="{FF2B5EF4-FFF2-40B4-BE49-F238E27FC236}">
                <a16:creationId xmlns:a16="http://schemas.microsoft.com/office/drawing/2014/main" id="{7E2114E9-9A9C-4012-A8FD-9EB329F806F7}"/>
              </a:ext>
            </a:extLst>
          </p:cNvPr>
          <p:cNvSpPr txBox="1"/>
          <p:nvPr/>
        </p:nvSpPr>
        <p:spPr>
          <a:xfrm>
            <a:off x="3282101" y="4647078"/>
            <a:ext cx="1683566" cy="461665"/>
          </a:xfrm>
          <a:prstGeom prst="rect">
            <a:avLst/>
          </a:prstGeom>
          <a:noFill/>
        </p:spPr>
        <p:txBody>
          <a:bodyPr wrap="square" rtlCol="0">
            <a:spAutoFit/>
          </a:bodyPr>
          <a:lstStyle/>
          <a:p>
            <a:pPr algn="ctr"/>
            <a:r>
              <a:rPr lang="en-US" altLang="zh-CN" sz="2400" dirty="0">
                <a:latin typeface="+mn-ea"/>
              </a:rPr>
              <a:t>W</a:t>
            </a:r>
            <a:endParaRPr lang="zh-CN" altLang="en-US" sz="2400" dirty="0">
              <a:latin typeface="+mn-ea"/>
            </a:endParaRPr>
          </a:p>
        </p:txBody>
      </p:sp>
      <p:sp>
        <p:nvSpPr>
          <p:cNvPr id="41" name="文本框 40">
            <a:extLst>
              <a:ext uri="{FF2B5EF4-FFF2-40B4-BE49-F238E27FC236}">
                <a16:creationId xmlns:a16="http://schemas.microsoft.com/office/drawing/2014/main" id="{D1129AC2-6018-441B-9A9C-3BF19C4A9B6E}"/>
              </a:ext>
            </a:extLst>
          </p:cNvPr>
          <p:cNvSpPr txBox="1"/>
          <p:nvPr/>
        </p:nvSpPr>
        <p:spPr>
          <a:xfrm>
            <a:off x="3271109" y="4639298"/>
            <a:ext cx="1683566" cy="461665"/>
          </a:xfrm>
          <a:prstGeom prst="rect">
            <a:avLst/>
          </a:prstGeom>
          <a:noFill/>
        </p:spPr>
        <p:txBody>
          <a:bodyPr wrap="square" rtlCol="0">
            <a:spAutoFit/>
          </a:bodyPr>
          <a:lstStyle/>
          <a:p>
            <a:pPr algn="ctr"/>
            <a:r>
              <a:rPr lang="en-US" altLang="zh-CN" sz="2400" dirty="0">
                <a:latin typeface="+mn-ea"/>
              </a:rPr>
              <a:t>N</a:t>
            </a:r>
            <a:endParaRPr lang="zh-CN" altLang="en-US" sz="2400" dirty="0">
              <a:latin typeface="+mn-ea"/>
            </a:endParaRPr>
          </a:p>
        </p:txBody>
      </p:sp>
    </p:spTree>
    <p:extLst>
      <p:ext uri="{BB962C8B-B14F-4D97-AF65-F5344CB8AC3E}">
        <p14:creationId xmlns:p14="http://schemas.microsoft.com/office/powerpoint/2010/main" val="193996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3.7037E-7 L -0.00078 -0.07847 " pathEditMode="fixed" rAng="0" ptsTypes="AA">
                                      <p:cBhvr>
                                        <p:cTn id="6" dur="2000" fill="hold"/>
                                        <p:tgtEl>
                                          <p:spTgt spid="24"/>
                                        </p:tgtEl>
                                        <p:attrNameLst>
                                          <p:attrName>ppt_x</p:attrName>
                                          <p:attrName>ppt_y</p:attrName>
                                        </p:attrNameLst>
                                      </p:cBhvr>
                                      <p:rCtr x="-39" y="-3935"/>
                                    </p:animMotion>
                                  </p:childTnLst>
                                </p:cTn>
                              </p:par>
                              <p:par>
                                <p:cTn id="7" presetID="3" presetClass="emph" presetSubtype="1" grpId="0" nodeType="withEffect">
                                  <p:stCondLst>
                                    <p:cond delay="0"/>
                                  </p:stCondLst>
                                  <p:childTnLst>
                                    <p:set>
                                      <p:cBhvr override="childStyle">
                                        <p:cTn id="8" dur="indefinite"/>
                                        <p:tgtEl>
                                          <p:spTgt spid="26"/>
                                        </p:tgtEl>
                                        <p:attrNameLst>
                                          <p:attrName>style.color</p:attrName>
                                        </p:attrNameLst>
                                      </p:cBhvr>
                                      <p:to>
                                        <p:clrVal>
                                          <a:srgbClr val="C00000"/>
                                        </p:clrVal>
                                      </p:to>
                                    </p:set>
                                  </p:childTnLst>
                                </p:cTn>
                              </p:par>
                              <p:par>
                                <p:cTn id="9" presetID="10" presetClass="exit" presetSubtype="0" fill="hold" grpId="0" nodeType="withEffect">
                                  <p:stCondLst>
                                    <p:cond delay="0"/>
                                  </p:stCondLst>
                                  <p:childTnLst>
                                    <p:animEffect transition="out" filter="fade">
                                      <p:cBhvr>
                                        <p:cTn id="10" dur="500"/>
                                        <p:tgtEl>
                                          <p:spTgt spid="34"/>
                                        </p:tgtEl>
                                      </p:cBhvr>
                                    </p:animEffect>
                                    <p:set>
                                      <p:cBhvr>
                                        <p:cTn id="11" dur="1" fill="hold">
                                          <p:stCondLst>
                                            <p:cond delay="499"/>
                                          </p:stCondLst>
                                        </p:cTn>
                                        <p:tgtEl>
                                          <p:spTgt spid="34"/>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5400000">
                                      <p:cBhvr>
                                        <p:cTn id="18" dur="2000" fill="hold"/>
                                        <p:tgtEl>
                                          <p:spTgt spid="24"/>
                                        </p:tgtEl>
                                        <p:attrNameLst>
                                          <p:attrName>r</p:attrName>
                                        </p:attrNameLst>
                                      </p:cBhvr>
                                    </p:animRot>
                                  </p:childTnLst>
                                </p:cTn>
                              </p:par>
                              <p:par>
                                <p:cTn id="19" presetID="3" presetClass="emph" presetSubtype="1" grpId="0" nodeType="withEffect">
                                  <p:stCondLst>
                                    <p:cond delay="0"/>
                                  </p:stCondLst>
                                  <p:childTnLst>
                                    <p:set>
                                      <p:cBhvr override="childStyle">
                                        <p:cTn id="20" dur="indefinite"/>
                                        <p:tgtEl>
                                          <p:spTgt spid="27"/>
                                        </p:tgtEl>
                                        <p:attrNameLst>
                                          <p:attrName>style.color</p:attrName>
                                        </p:attrNameLst>
                                      </p:cBhvr>
                                      <p:to>
                                        <p:clrVal>
                                          <a:srgbClr val="C00000"/>
                                        </p:clrVal>
                                      </p:to>
                                    </p:set>
                                  </p:childTnLst>
                                </p:cTn>
                              </p:par>
                              <p:par>
                                <p:cTn id="21" presetID="10" presetClass="exit" presetSubtype="0" fill="hold" grpId="0" nodeType="withEffect">
                                  <p:stCondLst>
                                    <p:cond delay="0"/>
                                  </p:stCondLst>
                                  <p:childTnLst>
                                    <p:animEffect transition="out" filter="fade">
                                      <p:cBhvr>
                                        <p:cTn id="22" dur="500"/>
                                        <p:tgtEl>
                                          <p:spTgt spid="35"/>
                                        </p:tgtEl>
                                      </p:cBhvr>
                                    </p:animEffect>
                                    <p:set>
                                      <p:cBhvr>
                                        <p:cTn id="23" dur="1" fill="hold">
                                          <p:stCondLst>
                                            <p:cond delay="499"/>
                                          </p:stCondLst>
                                        </p:cTn>
                                        <p:tgtEl>
                                          <p:spTgt spid="35"/>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0.00078 -0.07847 L -0.04427 -0.07685 " pathEditMode="relative" rAng="0" ptsTypes="AA">
                                      <p:cBhvr>
                                        <p:cTn id="30" dur="2000" fill="hold"/>
                                        <p:tgtEl>
                                          <p:spTgt spid="24"/>
                                        </p:tgtEl>
                                        <p:attrNameLst>
                                          <p:attrName>ppt_x</p:attrName>
                                          <p:attrName>ppt_y</p:attrName>
                                        </p:attrNameLst>
                                      </p:cBhvr>
                                      <p:rCtr x="-2174" y="-69"/>
                                    </p:animMotion>
                                  </p:childTnLst>
                                </p:cTn>
                              </p:par>
                              <p:par>
                                <p:cTn id="31" presetID="3" presetClass="emph" presetSubtype="1" grpId="0" nodeType="withEffect">
                                  <p:stCondLst>
                                    <p:cond delay="0"/>
                                  </p:stCondLst>
                                  <p:childTnLst>
                                    <p:set>
                                      <p:cBhvr override="childStyle">
                                        <p:cTn id="32" dur="indefinite"/>
                                        <p:tgtEl>
                                          <p:spTgt spid="28"/>
                                        </p:tgtEl>
                                        <p:attrNameLst>
                                          <p:attrName>style.color</p:attrName>
                                        </p:attrNameLst>
                                      </p:cBhvr>
                                      <p:to>
                                        <p:clrVal>
                                          <a:srgbClr val="C00000"/>
                                        </p:clrVal>
                                      </p:to>
                                    </p:set>
                                  </p:childTnLst>
                                </p:cTn>
                              </p:par>
                              <p:par>
                                <p:cTn id="33" presetID="10" presetClass="exit" presetSubtype="0" fill="hold" grpId="1" nodeType="withEffect">
                                  <p:stCondLst>
                                    <p:cond delay="0"/>
                                  </p:stCondLst>
                                  <p:childTnLst>
                                    <p:animEffect transition="out" filter="fade">
                                      <p:cBhvr>
                                        <p:cTn id="34" dur="500"/>
                                        <p:tgtEl>
                                          <p:spTgt spid="36"/>
                                        </p:tgtEl>
                                      </p:cBhvr>
                                    </p:animEffect>
                                    <p:set>
                                      <p:cBhvr>
                                        <p:cTn id="35" dur="1" fill="hold">
                                          <p:stCondLst>
                                            <p:cond delay="499"/>
                                          </p:stCondLst>
                                        </p:cTn>
                                        <p:tgtEl>
                                          <p:spTgt spid="36"/>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nodeType="clickEffect">
                                  <p:stCondLst>
                                    <p:cond delay="0"/>
                                  </p:stCondLst>
                                  <p:childTnLst>
                                    <p:animMotion origin="layout" path="M -0.04427 -0.07685 L -0.08685 -0.07662 " pathEditMode="relative" rAng="0" ptsTypes="AA">
                                      <p:cBhvr>
                                        <p:cTn id="42" dur="2000" fill="hold"/>
                                        <p:tgtEl>
                                          <p:spTgt spid="24"/>
                                        </p:tgtEl>
                                        <p:attrNameLst>
                                          <p:attrName>ppt_x</p:attrName>
                                          <p:attrName>ppt_y</p:attrName>
                                        </p:attrNameLst>
                                      </p:cBhvr>
                                      <p:rCtr x="-2161" y="0"/>
                                    </p:animMotion>
                                  </p:childTnLst>
                                </p:cTn>
                              </p:par>
                              <p:par>
                                <p:cTn id="43" presetID="3" presetClass="emph" presetSubtype="1" grpId="0" nodeType="withEffect">
                                  <p:stCondLst>
                                    <p:cond delay="0"/>
                                  </p:stCondLst>
                                  <p:childTnLst>
                                    <p:set>
                                      <p:cBhvr override="childStyle">
                                        <p:cTn id="44" dur="indefinite"/>
                                        <p:tgtEl>
                                          <p:spTgt spid="29"/>
                                        </p:tgtEl>
                                        <p:attrNameLst>
                                          <p:attrName>style.color</p:attrName>
                                        </p:attrNameLst>
                                      </p:cBhvr>
                                      <p:to>
                                        <p:clrVal>
                                          <a:srgbClr val="C00000"/>
                                        </p:clrVal>
                                      </p:to>
                                    </p:set>
                                  </p:childTnLst>
                                </p:cTn>
                              </p:par>
                              <p:par>
                                <p:cTn id="45" presetID="10" presetClass="exit" presetSubtype="0" fill="hold" grpId="1" nodeType="withEffect">
                                  <p:stCondLst>
                                    <p:cond delay="0"/>
                                  </p:stCondLst>
                                  <p:childTnLst>
                                    <p:animEffect transition="out" filter="fade">
                                      <p:cBhvr>
                                        <p:cTn id="46" dur="500"/>
                                        <p:tgtEl>
                                          <p:spTgt spid="37"/>
                                        </p:tgtEl>
                                      </p:cBhvr>
                                    </p:animEffect>
                                    <p:set>
                                      <p:cBhvr>
                                        <p:cTn id="47" dur="1" fill="hold">
                                          <p:stCondLst>
                                            <p:cond delay="499"/>
                                          </p:stCondLst>
                                        </p:cTn>
                                        <p:tgtEl>
                                          <p:spTgt spid="37"/>
                                        </p:tgtEl>
                                        <p:attrNameLst>
                                          <p:attrName>style.visibility</p:attrName>
                                        </p:attrNameLst>
                                      </p:cBhvr>
                                      <p:to>
                                        <p:strVal val="hidden"/>
                                      </p:to>
                                    </p:set>
                                  </p:childTnLst>
                                </p:cTn>
                              </p:par>
                              <p:par>
                                <p:cTn id="48" presetID="10" presetClass="entr" presetSubtype="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8" presetClass="emph" presetSubtype="0" fill="hold" nodeType="clickEffect">
                                  <p:stCondLst>
                                    <p:cond delay="0"/>
                                  </p:stCondLst>
                                  <p:childTnLst>
                                    <p:animRot by="5400000">
                                      <p:cBhvr>
                                        <p:cTn id="54" dur="2000" fill="hold"/>
                                        <p:tgtEl>
                                          <p:spTgt spid="24"/>
                                        </p:tgtEl>
                                        <p:attrNameLst>
                                          <p:attrName>r</p:attrName>
                                        </p:attrNameLst>
                                      </p:cBhvr>
                                    </p:animRot>
                                  </p:childTnLst>
                                </p:cTn>
                              </p:par>
                              <p:par>
                                <p:cTn id="55" presetID="3" presetClass="emph" presetSubtype="1" grpId="0" nodeType="withEffect">
                                  <p:stCondLst>
                                    <p:cond delay="0"/>
                                  </p:stCondLst>
                                  <p:childTnLst>
                                    <p:set>
                                      <p:cBhvr override="childStyle">
                                        <p:cTn id="56" dur="indefinite"/>
                                        <p:tgtEl>
                                          <p:spTgt spid="30"/>
                                        </p:tgtEl>
                                        <p:attrNameLst>
                                          <p:attrName>style.color</p:attrName>
                                        </p:attrNameLst>
                                      </p:cBhvr>
                                      <p:to>
                                        <p:clrVal>
                                          <a:srgbClr val="C00000"/>
                                        </p:clrVal>
                                      </p:to>
                                    </p:set>
                                  </p:childTnLst>
                                </p:cTn>
                              </p:par>
                              <p:par>
                                <p:cTn id="57" presetID="10" presetClass="exit" presetSubtype="0" fill="hold" grpId="1" nodeType="withEffect">
                                  <p:stCondLst>
                                    <p:cond delay="0"/>
                                  </p:stCondLst>
                                  <p:childTnLst>
                                    <p:animEffect transition="out" filter="fade">
                                      <p:cBhvr>
                                        <p:cTn id="58" dur="500"/>
                                        <p:tgtEl>
                                          <p:spTgt spid="40"/>
                                        </p:tgtEl>
                                      </p:cBhvr>
                                    </p:animEffect>
                                    <p:set>
                                      <p:cBhvr>
                                        <p:cTn id="59" dur="1" fill="hold">
                                          <p:stCondLst>
                                            <p:cond delay="499"/>
                                          </p:stCondLst>
                                        </p:cTn>
                                        <p:tgtEl>
                                          <p:spTgt spid="40"/>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500"/>
                                        <p:tgtEl>
                                          <p:spTgt spid="41"/>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nodeType="clickEffect">
                                  <p:stCondLst>
                                    <p:cond delay="0"/>
                                  </p:stCondLst>
                                  <p:childTnLst>
                                    <p:animMotion origin="layout" path="M -0.08685 -0.07662 L -0.08724 -0.14676 " pathEditMode="relative" rAng="0" ptsTypes="AA">
                                      <p:cBhvr>
                                        <p:cTn id="66" dur="2000" fill="hold"/>
                                        <p:tgtEl>
                                          <p:spTgt spid="24"/>
                                        </p:tgtEl>
                                        <p:attrNameLst>
                                          <p:attrName>ppt_x</p:attrName>
                                          <p:attrName>ppt_y</p:attrName>
                                        </p:attrNameLst>
                                      </p:cBhvr>
                                      <p:rCtr x="-26" y="-3519"/>
                                    </p:animMotion>
                                  </p:childTnLst>
                                </p:cTn>
                              </p:par>
                              <p:par>
                                <p:cTn id="67" presetID="3" presetClass="emph" presetSubtype="1" grpId="0" nodeType="withEffect">
                                  <p:stCondLst>
                                    <p:cond delay="0"/>
                                  </p:stCondLst>
                                  <p:childTnLst>
                                    <p:set>
                                      <p:cBhvr override="childStyle">
                                        <p:cTn id="68" dur="indefinite"/>
                                        <p:tgtEl>
                                          <p:spTgt spid="31"/>
                                        </p:tgtEl>
                                        <p:attrNameLst>
                                          <p:attrName>style.color</p:attrName>
                                        </p:attrNameLst>
                                      </p:cBhvr>
                                      <p:to>
                                        <p:clrVal>
                                          <a:srgbClr val="C00000"/>
                                        </p:clrVal>
                                      </p:to>
                                    </p:set>
                                  </p:childTnLst>
                                </p:cTn>
                              </p:par>
                              <p:par>
                                <p:cTn id="69" presetID="10" presetClass="exit" presetSubtype="0" fill="hold" grpId="1" nodeType="withEffect">
                                  <p:stCondLst>
                                    <p:cond delay="0"/>
                                  </p:stCondLst>
                                  <p:childTnLst>
                                    <p:animEffect transition="out" filter="fade">
                                      <p:cBhvr>
                                        <p:cTn id="70" dur="500"/>
                                        <p:tgtEl>
                                          <p:spTgt spid="38"/>
                                        </p:tgtEl>
                                      </p:cBhvr>
                                    </p:animEffect>
                                    <p:set>
                                      <p:cBhvr>
                                        <p:cTn id="71" dur="1" fill="hold">
                                          <p:stCondLst>
                                            <p:cond delay="499"/>
                                          </p:stCondLst>
                                        </p:cTn>
                                        <p:tgtEl>
                                          <p:spTgt spid="38"/>
                                        </p:tgtEl>
                                        <p:attrNameLst>
                                          <p:attrName>style.visibility</p:attrName>
                                        </p:attrNameLst>
                                      </p:cBhvr>
                                      <p:to>
                                        <p:strVal val="hidden"/>
                                      </p:to>
                                    </p:set>
                                  </p:childTnLst>
                                </p:cTn>
                              </p:par>
                              <p:par>
                                <p:cTn id="72" presetID="10"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fade">
                                      <p:cBhvr>
                                        <p:cTn id="7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4" grpId="0"/>
      <p:bldP spid="35" grpId="0"/>
      <p:bldP spid="36" grpId="0"/>
      <p:bldP spid="36" grpId="1"/>
      <p:bldP spid="37" grpId="0"/>
      <p:bldP spid="37" grpId="1"/>
      <p:bldP spid="38" grpId="0"/>
      <p:bldP spid="38" grpId="1"/>
      <p:bldP spid="39" grpId="0"/>
      <p:bldP spid="40" grpId="0"/>
      <p:bldP spid="40" grpId="1"/>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a:extLst>
              <a:ext uri="{FF2B5EF4-FFF2-40B4-BE49-F238E27FC236}">
                <a16:creationId xmlns:a16="http://schemas.microsoft.com/office/drawing/2014/main" id="{A55EDE08-C908-438D-ADC2-F5107B4171F8}"/>
              </a:ext>
            </a:extLst>
          </p:cNvPr>
          <p:cNvSpPr>
            <a:spLocks noGrp="1"/>
          </p:cNvSpPr>
          <p:nvPr>
            <p:ph type="body" sz="quarter" idx="10"/>
          </p:nvPr>
        </p:nvSpPr>
        <p:spPr>
          <a:xfrm>
            <a:off x="928864" y="1302808"/>
            <a:ext cx="10153650" cy="5177014"/>
          </a:xfrm>
        </p:spPr>
        <p:txBody>
          <a:bodyPr/>
          <a:lstStyle/>
          <a:p>
            <a:pPr>
              <a:lnSpc>
                <a:spcPct val="150000"/>
              </a:lnSpc>
            </a:pP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课程导读</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a:lnSpc>
                <a:spcPct val="150000"/>
              </a:lnSpc>
            </a:pPr>
            <a:r>
              <a:rPr lang="zh-CN" altLang="en-US" sz="2200" dirty="0">
                <a:latin typeface="方正兰亭黑简体" panose="02000000000000000000" pitchFamily="2" charset="-122"/>
                <a:cs typeface="+mn-ea"/>
                <a:sym typeface="Huawei Sans" panose="020C0503030203020204" pitchFamily="34" charset="0"/>
              </a:rPr>
              <a:t>项目实战</a:t>
            </a:r>
            <a:endParaRPr lang="en-US" altLang="zh-CN" sz="2200" dirty="0">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2.1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需求澄清</a:t>
            </a:r>
          </a:p>
          <a:p>
            <a:pPr marL="782638" lvl="1" indent="-381000">
              <a:lnSpc>
                <a:spcPct val="150000"/>
              </a:lnSpc>
              <a:buSzTx/>
              <a:buNone/>
            </a:pPr>
            <a:r>
              <a:rPr lang="en-US" altLang="zh-CN" sz="2000" dirty="0">
                <a:latin typeface="方正兰亭黑简体" panose="02000000000000000000" pitchFamily="2" charset="-122"/>
                <a:cs typeface="+mn-ea"/>
                <a:sym typeface="Huawei Sans" panose="020C0503030203020204" pitchFamily="34" charset="0"/>
              </a:rPr>
              <a:t>2.2 </a:t>
            </a:r>
            <a:r>
              <a:rPr lang="zh-CN" altLang="en-US" sz="2000" dirty="0">
                <a:latin typeface="方正兰亭黑简体" panose="02000000000000000000" pitchFamily="2" charset="-122"/>
                <a:cs typeface="+mn-ea"/>
                <a:sym typeface="Huawei Sans" panose="020C0503030203020204" pitchFamily="34" charset="0"/>
              </a:rPr>
              <a:t>接口设计</a:t>
            </a: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2.3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命名实践</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2.4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开发者测试</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2.5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代码版本管理</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2.6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编码实践</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514350" lvl="1" indent="-514350" algn="just" defTabSz="801370">
              <a:lnSpc>
                <a:spcPct val="150000"/>
              </a:lnSpc>
              <a:spcBef>
                <a:spcPct val="30000"/>
              </a:spcBef>
              <a:spcAft>
                <a:spcPct val="0"/>
              </a:spcAft>
              <a:buFont typeface="+mj-lt"/>
              <a:buAutoNum type="arabicPeriod" startAt="3"/>
            </a:pP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总结</a:t>
            </a:r>
          </a:p>
          <a:p>
            <a:pPr marL="782638" lvl="1" indent="-381000">
              <a:lnSpc>
                <a:spcPct val="150000"/>
              </a:lnSpc>
              <a:buSzTx/>
              <a:buNone/>
            </a:pPr>
            <a:endParaRPr lang="zh-CN" altLang="en-US" sz="2400" dirty="0">
              <a:latin typeface="Huawei Sans" panose="020C0503030203020204" pitchFamily="34" charset="0"/>
              <a:cs typeface="+mn-ea"/>
              <a:sym typeface="Huawei Sans" panose="020C0503030203020204" pitchFamily="34" charset="0"/>
            </a:endParaRPr>
          </a:p>
        </p:txBody>
      </p:sp>
    </p:spTree>
    <p:extLst>
      <p:ext uri="{BB962C8B-B14F-4D97-AF65-F5344CB8AC3E}">
        <p14:creationId xmlns:p14="http://schemas.microsoft.com/office/powerpoint/2010/main" val="3407826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Executor</a:t>
            </a:r>
            <a:r>
              <a:rPr lang="zh-CN" altLang="en-US" dirty="0"/>
              <a:t>需要对外提供接口，接口如何设计？</a:t>
            </a:r>
          </a:p>
        </p:txBody>
      </p:sp>
      <p:sp>
        <p:nvSpPr>
          <p:cNvPr id="4" name="文本框 3"/>
          <p:cNvSpPr txBox="1"/>
          <p:nvPr/>
        </p:nvSpPr>
        <p:spPr>
          <a:xfrm>
            <a:off x="643596" y="1120211"/>
            <a:ext cx="5702202" cy="2530436"/>
          </a:xfrm>
          <a:prstGeom prst="rect">
            <a:avLst/>
          </a:prstGeom>
          <a:noFill/>
        </p:spPr>
        <p:txBody>
          <a:bodyPr wrap="none" rtlCol="0">
            <a:spAutoFit/>
          </a:bodyPr>
          <a:lstStyle/>
          <a:p>
            <a:pPr>
              <a:lnSpc>
                <a:spcPct val="150000"/>
              </a:lnSpc>
            </a:pPr>
            <a:r>
              <a:rPr lang="zh-CN" altLang="en-US" sz="2400" dirty="0">
                <a:latin typeface="方正兰亭黑简体" panose="02000000000000000000" pitchFamily="2" charset="-122"/>
                <a:ea typeface="方正兰亭黑简体" panose="02000000000000000000" pitchFamily="2" charset="-122"/>
              </a:rPr>
              <a:t>让我们来思考一下这个问题（</a:t>
            </a:r>
            <a:r>
              <a:rPr lang="en-US" altLang="zh-CN" sz="2400" dirty="0">
                <a:latin typeface="方正兰亭黑简体" panose="02000000000000000000" pitchFamily="2" charset="-122"/>
                <a:ea typeface="方正兰亭黑简体" panose="02000000000000000000" pitchFamily="2" charset="-122"/>
              </a:rPr>
              <a:t>8</a:t>
            </a:r>
            <a:r>
              <a:rPr lang="zh-CN" altLang="en-US" sz="2400" dirty="0">
                <a:latin typeface="方正兰亭黑简体" panose="02000000000000000000" pitchFamily="2" charset="-122"/>
                <a:ea typeface="方正兰亭黑简体" panose="02000000000000000000" pitchFamily="2" charset="-122"/>
              </a:rPr>
              <a:t>分钟） ：</a:t>
            </a:r>
            <a:endParaRPr lang="en-US" altLang="zh-CN" sz="2400" dirty="0">
              <a:latin typeface="方正兰亭黑简体" panose="02000000000000000000" pitchFamily="2" charset="-122"/>
              <a:ea typeface="方正兰亭黑简体" panose="02000000000000000000" pitchFamily="2" charset="-122"/>
            </a:endParaRPr>
          </a:p>
          <a:p>
            <a:pPr marL="342900" indent="-342900">
              <a:lnSpc>
                <a:spcPct val="150000"/>
              </a:lnSpc>
              <a:buFont typeface="Wingdings" panose="05000000000000000000" pitchFamily="2" charset="2"/>
              <a:buChar char="l"/>
            </a:pPr>
            <a:r>
              <a:rPr lang="zh-CN" altLang="en-US" sz="2000" b="1" dirty="0">
                <a:latin typeface="方正兰亭黑简体" panose="02000000000000000000" pitchFamily="2" charset="-122"/>
                <a:ea typeface="方正兰亭黑简体" panose="02000000000000000000" pitchFamily="2" charset="-122"/>
              </a:rPr>
              <a:t>需要定义哪些接口？</a:t>
            </a:r>
            <a:endParaRPr lang="en-US" altLang="zh-CN" sz="2000" b="1" dirty="0">
              <a:latin typeface="方正兰亭黑简体" panose="02000000000000000000" pitchFamily="2" charset="-122"/>
              <a:ea typeface="方正兰亭黑简体" panose="02000000000000000000" pitchFamily="2" charset="-122"/>
            </a:endParaRPr>
          </a:p>
          <a:p>
            <a:pPr marL="342900" indent="-342900">
              <a:lnSpc>
                <a:spcPct val="150000"/>
              </a:lnSpc>
              <a:buFont typeface="Wingdings" panose="05000000000000000000" pitchFamily="2" charset="2"/>
              <a:buChar char="l"/>
            </a:pPr>
            <a:r>
              <a:rPr lang="zh-CN" altLang="en-US" sz="2000" b="1" dirty="0">
                <a:latin typeface="方正兰亭黑简体" panose="02000000000000000000" pitchFamily="2" charset="-122"/>
                <a:ea typeface="方正兰亭黑简体" panose="02000000000000000000" pitchFamily="2" charset="-122"/>
              </a:rPr>
              <a:t>接口参数、返回值分别是什么？</a:t>
            </a:r>
            <a:endParaRPr lang="en-US" altLang="zh-CN" sz="2000" b="1" dirty="0">
              <a:latin typeface="方正兰亭黑简体" panose="02000000000000000000" pitchFamily="2" charset="-122"/>
              <a:ea typeface="方正兰亭黑简体" panose="02000000000000000000" pitchFamily="2" charset="-122"/>
            </a:endParaRPr>
          </a:p>
          <a:p>
            <a:pPr>
              <a:lnSpc>
                <a:spcPct val="150000"/>
              </a:lnSpc>
            </a:pPr>
            <a:endParaRPr lang="en-US" altLang="zh-CN" sz="2000" b="1" dirty="0">
              <a:latin typeface="方正兰亭黑简体" panose="02000000000000000000" pitchFamily="2" charset="-122"/>
              <a:ea typeface="方正兰亭黑简体" panose="02000000000000000000" pitchFamily="2" charset="-122"/>
            </a:endParaRPr>
          </a:p>
          <a:p>
            <a:pPr>
              <a:lnSpc>
                <a:spcPct val="150000"/>
              </a:lnSpc>
            </a:pPr>
            <a:r>
              <a:rPr lang="zh-CN" altLang="en-US" sz="2400" dirty="0">
                <a:latin typeface="方正兰亭黑简体" panose="02000000000000000000" pitchFamily="2" charset="-122"/>
                <a:ea typeface="方正兰亭黑简体" panose="02000000000000000000" pitchFamily="2" charset="-122"/>
              </a:rPr>
              <a:t>请将上述问题的思考表达出来，例如：</a:t>
            </a:r>
            <a:endParaRPr lang="en-US" altLang="zh-CN" sz="2400" dirty="0">
              <a:latin typeface="方正兰亭黑简体" panose="02000000000000000000" pitchFamily="2" charset="-122"/>
              <a:ea typeface="方正兰亭黑简体" panose="02000000000000000000" pitchFamily="2" charset="-122"/>
            </a:endParaRPr>
          </a:p>
        </p:txBody>
      </p:sp>
      <p:graphicFrame>
        <p:nvGraphicFramePr>
          <p:cNvPr id="5" name="表格 5">
            <a:extLst>
              <a:ext uri="{FF2B5EF4-FFF2-40B4-BE49-F238E27FC236}">
                <a16:creationId xmlns:a16="http://schemas.microsoft.com/office/drawing/2014/main" id="{9E4832C1-E2BF-4900-95C2-353F3829845C}"/>
              </a:ext>
            </a:extLst>
          </p:cNvPr>
          <p:cNvGraphicFramePr>
            <a:graphicFrameLocks noGrp="1"/>
          </p:cNvGraphicFramePr>
          <p:nvPr>
            <p:extLst>
              <p:ext uri="{D42A27DB-BD31-4B8C-83A1-F6EECF244321}">
                <p14:modId xmlns:p14="http://schemas.microsoft.com/office/powerpoint/2010/main" val="2621135761"/>
              </p:ext>
            </p:extLst>
          </p:nvPr>
        </p:nvGraphicFramePr>
        <p:xfrm>
          <a:off x="643596" y="3937156"/>
          <a:ext cx="10951611" cy="1510095"/>
        </p:xfrm>
        <a:graphic>
          <a:graphicData uri="http://schemas.openxmlformats.org/drawingml/2006/table">
            <a:tbl>
              <a:tblPr firstRow="1" bandRow="1">
                <a:tableStyleId>{5C22544A-7EE6-4342-B048-85BDC9FD1C3A}</a:tableStyleId>
              </a:tblPr>
              <a:tblGrid>
                <a:gridCol w="2583698">
                  <a:extLst>
                    <a:ext uri="{9D8B030D-6E8A-4147-A177-3AD203B41FA5}">
                      <a16:colId xmlns:a16="http://schemas.microsoft.com/office/drawing/2014/main" val="878355373"/>
                    </a:ext>
                  </a:extLst>
                </a:gridCol>
                <a:gridCol w="3765177">
                  <a:extLst>
                    <a:ext uri="{9D8B030D-6E8A-4147-A177-3AD203B41FA5}">
                      <a16:colId xmlns:a16="http://schemas.microsoft.com/office/drawing/2014/main" val="761900433"/>
                    </a:ext>
                  </a:extLst>
                </a:gridCol>
                <a:gridCol w="2236053">
                  <a:extLst>
                    <a:ext uri="{9D8B030D-6E8A-4147-A177-3AD203B41FA5}">
                      <a16:colId xmlns:a16="http://schemas.microsoft.com/office/drawing/2014/main" val="1219348066"/>
                    </a:ext>
                  </a:extLst>
                </a:gridCol>
                <a:gridCol w="2366683">
                  <a:extLst>
                    <a:ext uri="{9D8B030D-6E8A-4147-A177-3AD203B41FA5}">
                      <a16:colId xmlns:a16="http://schemas.microsoft.com/office/drawing/2014/main" val="2750412149"/>
                    </a:ext>
                  </a:extLst>
                </a:gridCol>
              </a:tblGrid>
              <a:tr h="246583">
                <a:tc>
                  <a:txBody>
                    <a:bodyPr/>
                    <a:lstStyle/>
                    <a:p>
                      <a:pPr marL="0" algn="ctr" defTabSz="913765" rtl="0" eaLnBrk="1" latinLnBrk="0" hangingPunct="1">
                        <a:lnSpc>
                          <a:spcPct val="150000"/>
                        </a:lnSpc>
                      </a:pPr>
                      <a:r>
                        <a:rPr lang="zh-CN" altLang="en-US" sz="2000" b="1" kern="1200" dirty="0">
                          <a:solidFill>
                            <a:schemeClr val="tx1"/>
                          </a:solidFill>
                          <a:latin typeface="方正兰亭黑简体" panose="02000000000000000000" pitchFamily="2" charset="-122"/>
                          <a:ea typeface="方正兰亭黑简体" panose="02000000000000000000" pitchFamily="2" charset="-122"/>
                          <a:cs typeface="+mn-cs"/>
                        </a:rPr>
                        <a:t>接口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3765" rtl="0" eaLnBrk="1" latinLnBrk="0" hangingPunct="1">
                        <a:lnSpc>
                          <a:spcPct val="150000"/>
                        </a:lnSpc>
                      </a:pPr>
                      <a:r>
                        <a:rPr lang="zh-CN" altLang="en-US" sz="2000" b="1" kern="1200" dirty="0">
                          <a:solidFill>
                            <a:schemeClr val="tx1"/>
                          </a:solidFill>
                          <a:latin typeface="方正兰亭黑简体" panose="02000000000000000000" pitchFamily="2" charset="-122"/>
                          <a:ea typeface="方正兰亭黑简体" panose="02000000000000000000" pitchFamily="2" charset="-122"/>
                          <a:cs typeface="+mn-cs"/>
                        </a:rPr>
                        <a:t>功能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3765" rtl="0" eaLnBrk="1" latinLnBrk="0" hangingPunct="1">
                        <a:lnSpc>
                          <a:spcPct val="150000"/>
                        </a:lnSpc>
                      </a:pPr>
                      <a:r>
                        <a:rPr lang="zh-CN" altLang="en-US" sz="2000" b="1" kern="1200" dirty="0">
                          <a:solidFill>
                            <a:schemeClr val="tx1"/>
                          </a:solidFill>
                          <a:latin typeface="方正兰亭黑简体" panose="02000000000000000000" pitchFamily="2" charset="-122"/>
                          <a:ea typeface="方正兰亭黑简体" panose="02000000000000000000" pitchFamily="2" charset="-122"/>
                          <a:cs typeface="+mn-cs"/>
                        </a:rPr>
                        <a:t>参数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3765" rtl="0" eaLnBrk="1" latinLnBrk="0" hangingPunct="1">
                        <a:lnSpc>
                          <a:spcPct val="150000"/>
                        </a:lnSpc>
                      </a:pPr>
                      <a:r>
                        <a:rPr lang="zh-CN" altLang="en-US" sz="2000" b="1" kern="1200" dirty="0">
                          <a:solidFill>
                            <a:schemeClr val="tx1"/>
                          </a:solidFill>
                          <a:latin typeface="方正兰亭黑简体" panose="02000000000000000000" pitchFamily="2" charset="-122"/>
                          <a:ea typeface="方正兰亭黑简体" panose="02000000000000000000" pitchFamily="2" charset="-122"/>
                          <a:cs typeface="+mn-cs"/>
                        </a:rPr>
                        <a:t>返回值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68795365"/>
                  </a:ext>
                </a:extLst>
              </a:tr>
              <a:tr h="370840">
                <a:tc>
                  <a:txBody>
                    <a:bodyPr/>
                    <a:lstStyle/>
                    <a:p>
                      <a:pPr marL="0" algn="l" defTabSz="913765" rtl="0" eaLnBrk="1" latinLnBrk="0" hangingPunct="1">
                        <a:lnSpc>
                          <a:spcPct val="150000"/>
                        </a:lnSpc>
                      </a:pPr>
                      <a:r>
                        <a:rPr lang="en-US" altLang="zh-CN" sz="2000" b="0" kern="1200" dirty="0">
                          <a:solidFill>
                            <a:schemeClr val="tx1"/>
                          </a:solidFill>
                          <a:latin typeface="方正兰亭黑简体" panose="02000000000000000000" pitchFamily="2" charset="-122"/>
                          <a:ea typeface="方正兰亭黑简体" panose="02000000000000000000" pitchFamily="2" charset="-122"/>
                          <a:cs typeface="+mn-cs"/>
                        </a:rPr>
                        <a:t>**</a:t>
                      </a:r>
                      <a:r>
                        <a:rPr lang="zh-CN" altLang="en-US" sz="2000" b="0" kern="1200" dirty="0">
                          <a:solidFill>
                            <a:schemeClr val="tx1"/>
                          </a:solidFill>
                          <a:latin typeface="方正兰亭黑简体" panose="02000000000000000000" pitchFamily="2" charset="-122"/>
                          <a:ea typeface="方正兰亭黑简体" panose="02000000000000000000" pitchFamily="2" charset="-122"/>
                          <a:cs typeface="+mn-cs"/>
                        </a:rPr>
                        <a:t>接口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en-US" altLang="zh-CN" sz="2000" b="0" kern="1200" dirty="0">
                          <a:solidFill>
                            <a:schemeClr val="tx1"/>
                          </a:solidFill>
                          <a:latin typeface="方正兰亭黑简体" panose="02000000000000000000" pitchFamily="2" charset="-122"/>
                          <a:ea typeface="方正兰亭黑简体" panose="02000000000000000000" pitchFamily="2" charset="-122"/>
                          <a:cs typeface="+mn-cs"/>
                        </a:rPr>
                        <a:t>***</a:t>
                      </a:r>
                      <a:endParaRPr lang="zh-CN" altLang="en-US" sz="20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en-US" altLang="zh-CN" sz="2000" b="0" kern="1200" dirty="0">
                          <a:solidFill>
                            <a:schemeClr val="tx1"/>
                          </a:solidFill>
                          <a:latin typeface="方正兰亭黑简体" panose="02000000000000000000" pitchFamily="2" charset="-122"/>
                          <a:ea typeface="方正兰亭黑简体" panose="02000000000000000000" pitchFamily="2" charset="-122"/>
                          <a:cs typeface="+mn-cs"/>
                        </a:rPr>
                        <a:t>***</a:t>
                      </a:r>
                      <a:endParaRPr lang="zh-CN" altLang="en-US" sz="20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en-US" altLang="zh-CN" sz="2000" b="0" kern="1200" dirty="0">
                          <a:solidFill>
                            <a:schemeClr val="tx1"/>
                          </a:solidFill>
                          <a:latin typeface="方正兰亭黑简体" panose="02000000000000000000" pitchFamily="2" charset="-122"/>
                          <a:ea typeface="方正兰亭黑简体" panose="02000000000000000000" pitchFamily="2" charset="-122"/>
                          <a:cs typeface="+mn-cs"/>
                        </a:rPr>
                        <a:t>***</a:t>
                      </a:r>
                      <a:endParaRPr lang="zh-CN" altLang="en-US" sz="20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972596"/>
                  </a:ext>
                </a:extLst>
              </a:tr>
              <a:tr h="370840">
                <a:tc>
                  <a:txBody>
                    <a:bodyPr/>
                    <a:lstStyle/>
                    <a:p>
                      <a:pPr marL="0" algn="l" defTabSz="913765" rtl="0" eaLnBrk="1" latinLnBrk="0" hangingPunct="1">
                        <a:lnSpc>
                          <a:spcPct val="150000"/>
                        </a:lnSpc>
                      </a:pPr>
                      <a:r>
                        <a:rPr lang="en-US" altLang="zh-CN" sz="2000" b="0" kern="1200" dirty="0">
                          <a:solidFill>
                            <a:schemeClr val="tx1"/>
                          </a:solidFill>
                          <a:latin typeface="方正兰亭黑简体" panose="02000000000000000000" pitchFamily="2" charset="-122"/>
                          <a:ea typeface="方正兰亭黑简体" panose="02000000000000000000" pitchFamily="2" charset="-122"/>
                          <a:cs typeface="+mn-cs"/>
                        </a:rPr>
                        <a:t>**</a:t>
                      </a:r>
                      <a:r>
                        <a:rPr lang="zh-CN" altLang="en-US" sz="2000" b="0" kern="1200" dirty="0">
                          <a:solidFill>
                            <a:schemeClr val="tx1"/>
                          </a:solidFill>
                          <a:latin typeface="方正兰亭黑简体" panose="02000000000000000000" pitchFamily="2" charset="-122"/>
                          <a:ea typeface="方正兰亭黑简体" panose="02000000000000000000" pitchFamily="2" charset="-122"/>
                          <a:cs typeface="+mn-cs"/>
                        </a:rPr>
                        <a:t>接口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en-US" altLang="zh-CN" sz="2000" b="0" kern="1200" dirty="0">
                          <a:solidFill>
                            <a:schemeClr val="tx1"/>
                          </a:solidFill>
                          <a:latin typeface="方正兰亭黑简体" panose="02000000000000000000" pitchFamily="2" charset="-122"/>
                          <a:ea typeface="方正兰亭黑简体" panose="02000000000000000000" pitchFamily="2" charset="-122"/>
                          <a:cs typeface="+mn-cs"/>
                        </a:rPr>
                        <a:t>***</a:t>
                      </a:r>
                      <a:endParaRPr lang="zh-CN" altLang="en-US" sz="20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en-US" altLang="zh-CN" sz="2000" b="0" kern="1200" dirty="0">
                          <a:solidFill>
                            <a:schemeClr val="tx1"/>
                          </a:solidFill>
                          <a:latin typeface="方正兰亭黑简体" panose="02000000000000000000" pitchFamily="2" charset="-122"/>
                          <a:ea typeface="方正兰亭黑简体" panose="02000000000000000000" pitchFamily="2" charset="-122"/>
                          <a:cs typeface="+mn-cs"/>
                        </a:rPr>
                        <a:t>***</a:t>
                      </a:r>
                      <a:endParaRPr lang="zh-CN" altLang="en-US" sz="20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en-US" altLang="zh-CN" sz="2000" b="0" kern="1200" dirty="0">
                          <a:solidFill>
                            <a:schemeClr val="tx1"/>
                          </a:solidFill>
                          <a:latin typeface="方正兰亭黑简体" panose="02000000000000000000" pitchFamily="2" charset="-122"/>
                          <a:ea typeface="方正兰亭黑简体" panose="02000000000000000000" pitchFamily="2" charset="-122"/>
                          <a:cs typeface="+mn-cs"/>
                        </a:rPr>
                        <a:t>***</a:t>
                      </a:r>
                      <a:endParaRPr lang="zh-CN" altLang="en-US" sz="20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652974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分享时刻</a:t>
            </a:r>
          </a:p>
        </p:txBody>
      </p:sp>
      <p:sp>
        <p:nvSpPr>
          <p:cNvPr id="2" name="文本占位符 1">
            <a:extLst>
              <a:ext uri="{FF2B5EF4-FFF2-40B4-BE49-F238E27FC236}">
                <a16:creationId xmlns:a16="http://schemas.microsoft.com/office/drawing/2014/main" id="{A9AD6240-50CF-4BCC-B2E4-7B3D028B1EC5}"/>
              </a:ext>
            </a:extLst>
          </p:cNvPr>
          <p:cNvSpPr>
            <a:spLocks noGrp="1"/>
          </p:cNvSpPr>
          <p:nvPr>
            <p:ph type="body" sz="quarter" idx="10"/>
          </p:nvPr>
        </p:nvSpPr>
        <p:spPr/>
        <p:txBody>
          <a:bodyPr/>
          <a:lstStyle/>
          <a:p>
            <a:pPr marL="342900" indent="-342900">
              <a:lnSpc>
                <a:spcPct val="150000"/>
              </a:lnSpc>
              <a:buFont typeface="Wingdings" panose="05000000000000000000" pitchFamily="2" charset="2"/>
              <a:buChar char="l"/>
            </a:pPr>
            <a:r>
              <a:rPr lang="zh-CN" altLang="en-US" sz="2200" dirty="0">
                <a:latin typeface="方正兰亭黑简体" panose="02000000000000000000" pitchFamily="2" charset="-122"/>
                <a:ea typeface="方正兰亭黑简体" panose="02000000000000000000" pitchFamily="2" charset="-122"/>
              </a:rPr>
              <a:t>定义了哪些接口？</a:t>
            </a:r>
            <a:endParaRPr lang="en-US" altLang="zh-CN" sz="2200" dirty="0">
              <a:latin typeface="方正兰亭黑简体" panose="02000000000000000000" pitchFamily="2" charset="-122"/>
              <a:ea typeface="方正兰亭黑简体" panose="02000000000000000000" pitchFamily="2" charset="-122"/>
            </a:endParaRPr>
          </a:p>
          <a:p>
            <a:pPr marL="342900" indent="-342900">
              <a:lnSpc>
                <a:spcPct val="150000"/>
              </a:lnSpc>
              <a:buFont typeface="Wingdings" panose="05000000000000000000" pitchFamily="2" charset="2"/>
              <a:buChar char="l"/>
            </a:pPr>
            <a:r>
              <a:rPr lang="zh-CN" altLang="en-US" sz="2200" dirty="0">
                <a:latin typeface="方正兰亭黑简体" panose="02000000000000000000" pitchFamily="2" charset="-122"/>
                <a:ea typeface="方正兰亭黑简体" panose="02000000000000000000" pitchFamily="2" charset="-122"/>
              </a:rPr>
              <a:t>接口名、参数分别是什么？</a:t>
            </a:r>
          </a:p>
          <a:p>
            <a:pPr marL="0" indent="0">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方正兰亭黑简体" panose="02000000000000000000" pitchFamily="2" charset="-122"/>
              </a:rPr>
              <a:t>课程实训需求</a:t>
            </a:r>
            <a:r>
              <a:rPr lang="en-US" altLang="zh-CN" dirty="0">
                <a:latin typeface="方正兰亭黑简体" panose="02000000000000000000" pitchFamily="2" charset="-122"/>
              </a:rPr>
              <a:t>1 </a:t>
            </a:r>
            <a:r>
              <a:rPr lang="zh-CN" altLang="en-US" dirty="0">
                <a:latin typeface="方正兰亭黑简体" panose="02000000000000000000" pitchFamily="2" charset="-122"/>
              </a:rPr>
              <a:t>支持基本控制指令</a:t>
            </a:r>
          </a:p>
        </p:txBody>
      </p:sp>
      <p:sp>
        <p:nvSpPr>
          <p:cNvPr id="4" name="文本占位符 3"/>
          <p:cNvSpPr>
            <a:spLocks noGrp="1"/>
          </p:cNvSpPr>
          <p:nvPr>
            <p:ph type="body" sz="quarter" idx="10"/>
          </p:nvPr>
        </p:nvSpPr>
        <p:spPr/>
        <p:txBody>
          <a:bodyPr/>
          <a:lstStyle/>
          <a:p>
            <a:pPr marL="0" indent="0">
              <a:lnSpc>
                <a:spcPct val="150000"/>
              </a:lnSpc>
              <a:buNone/>
            </a:pPr>
            <a:r>
              <a:rPr lang="zh-CN" altLang="en-US" sz="1600" dirty="0">
                <a:latin typeface="方正兰亭黑简体" panose="02000000000000000000" pitchFamily="2" charset="-122"/>
              </a:rPr>
              <a:t>设计一个</a:t>
            </a:r>
            <a:r>
              <a:rPr lang="en-US" altLang="zh-CN" sz="1600" dirty="0">
                <a:latin typeface="方正兰亭黑简体" panose="02000000000000000000" pitchFamily="2" charset="-122"/>
              </a:rPr>
              <a:t>C++</a:t>
            </a:r>
            <a:r>
              <a:rPr lang="zh-CN" altLang="en-US" sz="1600" dirty="0">
                <a:latin typeface="方正兰亭黑简体" panose="02000000000000000000" pitchFamily="2" charset="-122"/>
              </a:rPr>
              <a:t>程序，模拟自动驾驶车辆的执行器</a:t>
            </a:r>
            <a:r>
              <a:rPr lang="en-US" altLang="zh-CN" sz="1600" dirty="0">
                <a:latin typeface="方正兰亭黑简体" panose="02000000000000000000" pitchFamily="2" charset="-122"/>
              </a:rPr>
              <a:t>Executor</a:t>
            </a:r>
            <a:r>
              <a:rPr lang="zh-CN" altLang="en-US" sz="1600" dirty="0">
                <a:latin typeface="方正兰亭黑简体" panose="02000000000000000000" pitchFamily="2" charset="-122"/>
              </a:rPr>
              <a:t>组件功能。</a:t>
            </a:r>
          </a:p>
          <a:p>
            <a:pPr marL="0" indent="0">
              <a:lnSpc>
                <a:spcPct val="150000"/>
              </a:lnSpc>
              <a:buNone/>
            </a:pPr>
            <a:r>
              <a:rPr lang="en-US" altLang="zh-CN" sz="1600" dirty="0">
                <a:latin typeface="方正兰亭黑简体" panose="02000000000000000000" pitchFamily="2" charset="-122"/>
              </a:rPr>
              <a:t>Executor</a:t>
            </a:r>
            <a:r>
              <a:rPr lang="zh-CN" altLang="en-US" sz="1600" dirty="0">
                <a:latin typeface="方正兰亭黑简体" panose="02000000000000000000" pitchFamily="2" charset="-122"/>
              </a:rPr>
              <a:t>组件提供初始化接口，负责将车初始化在指定位置，输入数据为</a:t>
            </a:r>
            <a:r>
              <a:rPr lang="en-US" altLang="zh-CN" sz="1600" dirty="0">
                <a:latin typeface="方正兰亭黑简体" panose="02000000000000000000" pitchFamily="2" charset="-122"/>
              </a:rPr>
              <a:t>: (x, y, heading)</a:t>
            </a:r>
            <a:r>
              <a:rPr lang="zh-CN" altLang="en-US" sz="1600" dirty="0">
                <a:latin typeface="方正兰亭黑简体" panose="02000000000000000000" pitchFamily="2" charset="-122"/>
              </a:rPr>
              <a:t>，其中：</a:t>
            </a:r>
          </a:p>
          <a:p>
            <a:pPr>
              <a:lnSpc>
                <a:spcPct val="150000"/>
              </a:lnSpc>
            </a:pPr>
            <a:r>
              <a:rPr lang="en-US" altLang="zh-CN" sz="1600" dirty="0" err="1">
                <a:latin typeface="方正兰亭黑简体" panose="02000000000000000000" pitchFamily="2" charset="-122"/>
              </a:rPr>
              <a:t>x,y</a:t>
            </a:r>
            <a:r>
              <a:rPr lang="zh-CN" altLang="en-US" sz="1600" dirty="0">
                <a:latin typeface="方正兰亭黑简体" panose="02000000000000000000" pitchFamily="2" charset="-122"/>
              </a:rPr>
              <a:t>对应地点位置（均为</a:t>
            </a:r>
            <a:r>
              <a:rPr lang="en-US" altLang="zh-CN" sz="1600" dirty="0">
                <a:latin typeface="方正兰亭黑简体" panose="02000000000000000000" pitchFamily="2" charset="-122"/>
              </a:rPr>
              <a:t>int32</a:t>
            </a:r>
            <a:r>
              <a:rPr lang="zh-CN" altLang="en-US" sz="1600" dirty="0">
                <a:latin typeface="方正兰亭黑简体" panose="02000000000000000000" pitchFamily="2" charset="-122"/>
              </a:rPr>
              <a:t>类型）</a:t>
            </a:r>
          </a:p>
          <a:p>
            <a:pPr>
              <a:lnSpc>
                <a:spcPct val="150000"/>
              </a:lnSpc>
            </a:pPr>
            <a:r>
              <a:rPr lang="en-US" altLang="zh-CN" sz="1600" dirty="0">
                <a:latin typeface="方正兰亭黑简体" panose="02000000000000000000" pitchFamily="2" charset="-122"/>
              </a:rPr>
              <a:t>heading</a:t>
            </a:r>
            <a:r>
              <a:rPr lang="zh-CN" altLang="en-US" sz="1600" dirty="0">
                <a:latin typeface="方正兰亭黑简体" panose="02000000000000000000" pitchFamily="2" charset="-122"/>
              </a:rPr>
              <a:t>对应四个方向（</a:t>
            </a:r>
            <a:r>
              <a:rPr lang="en-US" altLang="zh-CN" sz="1600" dirty="0">
                <a:latin typeface="方正兰亭黑简体" panose="02000000000000000000" pitchFamily="2" charset="-122"/>
              </a:rPr>
              <a:t>N</a:t>
            </a:r>
            <a:r>
              <a:rPr lang="zh-CN" altLang="en-US" sz="1600" dirty="0">
                <a:latin typeface="方正兰亭黑简体" panose="02000000000000000000" pitchFamily="2" charset="-122"/>
              </a:rPr>
              <a:t>、</a:t>
            </a:r>
            <a:r>
              <a:rPr lang="en-US" altLang="zh-CN" sz="1600" dirty="0">
                <a:latin typeface="方正兰亭黑简体" panose="02000000000000000000" pitchFamily="2" charset="-122"/>
              </a:rPr>
              <a:t>S</a:t>
            </a:r>
            <a:r>
              <a:rPr lang="zh-CN" altLang="en-US" sz="1600" dirty="0">
                <a:latin typeface="方正兰亭黑简体" panose="02000000000000000000" pitchFamily="2" charset="-122"/>
              </a:rPr>
              <a:t>、</a:t>
            </a:r>
            <a:r>
              <a:rPr lang="en-US" altLang="zh-CN" sz="1600" dirty="0">
                <a:latin typeface="方正兰亭黑简体" panose="02000000000000000000" pitchFamily="2" charset="-122"/>
              </a:rPr>
              <a:t>E</a:t>
            </a:r>
            <a:r>
              <a:rPr lang="zh-CN" altLang="en-US" sz="1600" dirty="0">
                <a:latin typeface="方正兰亭黑简体" panose="02000000000000000000" pitchFamily="2" charset="-122"/>
              </a:rPr>
              <a:t>、</a:t>
            </a:r>
            <a:r>
              <a:rPr lang="en-US" altLang="zh-CN" sz="1600" dirty="0">
                <a:latin typeface="方正兰亭黑简体" panose="02000000000000000000" pitchFamily="2" charset="-122"/>
              </a:rPr>
              <a:t>W</a:t>
            </a:r>
            <a:r>
              <a:rPr lang="zh-CN" altLang="en-US" sz="1600" dirty="0">
                <a:latin typeface="方正兰亭黑简体" panose="02000000000000000000" pitchFamily="2" charset="-122"/>
              </a:rPr>
              <a:t>）</a:t>
            </a:r>
            <a:r>
              <a:rPr lang="en-US" altLang="zh-CN" sz="1600" dirty="0">
                <a:latin typeface="方正兰亭黑简体" panose="02000000000000000000" pitchFamily="2" charset="-122"/>
              </a:rPr>
              <a:t>(</a:t>
            </a:r>
            <a:r>
              <a:rPr lang="zh-CN" altLang="en-US" sz="1600" dirty="0">
                <a:latin typeface="方正兰亭黑简体" panose="02000000000000000000" pitchFamily="2" charset="-122"/>
              </a:rPr>
              <a:t>均为</a:t>
            </a:r>
            <a:r>
              <a:rPr lang="en-US" altLang="zh-CN" sz="1600" dirty="0">
                <a:latin typeface="方正兰亭黑简体" panose="02000000000000000000" pitchFamily="2" charset="-122"/>
              </a:rPr>
              <a:t>char</a:t>
            </a:r>
            <a:r>
              <a:rPr lang="zh-CN" altLang="en-US" sz="1600" dirty="0">
                <a:latin typeface="方正兰亭黑简体" panose="02000000000000000000" pitchFamily="2" charset="-122"/>
              </a:rPr>
              <a:t>类型</a:t>
            </a:r>
            <a:r>
              <a:rPr lang="en-US" altLang="zh-CN" sz="1600" dirty="0">
                <a:latin typeface="方正兰亭黑简体" panose="02000000000000000000" pitchFamily="2" charset="-122"/>
              </a:rPr>
              <a:t>)</a:t>
            </a:r>
          </a:p>
          <a:p>
            <a:pPr marL="0" indent="0">
              <a:lnSpc>
                <a:spcPct val="150000"/>
              </a:lnSpc>
              <a:buNone/>
            </a:pPr>
            <a:r>
              <a:rPr lang="en-US" altLang="zh-CN" sz="1600" dirty="0">
                <a:latin typeface="方正兰亭黑简体" panose="02000000000000000000" pitchFamily="2" charset="-122"/>
              </a:rPr>
              <a:t>Executor</a:t>
            </a:r>
            <a:r>
              <a:rPr lang="zh-CN" altLang="en-US" sz="1600" dirty="0">
                <a:latin typeface="方正兰亭黑简体" panose="02000000000000000000" pitchFamily="2" charset="-122"/>
              </a:rPr>
              <a:t>组件可以执行如下的移动指令：</a:t>
            </a:r>
          </a:p>
          <a:p>
            <a:pPr>
              <a:lnSpc>
                <a:spcPct val="150000"/>
              </a:lnSpc>
            </a:pPr>
            <a:r>
              <a:rPr lang="en-US" altLang="zh-CN" sz="1600" dirty="0">
                <a:latin typeface="方正兰亭黑简体" panose="02000000000000000000" pitchFamily="2" charset="-122"/>
              </a:rPr>
              <a:t> M: </a:t>
            </a:r>
            <a:r>
              <a:rPr lang="zh-CN" altLang="en-US" sz="1600" dirty="0">
                <a:latin typeface="方正兰亭黑简体" panose="02000000000000000000" pitchFamily="2" charset="-122"/>
              </a:rPr>
              <a:t>前进，</a:t>
            </a:r>
            <a:r>
              <a:rPr lang="en-US" altLang="zh-CN" sz="1600" dirty="0">
                <a:latin typeface="方正兰亭黑简体" panose="02000000000000000000" pitchFamily="2" charset="-122"/>
              </a:rPr>
              <a:t>1</a:t>
            </a:r>
            <a:r>
              <a:rPr lang="zh-CN" altLang="en-US" sz="1600" dirty="0">
                <a:latin typeface="方正兰亭黑简体" panose="02000000000000000000" pitchFamily="2" charset="-122"/>
              </a:rPr>
              <a:t>次移动</a:t>
            </a:r>
            <a:r>
              <a:rPr lang="en-US" altLang="zh-CN" sz="1600" dirty="0">
                <a:latin typeface="方正兰亭黑简体" panose="02000000000000000000" pitchFamily="2" charset="-122"/>
              </a:rPr>
              <a:t>1</a:t>
            </a:r>
            <a:r>
              <a:rPr lang="zh-CN" altLang="en-US" sz="1600" dirty="0">
                <a:latin typeface="方正兰亭黑简体" panose="02000000000000000000" pitchFamily="2" charset="-122"/>
              </a:rPr>
              <a:t>格</a:t>
            </a:r>
          </a:p>
          <a:p>
            <a:pPr marL="0" indent="0">
              <a:lnSpc>
                <a:spcPct val="150000"/>
              </a:lnSpc>
              <a:buNone/>
            </a:pPr>
            <a:r>
              <a:rPr lang="en-US" altLang="zh-CN" sz="1600" dirty="0">
                <a:latin typeface="方正兰亭黑简体" panose="02000000000000000000" pitchFamily="2" charset="-122"/>
              </a:rPr>
              <a:t>Executor</a:t>
            </a:r>
            <a:r>
              <a:rPr lang="zh-CN" altLang="en-US" sz="1600" dirty="0">
                <a:latin typeface="方正兰亭黑简体" panose="02000000000000000000" pitchFamily="2" charset="-122"/>
              </a:rPr>
              <a:t>组件可以执行如下的转向指令：</a:t>
            </a:r>
          </a:p>
          <a:p>
            <a:pPr>
              <a:lnSpc>
                <a:spcPct val="150000"/>
              </a:lnSpc>
            </a:pPr>
            <a:r>
              <a:rPr lang="en-US" altLang="zh-CN" sz="1600" dirty="0">
                <a:latin typeface="方正兰亭黑简体" panose="02000000000000000000" pitchFamily="2" charset="-122"/>
              </a:rPr>
              <a:t>L: </a:t>
            </a:r>
            <a:r>
              <a:rPr lang="zh-CN" altLang="en-US" sz="1600" dirty="0">
                <a:latin typeface="方正兰亭黑简体" panose="02000000000000000000" pitchFamily="2" charset="-122"/>
              </a:rPr>
              <a:t>左转</a:t>
            </a:r>
            <a:r>
              <a:rPr lang="en-US" altLang="zh-CN" sz="1600" dirty="0">
                <a:latin typeface="方正兰亭黑简体" panose="02000000000000000000" pitchFamily="2" charset="-122"/>
              </a:rPr>
              <a:t>90</a:t>
            </a:r>
            <a:r>
              <a:rPr lang="zh-CN" altLang="en-US" sz="1600" dirty="0">
                <a:latin typeface="方正兰亭黑简体" panose="02000000000000000000" pitchFamily="2" charset="-122"/>
              </a:rPr>
              <a:t>度，位置不变</a:t>
            </a:r>
          </a:p>
          <a:p>
            <a:pPr>
              <a:lnSpc>
                <a:spcPct val="150000"/>
              </a:lnSpc>
            </a:pPr>
            <a:r>
              <a:rPr lang="en-US" altLang="zh-CN" sz="1600" dirty="0">
                <a:latin typeface="方正兰亭黑简体" panose="02000000000000000000" pitchFamily="2" charset="-122"/>
              </a:rPr>
              <a:t>R: </a:t>
            </a:r>
            <a:r>
              <a:rPr lang="zh-CN" altLang="en-US" sz="1600" dirty="0">
                <a:latin typeface="方正兰亭黑简体" panose="02000000000000000000" pitchFamily="2" charset="-122"/>
              </a:rPr>
              <a:t>右转</a:t>
            </a:r>
            <a:r>
              <a:rPr lang="en-US" altLang="zh-CN" sz="1600" dirty="0">
                <a:latin typeface="方正兰亭黑简体" panose="02000000000000000000" pitchFamily="2" charset="-122"/>
              </a:rPr>
              <a:t>90</a:t>
            </a:r>
            <a:r>
              <a:rPr lang="zh-CN" altLang="en-US" sz="1600" dirty="0">
                <a:latin typeface="方正兰亭黑简体" panose="02000000000000000000" pitchFamily="2" charset="-122"/>
              </a:rPr>
              <a:t>度，位置不变</a:t>
            </a:r>
          </a:p>
          <a:p>
            <a:pPr marL="0" indent="0">
              <a:lnSpc>
                <a:spcPct val="150000"/>
              </a:lnSpc>
              <a:buNone/>
            </a:pPr>
            <a:r>
              <a:rPr lang="en-US" altLang="zh-CN" sz="1600" dirty="0">
                <a:latin typeface="方正兰亭黑简体" panose="02000000000000000000" pitchFamily="2" charset="-122"/>
              </a:rPr>
              <a:t>Executor</a:t>
            </a:r>
            <a:r>
              <a:rPr lang="zh-CN" altLang="en-US" sz="1600" dirty="0">
                <a:latin typeface="方正兰亭黑简体" panose="02000000000000000000" pitchFamily="2" charset="-122"/>
              </a:rPr>
              <a:t>组件提供获取车当前的坐标位置和朝向接口，如果</a:t>
            </a:r>
            <a:r>
              <a:rPr lang="en-US" altLang="zh-CN" sz="1600" dirty="0">
                <a:latin typeface="方正兰亭黑简体" panose="02000000000000000000" pitchFamily="2" charset="-122"/>
              </a:rPr>
              <a:t>Executor</a:t>
            </a:r>
            <a:r>
              <a:rPr lang="zh-CN" altLang="en-US" sz="1600" dirty="0">
                <a:latin typeface="方正兰亭黑简体" panose="02000000000000000000" pitchFamily="2" charset="-122"/>
              </a:rPr>
              <a:t>未被初始化位置，则接口默认返回</a:t>
            </a:r>
            <a:r>
              <a:rPr lang="en-US" altLang="zh-CN" sz="1600" dirty="0">
                <a:latin typeface="方正兰亭黑简体" panose="02000000000000000000" pitchFamily="2" charset="-122"/>
              </a:rPr>
              <a:t>(0,0,N)</a:t>
            </a:r>
            <a:r>
              <a:rPr lang="zh-CN" altLang="en-US" sz="1600" dirty="0">
                <a:latin typeface="方正兰亭黑简体" panose="02000000000000000000" pitchFamily="2" charset="-122"/>
              </a:rPr>
              <a:t>。</a:t>
            </a:r>
            <a:endParaRPr lang="en-US" altLang="zh-CN" sz="1600" dirty="0">
              <a:latin typeface="方正兰亭黑简体" panose="02000000000000000000" pitchFamily="2" charset="-122"/>
            </a:endParaRPr>
          </a:p>
          <a:p>
            <a:pPr marL="0" indent="0">
              <a:lnSpc>
                <a:spcPct val="150000"/>
              </a:lnSpc>
              <a:buNone/>
            </a:pPr>
            <a:r>
              <a:rPr lang="en-US" altLang="zh-CN" sz="1600" dirty="0">
                <a:latin typeface="方正兰亭黑简体" panose="02000000000000000000" pitchFamily="2" charset="-122"/>
              </a:rPr>
              <a:t>X</a:t>
            </a:r>
            <a:r>
              <a:rPr lang="zh-CN" altLang="en-US" sz="1600" dirty="0">
                <a:latin typeface="方正兰亭黑简体" panose="02000000000000000000" pitchFamily="2" charset="-122"/>
              </a:rPr>
              <a:t>轴移动的方向为</a:t>
            </a:r>
            <a:r>
              <a:rPr lang="en-US" altLang="zh-CN" sz="1600" dirty="0">
                <a:latin typeface="方正兰亭黑简体" panose="02000000000000000000" pitchFamily="2" charset="-122"/>
              </a:rPr>
              <a:t>EW</a:t>
            </a:r>
            <a:r>
              <a:rPr lang="zh-CN" altLang="en-US" sz="1600" dirty="0">
                <a:latin typeface="方正兰亭黑简体" panose="02000000000000000000" pitchFamily="2" charset="-122"/>
              </a:rPr>
              <a:t>方向，</a:t>
            </a:r>
            <a:r>
              <a:rPr lang="en-US" altLang="zh-CN" sz="1600" dirty="0">
                <a:latin typeface="方正兰亭黑简体" panose="02000000000000000000" pitchFamily="2" charset="-122"/>
              </a:rPr>
              <a:t>Y</a:t>
            </a:r>
            <a:r>
              <a:rPr lang="zh-CN" altLang="en-US" sz="1600" dirty="0">
                <a:latin typeface="方正兰亭黑简体" panose="02000000000000000000" pitchFamily="2" charset="-122"/>
              </a:rPr>
              <a:t>轴移动的方向为</a:t>
            </a:r>
            <a:r>
              <a:rPr lang="en-US" altLang="zh-CN" sz="1600" dirty="0">
                <a:latin typeface="方正兰亭黑简体" panose="02000000000000000000" pitchFamily="2" charset="-122"/>
              </a:rPr>
              <a:t>NS</a:t>
            </a:r>
            <a:r>
              <a:rPr lang="zh-CN" altLang="en-US" sz="1600" dirty="0">
                <a:latin typeface="方正兰亭黑简体" panose="02000000000000000000" pitchFamily="2" charset="-122"/>
              </a:rPr>
              <a:t>方向。</a:t>
            </a:r>
          </a:p>
        </p:txBody>
      </p:sp>
      <p:sp>
        <p:nvSpPr>
          <p:cNvPr id="16" name="圆角矩形 13">
            <a:extLst>
              <a:ext uri="{FF2B5EF4-FFF2-40B4-BE49-F238E27FC236}">
                <a16:creationId xmlns:a16="http://schemas.microsoft.com/office/drawing/2014/main" id="{493E09EA-7C14-4AA6-8522-8265D47B2088}"/>
              </a:ext>
            </a:extLst>
          </p:cNvPr>
          <p:cNvSpPr/>
          <p:nvPr/>
        </p:nvSpPr>
        <p:spPr bwMode="auto">
          <a:xfrm>
            <a:off x="731836" y="1494694"/>
            <a:ext cx="1435631" cy="513806"/>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mn-ea"/>
            </a:endParaRPr>
          </a:p>
        </p:txBody>
      </p:sp>
      <p:sp>
        <p:nvSpPr>
          <p:cNvPr id="17" name="圆角矩形 13">
            <a:extLst>
              <a:ext uri="{FF2B5EF4-FFF2-40B4-BE49-F238E27FC236}">
                <a16:creationId xmlns:a16="http://schemas.microsoft.com/office/drawing/2014/main" id="{EBB2B48D-BDA1-46CC-A8FF-D3552533B53A}"/>
              </a:ext>
            </a:extLst>
          </p:cNvPr>
          <p:cNvSpPr/>
          <p:nvPr/>
        </p:nvSpPr>
        <p:spPr bwMode="auto">
          <a:xfrm>
            <a:off x="2167467" y="1984838"/>
            <a:ext cx="587022" cy="513806"/>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mn-ea"/>
            </a:endParaRPr>
          </a:p>
        </p:txBody>
      </p:sp>
      <p:sp>
        <p:nvSpPr>
          <p:cNvPr id="18" name="圆角矩形 13">
            <a:extLst>
              <a:ext uri="{FF2B5EF4-FFF2-40B4-BE49-F238E27FC236}">
                <a16:creationId xmlns:a16="http://schemas.microsoft.com/office/drawing/2014/main" id="{15FBD2F1-77E9-4B31-837A-96BB8A4D28DF}"/>
              </a:ext>
            </a:extLst>
          </p:cNvPr>
          <p:cNvSpPr/>
          <p:nvPr/>
        </p:nvSpPr>
        <p:spPr bwMode="auto">
          <a:xfrm>
            <a:off x="2708583" y="2498644"/>
            <a:ext cx="587023" cy="470606"/>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mn-ea"/>
            </a:endParaRPr>
          </a:p>
        </p:txBody>
      </p:sp>
      <p:sp>
        <p:nvSpPr>
          <p:cNvPr id="19" name="圆角矩形 13">
            <a:extLst>
              <a:ext uri="{FF2B5EF4-FFF2-40B4-BE49-F238E27FC236}">
                <a16:creationId xmlns:a16="http://schemas.microsoft.com/office/drawing/2014/main" id="{E519CBE4-221E-4A95-8092-0A10E2E45E32}"/>
              </a:ext>
            </a:extLst>
          </p:cNvPr>
          <p:cNvSpPr/>
          <p:nvPr/>
        </p:nvSpPr>
        <p:spPr bwMode="auto">
          <a:xfrm>
            <a:off x="3566992" y="2946944"/>
            <a:ext cx="934411" cy="513806"/>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mn-ea"/>
            </a:endParaRPr>
          </a:p>
        </p:txBody>
      </p:sp>
      <p:sp>
        <p:nvSpPr>
          <p:cNvPr id="20" name="圆角矩形 13">
            <a:extLst>
              <a:ext uri="{FF2B5EF4-FFF2-40B4-BE49-F238E27FC236}">
                <a16:creationId xmlns:a16="http://schemas.microsoft.com/office/drawing/2014/main" id="{D773AE2F-3BE1-429D-BF8B-6B401D2C4C37}"/>
              </a:ext>
            </a:extLst>
          </p:cNvPr>
          <p:cNvSpPr/>
          <p:nvPr/>
        </p:nvSpPr>
        <p:spPr bwMode="auto">
          <a:xfrm>
            <a:off x="3552524" y="3877575"/>
            <a:ext cx="934412" cy="513806"/>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mn-ea"/>
            </a:endParaRPr>
          </a:p>
        </p:txBody>
      </p:sp>
      <p:sp>
        <p:nvSpPr>
          <p:cNvPr id="21" name="圆角矩形 13">
            <a:extLst>
              <a:ext uri="{FF2B5EF4-FFF2-40B4-BE49-F238E27FC236}">
                <a16:creationId xmlns:a16="http://schemas.microsoft.com/office/drawing/2014/main" id="{941E322B-CFCA-468C-AB28-4BE0E3D53763}"/>
              </a:ext>
            </a:extLst>
          </p:cNvPr>
          <p:cNvSpPr/>
          <p:nvPr/>
        </p:nvSpPr>
        <p:spPr bwMode="auto">
          <a:xfrm>
            <a:off x="3783587" y="5230571"/>
            <a:ext cx="1477035" cy="513806"/>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mn-ea"/>
            </a:endParaRPr>
          </a:p>
        </p:txBody>
      </p:sp>
      <p:sp>
        <p:nvSpPr>
          <p:cNvPr id="22" name="圆角矩形 13">
            <a:extLst>
              <a:ext uri="{FF2B5EF4-FFF2-40B4-BE49-F238E27FC236}">
                <a16:creationId xmlns:a16="http://schemas.microsoft.com/office/drawing/2014/main" id="{06748C00-EAB4-45B8-979F-ADF4854A393C}"/>
              </a:ext>
            </a:extLst>
          </p:cNvPr>
          <p:cNvSpPr/>
          <p:nvPr/>
        </p:nvSpPr>
        <p:spPr bwMode="auto">
          <a:xfrm>
            <a:off x="7149570" y="5261051"/>
            <a:ext cx="1435631" cy="513806"/>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mn-ea"/>
            </a:endParaRPr>
          </a:p>
        </p:txBody>
      </p:sp>
      <p:sp>
        <p:nvSpPr>
          <p:cNvPr id="23" name="圆角矩形 13">
            <a:extLst>
              <a:ext uri="{FF2B5EF4-FFF2-40B4-BE49-F238E27FC236}">
                <a16:creationId xmlns:a16="http://schemas.microsoft.com/office/drawing/2014/main" id="{F7A81A89-754B-4565-BE14-D67CC35D2781}"/>
              </a:ext>
            </a:extLst>
          </p:cNvPr>
          <p:cNvSpPr/>
          <p:nvPr/>
        </p:nvSpPr>
        <p:spPr bwMode="auto">
          <a:xfrm>
            <a:off x="10137424" y="5261051"/>
            <a:ext cx="801510" cy="513806"/>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mn-ea"/>
            </a:endParaRPr>
          </a:p>
        </p:txBody>
      </p:sp>
      <p:sp>
        <p:nvSpPr>
          <p:cNvPr id="24" name="圆角矩形 13">
            <a:extLst>
              <a:ext uri="{FF2B5EF4-FFF2-40B4-BE49-F238E27FC236}">
                <a16:creationId xmlns:a16="http://schemas.microsoft.com/office/drawing/2014/main" id="{84EE6D08-2FA1-45EC-B1E7-0DBFA8F26DB5}"/>
              </a:ext>
            </a:extLst>
          </p:cNvPr>
          <p:cNvSpPr/>
          <p:nvPr/>
        </p:nvSpPr>
        <p:spPr bwMode="auto">
          <a:xfrm>
            <a:off x="4542807" y="1515737"/>
            <a:ext cx="717816" cy="513806"/>
          </a:xfrm>
          <a:prstGeom prst="roundRect">
            <a:avLst>
              <a:gd name="adj" fmla="val 7703"/>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mn-ea"/>
            </a:endParaRPr>
          </a:p>
        </p:txBody>
      </p:sp>
      <p:sp>
        <p:nvSpPr>
          <p:cNvPr id="25" name="圆角矩形 13">
            <a:extLst>
              <a:ext uri="{FF2B5EF4-FFF2-40B4-BE49-F238E27FC236}">
                <a16:creationId xmlns:a16="http://schemas.microsoft.com/office/drawing/2014/main" id="{B466CC25-90DA-49E7-BF3A-FEF6E438897F}"/>
              </a:ext>
            </a:extLst>
          </p:cNvPr>
          <p:cNvSpPr/>
          <p:nvPr/>
        </p:nvSpPr>
        <p:spPr bwMode="auto">
          <a:xfrm>
            <a:off x="2490267" y="3012450"/>
            <a:ext cx="490000" cy="416550"/>
          </a:xfrm>
          <a:prstGeom prst="roundRect">
            <a:avLst>
              <a:gd name="adj" fmla="val 7703"/>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mn-ea"/>
            </a:endParaRPr>
          </a:p>
        </p:txBody>
      </p:sp>
      <p:sp>
        <p:nvSpPr>
          <p:cNvPr id="26" name="圆角矩形 13">
            <a:extLst>
              <a:ext uri="{FF2B5EF4-FFF2-40B4-BE49-F238E27FC236}">
                <a16:creationId xmlns:a16="http://schemas.microsoft.com/office/drawing/2014/main" id="{9635BD02-D347-4BDE-91EE-1A823341137A}"/>
              </a:ext>
            </a:extLst>
          </p:cNvPr>
          <p:cNvSpPr/>
          <p:nvPr/>
        </p:nvSpPr>
        <p:spPr bwMode="auto">
          <a:xfrm>
            <a:off x="2490267" y="5261051"/>
            <a:ext cx="490000" cy="513806"/>
          </a:xfrm>
          <a:prstGeom prst="roundRect">
            <a:avLst>
              <a:gd name="adj" fmla="val 7703"/>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randombar(horizontal)">
                                      <p:cBhvr>
                                        <p:cTn id="10" dur="500"/>
                                        <p:tgtEl>
                                          <p:spTgt spid="2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randombar(horizontal)">
                                      <p:cBhvr>
                                        <p:cTn id="18" dur="500"/>
                                        <p:tgtEl>
                                          <p:spTgt spid="16"/>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randombar(horizontal)">
                                      <p:cBhvr>
                                        <p:cTn id="21" dur="500"/>
                                        <p:tgtEl>
                                          <p:spTgt spid="17"/>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randombar(horizontal)">
                                      <p:cBhvr>
                                        <p:cTn id="24" dur="500"/>
                                        <p:tgtEl>
                                          <p:spTgt spid="18"/>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randombar(horizontal)">
                                      <p:cBhvr>
                                        <p:cTn id="27" dur="500"/>
                                        <p:tgtEl>
                                          <p:spTgt spid="19"/>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randombar(horizontal)">
                                      <p:cBhvr>
                                        <p:cTn id="33" dur="500"/>
                                        <p:tgtEl>
                                          <p:spTgt spid="21"/>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randombar(horizontal)">
                                      <p:cBhvr>
                                        <p:cTn id="36" dur="500"/>
                                        <p:tgtEl>
                                          <p:spTgt spid="22"/>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randombar(horizontal)">
                                      <p:cBhvr>
                                        <p:cTn id="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接口设计</a:t>
            </a:r>
          </a:p>
        </p:txBody>
      </p:sp>
      <p:sp>
        <p:nvSpPr>
          <p:cNvPr id="4" name="文本占位符 3">
            <a:extLst>
              <a:ext uri="{FF2B5EF4-FFF2-40B4-BE49-F238E27FC236}">
                <a16:creationId xmlns:a16="http://schemas.microsoft.com/office/drawing/2014/main" id="{E301CB2D-AF68-4B6B-960E-5F279C317FD7}"/>
              </a:ext>
            </a:extLst>
          </p:cNvPr>
          <p:cNvSpPr>
            <a:spLocks noGrp="1"/>
          </p:cNvSpPr>
          <p:nvPr>
            <p:ph type="body" sz="quarter" idx="10"/>
          </p:nvPr>
        </p:nvSpPr>
        <p:spPr>
          <a:xfrm>
            <a:off x="731838" y="1047751"/>
            <a:ext cx="10728326" cy="735894"/>
          </a:xfrm>
        </p:spPr>
        <p:txBody>
          <a:bodyPr/>
          <a:lstStyle/>
          <a:p>
            <a:pPr marL="0" indent="0">
              <a:buNone/>
            </a:pPr>
            <a:r>
              <a:rPr lang="zh-CN" altLang="en-US" sz="2400" i="0" dirty="0">
                <a:solidFill>
                  <a:srgbClr val="111111"/>
                </a:solidFill>
                <a:effectLst/>
                <a:latin typeface="方正兰亭黑简体" panose="02000000000000000000" pitchFamily="2" charset="-122"/>
                <a:ea typeface="方正兰亭黑简体" panose="02000000000000000000" pitchFamily="2" charset="-122"/>
              </a:rPr>
              <a:t>通过</a:t>
            </a:r>
            <a:r>
              <a:rPr lang="zh-CN" altLang="en-US" sz="2400" i="0" dirty="0">
                <a:solidFill>
                  <a:srgbClr val="C00000"/>
                </a:solidFill>
                <a:effectLst/>
                <a:latin typeface="方正兰亭黑简体" panose="02000000000000000000" pitchFamily="2" charset="-122"/>
                <a:ea typeface="方正兰亭黑简体" panose="02000000000000000000" pitchFamily="2" charset="-122"/>
              </a:rPr>
              <a:t>动名词分析</a:t>
            </a:r>
            <a:r>
              <a:rPr lang="zh-CN" altLang="en-US" sz="2400" i="0" dirty="0">
                <a:solidFill>
                  <a:srgbClr val="111111"/>
                </a:solidFill>
                <a:effectLst/>
                <a:latin typeface="方正兰亭黑简体" panose="02000000000000000000" pitchFamily="2" charset="-122"/>
                <a:ea typeface="方正兰亭黑简体" panose="02000000000000000000" pitchFamily="2" charset="-122"/>
              </a:rPr>
              <a:t>，已明确对应的接口及其操作的数据：</a:t>
            </a:r>
            <a:endParaRPr lang="en-US" altLang="zh-CN" sz="2400" i="0" dirty="0">
              <a:solidFill>
                <a:srgbClr val="111111"/>
              </a:solidFill>
              <a:effectLst/>
              <a:latin typeface="方正兰亭黑简体" panose="02000000000000000000" pitchFamily="2" charset="-122"/>
              <a:ea typeface="方正兰亭黑简体" panose="02000000000000000000" pitchFamily="2" charset="-122"/>
            </a:endParaRPr>
          </a:p>
        </p:txBody>
      </p:sp>
      <p:graphicFrame>
        <p:nvGraphicFramePr>
          <p:cNvPr id="2" name="表格 5">
            <a:extLst>
              <a:ext uri="{FF2B5EF4-FFF2-40B4-BE49-F238E27FC236}">
                <a16:creationId xmlns:a16="http://schemas.microsoft.com/office/drawing/2014/main" id="{D0FA375E-194D-47C6-9A2A-CB44A55EDDCD}"/>
              </a:ext>
            </a:extLst>
          </p:cNvPr>
          <p:cNvGraphicFramePr>
            <a:graphicFrameLocks noGrp="1"/>
          </p:cNvGraphicFramePr>
          <p:nvPr>
            <p:extLst>
              <p:ext uri="{D42A27DB-BD31-4B8C-83A1-F6EECF244321}">
                <p14:modId xmlns:p14="http://schemas.microsoft.com/office/powerpoint/2010/main" val="1501976468"/>
              </p:ext>
            </p:extLst>
          </p:nvPr>
        </p:nvGraphicFramePr>
        <p:xfrm>
          <a:off x="731839" y="1877831"/>
          <a:ext cx="10523184" cy="2095819"/>
        </p:xfrm>
        <a:graphic>
          <a:graphicData uri="http://schemas.openxmlformats.org/drawingml/2006/table">
            <a:tbl>
              <a:tblPr firstRow="1" bandRow="1">
                <a:tableStyleId>{5C22544A-7EE6-4342-B048-85BDC9FD1C3A}</a:tableStyleId>
              </a:tblPr>
              <a:tblGrid>
                <a:gridCol w="2482624">
                  <a:extLst>
                    <a:ext uri="{9D8B030D-6E8A-4147-A177-3AD203B41FA5}">
                      <a16:colId xmlns:a16="http://schemas.microsoft.com/office/drawing/2014/main" val="878355373"/>
                    </a:ext>
                  </a:extLst>
                </a:gridCol>
                <a:gridCol w="3617883">
                  <a:extLst>
                    <a:ext uri="{9D8B030D-6E8A-4147-A177-3AD203B41FA5}">
                      <a16:colId xmlns:a16="http://schemas.microsoft.com/office/drawing/2014/main" val="761900433"/>
                    </a:ext>
                  </a:extLst>
                </a:gridCol>
                <a:gridCol w="2148578">
                  <a:extLst>
                    <a:ext uri="{9D8B030D-6E8A-4147-A177-3AD203B41FA5}">
                      <a16:colId xmlns:a16="http://schemas.microsoft.com/office/drawing/2014/main" val="1219348066"/>
                    </a:ext>
                  </a:extLst>
                </a:gridCol>
                <a:gridCol w="2274099">
                  <a:extLst>
                    <a:ext uri="{9D8B030D-6E8A-4147-A177-3AD203B41FA5}">
                      <a16:colId xmlns:a16="http://schemas.microsoft.com/office/drawing/2014/main" val="2750412149"/>
                    </a:ext>
                  </a:extLst>
                </a:gridCol>
              </a:tblGrid>
              <a:tr h="246583">
                <a:tc>
                  <a:txBody>
                    <a:bodyPr/>
                    <a:lstStyle/>
                    <a:p>
                      <a:pPr marL="0" algn="ctr" defTabSz="913765" rtl="0" eaLnBrk="1" latinLnBrk="0" hangingPunct="1">
                        <a:lnSpc>
                          <a:spcPct val="150000"/>
                        </a:lnSpc>
                      </a:pPr>
                      <a:r>
                        <a:rPr lang="zh-CN" altLang="en-US" sz="2400" b="1" kern="1200" dirty="0">
                          <a:solidFill>
                            <a:schemeClr val="tx1"/>
                          </a:solidFill>
                          <a:latin typeface="方正兰亭黑简体" panose="02000000000000000000" pitchFamily="2" charset="-122"/>
                          <a:ea typeface="方正兰亭黑简体" panose="02000000000000000000" pitchFamily="2" charset="-122"/>
                          <a:cs typeface="+mn-cs"/>
                        </a:rPr>
                        <a:t>接口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3765" rtl="0" eaLnBrk="1" latinLnBrk="0" hangingPunct="1">
                        <a:lnSpc>
                          <a:spcPct val="150000"/>
                        </a:lnSpc>
                      </a:pPr>
                      <a:r>
                        <a:rPr lang="zh-CN" altLang="en-US" sz="2400" b="1" kern="1200" dirty="0">
                          <a:solidFill>
                            <a:schemeClr val="tx1"/>
                          </a:solidFill>
                          <a:latin typeface="方正兰亭黑简体" panose="02000000000000000000" pitchFamily="2" charset="-122"/>
                          <a:ea typeface="方正兰亭黑简体" panose="02000000000000000000" pitchFamily="2" charset="-122"/>
                          <a:cs typeface="+mn-cs"/>
                        </a:rPr>
                        <a:t>功能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3765" rtl="0" eaLnBrk="1" latinLnBrk="0" hangingPunct="1">
                        <a:lnSpc>
                          <a:spcPct val="150000"/>
                        </a:lnSpc>
                      </a:pPr>
                      <a:r>
                        <a:rPr lang="zh-CN" altLang="en-US" sz="2400" b="1" kern="1200" dirty="0">
                          <a:solidFill>
                            <a:schemeClr val="tx1"/>
                          </a:solidFill>
                          <a:latin typeface="方正兰亭黑简体" panose="02000000000000000000" pitchFamily="2" charset="-122"/>
                          <a:ea typeface="方正兰亭黑简体" panose="02000000000000000000" pitchFamily="2" charset="-122"/>
                          <a:cs typeface="+mn-cs"/>
                        </a:rPr>
                        <a:t>参数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3765" rtl="0" eaLnBrk="1" latinLnBrk="0" hangingPunct="1">
                        <a:lnSpc>
                          <a:spcPct val="150000"/>
                        </a:lnSpc>
                      </a:pPr>
                      <a:r>
                        <a:rPr lang="zh-CN" altLang="en-US" sz="2400" b="1" kern="1200" dirty="0">
                          <a:solidFill>
                            <a:schemeClr val="tx1"/>
                          </a:solidFill>
                          <a:latin typeface="方正兰亭黑简体" panose="02000000000000000000" pitchFamily="2" charset="-122"/>
                          <a:ea typeface="方正兰亭黑简体" panose="02000000000000000000" pitchFamily="2" charset="-122"/>
                          <a:cs typeface="+mn-cs"/>
                        </a:rPr>
                        <a:t>返回值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68795365"/>
                  </a:ext>
                </a:extLst>
              </a:tr>
              <a:tr h="370840">
                <a:tc>
                  <a:txBody>
                    <a:bodyPr/>
                    <a:lstStyle/>
                    <a:p>
                      <a:pPr marL="0" algn="l" defTabSz="913765" rtl="0" eaLnBrk="1" latinLnBrk="0" hangingPunct="1">
                        <a:lnSpc>
                          <a:spcPct val="150000"/>
                        </a:lnSpc>
                      </a:pPr>
                      <a:r>
                        <a:rPr lang="zh-CN" altLang="en-US" sz="2000" b="0" kern="1200" dirty="0">
                          <a:solidFill>
                            <a:schemeClr val="tx1"/>
                          </a:solidFill>
                          <a:latin typeface="方正兰亭黑简体" panose="02000000000000000000" pitchFamily="2" charset="-122"/>
                          <a:ea typeface="方正兰亭黑简体" panose="02000000000000000000" pitchFamily="2" charset="-122"/>
                          <a:cs typeface="+mn-cs"/>
                        </a:rPr>
                        <a:t>初始化接口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zh-CN" altLang="en-US" sz="2000" b="0" kern="1200" dirty="0">
                          <a:solidFill>
                            <a:schemeClr val="tx1"/>
                          </a:solidFill>
                          <a:latin typeface="方正兰亭黑简体" panose="02000000000000000000" pitchFamily="2" charset="-122"/>
                          <a:ea typeface="方正兰亭黑简体" panose="02000000000000000000" pitchFamily="2" charset="-122"/>
                          <a:cs typeface="+mn-cs"/>
                        </a:rPr>
                        <a:t>负责将车初始化在指定位置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en-US" altLang="zh-CN" sz="2000" b="0" kern="1200" dirty="0">
                          <a:solidFill>
                            <a:schemeClr val="tx1"/>
                          </a:solidFill>
                          <a:latin typeface="方正兰亭黑简体" panose="02000000000000000000" pitchFamily="2" charset="-122"/>
                          <a:ea typeface="方正兰亭黑简体" panose="02000000000000000000" pitchFamily="2" charset="-122"/>
                          <a:cs typeface="+mn-cs"/>
                        </a:rPr>
                        <a:t>x, y, heading</a:t>
                      </a:r>
                      <a:endParaRPr lang="zh-CN" altLang="en-US" sz="20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en-US" altLang="zh-CN" sz="2000" b="0" kern="1200" dirty="0">
                          <a:solidFill>
                            <a:schemeClr val="tx1"/>
                          </a:solidFill>
                          <a:latin typeface="方正兰亭黑简体" panose="02000000000000000000" pitchFamily="2" charset="-122"/>
                          <a:ea typeface="方正兰亭黑简体" panose="02000000000000000000" pitchFamily="2" charset="-122"/>
                          <a:cs typeface="+mn-cs"/>
                        </a:rPr>
                        <a:t>NA</a:t>
                      </a:r>
                      <a:endParaRPr lang="zh-CN" altLang="en-US" sz="20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972596"/>
                  </a:ext>
                </a:extLst>
              </a:tr>
              <a:tr h="370840">
                <a:tc>
                  <a:txBody>
                    <a:bodyPr/>
                    <a:lstStyle/>
                    <a:p>
                      <a:pPr marL="0" algn="l" defTabSz="913765" rtl="0" eaLnBrk="1" latinLnBrk="0" hangingPunct="1">
                        <a:lnSpc>
                          <a:spcPct val="150000"/>
                        </a:lnSpc>
                      </a:pPr>
                      <a:r>
                        <a:rPr lang="zh-CN" altLang="en-US" sz="2000" b="0" kern="1200" dirty="0">
                          <a:solidFill>
                            <a:schemeClr val="tx1"/>
                          </a:solidFill>
                          <a:latin typeface="方正兰亭黑简体" panose="02000000000000000000" pitchFamily="2" charset="-122"/>
                          <a:ea typeface="方正兰亭黑简体" panose="02000000000000000000" pitchFamily="2" charset="-122"/>
                          <a:cs typeface="+mn-cs"/>
                        </a:rPr>
                        <a:t>指令执行接口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zh-CN" altLang="en-US" sz="2000" b="0" kern="1200" dirty="0">
                          <a:solidFill>
                            <a:schemeClr val="tx1"/>
                          </a:solidFill>
                          <a:latin typeface="方正兰亭黑简体" panose="02000000000000000000" pitchFamily="2" charset="-122"/>
                          <a:ea typeface="方正兰亭黑简体" panose="02000000000000000000" pitchFamily="2" charset="-122"/>
                          <a:cs typeface="+mn-cs"/>
                        </a:rPr>
                        <a:t>执行移动、转向指令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zh-CN" altLang="en-US" sz="2000" b="0" kern="1200" dirty="0">
                          <a:solidFill>
                            <a:schemeClr val="tx1"/>
                          </a:solidFill>
                          <a:latin typeface="方正兰亭黑简体" panose="02000000000000000000" pitchFamily="2" charset="-122"/>
                          <a:ea typeface="方正兰亭黑简体" panose="02000000000000000000" pitchFamily="2" charset="-122"/>
                          <a:cs typeface="+mn-cs"/>
                        </a:rPr>
                        <a:t>指令字符串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en-US" altLang="zh-CN" sz="2000" b="0" kern="1200" dirty="0">
                          <a:solidFill>
                            <a:schemeClr val="tx1"/>
                          </a:solidFill>
                          <a:latin typeface="方正兰亭黑简体" panose="02000000000000000000" pitchFamily="2" charset="-122"/>
                          <a:ea typeface="方正兰亭黑简体" panose="02000000000000000000" pitchFamily="2" charset="-122"/>
                          <a:cs typeface="+mn-cs"/>
                        </a:rPr>
                        <a:t>NA</a:t>
                      </a:r>
                      <a:endParaRPr lang="zh-CN" altLang="en-US" sz="20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6529747"/>
                  </a:ext>
                </a:extLst>
              </a:tr>
              <a:tr h="370840">
                <a:tc>
                  <a:txBody>
                    <a:bodyPr/>
                    <a:lstStyle/>
                    <a:p>
                      <a:pPr marL="0" algn="l" defTabSz="913765" rtl="0" eaLnBrk="1" latinLnBrk="0" hangingPunct="1">
                        <a:lnSpc>
                          <a:spcPct val="150000"/>
                        </a:lnSpc>
                      </a:pPr>
                      <a:r>
                        <a:rPr lang="zh-CN" altLang="en-US" sz="2000" b="0" kern="1200" dirty="0">
                          <a:solidFill>
                            <a:schemeClr val="tx1"/>
                          </a:solidFill>
                          <a:latin typeface="方正兰亭黑简体" panose="02000000000000000000" pitchFamily="2" charset="-122"/>
                          <a:ea typeface="方正兰亭黑简体" panose="02000000000000000000" pitchFamily="2" charset="-122"/>
                          <a:cs typeface="+mn-cs"/>
                        </a:rPr>
                        <a:t>获取位置和朝向接口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zh-CN" altLang="en-US" sz="2000" b="0" kern="1200" dirty="0">
                          <a:solidFill>
                            <a:schemeClr val="tx1"/>
                          </a:solidFill>
                          <a:latin typeface="方正兰亭黑简体" panose="02000000000000000000" pitchFamily="2" charset="-122"/>
                          <a:ea typeface="方正兰亭黑简体" panose="02000000000000000000" pitchFamily="2" charset="-122"/>
                          <a:cs typeface="+mn-cs"/>
                        </a:rPr>
                        <a:t>获取当前的坐标位置和朝向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en-US" altLang="zh-CN" sz="2000" b="0" kern="1200" dirty="0">
                          <a:solidFill>
                            <a:schemeClr val="tx1"/>
                          </a:solidFill>
                          <a:latin typeface="方正兰亭黑简体" panose="02000000000000000000" pitchFamily="2" charset="-122"/>
                          <a:ea typeface="方正兰亭黑简体" panose="02000000000000000000" pitchFamily="2" charset="-122"/>
                          <a:cs typeface="+mn-cs"/>
                        </a:rPr>
                        <a:t>NA</a:t>
                      </a:r>
                      <a:endParaRPr lang="zh-CN" altLang="en-US" sz="20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3765" rtl="0" eaLnBrk="1" fontAlgn="auto" latinLnBrk="0" hangingPunct="1">
                        <a:lnSpc>
                          <a:spcPct val="150000"/>
                        </a:lnSpc>
                        <a:spcBef>
                          <a:spcPts val="0"/>
                        </a:spcBef>
                        <a:spcAft>
                          <a:spcPts val="0"/>
                        </a:spcAft>
                        <a:buClrTx/>
                        <a:buSzTx/>
                        <a:buFontTx/>
                        <a:buNone/>
                        <a:tabLst/>
                        <a:defRPr/>
                      </a:pPr>
                      <a:r>
                        <a:rPr lang="en-US" altLang="zh-CN" sz="2000" b="0" kern="1200" dirty="0">
                          <a:solidFill>
                            <a:schemeClr val="tx1"/>
                          </a:solidFill>
                          <a:latin typeface="方正兰亭黑简体" panose="02000000000000000000" pitchFamily="2" charset="-122"/>
                          <a:ea typeface="方正兰亭黑简体" panose="02000000000000000000" pitchFamily="2" charset="-122"/>
                          <a:cs typeface="+mn-cs"/>
                        </a:rPr>
                        <a:t>x, y, heading</a:t>
                      </a:r>
                      <a:endParaRPr lang="zh-CN" altLang="en-US" sz="20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0702954"/>
                  </a:ext>
                </a:extLst>
              </a:tr>
            </a:tbl>
          </a:graphicData>
        </a:graphic>
      </p:graphicFrame>
      <p:sp>
        <p:nvSpPr>
          <p:cNvPr id="6" name="文本框 5">
            <a:extLst>
              <a:ext uri="{FF2B5EF4-FFF2-40B4-BE49-F238E27FC236}">
                <a16:creationId xmlns:a16="http://schemas.microsoft.com/office/drawing/2014/main" id="{21194CE9-6D06-4015-BCF1-291A3B620F07}"/>
              </a:ext>
            </a:extLst>
          </p:cNvPr>
          <p:cNvSpPr txBox="1"/>
          <p:nvPr/>
        </p:nvSpPr>
        <p:spPr>
          <a:xfrm>
            <a:off x="731838" y="5111836"/>
            <a:ext cx="9580010" cy="549831"/>
          </a:xfrm>
          <a:prstGeom prst="rect">
            <a:avLst/>
          </a:prstGeom>
          <a:noFill/>
        </p:spPr>
        <p:txBody>
          <a:bodyPr wrap="square">
            <a:spAutoFit/>
          </a:bodyPr>
          <a:lstStyle/>
          <a:p>
            <a:pPr>
              <a:lnSpc>
                <a:spcPct val="150000"/>
              </a:lnSpc>
            </a:pPr>
            <a:r>
              <a:rPr lang="zh-CN" altLang="en-US" sz="2200" i="0" dirty="0">
                <a:solidFill>
                  <a:srgbClr val="111111"/>
                </a:solidFill>
                <a:effectLst/>
                <a:latin typeface="方正兰亭黑简体" panose="02000000000000000000" pitchFamily="2" charset="-122"/>
                <a:ea typeface="方正兰亭黑简体" panose="02000000000000000000" pitchFamily="2" charset="-122"/>
              </a:rPr>
              <a:t>现需将这些接口及数据用</a:t>
            </a:r>
            <a:r>
              <a:rPr lang="en-US" altLang="zh-CN" sz="2200" i="0" dirty="0">
                <a:solidFill>
                  <a:srgbClr val="111111"/>
                </a:solidFill>
                <a:effectLst/>
                <a:latin typeface="方正兰亭黑简体" panose="02000000000000000000" pitchFamily="2" charset="-122"/>
                <a:ea typeface="方正兰亭黑简体" panose="02000000000000000000" pitchFamily="2" charset="-122"/>
              </a:rPr>
              <a:t>C++</a:t>
            </a:r>
            <a:r>
              <a:rPr lang="zh-CN" altLang="en-US" sz="2200" i="0" dirty="0">
                <a:solidFill>
                  <a:srgbClr val="111111"/>
                </a:solidFill>
                <a:effectLst/>
                <a:latin typeface="方正兰亭黑简体" panose="02000000000000000000" pitchFamily="2" charset="-122"/>
                <a:ea typeface="方正兰亭黑简体" panose="02000000000000000000" pitchFamily="2" charset="-122"/>
              </a:rPr>
              <a:t>代码实现</a:t>
            </a:r>
            <a:r>
              <a:rPr lang="zh-CN" altLang="en-US" sz="2200" dirty="0">
                <a:solidFill>
                  <a:srgbClr val="111111"/>
                </a:solidFill>
                <a:latin typeface="方正兰亭黑简体" panose="02000000000000000000" pitchFamily="2" charset="-122"/>
                <a:ea typeface="方正兰亭黑简体" panose="02000000000000000000" pitchFamily="2" charset="-122"/>
              </a:rPr>
              <a:t>，该如何实现？即这些</a:t>
            </a:r>
            <a:r>
              <a:rPr lang="zh-CN" altLang="en-US" sz="2200" dirty="0">
                <a:solidFill>
                  <a:srgbClr val="C00000"/>
                </a:solidFill>
                <a:latin typeface="方正兰亭黑简体" panose="02000000000000000000" pitchFamily="2" charset="-122"/>
                <a:ea typeface="方正兰亭黑简体" panose="02000000000000000000" pitchFamily="2" charset="-122"/>
              </a:rPr>
              <a:t>接口如何命名？</a:t>
            </a:r>
          </a:p>
        </p:txBody>
      </p:sp>
      <p:sp>
        <p:nvSpPr>
          <p:cNvPr id="7" name="标题 2">
            <a:extLst>
              <a:ext uri="{FF2B5EF4-FFF2-40B4-BE49-F238E27FC236}">
                <a16:creationId xmlns:a16="http://schemas.microsoft.com/office/drawing/2014/main" id="{6C4D35A8-C4C8-4C5D-A996-FE625222E55B}"/>
              </a:ext>
            </a:extLst>
          </p:cNvPr>
          <p:cNvSpPr txBox="1">
            <a:spLocks/>
          </p:cNvSpPr>
          <p:nvPr/>
        </p:nvSpPr>
        <p:spPr bwMode="auto">
          <a:xfrm>
            <a:off x="731838" y="4305561"/>
            <a:ext cx="3697628" cy="868363"/>
          </a:xfrm>
          <a:prstGeom prst="rect">
            <a:avLst/>
          </a:prstGeom>
          <a:noFill/>
          <a:ln w="9525">
            <a:noFill/>
            <a:miter lim="800000"/>
          </a:ln>
        </p:spPr>
        <p:txBody>
          <a:bodyPr vert="horz" wrap="square" lIns="80128" tIns="40064" rIns="80128" bIns="40064" numCol="1" anchor="ctr" anchorCtr="0" compatLnSpc="1"/>
          <a:lstStyle>
            <a:lvl1pPr algn="l" defTabSz="913765" rtl="0" eaLnBrk="1" fontAlgn="ctr" latinLnBrk="0" hangingPunct="1">
              <a:lnSpc>
                <a:spcPct val="90000"/>
              </a:lnSpc>
              <a:spcBef>
                <a:spcPct val="0"/>
              </a:spcBef>
              <a:buNone/>
              <a:defRPr lang="zh-CN" altLang="en-US" sz="3600" b="0" kern="1200" baseline="0" dirty="0">
                <a:solidFill>
                  <a:srgbClr val="C00000"/>
                </a:solidFill>
                <a:latin typeface="Huawei Sans" panose="020C0503030203020204" pitchFamily="34" charset="0"/>
                <a:ea typeface="方正兰亭黑简体" panose="02000000000000000000" pitchFamily="2" charset="-122"/>
                <a:cs typeface="+mj-cs"/>
              </a:defRPr>
            </a:lvl1pPr>
          </a:lstStyle>
          <a:p>
            <a:r>
              <a:rPr lang="zh-CN" altLang="en-US" sz="2200" dirty="0">
                <a:solidFill>
                  <a:schemeClr val="tx1"/>
                </a:solidFill>
                <a:latin typeface="+mn-ea"/>
                <a:ea typeface="+mn-ea"/>
              </a:rPr>
              <a:t>讨论（</a:t>
            </a:r>
            <a:r>
              <a:rPr lang="en-US" altLang="zh-CN" sz="2200" dirty="0">
                <a:solidFill>
                  <a:schemeClr val="tx1"/>
                </a:solidFill>
                <a:latin typeface="+mn-ea"/>
                <a:ea typeface="+mn-ea"/>
              </a:rPr>
              <a:t>10</a:t>
            </a:r>
            <a:r>
              <a:rPr lang="zh-CN" altLang="en-US" sz="2200" dirty="0">
                <a:solidFill>
                  <a:schemeClr val="tx1"/>
                </a:solidFill>
                <a:latin typeface="+mn-ea"/>
                <a:ea typeface="+mn-ea"/>
              </a:rPr>
              <a:t>分钟）</a:t>
            </a:r>
          </a:p>
        </p:txBody>
      </p:sp>
      <p:sp>
        <p:nvSpPr>
          <p:cNvPr id="9" name="圆角矩形 13">
            <a:extLst>
              <a:ext uri="{FF2B5EF4-FFF2-40B4-BE49-F238E27FC236}">
                <a16:creationId xmlns:a16="http://schemas.microsoft.com/office/drawing/2014/main" id="{36606A3C-366C-49D2-B69C-4A75E3E3C327}"/>
              </a:ext>
            </a:extLst>
          </p:cNvPr>
          <p:cNvSpPr/>
          <p:nvPr/>
        </p:nvSpPr>
        <p:spPr bwMode="auto">
          <a:xfrm>
            <a:off x="8363124" y="5189774"/>
            <a:ext cx="1948724" cy="513806"/>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28864" y="1302808"/>
            <a:ext cx="10153650" cy="5177014"/>
          </a:xfrm>
        </p:spPr>
        <p:txBody>
          <a:bodyPr/>
          <a:lstStyle/>
          <a:p>
            <a:pPr>
              <a:lnSpc>
                <a:spcPct val="150000"/>
              </a:lnSpc>
            </a:pP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课程导读</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a:lnSpc>
                <a:spcPct val="150000"/>
              </a:lnSpc>
            </a:pPr>
            <a:r>
              <a:rPr lang="zh-CN" altLang="en-US" sz="2200" dirty="0">
                <a:latin typeface="方正兰亭黑简体" panose="02000000000000000000" pitchFamily="2" charset="-122"/>
                <a:cs typeface="+mn-ea"/>
                <a:sym typeface="Huawei Sans" panose="020C0503030203020204" pitchFamily="34" charset="0"/>
              </a:rPr>
              <a:t>项目实战</a:t>
            </a:r>
            <a:endParaRPr lang="en-US" altLang="zh-CN" sz="2200" dirty="0">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2.1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需求澄清</a:t>
            </a: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2.2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接口设计</a:t>
            </a:r>
          </a:p>
          <a:p>
            <a:pPr marL="782638" lvl="1" indent="-381000">
              <a:lnSpc>
                <a:spcPct val="150000"/>
              </a:lnSpc>
              <a:buSzTx/>
              <a:buNone/>
            </a:pPr>
            <a:r>
              <a:rPr lang="en-US" altLang="zh-CN" sz="2000" dirty="0">
                <a:latin typeface="方正兰亭黑简体" panose="02000000000000000000" pitchFamily="2" charset="-122"/>
                <a:cs typeface="+mn-ea"/>
                <a:sym typeface="Huawei Sans" panose="020C0503030203020204" pitchFamily="34" charset="0"/>
              </a:rPr>
              <a:t>2.3 </a:t>
            </a:r>
            <a:r>
              <a:rPr lang="zh-CN" altLang="en-US" sz="2000" dirty="0">
                <a:latin typeface="方正兰亭黑简体" panose="02000000000000000000" pitchFamily="2" charset="-122"/>
                <a:cs typeface="+mn-ea"/>
                <a:sym typeface="Huawei Sans" panose="020C0503030203020204" pitchFamily="34" charset="0"/>
              </a:rPr>
              <a:t>命名实践</a:t>
            </a:r>
            <a:endParaRPr lang="en-US" altLang="zh-CN" sz="2000" dirty="0">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2.4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开发者测试</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2.5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代码版本管理</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2.6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编码实践</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514350" lvl="1" indent="-514350" algn="just" defTabSz="801370">
              <a:lnSpc>
                <a:spcPct val="150000"/>
              </a:lnSpc>
              <a:spcBef>
                <a:spcPct val="30000"/>
              </a:spcBef>
              <a:spcAft>
                <a:spcPct val="0"/>
              </a:spcAft>
              <a:buFont typeface="+mj-lt"/>
              <a:buAutoNum type="arabicPeriod" startAt="3"/>
            </a:pP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总结</a:t>
            </a:r>
          </a:p>
          <a:p>
            <a:pPr marL="782638" lvl="1" indent="-381000">
              <a:lnSpc>
                <a:spcPct val="150000"/>
              </a:lnSpc>
              <a:buSzTx/>
              <a:buNone/>
            </a:pPr>
            <a:endParaRPr lang="zh-CN" altLang="en-US" sz="2400" dirty="0">
              <a:latin typeface="Huawei Sans" panose="020C0503030203020204" pitchFamily="34" charset="0"/>
              <a:cs typeface="+mn-ea"/>
              <a:sym typeface="Huawei Sans" panose="020C0503030203020204" pitchFamily="34" charset="0"/>
            </a:endParaRPr>
          </a:p>
        </p:txBody>
      </p:sp>
    </p:spTree>
    <p:extLst>
      <p:ext uri="{BB962C8B-B14F-4D97-AF65-F5344CB8AC3E}">
        <p14:creationId xmlns:p14="http://schemas.microsoft.com/office/powerpoint/2010/main" val="1666184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命名规范</a:t>
            </a:r>
          </a:p>
        </p:txBody>
      </p:sp>
      <p:sp>
        <p:nvSpPr>
          <p:cNvPr id="5" name="文本占位符 4">
            <a:extLst>
              <a:ext uri="{FF2B5EF4-FFF2-40B4-BE49-F238E27FC236}">
                <a16:creationId xmlns:a16="http://schemas.microsoft.com/office/drawing/2014/main" id="{8C239309-5529-4A3E-B5DD-972794F27697}"/>
              </a:ext>
            </a:extLst>
          </p:cNvPr>
          <p:cNvSpPr>
            <a:spLocks noGrp="1"/>
          </p:cNvSpPr>
          <p:nvPr>
            <p:ph type="body" sz="quarter" idx="10"/>
          </p:nvPr>
        </p:nvSpPr>
        <p:spPr>
          <a:xfrm>
            <a:off x="731838" y="1047750"/>
            <a:ext cx="10728326" cy="1961857"/>
          </a:xfrm>
        </p:spPr>
        <p:txBody>
          <a:bodyPr/>
          <a:lstStyle/>
          <a:p>
            <a:pPr marL="285750" indent="-285750">
              <a:lnSpc>
                <a:spcPct val="150000"/>
              </a:lnSpc>
              <a:buFont typeface="Wingdings" panose="05000000000000000000" pitchFamily="2" charset="2"/>
              <a:buChar char="l"/>
            </a:pPr>
            <a:r>
              <a:rPr lang="zh-CN" altLang="en-US" sz="2200" dirty="0">
                <a:solidFill>
                  <a:srgbClr val="333333"/>
                </a:solidFill>
                <a:latin typeface="方正兰亭黑简体" panose="02000000000000000000" pitchFamily="2" charset="-122"/>
                <a:ea typeface="方正兰亭黑简体" panose="02000000000000000000" pitchFamily="2" charset="-122"/>
              </a:rPr>
              <a:t>使用</a:t>
            </a:r>
            <a:r>
              <a:rPr lang="zh-CN" altLang="en-US" sz="2200" dirty="0">
                <a:solidFill>
                  <a:srgbClr val="C00000"/>
                </a:solidFill>
                <a:latin typeface="方正兰亭黑简体" panose="02000000000000000000" pitchFamily="2" charset="-122"/>
                <a:ea typeface="方正兰亭黑简体" panose="02000000000000000000" pitchFamily="2" charset="-122"/>
              </a:rPr>
              <a:t>正确的英文单词</a:t>
            </a:r>
            <a:r>
              <a:rPr lang="zh-CN" altLang="en-US" sz="2200" dirty="0">
                <a:solidFill>
                  <a:srgbClr val="333333"/>
                </a:solidFill>
                <a:latin typeface="方正兰亭黑简体" panose="02000000000000000000" pitchFamily="2" charset="-122"/>
                <a:ea typeface="方正兰亭黑简体" panose="02000000000000000000" pitchFamily="2" charset="-122"/>
              </a:rPr>
              <a:t>并符合英文语法，不要使用拼音</a:t>
            </a:r>
            <a:endParaRPr lang="en-US" altLang="zh-CN" sz="2200" dirty="0">
              <a:solidFill>
                <a:srgbClr val="333333"/>
              </a:solidFill>
              <a:latin typeface="方正兰亭黑简体" panose="02000000000000000000" pitchFamily="2" charset="-122"/>
              <a:ea typeface="方正兰亭黑简体" panose="02000000000000000000" pitchFamily="2" charset="-122"/>
            </a:endParaRPr>
          </a:p>
          <a:p>
            <a:pPr marL="285750" indent="-285750">
              <a:lnSpc>
                <a:spcPct val="150000"/>
              </a:lnSpc>
              <a:buFont typeface="Wingdings" panose="05000000000000000000" pitchFamily="2" charset="2"/>
              <a:buChar char="l"/>
            </a:pPr>
            <a:r>
              <a:rPr lang="zh-CN" altLang="en-US" sz="2200" b="0" i="0" dirty="0">
                <a:solidFill>
                  <a:srgbClr val="333333"/>
                </a:solidFill>
                <a:effectLst/>
                <a:latin typeface="方正兰亭黑简体" panose="02000000000000000000" pitchFamily="2" charset="-122"/>
                <a:ea typeface="方正兰亭黑简体" panose="02000000000000000000" pitchFamily="2" charset="-122"/>
              </a:rPr>
              <a:t>仅使用</a:t>
            </a:r>
            <a:r>
              <a:rPr lang="zh-CN" altLang="en-US" sz="2200" b="0" i="0" dirty="0">
                <a:solidFill>
                  <a:srgbClr val="C00000"/>
                </a:solidFill>
                <a:effectLst/>
                <a:latin typeface="方正兰亭黑简体" panose="02000000000000000000" pitchFamily="2" charset="-122"/>
                <a:ea typeface="方正兰亭黑简体" panose="02000000000000000000" pitchFamily="2" charset="-122"/>
              </a:rPr>
              <a:t>常见或领域内通用</a:t>
            </a:r>
            <a:r>
              <a:rPr lang="zh-CN" altLang="en-US" sz="2200" b="0" i="0" dirty="0">
                <a:solidFill>
                  <a:srgbClr val="333333"/>
                </a:solidFill>
                <a:effectLst/>
                <a:latin typeface="方正兰亭黑简体" panose="02000000000000000000" pitchFamily="2" charset="-122"/>
                <a:ea typeface="方正兰亭黑简体" panose="02000000000000000000" pitchFamily="2" charset="-122"/>
              </a:rPr>
              <a:t>的业务术语（</a:t>
            </a:r>
            <a:r>
              <a:rPr lang="en-US" altLang="zh-CN" sz="2200" b="0" i="0" dirty="0">
                <a:solidFill>
                  <a:srgbClr val="333333"/>
                </a:solidFill>
                <a:effectLst/>
                <a:latin typeface="方正兰亭黑简体" panose="02000000000000000000" pitchFamily="2" charset="-122"/>
                <a:ea typeface="方正兰亭黑简体" panose="02000000000000000000" pitchFamily="2" charset="-122"/>
              </a:rPr>
              <a:t>Domain Language</a:t>
            </a:r>
            <a:r>
              <a:rPr lang="zh-CN" altLang="en-US" sz="2200" b="0" i="0" dirty="0">
                <a:solidFill>
                  <a:srgbClr val="333333"/>
                </a:solidFill>
                <a:effectLst/>
                <a:latin typeface="方正兰亭黑简体" panose="02000000000000000000" pitchFamily="2" charset="-122"/>
                <a:ea typeface="方正兰亭黑简体" panose="02000000000000000000" pitchFamily="2" charset="-122"/>
              </a:rPr>
              <a:t>）的单词缩写</a:t>
            </a:r>
            <a:endParaRPr lang="en-US" altLang="zh-CN" sz="2200" b="0" i="0" dirty="0">
              <a:solidFill>
                <a:srgbClr val="333333"/>
              </a:solidFill>
              <a:effectLst/>
              <a:latin typeface="方正兰亭黑简体" panose="02000000000000000000" pitchFamily="2" charset="-122"/>
              <a:ea typeface="方正兰亭黑简体" panose="02000000000000000000" pitchFamily="2" charset="-122"/>
            </a:endParaRPr>
          </a:p>
          <a:p>
            <a:pPr marL="285750" indent="-285750">
              <a:lnSpc>
                <a:spcPct val="150000"/>
              </a:lnSpc>
              <a:buFont typeface="Wingdings" panose="05000000000000000000" pitchFamily="2" charset="2"/>
              <a:buChar char="l"/>
            </a:pPr>
            <a:r>
              <a:rPr lang="zh-CN" altLang="en-US" sz="2200" dirty="0">
                <a:solidFill>
                  <a:srgbClr val="333333"/>
                </a:solidFill>
                <a:latin typeface="方正兰亭黑简体" panose="02000000000000000000" pitchFamily="2" charset="-122"/>
                <a:ea typeface="方正兰亭黑简体" panose="02000000000000000000" pitchFamily="2" charset="-122"/>
              </a:rPr>
              <a:t>命名风格保持统一，推荐使用</a:t>
            </a:r>
            <a:r>
              <a:rPr lang="zh-CN" altLang="en-US" sz="2200" dirty="0">
                <a:solidFill>
                  <a:srgbClr val="C00000"/>
                </a:solidFill>
                <a:latin typeface="方正兰亭黑简体" panose="02000000000000000000" pitchFamily="2" charset="-122"/>
                <a:ea typeface="方正兰亭黑简体" panose="02000000000000000000" pitchFamily="2" charset="-122"/>
              </a:rPr>
              <a:t>驼峰命名风格</a:t>
            </a:r>
            <a:r>
              <a:rPr lang="en-US" altLang="zh-CN" sz="2200" dirty="0">
                <a:solidFill>
                  <a:srgbClr val="C00000"/>
                </a:solidFill>
                <a:latin typeface="方正兰亭黑简体" panose="02000000000000000000" pitchFamily="2" charset="-122"/>
                <a:ea typeface="方正兰亭黑简体" panose="02000000000000000000" pitchFamily="2" charset="-122"/>
              </a:rPr>
              <a:t>:</a:t>
            </a:r>
          </a:p>
          <a:p>
            <a:endParaRPr lang="zh-CN" altLang="en-US" dirty="0"/>
          </a:p>
        </p:txBody>
      </p:sp>
      <p:graphicFrame>
        <p:nvGraphicFramePr>
          <p:cNvPr id="2" name="表格 3">
            <a:extLst>
              <a:ext uri="{FF2B5EF4-FFF2-40B4-BE49-F238E27FC236}">
                <a16:creationId xmlns:a16="http://schemas.microsoft.com/office/drawing/2014/main" id="{65019AF0-CA0A-438B-9D0F-051D7C072829}"/>
              </a:ext>
            </a:extLst>
          </p:cNvPr>
          <p:cNvGraphicFramePr>
            <a:graphicFrameLocks noGrp="1"/>
          </p:cNvGraphicFramePr>
          <p:nvPr>
            <p:extLst>
              <p:ext uri="{D42A27DB-BD31-4B8C-83A1-F6EECF244321}">
                <p14:modId xmlns:p14="http://schemas.microsoft.com/office/powerpoint/2010/main" val="1455974261"/>
              </p:ext>
            </p:extLst>
          </p:nvPr>
        </p:nvGraphicFramePr>
        <p:xfrm>
          <a:off x="1106442" y="3009607"/>
          <a:ext cx="10353722" cy="3130010"/>
        </p:xfrm>
        <a:graphic>
          <a:graphicData uri="http://schemas.openxmlformats.org/drawingml/2006/table">
            <a:tbl>
              <a:tblPr firstRow="1" bandRow="1">
                <a:tableStyleId>{5C22544A-7EE6-4342-B048-85BDC9FD1C3A}</a:tableStyleId>
              </a:tblPr>
              <a:tblGrid>
                <a:gridCol w="6807070">
                  <a:extLst>
                    <a:ext uri="{9D8B030D-6E8A-4147-A177-3AD203B41FA5}">
                      <a16:colId xmlns:a16="http://schemas.microsoft.com/office/drawing/2014/main" val="4078060226"/>
                    </a:ext>
                  </a:extLst>
                </a:gridCol>
                <a:gridCol w="2133601">
                  <a:extLst>
                    <a:ext uri="{9D8B030D-6E8A-4147-A177-3AD203B41FA5}">
                      <a16:colId xmlns:a16="http://schemas.microsoft.com/office/drawing/2014/main" val="2482240411"/>
                    </a:ext>
                  </a:extLst>
                </a:gridCol>
                <a:gridCol w="1413051">
                  <a:extLst>
                    <a:ext uri="{9D8B030D-6E8A-4147-A177-3AD203B41FA5}">
                      <a16:colId xmlns:a16="http://schemas.microsoft.com/office/drawing/2014/main" val="2346583700"/>
                    </a:ext>
                  </a:extLst>
                </a:gridCol>
              </a:tblGrid>
              <a:tr h="435175">
                <a:tc>
                  <a:txBody>
                    <a:bodyPr/>
                    <a:lstStyle/>
                    <a:p>
                      <a:pPr marL="0" algn="ctr" defTabSz="913765" rtl="0" eaLnBrk="1" latinLnBrk="0" hangingPunct="1">
                        <a:lnSpc>
                          <a:spcPct val="150000"/>
                        </a:lnSpc>
                      </a:pPr>
                      <a:r>
                        <a:rPr lang="zh-CN" altLang="en-US" sz="1800" b="1" kern="1200" dirty="0">
                          <a:solidFill>
                            <a:schemeClr val="tx1"/>
                          </a:solidFill>
                          <a:latin typeface="方正兰亭黑简体" panose="02000000000000000000" pitchFamily="2" charset="-122"/>
                          <a:ea typeface="方正兰亭黑简体" panose="02000000000000000000" pitchFamily="2" charset="-122"/>
                          <a:cs typeface="+mn-cs"/>
                        </a:rPr>
                        <a:t>类别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3765" rtl="0" eaLnBrk="1" latinLnBrk="0" hangingPunct="1">
                        <a:lnSpc>
                          <a:spcPct val="150000"/>
                        </a:lnSpc>
                      </a:pPr>
                      <a:r>
                        <a:rPr lang="zh-CN" altLang="en-US" sz="1800" b="1" kern="1200" dirty="0">
                          <a:solidFill>
                            <a:schemeClr val="tx1"/>
                          </a:solidFill>
                          <a:latin typeface="方正兰亭黑简体" panose="02000000000000000000" pitchFamily="2" charset="-122"/>
                          <a:ea typeface="方正兰亭黑简体" panose="02000000000000000000" pitchFamily="2" charset="-122"/>
                          <a:cs typeface="+mn-cs"/>
                        </a:rPr>
                        <a:t>命名风格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3765" rtl="0" eaLnBrk="1" latinLnBrk="0" hangingPunct="1">
                        <a:lnSpc>
                          <a:spcPct val="150000"/>
                        </a:lnSpc>
                      </a:pPr>
                      <a:r>
                        <a:rPr lang="zh-CN" altLang="en-US" sz="1800" b="1" kern="1200" dirty="0">
                          <a:solidFill>
                            <a:schemeClr val="tx1"/>
                          </a:solidFill>
                          <a:latin typeface="方正兰亭黑简体" panose="02000000000000000000" pitchFamily="2" charset="-122"/>
                          <a:ea typeface="方正兰亭黑简体" panose="02000000000000000000" pitchFamily="2" charset="-122"/>
                          <a:cs typeface="+mn-cs"/>
                        </a:rPr>
                        <a:t>形式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65852595"/>
                  </a:ext>
                </a:extLst>
              </a:tr>
              <a:tr h="658982">
                <a:tc>
                  <a:txBody>
                    <a:bodyPr/>
                    <a:lstStyle/>
                    <a:p>
                      <a:pPr marL="0" algn="l" defTabSz="913765" rtl="0" eaLnBrk="1" latinLnBrk="0" hangingPunct="1">
                        <a:lnSpc>
                          <a:spcPct val="150000"/>
                        </a:lnSpc>
                      </a:pPr>
                      <a:r>
                        <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rPr>
                        <a:t>命名空间，类类型，结构体类型，联合体类型，枚举类型，</a:t>
                      </a:r>
                      <a:r>
                        <a:rPr lang="en-US" altLang="zh-CN" sz="1400" b="0" kern="1200" dirty="0">
                          <a:solidFill>
                            <a:schemeClr val="tx1"/>
                          </a:solidFill>
                          <a:latin typeface="方正兰亭黑简体" panose="02000000000000000000" pitchFamily="2" charset="-122"/>
                          <a:ea typeface="方正兰亭黑简体" panose="02000000000000000000" pitchFamily="2" charset="-122"/>
                          <a:cs typeface="+mn-cs"/>
                        </a:rPr>
                        <a:t>typedef</a:t>
                      </a:r>
                      <a:r>
                        <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rPr>
                        <a:t>定义的类型，类型别名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3765" rtl="0" eaLnBrk="1" latinLnBrk="0" hangingPunct="1">
                        <a:lnSpc>
                          <a:spcPct val="150000"/>
                        </a:lnSpc>
                      </a:pPr>
                      <a:r>
                        <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rPr>
                        <a:t>大驼峰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3765" rtl="0" eaLnBrk="1" latinLnBrk="0" hangingPunct="1">
                        <a:lnSpc>
                          <a:spcPct val="150000"/>
                        </a:lnSpc>
                      </a:pPr>
                      <a:r>
                        <a:rPr lang="en-US" altLang="zh-CN" sz="1400" b="0" kern="1200" dirty="0" err="1">
                          <a:solidFill>
                            <a:schemeClr val="tx1"/>
                          </a:solidFill>
                          <a:latin typeface="方正兰亭黑简体" panose="02000000000000000000" pitchFamily="2" charset="-122"/>
                          <a:ea typeface="方正兰亭黑简体" panose="02000000000000000000" pitchFamily="2" charset="-122"/>
                          <a:cs typeface="+mn-cs"/>
                        </a:rPr>
                        <a:t>AbbBbb</a:t>
                      </a:r>
                      <a:endPar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5317958"/>
                  </a:ext>
                </a:extLst>
              </a:tr>
              <a:tr h="357624">
                <a:tc>
                  <a:txBody>
                    <a:bodyPr/>
                    <a:lstStyle/>
                    <a:p>
                      <a:pPr marL="0" algn="l" defTabSz="913765" rtl="0" eaLnBrk="1" latinLnBrk="0" hangingPunct="1">
                        <a:lnSpc>
                          <a:spcPct val="150000"/>
                        </a:lnSpc>
                      </a:pPr>
                      <a:r>
                        <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rPr>
                        <a:t>函数（包括成员函数，作用域内函数，全局函数）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3765" rtl="0" eaLnBrk="1" latinLnBrk="0" hangingPunct="1">
                        <a:lnSpc>
                          <a:spcPct val="150000"/>
                        </a:lnSpc>
                      </a:pPr>
                      <a:r>
                        <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rPr>
                        <a:t>大驼峰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3765" rtl="0" eaLnBrk="1" latinLnBrk="0" hangingPunct="1">
                        <a:lnSpc>
                          <a:spcPct val="150000"/>
                        </a:lnSpc>
                      </a:pPr>
                      <a:r>
                        <a:rPr lang="en-US" altLang="zh-CN" sz="1400" b="0" kern="1200" dirty="0" err="1">
                          <a:solidFill>
                            <a:schemeClr val="tx1"/>
                          </a:solidFill>
                          <a:latin typeface="方正兰亭黑简体" panose="02000000000000000000" pitchFamily="2" charset="-122"/>
                          <a:ea typeface="方正兰亭黑简体" panose="02000000000000000000" pitchFamily="2" charset="-122"/>
                          <a:cs typeface="+mn-cs"/>
                        </a:rPr>
                        <a:t>AbbBbb</a:t>
                      </a:r>
                      <a:endPar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3845073"/>
                  </a:ext>
                </a:extLst>
              </a:tr>
              <a:tr h="448847">
                <a:tc>
                  <a:txBody>
                    <a:bodyPr/>
                    <a:lstStyle/>
                    <a:p>
                      <a:pPr marL="0" algn="l" defTabSz="913765" rtl="0" eaLnBrk="1" latinLnBrk="0" hangingPunct="1">
                        <a:lnSpc>
                          <a:spcPct val="150000"/>
                        </a:lnSpc>
                      </a:pPr>
                      <a:r>
                        <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rPr>
                        <a:t>全局变量（包括全局、文件、</a:t>
                      </a:r>
                      <a:r>
                        <a:rPr lang="en-US" altLang="zh-CN" sz="1400" b="0" kern="1200" dirty="0">
                          <a:solidFill>
                            <a:schemeClr val="tx1"/>
                          </a:solidFill>
                          <a:latin typeface="方正兰亭黑简体" panose="02000000000000000000" pitchFamily="2" charset="-122"/>
                          <a:ea typeface="方正兰亭黑简体" panose="02000000000000000000" pitchFamily="2" charset="-122"/>
                          <a:cs typeface="+mn-cs"/>
                        </a:rPr>
                        <a:t>namespace</a:t>
                      </a:r>
                      <a:r>
                        <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rPr>
                        <a:t>域下的变量以及相应作用域下的静态变量）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3765" rtl="0" eaLnBrk="1" latinLnBrk="0" hangingPunct="1">
                        <a:lnSpc>
                          <a:spcPct val="150000"/>
                        </a:lnSpc>
                      </a:pPr>
                      <a:r>
                        <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rPr>
                        <a:t>带</a:t>
                      </a:r>
                      <a:r>
                        <a:rPr lang="en-US" altLang="zh-CN" sz="1400" b="0" kern="1200" dirty="0">
                          <a:solidFill>
                            <a:schemeClr val="tx1"/>
                          </a:solidFill>
                          <a:latin typeface="方正兰亭黑简体" panose="02000000000000000000" pitchFamily="2" charset="-122"/>
                          <a:ea typeface="方正兰亭黑简体" panose="02000000000000000000" pitchFamily="2" charset="-122"/>
                          <a:cs typeface="+mn-cs"/>
                        </a:rPr>
                        <a:t>’g_’</a:t>
                      </a:r>
                      <a:r>
                        <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rPr>
                        <a:t>前缀的小驼峰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3765" rtl="0" eaLnBrk="1" latinLnBrk="0" hangingPunct="1">
                        <a:lnSpc>
                          <a:spcPct val="150000"/>
                        </a:lnSpc>
                      </a:pPr>
                      <a:r>
                        <a:rPr lang="en-US" altLang="zh-CN" sz="1400" b="0" kern="1200" dirty="0" err="1">
                          <a:solidFill>
                            <a:schemeClr val="tx1"/>
                          </a:solidFill>
                          <a:latin typeface="方正兰亭黑简体" panose="02000000000000000000" pitchFamily="2" charset="-122"/>
                          <a:ea typeface="方正兰亭黑简体" panose="02000000000000000000" pitchFamily="2" charset="-122"/>
                          <a:cs typeface="+mn-cs"/>
                        </a:rPr>
                        <a:t>g_aaaBbb</a:t>
                      </a:r>
                      <a:endPar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6318205"/>
                  </a:ext>
                </a:extLst>
              </a:tr>
              <a:tr h="357624">
                <a:tc>
                  <a:txBody>
                    <a:bodyPr/>
                    <a:lstStyle/>
                    <a:p>
                      <a:pPr marL="0" algn="l" defTabSz="913765" rtl="0" eaLnBrk="1" latinLnBrk="0" hangingPunct="1">
                        <a:lnSpc>
                          <a:spcPct val="150000"/>
                        </a:lnSpc>
                      </a:pPr>
                      <a:r>
                        <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rPr>
                        <a:t>类成员变量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3765" rtl="0" eaLnBrk="1" latinLnBrk="0" hangingPunct="1">
                        <a:lnSpc>
                          <a:spcPct val="150000"/>
                        </a:lnSpc>
                      </a:pPr>
                      <a:r>
                        <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rPr>
                        <a:t>小驼峰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3765" rtl="0" eaLnBrk="1" latinLnBrk="0" hangingPunct="1">
                        <a:lnSpc>
                          <a:spcPct val="150000"/>
                        </a:lnSpc>
                      </a:pPr>
                      <a:r>
                        <a:rPr lang="en-US" altLang="zh-CN" sz="1400" b="0" kern="1200" dirty="0" err="1">
                          <a:solidFill>
                            <a:schemeClr val="tx1"/>
                          </a:solidFill>
                          <a:latin typeface="方正兰亭黑简体" panose="02000000000000000000" pitchFamily="2" charset="-122"/>
                          <a:ea typeface="方正兰亭黑简体" panose="02000000000000000000" pitchFamily="2" charset="-122"/>
                          <a:cs typeface="+mn-cs"/>
                        </a:rPr>
                        <a:t>aaaBbb</a:t>
                      </a:r>
                      <a:endPar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3405711"/>
                  </a:ext>
                </a:extLst>
              </a:tr>
              <a:tr h="357624">
                <a:tc>
                  <a:txBody>
                    <a:bodyPr/>
                    <a:lstStyle/>
                    <a:p>
                      <a:pPr marL="0" algn="l" defTabSz="913765" rtl="0" eaLnBrk="1" latinLnBrk="0" hangingPunct="1">
                        <a:lnSpc>
                          <a:spcPct val="150000"/>
                        </a:lnSpc>
                      </a:pPr>
                      <a:r>
                        <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rPr>
                        <a:t>局部变量，函数参数，宏参数，结构体和联合体中的成员变量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3765" rtl="0" eaLnBrk="1" latinLnBrk="0" hangingPunct="1">
                        <a:lnSpc>
                          <a:spcPct val="150000"/>
                        </a:lnSpc>
                      </a:pPr>
                      <a:r>
                        <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rPr>
                        <a:t>小驼峰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3765" rtl="0" eaLnBrk="1" latinLnBrk="0" hangingPunct="1">
                        <a:lnSpc>
                          <a:spcPct val="150000"/>
                        </a:lnSpc>
                      </a:pPr>
                      <a:r>
                        <a:rPr lang="en-US" altLang="zh-CN" sz="1400" b="0" kern="1200" dirty="0" err="1">
                          <a:solidFill>
                            <a:schemeClr val="tx1"/>
                          </a:solidFill>
                          <a:latin typeface="方正兰亭黑简体" panose="02000000000000000000" pitchFamily="2" charset="-122"/>
                          <a:ea typeface="方正兰亭黑简体" panose="02000000000000000000" pitchFamily="2" charset="-122"/>
                          <a:cs typeface="+mn-cs"/>
                        </a:rPr>
                        <a:t>aaaBbb</a:t>
                      </a:r>
                      <a:endPar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8192890"/>
                  </a:ext>
                </a:extLst>
              </a:tr>
              <a:tr h="357624">
                <a:tc>
                  <a:txBody>
                    <a:bodyPr/>
                    <a:lstStyle/>
                    <a:p>
                      <a:pPr marL="0" algn="l" defTabSz="913765" rtl="0" eaLnBrk="1" latinLnBrk="0" hangingPunct="1">
                        <a:lnSpc>
                          <a:spcPct val="150000"/>
                        </a:lnSpc>
                      </a:pPr>
                      <a:r>
                        <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rPr>
                        <a:t>枚举值，常量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3765" rtl="0" eaLnBrk="1" latinLnBrk="0" hangingPunct="1">
                        <a:lnSpc>
                          <a:spcPct val="150000"/>
                        </a:lnSpc>
                      </a:pPr>
                      <a:r>
                        <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rPr>
                        <a:t>全大写，下划线分割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3765" rtl="0" eaLnBrk="1" latinLnBrk="0" hangingPunct="1">
                        <a:lnSpc>
                          <a:spcPct val="150000"/>
                        </a:lnSpc>
                      </a:pPr>
                      <a:r>
                        <a:rPr lang="en-US" altLang="zh-CN" sz="1400" b="0" kern="1200" dirty="0">
                          <a:solidFill>
                            <a:schemeClr val="tx1"/>
                          </a:solidFill>
                          <a:latin typeface="方正兰亭黑简体" panose="02000000000000000000" pitchFamily="2" charset="-122"/>
                          <a:ea typeface="方正兰亭黑简体" panose="02000000000000000000" pitchFamily="2" charset="-122"/>
                          <a:cs typeface="+mn-cs"/>
                        </a:rPr>
                        <a:t>AAA_BBB</a:t>
                      </a:r>
                      <a:endParaRPr lang="zh-CN" altLang="en-US" sz="14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771885"/>
                  </a:ext>
                </a:extLst>
              </a:tr>
            </a:tbl>
          </a:graphicData>
        </a:graphic>
      </p:graphicFrame>
    </p:spTree>
    <p:extLst>
      <p:ext uri="{BB962C8B-B14F-4D97-AF65-F5344CB8AC3E}">
        <p14:creationId xmlns:p14="http://schemas.microsoft.com/office/powerpoint/2010/main" val="52026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减少符号依赖</a:t>
            </a:r>
          </a:p>
        </p:txBody>
      </p:sp>
      <p:sp>
        <p:nvSpPr>
          <p:cNvPr id="4" name="文本占位符 3">
            <a:extLst>
              <a:ext uri="{FF2B5EF4-FFF2-40B4-BE49-F238E27FC236}">
                <a16:creationId xmlns:a16="http://schemas.microsoft.com/office/drawing/2014/main" id="{5021780A-92BC-4EBD-A5E9-C0BE96C61D72}"/>
              </a:ext>
            </a:extLst>
          </p:cNvPr>
          <p:cNvSpPr>
            <a:spLocks noGrp="1"/>
          </p:cNvSpPr>
          <p:nvPr>
            <p:ph type="body" sz="quarter" idx="10"/>
          </p:nvPr>
        </p:nvSpPr>
        <p:spPr>
          <a:xfrm>
            <a:off x="731837" y="1160639"/>
            <a:ext cx="10991811" cy="4879805"/>
          </a:xfrm>
        </p:spPr>
        <p:txBody>
          <a:bodyPr/>
          <a:lstStyle/>
          <a:p>
            <a:pPr marL="342900" indent="-342900">
              <a:lnSpc>
                <a:spcPct val="150000"/>
              </a:lnSpc>
              <a:buFont typeface="Wingdings" panose="05000000000000000000" pitchFamily="2" charset="2"/>
              <a:buChar char="l"/>
            </a:pPr>
            <a:r>
              <a:rPr lang="zh-CN" altLang="en-US" sz="2200" b="0" dirty="0">
                <a:effectLst/>
                <a:latin typeface="方正兰亭黑简体" panose="02000000000000000000" pitchFamily="2" charset="-122"/>
                <a:ea typeface="方正兰亭黑简体" panose="02000000000000000000" pitchFamily="2" charset="-122"/>
              </a:rPr>
              <a:t>尽量避免使用”</a:t>
            </a:r>
            <a:r>
              <a:rPr lang="en-US" altLang="zh-CN" sz="2200" b="0" dirty="0">
                <a:effectLst/>
                <a:latin typeface="方正兰亭黑简体" panose="02000000000000000000" pitchFamily="2" charset="-122"/>
                <a:ea typeface="方正兰亭黑简体" panose="02000000000000000000" pitchFamily="2" charset="-122"/>
              </a:rPr>
              <a:t>extern”</a:t>
            </a:r>
            <a:r>
              <a:rPr lang="zh-CN" altLang="en-US" sz="2200" b="0" dirty="0">
                <a:effectLst/>
                <a:latin typeface="方正兰亭黑简体" panose="02000000000000000000" pitchFamily="2" charset="-122"/>
                <a:ea typeface="方正兰亭黑简体" panose="02000000000000000000" pitchFamily="2" charset="-122"/>
              </a:rPr>
              <a:t>关键字，除非引用某些汇编或者编译器生成符号</a:t>
            </a:r>
          </a:p>
          <a:p>
            <a:pPr marL="342900" indent="-342900">
              <a:lnSpc>
                <a:spcPct val="150000"/>
              </a:lnSpc>
              <a:buFont typeface="Wingdings" panose="05000000000000000000" pitchFamily="2" charset="2"/>
              <a:buChar char="l"/>
            </a:pPr>
            <a:r>
              <a:rPr lang="zh-CN" altLang="en-US" sz="2200" dirty="0">
                <a:latin typeface="方正兰亭黑简体" panose="02000000000000000000" pitchFamily="2" charset="-122"/>
              </a:rPr>
              <a:t>不要在头文件中使用匿名</a:t>
            </a:r>
            <a:r>
              <a:rPr lang="en-US" altLang="zh-CN" sz="2200" dirty="0">
                <a:latin typeface="方正兰亭黑简体" panose="02000000000000000000" pitchFamily="2" charset="-122"/>
              </a:rPr>
              <a:t>namespace</a:t>
            </a:r>
            <a:r>
              <a:rPr lang="zh-CN" altLang="en-US" sz="2200" dirty="0">
                <a:latin typeface="方正兰亭黑简体" panose="02000000000000000000" pitchFamily="2" charset="-122"/>
              </a:rPr>
              <a:t>或</a:t>
            </a:r>
            <a:r>
              <a:rPr lang="en-US" altLang="zh-CN" sz="2200" dirty="0">
                <a:latin typeface="方正兰亭黑简体" panose="02000000000000000000" pitchFamily="2" charset="-122"/>
              </a:rPr>
              <a:t>static</a:t>
            </a:r>
            <a:r>
              <a:rPr lang="zh-CN" altLang="en-US" sz="2200" dirty="0">
                <a:latin typeface="方正兰亭黑简体" panose="02000000000000000000" pitchFamily="2" charset="-122"/>
              </a:rPr>
              <a:t>定义非外部可见符号</a:t>
            </a:r>
            <a:endParaRPr lang="zh-CN" altLang="en-US" sz="2200" b="0" dirty="0">
              <a:effectLst/>
              <a:latin typeface="方正兰亭黑简体" panose="02000000000000000000" pitchFamily="2" charset="-122"/>
              <a:ea typeface="方正兰亭黑简体" panose="02000000000000000000" pitchFamily="2" charset="-122"/>
            </a:endParaRPr>
          </a:p>
          <a:p>
            <a:pPr marL="342900" indent="-342900">
              <a:lnSpc>
                <a:spcPct val="150000"/>
              </a:lnSpc>
              <a:buFont typeface="Wingdings" panose="05000000000000000000" pitchFamily="2" charset="2"/>
              <a:buChar char="l"/>
            </a:pPr>
            <a:r>
              <a:rPr lang="zh-CN" altLang="en-US" sz="2200" b="0" dirty="0">
                <a:effectLst/>
                <a:latin typeface="方正兰亭黑简体" panose="02000000000000000000" pitchFamily="2" charset="-122"/>
                <a:ea typeface="方正兰亭黑简体" panose="02000000000000000000" pitchFamily="2" charset="-122"/>
              </a:rPr>
              <a:t>尽可能多使用</a:t>
            </a:r>
            <a:r>
              <a:rPr lang="en-US" altLang="zh-CN" sz="2200" b="0" dirty="0">
                <a:effectLst/>
                <a:latin typeface="方正兰亭黑简体" panose="02000000000000000000" pitchFamily="2" charset="-122"/>
                <a:ea typeface="方正兰亭黑简体" panose="02000000000000000000" pitchFamily="2" charset="-122"/>
              </a:rPr>
              <a:t>private</a:t>
            </a:r>
            <a:r>
              <a:rPr lang="zh-CN" altLang="en-US" sz="2200" b="0" dirty="0">
                <a:effectLst/>
                <a:latin typeface="方正兰亭黑简体" panose="02000000000000000000" pitchFamily="2" charset="-122"/>
                <a:ea typeface="方正兰亭黑简体" panose="02000000000000000000" pitchFamily="2" charset="-122"/>
              </a:rPr>
              <a:t>和匿名命名空间隐藏符号</a:t>
            </a:r>
          </a:p>
          <a:p>
            <a:pPr marL="342900" indent="-342900">
              <a:lnSpc>
                <a:spcPct val="150000"/>
              </a:lnSpc>
              <a:buFont typeface="Wingdings" panose="05000000000000000000" pitchFamily="2" charset="2"/>
              <a:buChar char="l"/>
            </a:pPr>
            <a:r>
              <a:rPr lang="zh-CN" altLang="en-US" sz="2200" b="0" dirty="0">
                <a:effectLst/>
                <a:latin typeface="方正兰亭黑简体" panose="02000000000000000000" pitchFamily="2" charset="-122"/>
                <a:ea typeface="方正兰亭黑简体" panose="02000000000000000000" pitchFamily="2" charset="-122"/>
              </a:rPr>
              <a:t>使用</a:t>
            </a:r>
            <a:r>
              <a:rPr lang="en-US" altLang="zh-CN" sz="2200" b="0" dirty="0">
                <a:effectLst/>
                <a:latin typeface="方正兰亭黑简体" panose="02000000000000000000" pitchFamily="2" charset="-122"/>
                <a:ea typeface="方正兰亭黑简体" panose="02000000000000000000" pitchFamily="2" charset="-122"/>
              </a:rPr>
              <a:t>P-LMPL</a:t>
            </a:r>
            <a:r>
              <a:rPr lang="zh-CN" altLang="en-US" sz="2200" b="0" dirty="0">
                <a:effectLst/>
                <a:latin typeface="方正兰亭黑简体" panose="02000000000000000000" pitchFamily="2" charset="-122"/>
                <a:ea typeface="方正兰亭黑简体" panose="02000000000000000000" pitchFamily="2" charset="-122"/>
              </a:rPr>
              <a:t>手法，将头文件中无需暴露的细节转移到实现文件中</a:t>
            </a:r>
          </a:p>
          <a:p>
            <a:pPr marL="0" indent="0">
              <a:buNone/>
            </a:pPr>
            <a:endParaRPr lang="zh-CN" altLang="en-US" dirty="0"/>
          </a:p>
        </p:txBody>
      </p:sp>
    </p:spTree>
    <p:extLst>
      <p:ext uri="{BB962C8B-B14F-4D97-AF65-F5344CB8AC3E}">
        <p14:creationId xmlns:p14="http://schemas.microsoft.com/office/powerpoint/2010/main" val="842189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头文件设计原则</a:t>
            </a:r>
          </a:p>
        </p:txBody>
      </p:sp>
      <p:sp>
        <p:nvSpPr>
          <p:cNvPr id="4" name="文本占位符 3">
            <a:extLst>
              <a:ext uri="{FF2B5EF4-FFF2-40B4-BE49-F238E27FC236}">
                <a16:creationId xmlns:a16="http://schemas.microsoft.com/office/drawing/2014/main" id="{D397C387-3D76-4471-84CA-0796A4A7C091}"/>
              </a:ext>
            </a:extLst>
          </p:cNvPr>
          <p:cNvSpPr>
            <a:spLocks noGrp="1"/>
          </p:cNvSpPr>
          <p:nvPr>
            <p:ph type="body" sz="quarter" idx="10"/>
          </p:nvPr>
        </p:nvSpPr>
        <p:spPr>
          <a:xfrm>
            <a:off x="731838" y="1047750"/>
            <a:ext cx="10728326" cy="5274028"/>
          </a:xfrm>
        </p:spPr>
        <p:txBody>
          <a:bodyPr/>
          <a:lstStyle/>
          <a:p>
            <a:pPr marL="342900" indent="-342900">
              <a:lnSpc>
                <a:spcPct val="150000"/>
              </a:lnSpc>
              <a:buFont typeface="Wingdings" panose="05000000000000000000" pitchFamily="2" charset="2"/>
              <a:buChar char="l"/>
            </a:pPr>
            <a:r>
              <a:rPr lang="zh-CN" altLang="en-US" sz="2000" b="0" dirty="0">
                <a:effectLst/>
                <a:latin typeface="方正兰亭黑简体" panose="02000000000000000000" pitchFamily="2" charset="-122"/>
                <a:ea typeface="方正兰亭黑简体" panose="02000000000000000000" pitchFamily="2" charset="-122"/>
              </a:rPr>
              <a:t>自满足原则：</a:t>
            </a:r>
            <a:r>
              <a:rPr lang="zh-CN" altLang="en-US" sz="1600" b="0" dirty="0">
                <a:effectLst/>
                <a:latin typeface="方正兰亭黑简体" panose="02000000000000000000" pitchFamily="2" charset="-122"/>
                <a:ea typeface="方正兰亭黑简体" panose="02000000000000000000" pitchFamily="2" charset="-122"/>
              </a:rPr>
              <a:t>头文件要独立可编译通过（头文件通过放到自身实现文件第一行可自行验证自满足性）</a:t>
            </a:r>
            <a:endParaRPr lang="zh-CN" altLang="en-US" sz="2000" b="0" dirty="0">
              <a:effectLst/>
              <a:latin typeface="方正兰亭黑简体" panose="02000000000000000000" pitchFamily="2" charset="-122"/>
              <a:ea typeface="方正兰亭黑简体" panose="02000000000000000000" pitchFamily="2" charset="-122"/>
            </a:endParaRPr>
          </a:p>
          <a:p>
            <a:pPr marL="342900" indent="-342900">
              <a:lnSpc>
                <a:spcPct val="150000"/>
              </a:lnSpc>
              <a:buFont typeface="Wingdings" panose="05000000000000000000" pitchFamily="2" charset="2"/>
              <a:buChar char="l"/>
            </a:pPr>
            <a:r>
              <a:rPr lang="zh-CN" altLang="en-US" sz="2000" b="0" dirty="0">
                <a:effectLst/>
                <a:latin typeface="方正兰亭黑简体" panose="02000000000000000000" pitchFamily="2" charset="-122"/>
                <a:ea typeface="方正兰亭黑简体" panose="02000000000000000000" pitchFamily="2" charset="-122"/>
              </a:rPr>
              <a:t>最小依赖原则：</a:t>
            </a:r>
            <a:r>
              <a:rPr lang="zh-CN" altLang="en-US" sz="1600" b="0" dirty="0">
                <a:effectLst/>
                <a:latin typeface="方正兰亭黑简体" panose="02000000000000000000" pitchFamily="2" charset="-122"/>
                <a:ea typeface="方正兰亭黑简体" panose="02000000000000000000" pitchFamily="2" charset="-122"/>
              </a:rPr>
              <a:t>头文件在可独立编译的前提下基础上尽可能少依赖其它头文件和符号（尽量弱符号依赖）</a:t>
            </a:r>
          </a:p>
          <a:p>
            <a:pPr marL="342900" indent="-342900">
              <a:lnSpc>
                <a:spcPct val="150000"/>
              </a:lnSpc>
              <a:buFont typeface="Wingdings" panose="05000000000000000000" pitchFamily="2" charset="2"/>
              <a:buChar char="l"/>
            </a:pPr>
            <a:r>
              <a:rPr lang="zh-CN" altLang="en-US" sz="2000" b="0" dirty="0">
                <a:effectLst/>
                <a:latin typeface="方正兰亭黑简体" panose="02000000000000000000" pitchFamily="2" charset="-122"/>
                <a:ea typeface="方正兰亭黑简体" panose="02000000000000000000" pitchFamily="2" charset="-122"/>
              </a:rPr>
              <a:t>最小可见原则：</a:t>
            </a:r>
            <a:r>
              <a:rPr lang="zh-CN" altLang="en-US" sz="1600" b="0" dirty="0">
                <a:effectLst/>
                <a:latin typeface="方正兰亭黑简体" panose="02000000000000000000" pitchFamily="2" charset="-122"/>
                <a:ea typeface="方正兰亭黑简体" panose="02000000000000000000" pitchFamily="2" charset="-122"/>
              </a:rPr>
              <a:t>头文件暴露最小信息，不让客户看到不需要的信息</a:t>
            </a:r>
            <a:endParaRPr lang="zh-CN" altLang="en-US" sz="2000" b="0" dirty="0">
              <a:effectLst/>
              <a:latin typeface="方正兰亭黑简体" panose="02000000000000000000" pitchFamily="2" charset="-122"/>
              <a:ea typeface="方正兰亭黑简体" panose="02000000000000000000" pitchFamily="2" charset="-122"/>
            </a:endParaRPr>
          </a:p>
          <a:p>
            <a:pPr marL="800100" lvl="1" indent="-342900">
              <a:lnSpc>
                <a:spcPct val="150000"/>
              </a:lnSpc>
              <a:buFont typeface="Arial" panose="020B0604020202020204" pitchFamily="34" charset="0"/>
              <a:buChar char="•"/>
            </a:pPr>
            <a:r>
              <a:rPr lang="zh-CN" altLang="en-US" sz="1600" b="0" dirty="0">
                <a:effectLst/>
                <a:latin typeface="方正兰亭黑简体" panose="02000000000000000000" pitchFamily="2" charset="-122"/>
                <a:ea typeface="方正兰亭黑简体" panose="02000000000000000000" pitchFamily="2" charset="-122"/>
              </a:rPr>
              <a:t>接口隔离：讲头文件按照不同客户进行拆分，避免上帝头文件</a:t>
            </a:r>
          </a:p>
          <a:p>
            <a:pPr marL="800100" lvl="1" indent="-342900">
              <a:lnSpc>
                <a:spcPct val="150000"/>
              </a:lnSpc>
              <a:buFont typeface="Arial" panose="020B0604020202020204" pitchFamily="34" charset="0"/>
              <a:buChar char="•"/>
            </a:pPr>
            <a:r>
              <a:rPr lang="zh-CN" altLang="en-US" sz="1600" b="0" dirty="0">
                <a:effectLst/>
                <a:latin typeface="方正兰亭黑简体" panose="02000000000000000000" pitchFamily="2" charset="-122"/>
                <a:ea typeface="方正兰亭黑简体" panose="02000000000000000000" pitchFamily="2" charset="-122"/>
              </a:rPr>
              <a:t>将客户无需看到的宏、类型、静态私有成员和函数搬迁到实现文件</a:t>
            </a:r>
          </a:p>
          <a:p>
            <a:pPr marL="800100" lvl="1" indent="-342900">
              <a:lnSpc>
                <a:spcPct val="150000"/>
              </a:lnSpc>
              <a:buFont typeface="Arial" panose="020B0604020202020204" pitchFamily="34" charset="0"/>
              <a:buChar char="•"/>
            </a:pPr>
            <a:r>
              <a:rPr lang="zh-CN" altLang="en-US" sz="1600" b="0" dirty="0">
                <a:effectLst/>
                <a:latin typeface="方正兰亭黑简体" panose="02000000000000000000" pitchFamily="2" charset="-122"/>
                <a:ea typeface="方正兰亭黑简体" panose="02000000000000000000" pitchFamily="2" charset="-122"/>
              </a:rPr>
              <a:t>减少头文件中不必要的</a:t>
            </a:r>
            <a:r>
              <a:rPr lang="en-US" altLang="zh-CN" sz="1600" b="0" dirty="0">
                <a:effectLst/>
                <a:latin typeface="方正兰亭黑简体" panose="02000000000000000000" pitchFamily="2" charset="-122"/>
                <a:ea typeface="方正兰亭黑简体" panose="02000000000000000000" pitchFamily="2" charset="-122"/>
              </a:rPr>
              <a:t>inline</a:t>
            </a:r>
            <a:r>
              <a:rPr lang="zh-CN" altLang="en-US" sz="1600" b="0" dirty="0">
                <a:effectLst/>
                <a:latin typeface="方正兰亭黑简体" panose="02000000000000000000" pitchFamily="2" charset="-122"/>
                <a:ea typeface="方正兰亭黑简体" panose="02000000000000000000" pitchFamily="2" charset="-122"/>
              </a:rPr>
              <a:t>函数</a:t>
            </a:r>
          </a:p>
          <a:p>
            <a:pPr marL="800100" lvl="1" indent="-342900">
              <a:lnSpc>
                <a:spcPct val="150000"/>
              </a:lnSpc>
              <a:buFont typeface="Arial" panose="020B0604020202020204" pitchFamily="34" charset="0"/>
              <a:buChar char="•"/>
            </a:pPr>
            <a:r>
              <a:rPr lang="zh-CN" altLang="en-US" sz="1600" b="0" dirty="0">
                <a:effectLst/>
                <a:latin typeface="方正兰亭黑简体" panose="02000000000000000000" pitchFamily="2" charset="-122"/>
                <a:ea typeface="方正兰亭黑简体" panose="02000000000000000000" pitchFamily="2" charset="-122"/>
              </a:rPr>
              <a:t>适可使用</a:t>
            </a:r>
            <a:r>
              <a:rPr lang="en-US" altLang="zh-CN" sz="1600" b="1" dirty="0">
                <a:effectLst/>
                <a:latin typeface="方正兰亭黑简体" panose="02000000000000000000" pitchFamily="2" charset="-122"/>
                <a:ea typeface="方正兰亭黑简体" panose="02000000000000000000" pitchFamily="2" charset="-122"/>
              </a:rPr>
              <a:t>PIMPL</a:t>
            </a:r>
            <a:r>
              <a:rPr lang="zh-CN" altLang="en-US" sz="1600" b="0" dirty="0">
                <a:effectLst/>
                <a:latin typeface="方正兰亭黑简体" panose="02000000000000000000" pitchFamily="2" charset="-122"/>
                <a:ea typeface="方正兰亭黑简体" panose="02000000000000000000" pitchFamily="2" charset="-122"/>
              </a:rPr>
              <a:t>技巧隐藏更多的头文件中信息</a:t>
            </a:r>
          </a:p>
          <a:p>
            <a:pPr marL="342900" indent="-342900">
              <a:lnSpc>
                <a:spcPct val="150000"/>
              </a:lnSpc>
              <a:buFont typeface="Wingdings" panose="05000000000000000000" pitchFamily="2" charset="2"/>
              <a:buChar char="l"/>
            </a:pPr>
            <a:r>
              <a:rPr lang="zh-CN" altLang="en-US" sz="2000" b="0" dirty="0">
                <a:effectLst/>
                <a:latin typeface="方正兰亭黑简体" panose="02000000000000000000" pitchFamily="2" charset="-122"/>
                <a:ea typeface="方正兰亭黑简体" panose="02000000000000000000" pitchFamily="2" charset="-122"/>
              </a:rPr>
              <a:t>接口隔离原则：</a:t>
            </a:r>
            <a:r>
              <a:rPr lang="zh-CN" altLang="en-US" sz="1600" b="0" dirty="0">
                <a:effectLst/>
                <a:latin typeface="方正兰亭黑简体" panose="02000000000000000000" pitchFamily="2" charset="-122"/>
                <a:ea typeface="方正兰亭黑简体" panose="02000000000000000000" pitchFamily="2" charset="-122"/>
              </a:rPr>
              <a:t>面向不同客户的接口拆分到不同文件中，避免不同客户因共享头文件产生不必要的耦合</a:t>
            </a:r>
          </a:p>
          <a:p>
            <a:endParaRPr lang="zh-CN" altLang="en-US" dirty="0"/>
          </a:p>
        </p:txBody>
      </p:sp>
    </p:spTree>
    <p:extLst>
      <p:ext uri="{BB962C8B-B14F-4D97-AF65-F5344CB8AC3E}">
        <p14:creationId xmlns:p14="http://schemas.microsoft.com/office/powerpoint/2010/main" val="2596682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4" y="1844675"/>
            <a:ext cx="10153651" cy="4420658"/>
          </a:xfrm>
        </p:spPr>
        <p:txBody>
          <a:bodyPr/>
          <a:lstStyle/>
          <a:p>
            <a:pPr marL="0" indent="0">
              <a:buNone/>
            </a:pPr>
            <a:r>
              <a:rPr lang="zh-CN" altLang="en-US" sz="2200" dirty="0">
                <a:latin typeface="方正兰亭黑简体" panose="02000000000000000000" pitchFamily="2" charset="-122"/>
                <a:cs typeface="+mn-ea"/>
                <a:sym typeface="Huawei Sans" panose="020C0503030203020204" pitchFamily="34" charset="0"/>
              </a:rPr>
              <a:t>欢迎参加</a:t>
            </a:r>
            <a:r>
              <a:rPr lang="en-US" altLang="zh-CN" sz="2200" dirty="0">
                <a:latin typeface="方正兰亭黑简体" panose="02000000000000000000" pitchFamily="2" charset="-122"/>
                <a:cs typeface="+mn-ea"/>
                <a:sym typeface="Huawei Sans" panose="020C0503030203020204" pitchFamily="34" charset="0"/>
              </a:rPr>
              <a:t>C++</a:t>
            </a:r>
            <a:r>
              <a:rPr lang="zh-CN" altLang="en-US" sz="2200" dirty="0">
                <a:latin typeface="方正兰亭黑简体" panose="02000000000000000000" pitchFamily="2" charset="-122"/>
                <a:cs typeface="+mn-ea"/>
                <a:sym typeface="Huawei Sans" panose="020C0503030203020204" pitchFamily="34" charset="0"/>
              </a:rPr>
              <a:t>企业软件开发实践课程。本课程旨在通过完整开发案例，分享企业软件开发中的实践、经验和要求，帮助在校学生提升软件开发技能，养成良好的软件开发习惯。</a:t>
            </a:r>
            <a:endParaRPr lang="en-US" altLang="zh-CN" sz="2200" dirty="0">
              <a:latin typeface="方正兰亭黑简体" panose="02000000000000000000" pitchFamily="2" charset="-122"/>
              <a:cs typeface="+mn-ea"/>
              <a:sym typeface="Huawei Sans" panose="020C0503030203020204" pitchFamily="34" charset="0"/>
            </a:endParaRPr>
          </a:p>
          <a:p>
            <a:pPr marL="0" indent="0">
              <a:buNone/>
            </a:pPr>
            <a:r>
              <a:rPr lang="zh-CN" altLang="en-US" sz="2200" dirty="0">
                <a:latin typeface="方正兰亭黑简体" panose="02000000000000000000" pitchFamily="2" charset="-122"/>
                <a:cs typeface="+mn-ea"/>
                <a:sym typeface="Huawei Sans" panose="020C0503030203020204" pitchFamily="34" charset="0"/>
              </a:rPr>
              <a:t>实践课程共有</a:t>
            </a:r>
            <a:r>
              <a:rPr lang="en-US" altLang="zh-CN" sz="2200" dirty="0">
                <a:solidFill>
                  <a:srgbClr val="C00000"/>
                </a:solidFill>
                <a:latin typeface="方正兰亭黑简体" panose="02000000000000000000" pitchFamily="2" charset="-122"/>
                <a:cs typeface="+mn-ea"/>
                <a:sym typeface="Huawei Sans" panose="020C0503030203020204" pitchFamily="34" charset="0"/>
              </a:rPr>
              <a:t>4</a:t>
            </a:r>
            <a:r>
              <a:rPr lang="zh-CN" altLang="en-US" sz="2200" dirty="0">
                <a:solidFill>
                  <a:srgbClr val="C00000"/>
                </a:solidFill>
                <a:latin typeface="方正兰亭黑简体" panose="02000000000000000000" pitchFamily="2" charset="-122"/>
                <a:cs typeface="+mn-ea"/>
                <a:sym typeface="Huawei Sans" panose="020C0503030203020204" pitchFamily="34" charset="0"/>
              </a:rPr>
              <a:t>次</a:t>
            </a:r>
            <a:r>
              <a:rPr lang="zh-CN" altLang="en-US" sz="2200" dirty="0">
                <a:latin typeface="方正兰亭黑简体" panose="02000000000000000000" pitchFamily="2" charset="-122"/>
                <a:cs typeface="+mn-ea"/>
                <a:sym typeface="Huawei Sans" panose="020C0503030203020204" pitchFamily="34" charset="0"/>
              </a:rPr>
              <a:t>实验，本课程为</a:t>
            </a:r>
            <a:r>
              <a:rPr lang="zh-CN" altLang="en-US" sz="2200" dirty="0">
                <a:solidFill>
                  <a:srgbClr val="C00000"/>
                </a:solidFill>
                <a:latin typeface="方正兰亭黑简体" panose="02000000000000000000" pitchFamily="2" charset="-122"/>
                <a:cs typeface="+mn-ea"/>
                <a:sym typeface="Huawei Sans" panose="020C0503030203020204" pitchFamily="34" charset="0"/>
              </a:rPr>
              <a:t>实验</a:t>
            </a:r>
            <a:r>
              <a:rPr lang="en-US" altLang="zh-CN" sz="2200" dirty="0">
                <a:solidFill>
                  <a:srgbClr val="C00000"/>
                </a:solidFill>
                <a:latin typeface="方正兰亭黑简体" panose="02000000000000000000" pitchFamily="2" charset="-122"/>
                <a:cs typeface="+mn-ea"/>
                <a:sym typeface="Huawei Sans" panose="020C0503030203020204" pitchFamily="34" charset="0"/>
              </a:rPr>
              <a:t>1</a:t>
            </a:r>
            <a:r>
              <a:rPr lang="zh-CN" altLang="en-US" sz="2200" dirty="0">
                <a:latin typeface="方正兰亭黑简体" panose="02000000000000000000" pitchFamily="2" charset="-122"/>
                <a:cs typeface="+mn-ea"/>
                <a:sym typeface="Huawei Sans" panose="020C0503030203020204" pitchFamily="34" charset="0"/>
              </a:rPr>
              <a:t>，您将学习</a:t>
            </a:r>
            <a:r>
              <a:rPr lang="zh-CN" altLang="en-US" sz="2200" dirty="0">
                <a:solidFill>
                  <a:srgbClr val="C00000"/>
                </a:solidFill>
                <a:latin typeface="方正兰亭黑简体" panose="02000000000000000000" pitchFamily="2" charset="-122"/>
                <a:cs typeface="+mn-ea"/>
                <a:sym typeface="Huawei Sans" panose="020C0503030203020204" pitchFamily="34" charset="0"/>
              </a:rPr>
              <a:t>高质量编程</a:t>
            </a:r>
            <a:r>
              <a:rPr lang="zh-CN" altLang="en-US" sz="2200" dirty="0">
                <a:latin typeface="方正兰亭黑简体" panose="02000000000000000000" pitchFamily="2" charset="-122"/>
                <a:cs typeface="+mn-ea"/>
                <a:sym typeface="Huawei Sans" panose="020C0503030203020204" pitchFamily="34" charset="0"/>
              </a:rPr>
              <a:t>的基础知识，包括：</a:t>
            </a:r>
            <a:endParaRPr lang="en-US" altLang="zh-CN" sz="2200" dirty="0">
              <a:latin typeface="方正兰亭黑简体" panose="02000000000000000000" pitchFamily="2" charset="-122"/>
              <a:cs typeface="+mn-ea"/>
              <a:sym typeface="Huawei Sans" panose="020C0503030203020204" pitchFamily="34" charset="0"/>
            </a:endParaRPr>
          </a:p>
          <a:p>
            <a:r>
              <a:rPr lang="zh-CN" altLang="en-US" sz="2000" dirty="0">
                <a:solidFill>
                  <a:srgbClr val="C00000"/>
                </a:solidFill>
                <a:latin typeface="方正兰亭黑简体" panose="02000000000000000000" pitchFamily="2" charset="-122"/>
                <a:cs typeface="+mn-ea"/>
                <a:sym typeface="Huawei Sans" panose="020C0503030203020204" pitchFamily="34" charset="0"/>
              </a:rPr>
              <a:t>开发者测试：</a:t>
            </a:r>
            <a:r>
              <a:rPr lang="zh-CN" altLang="en-US" sz="2000" dirty="0">
                <a:latin typeface="方正兰亭黑简体" panose="02000000000000000000" pitchFamily="2" charset="-122"/>
                <a:cs typeface="+mn-ea"/>
                <a:sym typeface="Huawei Sans" panose="020C0503030203020204" pitchFamily="34" charset="0"/>
              </a:rPr>
              <a:t>掌握确保代码正确性和需求完整性的测试方法</a:t>
            </a:r>
            <a:endParaRPr lang="en-US" altLang="zh-CN" sz="2000" dirty="0">
              <a:latin typeface="方正兰亭黑简体" panose="02000000000000000000" pitchFamily="2" charset="-122"/>
              <a:cs typeface="+mn-ea"/>
              <a:sym typeface="Huawei Sans" panose="020C0503030203020204" pitchFamily="34" charset="0"/>
            </a:endParaRPr>
          </a:p>
          <a:p>
            <a:r>
              <a:rPr lang="zh-CN" altLang="en-US" sz="2000" dirty="0">
                <a:solidFill>
                  <a:srgbClr val="C00000"/>
                </a:solidFill>
                <a:latin typeface="方正兰亭黑简体" panose="02000000000000000000" pitchFamily="2" charset="-122"/>
                <a:cs typeface="+mn-ea"/>
                <a:sym typeface="Huawei Sans" panose="020C0503030203020204" pitchFamily="34" charset="0"/>
              </a:rPr>
              <a:t>命名：</a:t>
            </a:r>
            <a:r>
              <a:rPr lang="zh-CN" altLang="en-US" sz="2000" dirty="0">
                <a:latin typeface="方正兰亭黑简体" panose="02000000000000000000" pitchFamily="2" charset="-122"/>
                <a:cs typeface="+mn-ea"/>
                <a:sym typeface="Huawei Sans" panose="020C0503030203020204" pitchFamily="34" charset="0"/>
              </a:rPr>
              <a:t>了解提高代码可读性的命名原则、规范和最佳实践</a:t>
            </a:r>
            <a:endParaRPr lang="en-US" altLang="zh-CN" sz="2000" dirty="0">
              <a:latin typeface="方正兰亭黑简体" panose="02000000000000000000" pitchFamily="2" charset="-122"/>
              <a:cs typeface="+mn-ea"/>
              <a:sym typeface="Huawei Sans" panose="020C0503030203020204" pitchFamily="34" charset="0"/>
            </a:endParaRPr>
          </a:p>
          <a:p>
            <a:r>
              <a:rPr lang="zh-CN" altLang="en-US" sz="2000" dirty="0">
                <a:solidFill>
                  <a:srgbClr val="C00000"/>
                </a:solidFill>
                <a:latin typeface="方正兰亭黑简体" panose="02000000000000000000" pitchFamily="2" charset="-122"/>
                <a:cs typeface="+mn-ea"/>
                <a:sym typeface="Huawei Sans" panose="020C0503030203020204" pitchFamily="34" charset="0"/>
              </a:rPr>
              <a:t>代码版本管理：</a:t>
            </a:r>
            <a:r>
              <a:rPr lang="zh-CN" altLang="en-US" sz="2000" dirty="0">
                <a:latin typeface="方正兰亭黑简体" panose="02000000000000000000" pitchFamily="2" charset="-122"/>
                <a:cs typeface="+mn-ea"/>
                <a:sym typeface="Huawei Sans" panose="020C0503030203020204" pitchFamily="34" charset="0"/>
              </a:rPr>
              <a:t>学习使用</a:t>
            </a:r>
            <a:r>
              <a:rPr lang="en-US" altLang="zh-CN" sz="2000" dirty="0">
                <a:latin typeface="方正兰亭黑简体" panose="02000000000000000000" pitchFamily="2" charset="-122"/>
                <a:cs typeface="+mn-ea"/>
                <a:sym typeface="Huawei Sans" panose="020C0503030203020204" pitchFamily="34" charset="0"/>
              </a:rPr>
              <a:t>git</a:t>
            </a:r>
            <a:r>
              <a:rPr lang="zh-CN" altLang="en-US" sz="2000" dirty="0">
                <a:latin typeface="方正兰亭黑简体" panose="02000000000000000000" pitchFamily="2" charset="-122"/>
                <a:cs typeface="+mn-ea"/>
                <a:sym typeface="Huawei Sans" panose="020C0503030203020204" pitchFamily="34" charset="0"/>
              </a:rPr>
              <a:t>进行代码版本管理的规范和实践</a:t>
            </a:r>
            <a:endParaRPr lang="en-US" altLang="zh-CN" sz="2000" dirty="0">
              <a:latin typeface="方正兰亭黑简体" panose="02000000000000000000" pitchFamily="2" charset="-122"/>
              <a:cs typeface="+mn-ea"/>
              <a:sym typeface="Huawei Sans" panose="020C0503030203020204" pitchFamily="34" charset="0"/>
            </a:endParaRPr>
          </a:p>
          <a:p>
            <a:pPr marL="0" indent="0">
              <a:buNone/>
            </a:pPr>
            <a:r>
              <a:rPr lang="zh-CN" altLang="en-US" sz="2200" dirty="0">
                <a:latin typeface="方正兰亭黑简体" panose="02000000000000000000" pitchFamily="2" charset="-122"/>
                <a:cs typeface="+mn-ea"/>
                <a:sym typeface="Huawei Sans" panose="020C0503030203020204" pitchFamily="34" charset="0"/>
              </a:rPr>
              <a:t>期待您在课程中的精彩表现！</a:t>
            </a:r>
            <a:endParaRPr lang="zh-CN" altLang="en-US" sz="2200" dirty="0">
              <a:cs typeface="+mn-ea"/>
              <a:sym typeface="Huawei Sans" panose="020C0503030203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命名实践：接口定义</a:t>
            </a:r>
          </a:p>
        </p:txBody>
      </p:sp>
      <p:sp>
        <p:nvSpPr>
          <p:cNvPr id="16" name="文本框 15"/>
          <p:cNvSpPr txBox="1"/>
          <p:nvPr/>
        </p:nvSpPr>
        <p:spPr>
          <a:xfrm>
            <a:off x="731839" y="1038578"/>
            <a:ext cx="10780764" cy="5262979"/>
          </a:xfrm>
          <a:prstGeom prst="rect">
            <a:avLst/>
          </a:prstGeom>
          <a:solidFill>
            <a:schemeClr val="bg1">
              <a:lumMod val="85000"/>
            </a:schemeClr>
          </a:solidFill>
          <a:ln>
            <a:noFill/>
          </a:ln>
        </p:spPr>
        <p:txBody>
          <a:bodyPr wrap="square">
            <a:spAutoFit/>
          </a:bodyPr>
          <a:lstStyle/>
          <a:p>
            <a:r>
              <a:rPr lang="en-US" altLang="zh-CN" sz="1200" dirty="0">
                <a:solidFill>
                  <a:srgbClr val="777777"/>
                </a:solidFill>
              </a:rPr>
              <a:t>#</a:t>
            </a:r>
            <a:r>
              <a:rPr lang="en-US" altLang="zh-CN" sz="1200" dirty="0">
                <a:solidFill>
                  <a:srgbClr val="4B69C6"/>
                </a:solidFill>
              </a:rPr>
              <a:t>pragma</a:t>
            </a:r>
            <a:r>
              <a:rPr lang="en-US" altLang="zh-CN" sz="1200" dirty="0">
                <a:solidFill>
                  <a:srgbClr val="333333"/>
                </a:solidFill>
              </a:rPr>
              <a:t> once	</a:t>
            </a:r>
            <a:r>
              <a:rPr lang="zh-CN" altLang="en-US" sz="1200" dirty="0">
                <a:ea typeface="方正兰亭黑简体" panose="02000000000000000000" pitchFamily="2" charset="-122"/>
              </a:rPr>
              <a:t>防止头文件被多次包含，简化代码，避免重复定义和编译错误</a:t>
            </a:r>
            <a:br>
              <a:rPr lang="en-US" altLang="zh-CN" sz="1200" dirty="0">
                <a:solidFill>
                  <a:srgbClr val="333333"/>
                </a:solidFill>
              </a:rPr>
            </a:br>
            <a:r>
              <a:rPr lang="en-US" altLang="zh-CN" sz="1200" dirty="0">
                <a:solidFill>
                  <a:srgbClr val="777777"/>
                </a:solidFill>
              </a:rPr>
              <a:t>#</a:t>
            </a:r>
            <a:r>
              <a:rPr lang="en-US" altLang="zh-CN" sz="1200" dirty="0">
                <a:solidFill>
                  <a:srgbClr val="4B69C6"/>
                </a:solidFill>
              </a:rPr>
              <a:t>include</a:t>
            </a:r>
            <a:r>
              <a:rPr lang="en-US" altLang="zh-CN" sz="1200" dirty="0">
                <a:solidFill>
                  <a:srgbClr val="333333"/>
                </a:solidFill>
              </a:rPr>
              <a:t> </a:t>
            </a:r>
            <a:r>
              <a:rPr lang="en-US" altLang="zh-CN" sz="1200" dirty="0">
                <a:solidFill>
                  <a:srgbClr val="777777"/>
                </a:solidFill>
              </a:rPr>
              <a:t>&lt;</a:t>
            </a:r>
            <a:r>
              <a:rPr lang="en-US" altLang="zh-CN" sz="1200" dirty="0">
                <a:solidFill>
                  <a:srgbClr val="448C27"/>
                </a:solidFill>
              </a:rPr>
              <a:t>string</a:t>
            </a:r>
            <a:r>
              <a:rPr lang="en-US" altLang="zh-CN" sz="1200" dirty="0">
                <a:solidFill>
                  <a:srgbClr val="777777"/>
                </a:solidFill>
              </a:rPr>
              <a:t>&gt;</a:t>
            </a:r>
            <a:endParaRPr lang="en-US" altLang="zh-CN" sz="1200" dirty="0">
              <a:solidFill>
                <a:srgbClr val="333333"/>
              </a:solidFill>
            </a:endParaRPr>
          </a:p>
          <a:p>
            <a:r>
              <a:rPr lang="en-US" altLang="zh-CN" sz="1200" dirty="0">
                <a:solidFill>
                  <a:srgbClr val="7A3E9D"/>
                </a:solidFill>
              </a:rPr>
              <a:t>namespace</a:t>
            </a:r>
            <a:r>
              <a:rPr lang="en-US" altLang="zh-CN" sz="1200" dirty="0">
                <a:solidFill>
                  <a:srgbClr val="333333"/>
                </a:solidFill>
              </a:rPr>
              <a:t> </a:t>
            </a:r>
            <a:r>
              <a:rPr lang="en-US" altLang="zh-CN" sz="1200" b="1" dirty="0" err="1">
                <a:solidFill>
                  <a:srgbClr val="7A3E9D"/>
                </a:solidFill>
              </a:rPr>
              <a:t>adas</a:t>
            </a:r>
            <a:r>
              <a:rPr lang="en-US" altLang="zh-CN" sz="1200" b="1" dirty="0">
                <a:solidFill>
                  <a:srgbClr val="7A3E9D"/>
                </a:solidFill>
              </a:rPr>
              <a:t>	</a:t>
            </a:r>
            <a:r>
              <a:rPr lang="en-US" altLang="zh-CN" sz="1200" dirty="0">
                <a:ea typeface="方正兰亭黑简体" panose="02000000000000000000" pitchFamily="2" charset="-122"/>
              </a:rPr>
              <a:t>namespace</a:t>
            </a:r>
            <a:r>
              <a:rPr lang="zh-CN" altLang="en-US" sz="1200" dirty="0">
                <a:ea typeface="方正兰亭黑简体" panose="02000000000000000000" pitchFamily="2" charset="-122"/>
              </a:rPr>
              <a:t>：组织代码并防止命名冲突，使代码更易于管理和阅读</a:t>
            </a:r>
            <a:endParaRPr lang="en-US" altLang="zh-CN" sz="1200" dirty="0"/>
          </a:p>
          <a:p>
            <a:r>
              <a:rPr lang="en-US" altLang="zh-CN" sz="1200" dirty="0">
                <a:solidFill>
                  <a:srgbClr val="777777"/>
                </a:solidFill>
              </a:rPr>
              <a:t>{</a:t>
            </a:r>
            <a:endParaRPr lang="en-US" altLang="zh-CN" sz="1200" dirty="0">
              <a:solidFill>
                <a:srgbClr val="333333"/>
              </a:solidFill>
            </a:endParaRPr>
          </a:p>
          <a:p>
            <a:r>
              <a:rPr lang="en-US" altLang="zh-CN" sz="1200" dirty="0">
                <a:solidFill>
                  <a:srgbClr val="7A3E9D"/>
                </a:solidFill>
              </a:rPr>
              <a:t>struct</a:t>
            </a:r>
            <a:r>
              <a:rPr lang="en-US" altLang="zh-CN" sz="1200" dirty="0">
                <a:solidFill>
                  <a:srgbClr val="333333"/>
                </a:solidFill>
              </a:rPr>
              <a:t> </a:t>
            </a:r>
            <a:r>
              <a:rPr lang="en-US" altLang="zh-CN" sz="1200" b="1" dirty="0">
                <a:solidFill>
                  <a:srgbClr val="7A3E9D"/>
                </a:solidFill>
              </a:rPr>
              <a:t>Pose</a:t>
            </a:r>
            <a:r>
              <a:rPr lang="en-US" altLang="zh-CN" sz="1200" dirty="0">
                <a:solidFill>
                  <a:srgbClr val="333333"/>
                </a:solidFill>
              </a:rPr>
              <a:t> </a:t>
            </a:r>
            <a:r>
              <a:rPr lang="en-US" altLang="zh-CN" sz="1200" dirty="0">
                <a:solidFill>
                  <a:srgbClr val="777777"/>
                </a:solidFill>
              </a:rPr>
              <a:t>{		</a:t>
            </a:r>
            <a:r>
              <a:rPr lang="zh-CN" altLang="en-US" sz="1200" dirty="0">
                <a:ea typeface="方正兰亭黑简体" panose="02000000000000000000" pitchFamily="2" charset="-122"/>
              </a:rPr>
              <a:t>在计算和计算机视觉领域，</a:t>
            </a:r>
            <a:r>
              <a:rPr lang="en-US" altLang="zh-CN" sz="1200" dirty="0">
                <a:ea typeface="方正兰亭黑简体" panose="02000000000000000000" pitchFamily="2" charset="-122"/>
              </a:rPr>
              <a:t>pose (</a:t>
            </a:r>
            <a:r>
              <a:rPr lang="zh-CN" altLang="en-US" sz="1200" dirty="0">
                <a:ea typeface="方正兰亭黑简体" panose="02000000000000000000" pitchFamily="2" charset="-122"/>
              </a:rPr>
              <a:t>或</a:t>
            </a:r>
            <a:r>
              <a:rPr lang="en-US" altLang="zh-CN" sz="1200" dirty="0">
                <a:ea typeface="方正兰亭黑简体" panose="02000000000000000000" pitchFamily="2" charset="-122"/>
              </a:rPr>
              <a:t> spatial pose) </a:t>
            </a:r>
            <a:r>
              <a:rPr lang="zh-CN" altLang="en-US" sz="1200" dirty="0">
                <a:ea typeface="方正兰亭黑简体" panose="02000000000000000000" pitchFamily="2" charset="-122"/>
              </a:rPr>
              <a:t>表示物体的位置和方向</a:t>
            </a:r>
            <a:endParaRPr lang="en-US" altLang="zh-CN" sz="1200" dirty="0"/>
          </a:p>
          <a:p>
            <a:r>
              <a:rPr lang="en-US" altLang="zh-CN" sz="1200" dirty="0">
                <a:solidFill>
                  <a:srgbClr val="333333"/>
                </a:solidFill>
              </a:rPr>
              <a:t>    </a:t>
            </a:r>
            <a:r>
              <a:rPr lang="en-US" altLang="zh-CN" sz="1200" dirty="0">
                <a:solidFill>
                  <a:srgbClr val="7A3E9D"/>
                </a:solidFill>
              </a:rPr>
              <a:t>int</a:t>
            </a:r>
            <a:r>
              <a:rPr lang="en-US" altLang="zh-CN" sz="1200" dirty="0">
                <a:solidFill>
                  <a:srgbClr val="333333"/>
                </a:solidFill>
              </a:rPr>
              <a:t> </a:t>
            </a:r>
            <a:r>
              <a:rPr lang="en-US" altLang="zh-CN" sz="1200" dirty="0">
                <a:solidFill>
                  <a:srgbClr val="7A3E9D"/>
                </a:solidFill>
              </a:rPr>
              <a:t>x</a:t>
            </a:r>
            <a:r>
              <a:rPr lang="en-US" altLang="zh-CN" sz="1200" dirty="0">
                <a:solidFill>
                  <a:srgbClr val="777777"/>
                </a:solidFill>
              </a:rPr>
              <a:t>;</a:t>
            </a:r>
            <a:endParaRPr lang="en-US" altLang="zh-CN" sz="1200" dirty="0">
              <a:solidFill>
                <a:srgbClr val="333333"/>
              </a:solidFill>
            </a:endParaRPr>
          </a:p>
          <a:p>
            <a:r>
              <a:rPr lang="en-US" altLang="zh-CN" sz="1200" dirty="0">
                <a:solidFill>
                  <a:srgbClr val="333333"/>
                </a:solidFill>
              </a:rPr>
              <a:t>    </a:t>
            </a:r>
            <a:r>
              <a:rPr lang="en-US" altLang="zh-CN" sz="1200" dirty="0">
                <a:solidFill>
                  <a:srgbClr val="7A3E9D"/>
                </a:solidFill>
              </a:rPr>
              <a:t>int</a:t>
            </a:r>
            <a:r>
              <a:rPr lang="en-US" altLang="zh-CN" sz="1200" dirty="0">
                <a:solidFill>
                  <a:srgbClr val="333333"/>
                </a:solidFill>
              </a:rPr>
              <a:t> </a:t>
            </a:r>
            <a:r>
              <a:rPr lang="en-US" altLang="zh-CN" sz="1200" dirty="0">
                <a:solidFill>
                  <a:srgbClr val="7A3E9D"/>
                </a:solidFill>
              </a:rPr>
              <a:t>y</a:t>
            </a:r>
            <a:r>
              <a:rPr lang="en-US" altLang="zh-CN" sz="1200" dirty="0">
                <a:solidFill>
                  <a:srgbClr val="777777"/>
                </a:solidFill>
              </a:rPr>
              <a:t>;</a:t>
            </a:r>
            <a:endParaRPr lang="en-US" altLang="zh-CN" sz="1200" dirty="0">
              <a:solidFill>
                <a:srgbClr val="333333"/>
              </a:solidFill>
            </a:endParaRPr>
          </a:p>
          <a:p>
            <a:r>
              <a:rPr lang="en-US" altLang="zh-CN" sz="1200" dirty="0">
                <a:solidFill>
                  <a:srgbClr val="333333"/>
                </a:solidFill>
              </a:rPr>
              <a:t>    </a:t>
            </a:r>
            <a:r>
              <a:rPr lang="en-US" altLang="zh-CN" sz="1200" dirty="0">
                <a:solidFill>
                  <a:srgbClr val="7A3E9D"/>
                </a:solidFill>
              </a:rPr>
              <a:t>char</a:t>
            </a:r>
            <a:r>
              <a:rPr lang="en-US" altLang="zh-CN" sz="1200" dirty="0">
                <a:solidFill>
                  <a:srgbClr val="333333"/>
                </a:solidFill>
              </a:rPr>
              <a:t> </a:t>
            </a:r>
            <a:r>
              <a:rPr lang="en-US" altLang="zh-CN" sz="1200" dirty="0">
                <a:solidFill>
                  <a:srgbClr val="7A3E9D"/>
                </a:solidFill>
              </a:rPr>
              <a:t>heading</a:t>
            </a:r>
            <a:r>
              <a:rPr lang="en-US" altLang="zh-CN" sz="1200" dirty="0">
                <a:solidFill>
                  <a:srgbClr val="777777"/>
                </a:solidFill>
              </a:rPr>
              <a:t>;</a:t>
            </a:r>
            <a:endParaRPr lang="en-US" altLang="zh-CN" sz="1200" dirty="0">
              <a:solidFill>
                <a:srgbClr val="333333"/>
              </a:solidFill>
            </a:endParaRPr>
          </a:p>
          <a:p>
            <a:r>
              <a:rPr lang="en-US" altLang="zh-CN" sz="1200" dirty="0">
                <a:solidFill>
                  <a:srgbClr val="777777"/>
                </a:solidFill>
              </a:rPr>
              <a:t>};		</a:t>
            </a:r>
            <a:r>
              <a:rPr lang="zh-CN" altLang="en-US" sz="1200" dirty="0">
                <a:ea typeface="方正兰亭黑简体" panose="02000000000000000000" pitchFamily="2" charset="-122"/>
              </a:rPr>
              <a:t>定义结构体，便于数据的组织和传递</a:t>
            </a:r>
            <a:endParaRPr lang="en-US" altLang="zh-CN" sz="1200" dirty="0"/>
          </a:p>
          <a:p>
            <a:br>
              <a:rPr lang="en-US" altLang="zh-CN" sz="1200" dirty="0">
                <a:solidFill>
                  <a:srgbClr val="333333"/>
                </a:solidFill>
              </a:rPr>
            </a:br>
            <a:r>
              <a:rPr lang="en-US" altLang="zh-CN" sz="1200" dirty="0">
                <a:solidFill>
                  <a:srgbClr val="7A3E9D"/>
                </a:solidFill>
              </a:rPr>
              <a:t>class</a:t>
            </a:r>
            <a:r>
              <a:rPr lang="en-US" altLang="zh-CN" sz="1200" dirty="0">
                <a:solidFill>
                  <a:srgbClr val="333333"/>
                </a:solidFill>
              </a:rPr>
              <a:t> </a:t>
            </a:r>
            <a:r>
              <a:rPr lang="en-US" altLang="zh-CN" sz="1200" b="1" dirty="0">
                <a:solidFill>
                  <a:srgbClr val="7A3E9D"/>
                </a:solidFill>
              </a:rPr>
              <a:t>Executor	</a:t>
            </a:r>
            <a:r>
              <a:rPr lang="zh-CN" altLang="en-US" sz="1200" dirty="0">
                <a:solidFill>
                  <a:srgbClr val="C7000B"/>
                </a:solidFill>
                <a:ea typeface="方正兰亭黑简体" panose="02000000000000000000" pitchFamily="2" charset="-122"/>
              </a:rPr>
              <a:t>抽象类，提供接口定义，隐藏功能实现细节</a:t>
            </a:r>
            <a:endParaRPr lang="en-US" altLang="zh-CN" sz="1200" dirty="0">
              <a:solidFill>
                <a:srgbClr val="C7000B"/>
              </a:solidFill>
            </a:endParaRPr>
          </a:p>
          <a:p>
            <a:r>
              <a:rPr lang="en-US" altLang="zh-CN" sz="1200" dirty="0">
                <a:solidFill>
                  <a:srgbClr val="C7000B"/>
                </a:solidFill>
              </a:rPr>
              <a:t>{</a:t>
            </a:r>
          </a:p>
          <a:p>
            <a:r>
              <a:rPr lang="en-US" altLang="zh-CN" sz="1200" dirty="0">
                <a:solidFill>
                  <a:srgbClr val="7A3E9D"/>
                </a:solidFill>
              </a:rPr>
              <a:t>public</a:t>
            </a:r>
            <a:r>
              <a:rPr lang="en-US" altLang="zh-CN" sz="1200" dirty="0">
                <a:solidFill>
                  <a:srgbClr val="777777"/>
                </a:solidFill>
              </a:rPr>
              <a:t>:</a:t>
            </a:r>
            <a:endParaRPr lang="en-US" altLang="zh-CN" sz="1200" dirty="0">
              <a:solidFill>
                <a:srgbClr val="333333"/>
              </a:solidFill>
            </a:endParaRPr>
          </a:p>
          <a:p>
            <a:r>
              <a:rPr lang="en-US" altLang="zh-CN" sz="1200" i="1" dirty="0">
                <a:solidFill>
                  <a:srgbClr val="AAAAAA"/>
                </a:solidFill>
              </a:rPr>
              <a:t>    // Caller should delete *executor when it is no longer needed.</a:t>
            </a:r>
            <a:endParaRPr lang="en-US" altLang="zh-CN" sz="1200" dirty="0">
              <a:solidFill>
                <a:srgbClr val="333333"/>
              </a:solidFill>
            </a:endParaRPr>
          </a:p>
          <a:p>
            <a:r>
              <a:rPr lang="en-US" altLang="zh-CN" sz="1200" dirty="0">
                <a:solidFill>
                  <a:srgbClr val="333333"/>
                </a:solidFill>
              </a:rPr>
              <a:t>    </a:t>
            </a:r>
            <a:r>
              <a:rPr lang="en-US" altLang="zh-CN" sz="1200" dirty="0">
                <a:solidFill>
                  <a:srgbClr val="4B69C6"/>
                </a:solidFill>
              </a:rPr>
              <a:t>static</a:t>
            </a:r>
            <a:r>
              <a:rPr lang="en-US" altLang="zh-CN" sz="1200" dirty="0">
                <a:solidFill>
                  <a:srgbClr val="333333"/>
                </a:solidFill>
              </a:rPr>
              <a:t> </a:t>
            </a:r>
            <a:r>
              <a:rPr lang="en-US" altLang="zh-CN" sz="1200" b="1" dirty="0">
                <a:solidFill>
                  <a:srgbClr val="7A3E9D"/>
                </a:solidFill>
              </a:rPr>
              <a:t>Executor</a:t>
            </a:r>
            <a:r>
              <a:rPr lang="en-US" altLang="zh-CN" sz="1200" dirty="0">
                <a:solidFill>
                  <a:srgbClr val="4B69C6"/>
                </a:solidFill>
              </a:rPr>
              <a:t>*</a:t>
            </a:r>
            <a:r>
              <a:rPr lang="en-US" altLang="zh-CN" sz="1200" dirty="0">
                <a:solidFill>
                  <a:srgbClr val="333333"/>
                </a:solidFill>
              </a:rPr>
              <a:t> </a:t>
            </a:r>
            <a:r>
              <a:rPr lang="en-US" altLang="zh-CN" sz="1200" b="1" dirty="0" err="1">
                <a:solidFill>
                  <a:srgbClr val="AA3731"/>
                </a:solidFill>
              </a:rPr>
              <a:t>NewExecutor</a:t>
            </a:r>
            <a:r>
              <a:rPr lang="en-US" altLang="zh-CN" sz="1200" dirty="0">
                <a:solidFill>
                  <a:srgbClr val="777777"/>
                </a:solidFill>
              </a:rPr>
              <a:t>(</a:t>
            </a:r>
            <a:r>
              <a:rPr lang="en-US" altLang="zh-CN" sz="1200" dirty="0">
                <a:solidFill>
                  <a:srgbClr val="4B69C6"/>
                </a:solidFill>
              </a:rPr>
              <a:t>const</a:t>
            </a:r>
            <a:r>
              <a:rPr lang="en-US" altLang="zh-CN" sz="1200" dirty="0">
                <a:solidFill>
                  <a:srgbClr val="333333"/>
                </a:solidFill>
              </a:rPr>
              <a:t> </a:t>
            </a:r>
            <a:r>
              <a:rPr lang="en-US" altLang="zh-CN" sz="1200" b="1" dirty="0">
                <a:solidFill>
                  <a:srgbClr val="7A3E9D"/>
                </a:solidFill>
              </a:rPr>
              <a:t>Pose</a:t>
            </a:r>
            <a:r>
              <a:rPr lang="en-US" altLang="zh-CN" sz="1200" dirty="0">
                <a:solidFill>
                  <a:srgbClr val="4B69C6"/>
                </a:solidFill>
              </a:rPr>
              <a:t>&amp;</a:t>
            </a:r>
            <a:r>
              <a:rPr lang="en-US" altLang="zh-CN" sz="1200" dirty="0">
                <a:solidFill>
                  <a:srgbClr val="333333"/>
                </a:solidFill>
              </a:rPr>
              <a:t> </a:t>
            </a:r>
            <a:r>
              <a:rPr lang="en-US" altLang="zh-CN" sz="1200" dirty="0">
                <a:solidFill>
                  <a:srgbClr val="7A3E9D"/>
                </a:solidFill>
              </a:rPr>
              <a:t>pose</a:t>
            </a:r>
            <a:r>
              <a:rPr lang="en-US" altLang="zh-CN" sz="1200" dirty="0">
                <a:solidFill>
                  <a:srgbClr val="333333"/>
                </a:solidFill>
              </a:rPr>
              <a:t> </a:t>
            </a:r>
            <a:r>
              <a:rPr lang="en-US" altLang="zh-CN" sz="1200" dirty="0">
                <a:solidFill>
                  <a:srgbClr val="777777"/>
                </a:solidFill>
              </a:rPr>
              <a:t>=</a:t>
            </a:r>
            <a:r>
              <a:rPr lang="en-US" altLang="zh-CN" sz="1200" dirty="0">
                <a:solidFill>
                  <a:srgbClr val="333333"/>
                </a:solidFill>
              </a:rPr>
              <a:t> {</a:t>
            </a:r>
            <a:r>
              <a:rPr lang="en-US" altLang="zh-CN" sz="1200" dirty="0">
                <a:solidFill>
                  <a:srgbClr val="9C5D27"/>
                </a:solidFill>
              </a:rPr>
              <a:t>0</a:t>
            </a:r>
            <a:r>
              <a:rPr lang="en-US" altLang="zh-CN" sz="1200" dirty="0">
                <a:solidFill>
                  <a:srgbClr val="777777"/>
                </a:solidFill>
              </a:rPr>
              <a:t>,</a:t>
            </a:r>
            <a:r>
              <a:rPr lang="en-US" altLang="zh-CN" sz="1200" dirty="0">
                <a:solidFill>
                  <a:srgbClr val="333333"/>
                </a:solidFill>
              </a:rPr>
              <a:t> </a:t>
            </a:r>
            <a:r>
              <a:rPr lang="en-US" altLang="zh-CN" sz="1200" dirty="0">
                <a:solidFill>
                  <a:srgbClr val="9C5D27"/>
                </a:solidFill>
              </a:rPr>
              <a:t>0</a:t>
            </a:r>
            <a:r>
              <a:rPr lang="en-US" altLang="zh-CN" sz="1200" dirty="0">
                <a:solidFill>
                  <a:srgbClr val="777777"/>
                </a:solidFill>
              </a:rPr>
              <a:t>,</a:t>
            </a:r>
            <a:r>
              <a:rPr lang="en-US" altLang="zh-CN" sz="1200" dirty="0">
                <a:solidFill>
                  <a:srgbClr val="333333"/>
                </a:solidFill>
              </a:rPr>
              <a:t> </a:t>
            </a:r>
            <a:r>
              <a:rPr lang="en-US" altLang="zh-CN" sz="1200" dirty="0">
                <a:solidFill>
                  <a:srgbClr val="777777"/>
                </a:solidFill>
              </a:rPr>
              <a:t>'</a:t>
            </a:r>
            <a:r>
              <a:rPr lang="en-US" altLang="zh-CN" sz="1200" dirty="0">
                <a:solidFill>
                  <a:srgbClr val="448C27"/>
                </a:solidFill>
              </a:rPr>
              <a:t>N</a:t>
            </a:r>
            <a:r>
              <a:rPr lang="en-US" altLang="zh-CN" sz="1200" dirty="0">
                <a:solidFill>
                  <a:srgbClr val="777777"/>
                </a:solidFill>
              </a:rPr>
              <a:t>’</a:t>
            </a:r>
            <a:r>
              <a:rPr lang="en-US" altLang="zh-CN" sz="1200" dirty="0">
                <a:solidFill>
                  <a:srgbClr val="333333"/>
                </a:solidFill>
              </a:rPr>
              <a:t>}</a:t>
            </a:r>
            <a:r>
              <a:rPr lang="en-US" altLang="zh-CN" sz="1200" dirty="0">
                <a:solidFill>
                  <a:srgbClr val="777777"/>
                </a:solidFill>
              </a:rPr>
              <a:t>)                ;	</a:t>
            </a:r>
            <a:r>
              <a:rPr lang="zh-CN" altLang="en-US" sz="1200" dirty="0">
                <a:solidFill>
                  <a:srgbClr val="C7000B"/>
                </a:solidFill>
                <a:ea typeface="方正兰亭黑简体" panose="02000000000000000000" pitchFamily="2" charset="-122"/>
              </a:rPr>
              <a:t>静态成员函数，无需实例化即可调用，工厂方法模式</a:t>
            </a:r>
            <a:endParaRPr lang="en-US" altLang="zh-CN" sz="1200" dirty="0">
              <a:solidFill>
                <a:srgbClr val="C7000B"/>
              </a:solidFill>
            </a:endParaRPr>
          </a:p>
          <a:p>
            <a:br>
              <a:rPr lang="en-US" altLang="zh-CN" sz="1200" dirty="0">
                <a:solidFill>
                  <a:srgbClr val="333333"/>
                </a:solidFill>
              </a:rPr>
            </a:br>
            <a:r>
              <a:rPr lang="en-US" altLang="zh-CN" sz="1200" dirty="0">
                <a:solidFill>
                  <a:srgbClr val="7A3E9D"/>
                </a:solidFill>
              </a:rPr>
              <a:t>public</a:t>
            </a:r>
            <a:r>
              <a:rPr lang="en-US" altLang="zh-CN" sz="1200" dirty="0">
                <a:solidFill>
                  <a:srgbClr val="777777"/>
                </a:solidFill>
              </a:rPr>
              <a:t>:</a:t>
            </a:r>
            <a:endParaRPr lang="en-US" altLang="zh-CN" sz="1200" dirty="0">
              <a:solidFill>
                <a:srgbClr val="333333"/>
              </a:solidFill>
            </a:endParaRPr>
          </a:p>
          <a:p>
            <a:r>
              <a:rPr lang="en-US" altLang="zh-CN" sz="1200" dirty="0">
                <a:solidFill>
                  <a:srgbClr val="333333"/>
                </a:solidFill>
              </a:rPr>
              <a:t>    </a:t>
            </a:r>
            <a:r>
              <a:rPr lang="en-US" altLang="zh-CN" sz="1200" b="1" dirty="0">
                <a:solidFill>
                  <a:srgbClr val="AA3731"/>
                </a:solidFill>
              </a:rPr>
              <a:t>Executor</a:t>
            </a:r>
            <a:r>
              <a:rPr lang="en-US" altLang="zh-CN" sz="1200" dirty="0">
                <a:solidFill>
                  <a:srgbClr val="777777"/>
                </a:solidFill>
              </a:rPr>
              <a:t>(</a:t>
            </a:r>
            <a:r>
              <a:rPr lang="en-US" altLang="zh-CN" sz="1200" dirty="0">
                <a:solidFill>
                  <a:srgbClr val="7A3E9D"/>
                </a:solidFill>
              </a:rPr>
              <a:t>void</a:t>
            </a:r>
            <a:r>
              <a:rPr lang="en-US" altLang="zh-CN" sz="1200" dirty="0">
                <a:solidFill>
                  <a:srgbClr val="777777"/>
                </a:solidFill>
              </a:rPr>
              <a:t>)</a:t>
            </a:r>
            <a:r>
              <a:rPr lang="en-US" altLang="zh-CN" sz="1200" dirty="0">
                <a:solidFill>
                  <a:srgbClr val="333333"/>
                </a:solidFill>
              </a:rPr>
              <a:t> </a:t>
            </a:r>
            <a:r>
              <a:rPr lang="en-US" altLang="zh-CN" sz="1200" dirty="0">
                <a:solidFill>
                  <a:srgbClr val="777777"/>
                </a:solidFill>
              </a:rPr>
              <a:t>=</a:t>
            </a:r>
            <a:r>
              <a:rPr lang="en-US" altLang="zh-CN" sz="1200" dirty="0">
                <a:solidFill>
                  <a:srgbClr val="333333"/>
                </a:solidFill>
              </a:rPr>
              <a:t> </a:t>
            </a:r>
            <a:r>
              <a:rPr lang="en-US" altLang="zh-CN" sz="1200" dirty="0">
                <a:solidFill>
                  <a:srgbClr val="4B69C6"/>
                </a:solidFill>
              </a:rPr>
              <a:t>default</a:t>
            </a:r>
            <a:r>
              <a:rPr lang="en-US" altLang="zh-CN" sz="1200" dirty="0">
                <a:solidFill>
                  <a:srgbClr val="777777"/>
                </a:solidFill>
              </a:rPr>
              <a:t>;				</a:t>
            </a:r>
            <a:r>
              <a:rPr lang="en-US" altLang="zh-CN" sz="1200" dirty="0">
                <a:ea typeface="方正兰亭黑简体" panose="02000000000000000000" pitchFamily="2" charset="-122"/>
              </a:rPr>
              <a:t>=default</a:t>
            </a:r>
            <a:r>
              <a:rPr lang="zh-CN" altLang="en-US" sz="1200" dirty="0">
                <a:ea typeface="方正兰亭黑简体" panose="02000000000000000000" pitchFamily="2" charset="-122"/>
              </a:rPr>
              <a:t>简化代码，明确表示使用编译器生成的默认实现</a:t>
            </a:r>
            <a:endParaRPr lang="en-US" altLang="zh-CN" sz="1200" dirty="0"/>
          </a:p>
          <a:p>
            <a:r>
              <a:rPr lang="en-US" altLang="zh-CN" sz="1200" dirty="0">
                <a:solidFill>
                  <a:srgbClr val="333333"/>
                </a:solidFill>
              </a:rPr>
              <a:t>    </a:t>
            </a:r>
            <a:r>
              <a:rPr lang="en-US" altLang="zh-CN" sz="1200" dirty="0">
                <a:solidFill>
                  <a:srgbClr val="4B69C6"/>
                </a:solidFill>
              </a:rPr>
              <a:t>virtual</a:t>
            </a:r>
            <a:r>
              <a:rPr lang="en-US" altLang="zh-CN" sz="1200" dirty="0">
                <a:solidFill>
                  <a:srgbClr val="333333"/>
                </a:solidFill>
              </a:rPr>
              <a:t> </a:t>
            </a:r>
            <a:r>
              <a:rPr lang="en-US" altLang="zh-CN" sz="1200" b="1" dirty="0">
                <a:solidFill>
                  <a:srgbClr val="AA3731"/>
                </a:solidFill>
              </a:rPr>
              <a:t>~Executor</a:t>
            </a:r>
            <a:r>
              <a:rPr lang="en-US" altLang="zh-CN" sz="1200" dirty="0">
                <a:solidFill>
                  <a:srgbClr val="777777"/>
                </a:solidFill>
              </a:rPr>
              <a:t>(</a:t>
            </a:r>
            <a:r>
              <a:rPr lang="en-US" altLang="zh-CN" sz="1200" dirty="0">
                <a:solidFill>
                  <a:srgbClr val="333333"/>
                </a:solidFill>
              </a:rPr>
              <a:t>void</a:t>
            </a:r>
            <a:r>
              <a:rPr lang="en-US" altLang="zh-CN" sz="1200" dirty="0">
                <a:solidFill>
                  <a:srgbClr val="777777"/>
                </a:solidFill>
              </a:rPr>
              <a:t>)</a:t>
            </a:r>
            <a:r>
              <a:rPr lang="en-US" altLang="zh-CN" sz="1200" dirty="0">
                <a:solidFill>
                  <a:srgbClr val="333333"/>
                </a:solidFill>
              </a:rPr>
              <a:t> </a:t>
            </a:r>
            <a:r>
              <a:rPr lang="en-US" altLang="zh-CN" sz="1200" dirty="0">
                <a:solidFill>
                  <a:srgbClr val="777777"/>
                </a:solidFill>
              </a:rPr>
              <a:t>=</a:t>
            </a:r>
            <a:r>
              <a:rPr lang="en-US" altLang="zh-CN" sz="1200" dirty="0">
                <a:solidFill>
                  <a:srgbClr val="333333"/>
                </a:solidFill>
              </a:rPr>
              <a:t> </a:t>
            </a:r>
            <a:r>
              <a:rPr lang="en-US" altLang="zh-CN" sz="1200" dirty="0">
                <a:solidFill>
                  <a:srgbClr val="4B69C6"/>
                </a:solidFill>
              </a:rPr>
              <a:t>default</a:t>
            </a:r>
            <a:r>
              <a:rPr lang="en-US" altLang="zh-CN" sz="1200" dirty="0">
                <a:solidFill>
                  <a:srgbClr val="777777"/>
                </a:solidFill>
              </a:rPr>
              <a:t>;</a:t>
            </a:r>
            <a:endParaRPr lang="en-US" altLang="zh-CN" sz="1200" dirty="0">
              <a:solidFill>
                <a:srgbClr val="333333"/>
              </a:solidFill>
            </a:endParaRPr>
          </a:p>
          <a:p>
            <a:br>
              <a:rPr lang="en-US" altLang="zh-CN" sz="1200" dirty="0">
                <a:solidFill>
                  <a:srgbClr val="333333"/>
                </a:solidFill>
              </a:rPr>
            </a:br>
            <a:r>
              <a:rPr lang="en-US" altLang="zh-CN" sz="1200" dirty="0">
                <a:solidFill>
                  <a:srgbClr val="333333"/>
                </a:solidFill>
              </a:rPr>
              <a:t>    </a:t>
            </a:r>
            <a:r>
              <a:rPr lang="en-US" altLang="zh-CN" sz="1200" b="1" dirty="0">
                <a:solidFill>
                  <a:srgbClr val="AA3731"/>
                </a:solidFill>
              </a:rPr>
              <a:t>Executor</a:t>
            </a:r>
            <a:r>
              <a:rPr lang="en-US" altLang="zh-CN" sz="1200" dirty="0">
                <a:solidFill>
                  <a:srgbClr val="777777"/>
                </a:solidFill>
              </a:rPr>
              <a:t>(</a:t>
            </a:r>
            <a:r>
              <a:rPr lang="en-US" altLang="zh-CN" sz="1200" dirty="0">
                <a:solidFill>
                  <a:srgbClr val="4B69C6"/>
                </a:solidFill>
              </a:rPr>
              <a:t>const</a:t>
            </a:r>
            <a:r>
              <a:rPr lang="en-US" altLang="zh-CN" sz="1200" dirty="0">
                <a:solidFill>
                  <a:srgbClr val="333333"/>
                </a:solidFill>
              </a:rPr>
              <a:t> </a:t>
            </a:r>
            <a:r>
              <a:rPr lang="en-US" altLang="zh-CN" sz="1200" b="1" dirty="0">
                <a:solidFill>
                  <a:srgbClr val="7A3E9D"/>
                </a:solidFill>
              </a:rPr>
              <a:t>Executor</a:t>
            </a:r>
            <a:r>
              <a:rPr lang="en-US" altLang="zh-CN" sz="1200" dirty="0">
                <a:solidFill>
                  <a:srgbClr val="4B69C6"/>
                </a:solidFill>
              </a:rPr>
              <a:t>&amp;</a:t>
            </a:r>
            <a:r>
              <a:rPr lang="en-US" altLang="zh-CN" sz="1200" dirty="0">
                <a:solidFill>
                  <a:srgbClr val="777777"/>
                </a:solidFill>
              </a:rPr>
              <a:t>)</a:t>
            </a:r>
            <a:r>
              <a:rPr lang="en-US" altLang="zh-CN" sz="1200" dirty="0">
                <a:solidFill>
                  <a:srgbClr val="333333"/>
                </a:solidFill>
              </a:rPr>
              <a:t> </a:t>
            </a:r>
            <a:r>
              <a:rPr lang="en-US" altLang="zh-CN" sz="1200" dirty="0">
                <a:solidFill>
                  <a:srgbClr val="777777"/>
                </a:solidFill>
              </a:rPr>
              <a:t>=</a:t>
            </a:r>
            <a:r>
              <a:rPr lang="en-US" altLang="zh-CN" sz="1200" dirty="0">
                <a:solidFill>
                  <a:srgbClr val="333333"/>
                </a:solidFill>
              </a:rPr>
              <a:t> </a:t>
            </a:r>
            <a:r>
              <a:rPr lang="en-US" altLang="zh-CN" sz="1200" dirty="0">
                <a:solidFill>
                  <a:srgbClr val="4B69C6"/>
                </a:solidFill>
              </a:rPr>
              <a:t>delete</a:t>
            </a:r>
            <a:r>
              <a:rPr lang="en-US" altLang="zh-CN" sz="1200" dirty="0">
                <a:solidFill>
                  <a:srgbClr val="777777"/>
                </a:solidFill>
              </a:rPr>
              <a:t>;				</a:t>
            </a:r>
            <a:r>
              <a:rPr lang="en-US" altLang="zh-CN" sz="1200" dirty="0">
                <a:ea typeface="方正兰亭黑简体" panose="02000000000000000000" pitchFamily="2" charset="-122"/>
              </a:rPr>
              <a:t>=delete</a:t>
            </a:r>
            <a:r>
              <a:rPr lang="zh-CN" altLang="en-US" sz="1200" dirty="0">
                <a:ea typeface="方正兰亭黑简体" panose="02000000000000000000" pitchFamily="2" charset="-122"/>
              </a:rPr>
              <a:t>防止对象的拷贝</a:t>
            </a:r>
            <a:endParaRPr lang="en-US" altLang="zh-CN" sz="1200" dirty="0"/>
          </a:p>
          <a:p>
            <a:r>
              <a:rPr lang="en-US" altLang="zh-CN" sz="1200" dirty="0">
                <a:solidFill>
                  <a:srgbClr val="333333"/>
                </a:solidFill>
              </a:rPr>
              <a:t>    </a:t>
            </a:r>
            <a:r>
              <a:rPr lang="en-US" altLang="zh-CN" sz="1200" b="1" dirty="0">
                <a:solidFill>
                  <a:srgbClr val="7A3E9D"/>
                </a:solidFill>
              </a:rPr>
              <a:t>Executor</a:t>
            </a:r>
            <a:r>
              <a:rPr lang="en-US" altLang="zh-CN" sz="1200" dirty="0">
                <a:solidFill>
                  <a:srgbClr val="4B69C6"/>
                </a:solidFill>
              </a:rPr>
              <a:t>&amp;</a:t>
            </a:r>
            <a:r>
              <a:rPr lang="en-US" altLang="zh-CN" sz="1200" dirty="0">
                <a:solidFill>
                  <a:srgbClr val="333333"/>
                </a:solidFill>
              </a:rPr>
              <a:t> </a:t>
            </a:r>
            <a:r>
              <a:rPr lang="en-US" altLang="zh-CN" sz="1200" b="1" dirty="0">
                <a:solidFill>
                  <a:srgbClr val="AA3731"/>
                </a:solidFill>
              </a:rPr>
              <a:t>operator=</a:t>
            </a:r>
            <a:r>
              <a:rPr lang="en-US" altLang="zh-CN" sz="1200" dirty="0">
                <a:solidFill>
                  <a:srgbClr val="777777"/>
                </a:solidFill>
              </a:rPr>
              <a:t>(</a:t>
            </a:r>
            <a:r>
              <a:rPr lang="en-US" altLang="zh-CN" sz="1200" dirty="0">
                <a:solidFill>
                  <a:srgbClr val="4B69C6"/>
                </a:solidFill>
              </a:rPr>
              <a:t>const</a:t>
            </a:r>
            <a:r>
              <a:rPr lang="en-US" altLang="zh-CN" sz="1200" dirty="0">
                <a:solidFill>
                  <a:srgbClr val="333333"/>
                </a:solidFill>
              </a:rPr>
              <a:t> </a:t>
            </a:r>
            <a:r>
              <a:rPr lang="en-US" altLang="zh-CN" sz="1200" b="1" dirty="0">
                <a:solidFill>
                  <a:srgbClr val="7A3E9D"/>
                </a:solidFill>
              </a:rPr>
              <a:t>Executor</a:t>
            </a:r>
            <a:r>
              <a:rPr lang="en-US" altLang="zh-CN" sz="1200" dirty="0">
                <a:solidFill>
                  <a:srgbClr val="4B69C6"/>
                </a:solidFill>
              </a:rPr>
              <a:t>&amp;</a:t>
            </a:r>
            <a:r>
              <a:rPr lang="en-US" altLang="zh-CN" sz="1200" dirty="0">
                <a:solidFill>
                  <a:srgbClr val="777777"/>
                </a:solidFill>
              </a:rPr>
              <a:t>)</a:t>
            </a:r>
            <a:r>
              <a:rPr lang="en-US" altLang="zh-CN" sz="1200" dirty="0">
                <a:solidFill>
                  <a:srgbClr val="333333"/>
                </a:solidFill>
              </a:rPr>
              <a:t> </a:t>
            </a:r>
            <a:r>
              <a:rPr lang="en-US" altLang="zh-CN" sz="1200" dirty="0">
                <a:solidFill>
                  <a:srgbClr val="777777"/>
                </a:solidFill>
              </a:rPr>
              <a:t>=</a:t>
            </a:r>
            <a:r>
              <a:rPr lang="en-US" altLang="zh-CN" sz="1200" dirty="0">
                <a:solidFill>
                  <a:srgbClr val="333333"/>
                </a:solidFill>
              </a:rPr>
              <a:t> </a:t>
            </a:r>
            <a:r>
              <a:rPr lang="en-US" altLang="zh-CN" sz="1200" dirty="0">
                <a:solidFill>
                  <a:srgbClr val="4B69C6"/>
                </a:solidFill>
              </a:rPr>
              <a:t>delete</a:t>
            </a:r>
            <a:r>
              <a:rPr lang="en-US" altLang="zh-CN" sz="1200" dirty="0">
                <a:solidFill>
                  <a:srgbClr val="777777"/>
                </a:solidFill>
              </a:rPr>
              <a:t>;</a:t>
            </a:r>
            <a:endParaRPr lang="en-US" altLang="zh-CN" sz="1200" dirty="0">
              <a:solidFill>
                <a:srgbClr val="333333"/>
              </a:solidFill>
            </a:endParaRPr>
          </a:p>
          <a:p>
            <a:br>
              <a:rPr lang="en-US" altLang="zh-CN" sz="1200" dirty="0">
                <a:solidFill>
                  <a:srgbClr val="333333"/>
                </a:solidFill>
              </a:rPr>
            </a:br>
            <a:r>
              <a:rPr lang="en-US" altLang="zh-CN" sz="1200" dirty="0">
                <a:solidFill>
                  <a:srgbClr val="7A3E9D"/>
                </a:solidFill>
              </a:rPr>
              <a:t>public</a:t>
            </a:r>
            <a:r>
              <a:rPr lang="en-US" altLang="zh-CN" sz="1200" dirty="0">
                <a:solidFill>
                  <a:srgbClr val="777777"/>
                </a:solidFill>
              </a:rPr>
              <a:t>:</a:t>
            </a:r>
            <a:endParaRPr lang="en-US" altLang="zh-CN" sz="1200" dirty="0">
              <a:solidFill>
                <a:srgbClr val="333333"/>
              </a:solidFill>
            </a:endParaRPr>
          </a:p>
          <a:p>
            <a:r>
              <a:rPr lang="en-US" altLang="zh-CN" sz="1200" dirty="0">
                <a:solidFill>
                  <a:srgbClr val="333333"/>
                </a:solidFill>
              </a:rPr>
              <a:t>    </a:t>
            </a:r>
            <a:r>
              <a:rPr lang="en-US" altLang="zh-CN" sz="1200" dirty="0">
                <a:solidFill>
                  <a:srgbClr val="4B69C6"/>
                </a:solidFill>
              </a:rPr>
              <a:t>virtual</a:t>
            </a:r>
            <a:r>
              <a:rPr lang="en-US" altLang="zh-CN" sz="1200" dirty="0">
                <a:solidFill>
                  <a:srgbClr val="333333"/>
                </a:solidFill>
              </a:rPr>
              <a:t> </a:t>
            </a:r>
            <a:r>
              <a:rPr lang="en-US" altLang="zh-CN" sz="1200" dirty="0">
                <a:solidFill>
                  <a:srgbClr val="7A3E9D"/>
                </a:solidFill>
              </a:rPr>
              <a:t>void</a:t>
            </a:r>
            <a:r>
              <a:rPr lang="en-US" altLang="zh-CN" sz="1200" dirty="0">
                <a:solidFill>
                  <a:srgbClr val="333333"/>
                </a:solidFill>
              </a:rPr>
              <a:t> </a:t>
            </a:r>
            <a:r>
              <a:rPr lang="en-US" altLang="zh-CN" sz="1200" b="1" dirty="0">
                <a:solidFill>
                  <a:srgbClr val="AA3731"/>
                </a:solidFill>
              </a:rPr>
              <a:t>Execute</a:t>
            </a:r>
            <a:r>
              <a:rPr lang="en-US" altLang="zh-CN" sz="1200" dirty="0">
                <a:solidFill>
                  <a:srgbClr val="777777"/>
                </a:solidFill>
              </a:rPr>
              <a:t>(</a:t>
            </a:r>
            <a:r>
              <a:rPr lang="en-US" altLang="zh-CN" sz="1200" dirty="0">
                <a:solidFill>
                  <a:srgbClr val="4B69C6"/>
                </a:solidFill>
              </a:rPr>
              <a:t>const</a:t>
            </a:r>
            <a:r>
              <a:rPr lang="en-US" altLang="zh-CN" sz="1200" dirty="0">
                <a:solidFill>
                  <a:srgbClr val="333333"/>
                </a:solidFill>
              </a:rPr>
              <a:t> </a:t>
            </a:r>
            <a:r>
              <a:rPr lang="en-US" altLang="zh-CN" sz="1200" b="1" dirty="0">
                <a:solidFill>
                  <a:srgbClr val="7A3E9D"/>
                </a:solidFill>
              </a:rPr>
              <a:t>std</a:t>
            </a:r>
            <a:r>
              <a:rPr lang="en-US" altLang="zh-CN" sz="1200" dirty="0">
                <a:solidFill>
                  <a:srgbClr val="777777"/>
                </a:solidFill>
              </a:rPr>
              <a:t>::</a:t>
            </a:r>
            <a:r>
              <a:rPr lang="en-US" altLang="zh-CN" sz="1200" b="1" dirty="0">
                <a:solidFill>
                  <a:srgbClr val="7A3E9D"/>
                </a:solidFill>
              </a:rPr>
              <a:t>string</a:t>
            </a:r>
            <a:r>
              <a:rPr lang="en-US" altLang="zh-CN" sz="1200" dirty="0">
                <a:solidFill>
                  <a:srgbClr val="4B69C6"/>
                </a:solidFill>
              </a:rPr>
              <a:t>&amp;</a:t>
            </a:r>
            <a:r>
              <a:rPr lang="en-US" altLang="zh-CN" sz="1200" dirty="0">
                <a:solidFill>
                  <a:srgbClr val="333333"/>
                </a:solidFill>
              </a:rPr>
              <a:t> </a:t>
            </a:r>
            <a:r>
              <a:rPr lang="en-US" altLang="zh-CN" sz="1200" dirty="0">
                <a:solidFill>
                  <a:srgbClr val="7A3E9D"/>
                </a:solidFill>
              </a:rPr>
              <a:t>command</a:t>
            </a:r>
            <a:r>
              <a:rPr lang="en-US" altLang="zh-CN" sz="1200" dirty="0">
                <a:solidFill>
                  <a:srgbClr val="777777"/>
                </a:solidFill>
              </a:rPr>
              <a:t>)	               =</a:t>
            </a:r>
            <a:r>
              <a:rPr lang="en-US" altLang="zh-CN" sz="1200" dirty="0">
                <a:solidFill>
                  <a:srgbClr val="333333"/>
                </a:solidFill>
              </a:rPr>
              <a:t> </a:t>
            </a:r>
            <a:r>
              <a:rPr lang="en-US" altLang="zh-CN" sz="1200" dirty="0">
                <a:solidFill>
                  <a:srgbClr val="9C5D27"/>
                </a:solidFill>
              </a:rPr>
              <a:t>0</a:t>
            </a:r>
            <a:r>
              <a:rPr lang="en-US" altLang="zh-CN" sz="1200" dirty="0">
                <a:solidFill>
                  <a:srgbClr val="777777"/>
                </a:solidFill>
              </a:rPr>
              <a:t>; </a:t>
            </a:r>
            <a:endParaRPr lang="en-US" altLang="zh-CN" sz="1200" dirty="0">
              <a:solidFill>
                <a:srgbClr val="333333"/>
              </a:solidFill>
            </a:endParaRPr>
          </a:p>
          <a:p>
            <a:r>
              <a:rPr lang="en-US" altLang="zh-CN" sz="1200" dirty="0">
                <a:solidFill>
                  <a:srgbClr val="333333"/>
                </a:solidFill>
              </a:rPr>
              <a:t>    </a:t>
            </a:r>
            <a:r>
              <a:rPr lang="en-US" altLang="zh-CN" sz="1200" dirty="0">
                <a:solidFill>
                  <a:srgbClr val="4B69C6"/>
                </a:solidFill>
              </a:rPr>
              <a:t>virtual</a:t>
            </a:r>
            <a:r>
              <a:rPr lang="en-US" altLang="zh-CN" sz="1200" dirty="0">
                <a:solidFill>
                  <a:srgbClr val="333333"/>
                </a:solidFill>
              </a:rPr>
              <a:t> </a:t>
            </a:r>
            <a:r>
              <a:rPr lang="en-US" altLang="zh-CN" sz="1200" b="1" dirty="0">
                <a:solidFill>
                  <a:srgbClr val="7A3E9D"/>
                </a:solidFill>
              </a:rPr>
              <a:t>Pose</a:t>
            </a:r>
            <a:r>
              <a:rPr lang="en-US" altLang="zh-CN" sz="1200" dirty="0">
                <a:solidFill>
                  <a:srgbClr val="333333"/>
                </a:solidFill>
              </a:rPr>
              <a:t> </a:t>
            </a:r>
            <a:r>
              <a:rPr lang="en-US" altLang="zh-CN" sz="1200" b="1" dirty="0">
                <a:solidFill>
                  <a:srgbClr val="AA3731"/>
                </a:solidFill>
              </a:rPr>
              <a:t>Query</a:t>
            </a:r>
            <a:r>
              <a:rPr lang="en-US" altLang="zh-CN" sz="1200" dirty="0">
                <a:solidFill>
                  <a:srgbClr val="777777"/>
                </a:solidFill>
              </a:rPr>
              <a:t>(</a:t>
            </a:r>
            <a:r>
              <a:rPr lang="en-US" altLang="zh-CN" sz="1200" dirty="0">
                <a:solidFill>
                  <a:srgbClr val="7A3E9D"/>
                </a:solidFill>
              </a:rPr>
              <a:t>void</a:t>
            </a:r>
            <a:r>
              <a:rPr lang="en-US" altLang="zh-CN" sz="1200" dirty="0">
                <a:solidFill>
                  <a:srgbClr val="777777"/>
                </a:solidFill>
              </a:rPr>
              <a:t>)              </a:t>
            </a:r>
            <a:r>
              <a:rPr lang="en-US" altLang="zh-CN" sz="1200" dirty="0">
                <a:solidFill>
                  <a:srgbClr val="333333"/>
                </a:solidFill>
              </a:rPr>
              <a:t>           </a:t>
            </a:r>
            <a:r>
              <a:rPr lang="en-US" altLang="zh-CN" sz="1200" dirty="0">
                <a:solidFill>
                  <a:srgbClr val="777777"/>
                </a:solidFill>
              </a:rPr>
              <a:t>=</a:t>
            </a:r>
            <a:r>
              <a:rPr lang="en-US" altLang="zh-CN" sz="1200" dirty="0">
                <a:solidFill>
                  <a:srgbClr val="333333"/>
                </a:solidFill>
              </a:rPr>
              <a:t> </a:t>
            </a:r>
            <a:r>
              <a:rPr lang="en-US" altLang="zh-CN" sz="1200" dirty="0">
                <a:solidFill>
                  <a:srgbClr val="9C5D27"/>
                </a:solidFill>
              </a:rPr>
              <a:t>0</a:t>
            </a:r>
            <a:r>
              <a:rPr lang="en-US" altLang="zh-CN" sz="1200" dirty="0">
                <a:solidFill>
                  <a:srgbClr val="777777"/>
                </a:solidFill>
              </a:rPr>
              <a:t>;</a:t>
            </a:r>
            <a:endParaRPr lang="en-US" altLang="zh-CN" sz="1200" dirty="0">
              <a:solidFill>
                <a:srgbClr val="333333"/>
              </a:solidFill>
            </a:endParaRPr>
          </a:p>
          <a:p>
            <a:r>
              <a:rPr lang="en-US" altLang="zh-CN" sz="1200" dirty="0">
                <a:solidFill>
                  <a:srgbClr val="777777"/>
                </a:solidFill>
              </a:rPr>
              <a:t>};</a:t>
            </a:r>
            <a:endParaRPr lang="en-US" altLang="zh-CN" sz="1200" dirty="0">
              <a:solidFill>
                <a:srgbClr val="333333"/>
              </a:solidFill>
            </a:endParaRPr>
          </a:p>
          <a:p>
            <a:r>
              <a:rPr lang="en-US" altLang="zh-CN" sz="1200" dirty="0">
                <a:solidFill>
                  <a:srgbClr val="777777"/>
                </a:solidFill>
              </a:rPr>
              <a:t>}</a:t>
            </a:r>
            <a:r>
              <a:rPr lang="en-US" altLang="zh-CN" sz="1200" i="1" dirty="0">
                <a:solidFill>
                  <a:srgbClr val="AAAAAA"/>
                </a:solidFill>
              </a:rPr>
              <a:t>  // namespace </a:t>
            </a:r>
            <a:r>
              <a:rPr lang="en-US" altLang="zh-CN" sz="1200" i="1" dirty="0" err="1">
                <a:solidFill>
                  <a:srgbClr val="AAAAAA"/>
                </a:solidFill>
              </a:rPr>
              <a:t>adas</a:t>
            </a:r>
            <a:endParaRPr lang="en-US" altLang="zh-CN" sz="1200" dirty="0">
              <a:solidFill>
                <a:srgbClr val="333333"/>
              </a:solidFill>
            </a:endParaRPr>
          </a:p>
        </p:txBody>
      </p:sp>
      <p:sp>
        <p:nvSpPr>
          <p:cNvPr id="7" name="文本框 6">
            <a:extLst>
              <a:ext uri="{FF2B5EF4-FFF2-40B4-BE49-F238E27FC236}">
                <a16:creationId xmlns:a16="http://schemas.microsoft.com/office/drawing/2014/main" id="{C765331B-3A51-4FB9-92BE-446713662063}"/>
              </a:ext>
            </a:extLst>
          </p:cNvPr>
          <p:cNvSpPr txBox="1"/>
          <p:nvPr/>
        </p:nvSpPr>
        <p:spPr>
          <a:xfrm>
            <a:off x="4380089" y="5415212"/>
            <a:ext cx="863600" cy="276999"/>
          </a:xfrm>
          <a:prstGeom prst="rect">
            <a:avLst/>
          </a:prstGeom>
          <a:noFill/>
        </p:spPr>
        <p:txBody>
          <a:bodyPr wrap="square">
            <a:spAutoFit/>
          </a:bodyPr>
          <a:lstStyle/>
          <a:p>
            <a:r>
              <a:rPr lang="en-US" altLang="zh-CN" sz="1200" b="0" dirty="0" err="1">
                <a:solidFill>
                  <a:srgbClr val="4B69C6"/>
                </a:solidFill>
                <a:effectLst/>
              </a:rPr>
              <a:t>noexcept</a:t>
            </a:r>
            <a:r>
              <a:rPr lang="en-US" altLang="zh-CN" sz="1200" b="0" dirty="0">
                <a:solidFill>
                  <a:srgbClr val="333333"/>
                </a:solidFill>
                <a:effectLst/>
              </a:rPr>
              <a:t> </a:t>
            </a:r>
            <a:r>
              <a:rPr lang="en-US" altLang="zh-CN" sz="1200" b="0" dirty="0">
                <a:solidFill>
                  <a:srgbClr val="777777"/>
                </a:solidFill>
                <a:effectLst/>
              </a:rPr>
              <a:t> </a:t>
            </a:r>
            <a:endParaRPr lang="zh-CN" altLang="en-US" sz="1200" dirty="0"/>
          </a:p>
        </p:txBody>
      </p:sp>
      <p:sp>
        <p:nvSpPr>
          <p:cNvPr id="8" name="文本框 7">
            <a:extLst>
              <a:ext uri="{FF2B5EF4-FFF2-40B4-BE49-F238E27FC236}">
                <a16:creationId xmlns:a16="http://schemas.microsoft.com/office/drawing/2014/main" id="{9977CEC5-7D2A-4E2D-A352-3C95A9E45529}"/>
              </a:ext>
            </a:extLst>
          </p:cNvPr>
          <p:cNvSpPr txBox="1"/>
          <p:nvPr/>
        </p:nvSpPr>
        <p:spPr>
          <a:xfrm>
            <a:off x="2652889" y="5610604"/>
            <a:ext cx="1264356" cy="276999"/>
          </a:xfrm>
          <a:prstGeom prst="rect">
            <a:avLst/>
          </a:prstGeom>
          <a:noFill/>
        </p:spPr>
        <p:txBody>
          <a:bodyPr wrap="square">
            <a:spAutoFit/>
          </a:bodyPr>
          <a:lstStyle/>
          <a:p>
            <a:r>
              <a:rPr lang="en-US" altLang="zh-CN" sz="1200" b="0" dirty="0">
                <a:solidFill>
                  <a:srgbClr val="4B69C6"/>
                </a:solidFill>
                <a:effectLst/>
              </a:rPr>
              <a:t>const </a:t>
            </a:r>
            <a:r>
              <a:rPr lang="en-US" altLang="zh-CN" sz="1200" b="0" dirty="0" err="1">
                <a:solidFill>
                  <a:srgbClr val="4B69C6"/>
                </a:solidFill>
                <a:effectLst/>
              </a:rPr>
              <a:t>noexcept</a:t>
            </a:r>
            <a:r>
              <a:rPr lang="en-US" altLang="zh-CN" sz="1200" b="0" dirty="0">
                <a:solidFill>
                  <a:srgbClr val="333333"/>
                </a:solidFill>
                <a:effectLst/>
              </a:rPr>
              <a:t> </a:t>
            </a:r>
            <a:r>
              <a:rPr lang="en-US" altLang="zh-CN" sz="1200" b="0" dirty="0">
                <a:solidFill>
                  <a:srgbClr val="777777"/>
                </a:solidFill>
                <a:effectLst/>
              </a:rPr>
              <a:t> </a:t>
            </a:r>
            <a:endParaRPr lang="zh-CN" altLang="en-US" sz="1200" dirty="0"/>
          </a:p>
        </p:txBody>
      </p:sp>
      <p:sp>
        <p:nvSpPr>
          <p:cNvPr id="9" name="文本框 8">
            <a:extLst>
              <a:ext uri="{FF2B5EF4-FFF2-40B4-BE49-F238E27FC236}">
                <a16:creationId xmlns:a16="http://schemas.microsoft.com/office/drawing/2014/main" id="{7BC071FF-8FA4-435B-999A-1117BFDC0A3D}"/>
              </a:ext>
            </a:extLst>
          </p:cNvPr>
          <p:cNvSpPr txBox="1"/>
          <p:nvPr/>
        </p:nvSpPr>
        <p:spPr>
          <a:xfrm>
            <a:off x="5243689" y="3581074"/>
            <a:ext cx="863600" cy="276999"/>
          </a:xfrm>
          <a:prstGeom prst="rect">
            <a:avLst/>
          </a:prstGeom>
          <a:noFill/>
        </p:spPr>
        <p:txBody>
          <a:bodyPr wrap="square">
            <a:spAutoFit/>
          </a:bodyPr>
          <a:lstStyle/>
          <a:p>
            <a:r>
              <a:rPr lang="en-US" altLang="zh-CN" sz="1200" b="0" dirty="0" err="1">
                <a:solidFill>
                  <a:srgbClr val="4B69C6"/>
                </a:solidFill>
                <a:effectLst/>
              </a:rPr>
              <a:t>noexcept</a:t>
            </a:r>
            <a:r>
              <a:rPr lang="en-US" altLang="zh-CN" sz="1200" b="0" dirty="0">
                <a:solidFill>
                  <a:srgbClr val="333333"/>
                </a:solidFill>
                <a:effectLst/>
              </a:rPr>
              <a:t> </a:t>
            </a:r>
            <a:r>
              <a:rPr lang="en-US" altLang="zh-CN" sz="1200" b="0" dirty="0">
                <a:solidFill>
                  <a:srgbClr val="777777"/>
                </a:solidFill>
                <a:effectLst/>
              </a:rPr>
              <a:t> </a:t>
            </a:r>
            <a:endParaRPr lang="zh-CN" altLang="en-US" sz="1200" dirty="0"/>
          </a:p>
        </p:txBody>
      </p:sp>
      <p:sp>
        <p:nvSpPr>
          <p:cNvPr id="11" name="文本框 10">
            <a:extLst>
              <a:ext uri="{FF2B5EF4-FFF2-40B4-BE49-F238E27FC236}">
                <a16:creationId xmlns:a16="http://schemas.microsoft.com/office/drawing/2014/main" id="{29EE0152-68E2-481B-99E0-2EBFE7097362}"/>
              </a:ext>
            </a:extLst>
          </p:cNvPr>
          <p:cNvSpPr txBox="1"/>
          <p:nvPr/>
        </p:nvSpPr>
        <p:spPr>
          <a:xfrm>
            <a:off x="5952824" y="5553712"/>
            <a:ext cx="5559778" cy="276999"/>
          </a:xfrm>
          <a:prstGeom prst="rect">
            <a:avLst/>
          </a:prstGeom>
          <a:noFill/>
        </p:spPr>
        <p:txBody>
          <a:bodyPr wrap="square">
            <a:spAutoFit/>
          </a:bodyPr>
          <a:lstStyle/>
          <a:p>
            <a:r>
              <a:rPr lang="en-US" altLang="zh-CN" sz="1200" dirty="0" err="1">
                <a:latin typeface="方正兰亭黑简体" panose="02000000000000000000" pitchFamily="2" charset="-122"/>
                <a:ea typeface="方正兰亭黑简体" panose="02000000000000000000" pitchFamily="2" charset="-122"/>
              </a:rPr>
              <a:t>noexcept</a:t>
            </a:r>
            <a:r>
              <a:rPr lang="zh-CN" altLang="en-US" sz="1200" dirty="0">
                <a:latin typeface="方正兰亭黑简体" panose="02000000000000000000" pitchFamily="2" charset="-122"/>
                <a:ea typeface="方正兰亭黑简体" panose="02000000000000000000" pitchFamily="2" charset="-122"/>
              </a:rPr>
              <a:t>指定函数不会抛出异常，提高代码的安全性和性能，便于编译器优化</a:t>
            </a:r>
          </a:p>
        </p:txBody>
      </p:sp>
      <p:sp>
        <p:nvSpPr>
          <p:cNvPr id="30" name="文本框 29"/>
          <p:cNvSpPr txBox="1"/>
          <p:nvPr/>
        </p:nvSpPr>
        <p:spPr>
          <a:xfrm>
            <a:off x="6585066" y="2032821"/>
            <a:ext cx="4656323" cy="1297663"/>
          </a:xfrm>
          <a:prstGeom prst="rect">
            <a:avLst/>
          </a:prstGeom>
          <a:noFill/>
        </p:spPr>
        <p:txBody>
          <a:bodyPr wrap="square" rtlCol="0">
            <a:spAutoFit/>
          </a:bodyPr>
          <a:lstStyle/>
          <a:p>
            <a:pPr>
              <a:lnSpc>
                <a:spcPct val="150000"/>
              </a:lnSpc>
            </a:pPr>
            <a:r>
              <a:rPr lang="zh-CN" altLang="en-US" dirty="0">
                <a:solidFill>
                  <a:srgbClr val="C00000"/>
                </a:solidFill>
                <a:latin typeface="方正兰亭黑简体" panose="02000000000000000000" pitchFamily="2" charset="-122"/>
                <a:ea typeface="方正兰亭黑简体" panose="02000000000000000000" pitchFamily="2" charset="-122"/>
              </a:rPr>
              <a:t>好的命名规范和合理应用</a:t>
            </a:r>
            <a:r>
              <a:rPr lang="en-US" altLang="zh-CN" dirty="0">
                <a:solidFill>
                  <a:srgbClr val="C00000"/>
                </a:solidFill>
                <a:latin typeface="方正兰亭黑简体" panose="02000000000000000000" pitchFamily="2" charset="-122"/>
                <a:ea typeface="方正兰亭黑简体" panose="02000000000000000000" pitchFamily="2" charset="-122"/>
              </a:rPr>
              <a:t>C++</a:t>
            </a:r>
            <a:r>
              <a:rPr lang="zh-CN" altLang="en-US" dirty="0">
                <a:solidFill>
                  <a:srgbClr val="C00000"/>
                </a:solidFill>
                <a:latin typeface="方正兰亭黑简体" panose="02000000000000000000" pitchFamily="2" charset="-122"/>
                <a:ea typeface="方正兰亭黑简体" panose="02000000000000000000" pitchFamily="2" charset="-122"/>
              </a:rPr>
              <a:t>特性，提供简洁、清晰的接口约定，同时确保了代码的安全性和可维护性</a:t>
            </a:r>
          </a:p>
        </p:txBody>
      </p:sp>
      <p:sp>
        <p:nvSpPr>
          <p:cNvPr id="2" name="星形: 五角 1">
            <a:extLst>
              <a:ext uri="{FF2B5EF4-FFF2-40B4-BE49-F238E27FC236}">
                <a16:creationId xmlns:a16="http://schemas.microsoft.com/office/drawing/2014/main" id="{5D162946-DA35-4697-A8F8-00F75072A97A}"/>
              </a:ext>
            </a:extLst>
          </p:cNvPr>
          <p:cNvSpPr/>
          <p:nvPr/>
        </p:nvSpPr>
        <p:spPr>
          <a:xfrm>
            <a:off x="9572978" y="71614"/>
            <a:ext cx="914400" cy="914400"/>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C00000"/>
                </a:solidFill>
              </a:ln>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18" end="18"/>
                                            </p:txEl>
                                          </p:spTgt>
                                        </p:tgtEl>
                                        <p:attrNameLst>
                                          <p:attrName>style.visibility</p:attrName>
                                        </p:attrNameLst>
                                      </p:cBhvr>
                                      <p:to>
                                        <p:strVal val="visible"/>
                                      </p:to>
                                    </p:set>
                                    <p:animEffect transition="in" filter="fade">
                                      <p:cBhvr>
                                        <p:cTn id="7" dur="1000"/>
                                        <p:tgtEl>
                                          <p:spTgt spid="16">
                                            <p:txEl>
                                              <p:pRg st="18" end="18"/>
                                            </p:txEl>
                                          </p:spTgt>
                                        </p:tgtEl>
                                      </p:cBhvr>
                                    </p:animEffect>
                                    <p:anim calcmode="lin" valueType="num">
                                      <p:cBhvr>
                                        <p:cTn id="8" dur="1000" fill="hold"/>
                                        <p:tgtEl>
                                          <p:spTgt spid="16">
                                            <p:txEl>
                                              <p:pRg st="18" end="18"/>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18" end="18"/>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xEl>
                                              <p:pRg st="19" end="19"/>
                                            </p:txEl>
                                          </p:spTgt>
                                        </p:tgtEl>
                                        <p:attrNameLst>
                                          <p:attrName>style.visibility</p:attrName>
                                        </p:attrNameLst>
                                      </p:cBhvr>
                                      <p:to>
                                        <p:strVal val="visible"/>
                                      </p:to>
                                    </p:set>
                                    <p:animEffect transition="in" filter="fade">
                                      <p:cBhvr>
                                        <p:cTn id="12" dur="1000"/>
                                        <p:tgtEl>
                                          <p:spTgt spid="16">
                                            <p:txEl>
                                              <p:pRg st="19" end="19"/>
                                            </p:txEl>
                                          </p:spTgt>
                                        </p:tgtEl>
                                      </p:cBhvr>
                                    </p:animEffect>
                                    <p:anim calcmode="lin" valueType="num">
                                      <p:cBhvr>
                                        <p:cTn id="13" dur="1000" fill="hold"/>
                                        <p:tgtEl>
                                          <p:spTgt spid="16">
                                            <p:txEl>
                                              <p:pRg st="19" end="19"/>
                                            </p:txEl>
                                          </p:spTgt>
                                        </p:tgtEl>
                                        <p:attrNameLst>
                                          <p:attrName>ppt_x</p:attrName>
                                        </p:attrNameLst>
                                      </p:cBhvr>
                                      <p:tavLst>
                                        <p:tav tm="0">
                                          <p:val>
                                            <p:strVal val="#ppt_x"/>
                                          </p:val>
                                        </p:tav>
                                        <p:tav tm="100000">
                                          <p:val>
                                            <p:strVal val="#ppt_x"/>
                                          </p:val>
                                        </p:tav>
                                      </p:tavLst>
                                    </p:anim>
                                    <p:anim calcmode="lin" valueType="num">
                                      <p:cBhvr>
                                        <p:cTn id="14" dur="1000" fill="hold"/>
                                        <p:tgtEl>
                                          <p:spTgt spid="16">
                                            <p:txEl>
                                              <p:pRg st="19" end="19"/>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xEl>
                                              <p:pRg st="20" end="20"/>
                                            </p:txEl>
                                          </p:spTgt>
                                        </p:tgtEl>
                                        <p:attrNameLst>
                                          <p:attrName>style.visibility</p:attrName>
                                        </p:attrNameLst>
                                      </p:cBhvr>
                                      <p:to>
                                        <p:strVal val="visible"/>
                                      </p:to>
                                    </p:set>
                                    <p:animEffect transition="in" filter="fade">
                                      <p:cBhvr>
                                        <p:cTn id="17" dur="1000"/>
                                        <p:tgtEl>
                                          <p:spTgt spid="16">
                                            <p:txEl>
                                              <p:pRg st="20" end="20"/>
                                            </p:txEl>
                                          </p:spTgt>
                                        </p:tgtEl>
                                      </p:cBhvr>
                                    </p:animEffect>
                                    <p:anim calcmode="lin" valueType="num">
                                      <p:cBhvr>
                                        <p:cTn id="18" dur="1000" fill="hold"/>
                                        <p:tgtEl>
                                          <p:spTgt spid="16">
                                            <p:txEl>
                                              <p:pRg st="20" end="20"/>
                                            </p:txEl>
                                          </p:spTgt>
                                        </p:tgtEl>
                                        <p:attrNameLst>
                                          <p:attrName>ppt_x</p:attrName>
                                        </p:attrNameLst>
                                      </p:cBhvr>
                                      <p:tavLst>
                                        <p:tav tm="0">
                                          <p:val>
                                            <p:strVal val="#ppt_x"/>
                                          </p:val>
                                        </p:tav>
                                        <p:tav tm="100000">
                                          <p:val>
                                            <p:strVal val="#ppt_x"/>
                                          </p:val>
                                        </p:tav>
                                      </p:tavLst>
                                    </p:anim>
                                    <p:anim calcmode="lin" valueType="num">
                                      <p:cBhvr>
                                        <p:cTn id="19" dur="1000" fill="hold"/>
                                        <p:tgtEl>
                                          <p:spTgt spid="16">
                                            <p:txEl>
                                              <p:pRg st="20" end="2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
                                            <p:txEl>
                                              <p:pRg st="21" end="21"/>
                                            </p:txEl>
                                          </p:spTgt>
                                        </p:tgtEl>
                                        <p:attrNameLst>
                                          <p:attrName>style.visibility</p:attrName>
                                        </p:attrNameLst>
                                      </p:cBhvr>
                                      <p:to>
                                        <p:strVal val="visible"/>
                                      </p:to>
                                    </p:set>
                                    <p:animEffect transition="in" filter="fade">
                                      <p:cBhvr>
                                        <p:cTn id="22" dur="1000"/>
                                        <p:tgtEl>
                                          <p:spTgt spid="16">
                                            <p:txEl>
                                              <p:pRg st="21" end="21"/>
                                            </p:txEl>
                                          </p:spTgt>
                                        </p:tgtEl>
                                      </p:cBhvr>
                                    </p:animEffect>
                                    <p:anim calcmode="lin" valueType="num">
                                      <p:cBhvr>
                                        <p:cTn id="23" dur="1000" fill="hold"/>
                                        <p:tgtEl>
                                          <p:spTgt spid="16">
                                            <p:txEl>
                                              <p:pRg st="21" end="21"/>
                                            </p:txEl>
                                          </p:spTgt>
                                        </p:tgtEl>
                                        <p:attrNameLst>
                                          <p:attrName>ppt_x</p:attrName>
                                        </p:attrNameLst>
                                      </p:cBhvr>
                                      <p:tavLst>
                                        <p:tav tm="0">
                                          <p:val>
                                            <p:strVal val="#ppt_x"/>
                                          </p:val>
                                        </p:tav>
                                        <p:tav tm="100000">
                                          <p:val>
                                            <p:strVal val="#ppt_x"/>
                                          </p:val>
                                        </p:tav>
                                      </p:tavLst>
                                    </p:anim>
                                    <p:anim calcmode="lin" valueType="num">
                                      <p:cBhvr>
                                        <p:cTn id="24" dur="1000" fill="hold"/>
                                        <p:tgtEl>
                                          <p:spTgt spid="16">
                                            <p:txEl>
                                              <p:pRg st="21" end="2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
                                            <p:txEl>
                                              <p:pRg st="8" end="8"/>
                                            </p:txEl>
                                          </p:spTgt>
                                        </p:tgtEl>
                                        <p:attrNameLst>
                                          <p:attrName>style.visibility</p:attrName>
                                        </p:attrNameLst>
                                      </p:cBhvr>
                                      <p:to>
                                        <p:strVal val="visible"/>
                                      </p:to>
                                    </p:set>
                                    <p:animEffect transition="in" filter="fade">
                                      <p:cBhvr>
                                        <p:cTn id="27" dur="1000"/>
                                        <p:tgtEl>
                                          <p:spTgt spid="16">
                                            <p:txEl>
                                              <p:pRg st="8" end="8"/>
                                            </p:txEl>
                                          </p:spTgt>
                                        </p:tgtEl>
                                      </p:cBhvr>
                                    </p:animEffect>
                                    <p:anim calcmode="lin" valueType="num">
                                      <p:cBhvr>
                                        <p:cTn id="28" dur="1000" fill="hold"/>
                                        <p:tgtEl>
                                          <p:spTgt spid="16">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16">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6">
                                            <p:txEl>
                                              <p:pRg st="9" end="9"/>
                                            </p:txEl>
                                          </p:spTgt>
                                        </p:tgtEl>
                                        <p:attrNameLst>
                                          <p:attrName>style.visibility</p:attrName>
                                        </p:attrNameLst>
                                      </p:cBhvr>
                                      <p:to>
                                        <p:strVal val="visible"/>
                                      </p:to>
                                    </p:set>
                                    <p:animEffect transition="in" filter="fade">
                                      <p:cBhvr>
                                        <p:cTn id="32" dur="1000"/>
                                        <p:tgtEl>
                                          <p:spTgt spid="16">
                                            <p:txEl>
                                              <p:pRg st="9" end="9"/>
                                            </p:txEl>
                                          </p:spTgt>
                                        </p:tgtEl>
                                      </p:cBhvr>
                                    </p:animEffect>
                                    <p:anim calcmode="lin" valueType="num">
                                      <p:cBhvr>
                                        <p:cTn id="33" dur="1000" fill="hold"/>
                                        <p:tgtEl>
                                          <p:spTgt spid="16">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1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6">
                                            <p:txEl>
                                              <p:pRg st="3" end="3"/>
                                            </p:txEl>
                                          </p:spTgt>
                                        </p:tgtEl>
                                        <p:attrNameLst>
                                          <p:attrName>style.visibility</p:attrName>
                                        </p:attrNameLst>
                                      </p:cBhvr>
                                      <p:to>
                                        <p:strVal val="visible"/>
                                      </p:to>
                                    </p:set>
                                    <p:animEffect transition="in" filter="fade">
                                      <p:cBhvr>
                                        <p:cTn id="39" dur="1000"/>
                                        <p:tgtEl>
                                          <p:spTgt spid="16">
                                            <p:txEl>
                                              <p:pRg st="3" end="3"/>
                                            </p:txEl>
                                          </p:spTgt>
                                        </p:tgtEl>
                                      </p:cBhvr>
                                    </p:animEffect>
                                    <p:anim calcmode="lin" valueType="num">
                                      <p:cBhvr>
                                        <p:cTn id="40"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16">
                                            <p:txEl>
                                              <p:pRg st="3" end="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6">
                                            <p:txEl>
                                              <p:pRg st="4" end="4"/>
                                            </p:txEl>
                                          </p:spTgt>
                                        </p:tgtEl>
                                        <p:attrNameLst>
                                          <p:attrName>style.visibility</p:attrName>
                                        </p:attrNameLst>
                                      </p:cBhvr>
                                      <p:to>
                                        <p:strVal val="visible"/>
                                      </p:to>
                                    </p:set>
                                    <p:animEffect transition="in" filter="fade">
                                      <p:cBhvr>
                                        <p:cTn id="44" dur="1000"/>
                                        <p:tgtEl>
                                          <p:spTgt spid="16">
                                            <p:txEl>
                                              <p:pRg st="4" end="4"/>
                                            </p:txEl>
                                          </p:spTgt>
                                        </p:tgtEl>
                                      </p:cBhvr>
                                    </p:animEffect>
                                    <p:anim calcmode="lin" valueType="num">
                                      <p:cBhvr>
                                        <p:cTn id="45"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16">
                                            <p:txEl>
                                              <p:pRg st="4" end="4"/>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6">
                                            <p:txEl>
                                              <p:pRg st="5" end="5"/>
                                            </p:txEl>
                                          </p:spTgt>
                                        </p:tgtEl>
                                        <p:attrNameLst>
                                          <p:attrName>style.visibility</p:attrName>
                                        </p:attrNameLst>
                                      </p:cBhvr>
                                      <p:to>
                                        <p:strVal val="visible"/>
                                      </p:to>
                                    </p:set>
                                    <p:animEffect transition="in" filter="fade">
                                      <p:cBhvr>
                                        <p:cTn id="49" dur="1000"/>
                                        <p:tgtEl>
                                          <p:spTgt spid="16">
                                            <p:txEl>
                                              <p:pRg st="5" end="5"/>
                                            </p:txEl>
                                          </p:spTgt>
                                        </p:tgtEl>
                                      </p:cBhvr>
                                    </p:animEffect>
                                    <p:anim calcmode="lin" valueType="num">
                                      <p:cBhvr>
                                        <p:cTn id="50" dur="1000" fill="hold"/>
                                        <p:tgtEl>
                                          <p:spTgt spid="16">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6">
                                            <p:txEl>
                                              <p:pRg st="5" end="5"/>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
                                            <p:txEl>
                                              <p:pRg st="6" end="6"/>
                                            </p:txEl>
                                          </p:spTgt>
                                        </p:tgtEl>
                                        <p:attrNameLst>
                                          <p:attrName>style.visibility</p:attrName>
                                        </p:attrNameLst>
                                      </p:cBhvr>
                                      <p:to>
                                        <p:strVal val="visible"/>
                                      </p:to>
                                    </p:set>
                                    <p:animEffect transition="in" filter="fade">
                                      <p:cBhvr>
                                        <p:cTn id="54" dur="1000"/>
                                        <p:tgtEl>
                                          <p:spTgt spid="16">
                                            <p:txEl>
                                              <p:pRg st="6" end="6"/>
                                            </p:txEl>
                                          </p:spTgt>
                                        </p:tgtEl>
                                      </p:cBhvr>
                                    </p:animEffect>
                                    <p:anim calcmode="lin" valueType="num">
                                      <p:cBhvr>
                                        <p:cTn id="55" dur="1000" fill="hold"/>
                                        <p:tgtEl>
                                          <p:spTgt spid="16">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16">
                                            <p:txEl>
                                              <p:pRg st="6" end="6"/>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6">
                                            <p:txEl>
                                              <p:pRg st="7" end="7"/>
                                            </p:txEl>
                                          </p:spTgt>
                                        </p:tgtEl>
                                        <p:attrNameLst>
                                          <p:attrName>style.visibility</p:attrName>
                                        </p:attrNameLst>
                                      </p:cBhvr>
                                      <p:to>
                                        <p:strVal val="visible"/>
                                      </p:to>
                                    </p:set>
                                    <p:animEffect transition="in" filter="fade">
                                      <p:cBhvr>
                                        <p:cTn id="59" dur="1000"/>
                                        <p:tgtEl>
                                          <p:spTgt spid="16">
                                            <p:txEl>
                                              <p:pRg st="7" end="7"/>
                                            </p:txEl>
                                          </p:spTgt>
                                        </p:tgtEl>
                                      </p:cBhvr>
                                    </p:animEffect>
                                    <p:anim calcmode="lin" valueType="num">
                                      <p:cBhvr>
                                        <p:cTn id="60" dur="1000" fill="hold"/>
                                        <p:tgtEl>
                                          <p:spTgt spid="16">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1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16">
                                            <p:txEl>
                                              <p:pRg st="10" end="10"/>
                                            </p:txEl>
                                          </p:spTgt>
                                        </p:tgtEl>
                                        <p:attrNameLst>
                                          <p:attrName>style.visibility</p:attrName>
                                        </p:attrNameLst>
                                      </p:cBhvr>
                                      <p:to>
                                        <p:strVal val="visible"/>
                                      </p:to>
                                    </p:set>
                                    <p:animEffect transition="in" filter="fade">
                                      <p:cBhvr>
                                        <p:cTn id="66" dur="1000"/>
                                        <p:tgtEl>
                                          <p:spTgt spid="16">
                                            <p:txEl>
                                              <p:pRg st="10" end="10"/>
                                            </p:txEl>
                                          </p:spTgt>
                                        </p:tgtEl>
                                      </p:cBhvr>
                                    </p:animEffect>
                                    <p:anim calcmode="lin" valueType="num">
                                      <p:cBhvr>
                                        <p:cTn id="67" dur="1000" fill="hold"/>
                                        <p:tgtEl>
                                          <p:spTgt spid="16">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16">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6">
                                            <p:txEl>
                                              <p:pRg st="11" end="11"/>
                                            </p:txEl>
                                          </p:spTgt>
                                        </p:tgtEl>
                                        <p:attrNameLst>
                                          <p:attrName>style.visibility</p:attrName>
                                        </p:attrNameLst>
                                      </p:cBhvr>
                                      <p:to>
                                        <p:strVal val="visible"/>
                                      </p:to>
                                    </p:set>
                                    <p:animEffect transition="in" filter="fade">
                                      <p:cBhvr>
                                        <p:cTn id="71" dur="1000"/>
                                        <p:tgtEl>
                                          <p:spTgt spid="16">
                                            <p:txEl>
                                              <p:pRg st="11" end="11"/>
                                            </p:txEl>
                                          </p:spTgt>
                                        </p:tgtEl>
                                      </p:cBhvr>
                                    </p:animEffect>
                                    <p:anim calcmode="lin" valueType="num">
                                      <p:cBhvr>
                                        <p:cTn id="72" dur="1000" fill="hold"/>
                                        <p:tgtEl>
                                          <p:spTgt spid="16">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16">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6">
                                            <p:txEl>
                                              <p:pRg st="12" end="12"/>
                                            </p:txEl>
                                          </p:spTgt>
                                        </p:tgtEl>
                                        <p:attrNameLst>
                                          <p:attrName>style.visibility</p:attrName>
                                        </p:attrNameLst>
                                      </p:cBhvr>
                                      <p:to>
                                        <p:strVal val="visible"/>
                                      </p:to>
                                    </p:set>
                                    <p:animEffect transition="in" filter="fade">
                                      <p:cBhvr>
                                        <p:cTn id="76" dur="1000"/>
                                        <p:tgtEl>
                                          <p:spTgt spid="16">
                                            <p:txEl>
                                              <p:pRg st="12" end="12"/>
                                            </p:txEl>
                                          </p:spTgt>
                                        </p:tgtEl>
                                      </p:cBhvr>
                                    </p:animEffect>
                                    <p:anim calcmode="lin" valueType="num">
                                      <p:cBhvr>
                                        <p:cTn id="77" dur="1000" fill="hold"/>
                                        <p:tgtEl>
                                          <p:spTgt spid="16">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16">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16">
                                            <p:txEl>
                                              <p:pRg st="13" end="13"/>
                                            </p:txEl>
                                          </p:spTgt>
                                        </p:tgtEl>
                                        <p:attrNameLst>
                                          <p:attrName>style.visibility</p:attrName>
                                        </p:attrNameLst>
                                      </p:cBhvr>
                                      <p:to>
                                        <p:strVal val="visible"/>
                                      </p:to>
                                    </p:set>
                                    <p:animEffect transition="in" filter="fade">
                                      <p:cBhvr>
                                        <p:cTn id="83" dur="1000"/>
                                        <p:tgtEl>
                                          <p:spTgt spid="16">
                                            <p:txEl>
                                              <p:pRg st="13" end="13"/>
                                            </p:txEl>
                                          </p:spTgt>
                                        </p:tgtEl>
                                      </p:cBhvr>
                                    </p:animEffect>
                                    <p:anim calcmode="lin" valueType="num">
                                      <p:cBhvr>
                                        <p:cTn id="84" dur="1000" fill="hold"/>
                                        <p:tgtEl>
                                          <p:spTgt spid="16">
                                            <p:txEl>
                                              <p:pRg st="13" end="13"/>
                                            </p:txEl>
                                          </p:spTgt>
                                        </p:tgtEl>
                                        <p:attrNameLst>
                                          <p:attrName>ppt_x</p:attrName>
                                        </p:attrNameLst>
                                      </p:cBhvr>
                                      <p:tavLst>
                                        <p:tav tm="0">
                                          <p:val>
                                            <p:strVal val="#ppt_x"/>
                                          </p:val>
                                        </p:tav>
                                        <p:tav tm="100000">
                                          <p:val>
                                            <p:strVal val="#ppt_x"/>
                                          </p:val>
                                        </p:tav>
                                      </p:tavLst>
                                    </p:anim>
                                    <p:anim calcmode="lin" valueType="num">
                                      <p:cBhvr>
                                        <p:cTn id="85" dur="1000" fill="hold"/>
                                        <p:tgtEl>
                                          <p:spTgt spid="16">
                                            <p:txEl>
                                              <p:pRg st="13" end="13"/>
                                            </p:txEl>
                                          </p:spTgt>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6">
                                            <p:txEl>
                                              <p:pRg st="14" end="14"/>
                                            </p:txEl>
                                          </p:spTgt>
                                        </p:tgtEl>
                                        <p:attrNameLst>
                                          <p:attrName>style.visibility</p:attrName>
                                        </p:attrNameLst>
                                      </p:cBhvr>
                                      <p:to>
                                        <p:strVal val="visible"/>
                                      </p:to>
                                    </p:set>
                                    <p:animEffect transition="in" filter="fade">
                                      <p:cBhvr>
                                        <p:cTn id="88" dur="1000"/>
                                        <p:tgtEl>
                                          <p:spTgt spid="16">
                                            <p:txEl>
                                              <p:pRg st="14" end="14"/>
                                            </p:txEl>
                                          </p:spTgt>
                                        </p:tgtEl>
                                      </p:cBhvr>
                                    </p:animEffect>
                                    <p:anim calcmode="lin" valueType="num">
                                      <p:cBhvr>
                                        <p:cTn id="89" dur="1000" fill="hold"/>
                                        <p:tgtEl>
                                          <p:spTgt spid="16">
                                            <p:txEl>
                                              <p:pRg st="14" end="14"/>
                                            </p:txEl>
                                          </p:spTgt>
                                        </p:tgtEl>
                                        <p:attrNameLst>
                                          <p:attrName>ppt_x</p:attrName>
                                        </p:attrNameLst>
                                      </p:cBhvr>
                                      <p:tavLst>
                                        <p:tav tm="0">
                                          <p:val>
                                            <p:strVal val="#ppt_x"/>
                                          </p:val>
                                        </p:tav>
                                        <p:tav tm="100000">
                                          <p:val>
                                            <p:strVal val="#ppt_x"/>
                                          </p:val>
                                        </p:tav>
                                      </p:tavLst>
                                    </p:anim>
                                    <p:anim calcmode="lin" valueType="num">
                                      <p:cBhvr>
                                        <p:cTn id="90" dur="1000" fill="hold"/>
                                        <p:tgtEl>
                                          <p:spTgt spid="16">
                                            <p:txEl>
                                              <p:pRg st="14" end="14"/>
                                            </p:txEl>
                                          </p:spTgt>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16">
                                            <p:txEl>
                                              <p:pRg st="15" end="15"/>
                                            </p:txEl>
                                          </p:spTgt>
                                        </p:tgtEl>
                                        <p:attrNameLst>
                                          <p:attrName>style.visibility</p:attrName>
                                        </p:attrNameLst>
                                      </p:cBhvr>
                                      <p:to>
                                        <p:strVal val="visible"/>
                                      </p:to>
                                    </p:set>
                                    <p:animEffect transition="in" filter="fade">
                                      <p:cBhvr>
                                        <p:cTn id="93" dur="1000"/>
                                        <p:tgtEl>
                                          <p:spTgt spid="16">
                                            <p:txEl>
                                              <p:pRg st="15" end="15"/>
                                            </p:txEl>
                                          </p:spTgt>
                                        </p:tgtEl>
                                      </p:cBhvr>
                                    </p:animEffect>
                                    <p:anim calcmode="lin" valueType="num">
                                      <p:cBhvr>
                                        <p:cTn id="94" dur="1000" fill="hold"/>
                                        <p:tgtEl>
                                          <p:spTgt spid="16">
                                            <p:txEl>
                                              <p:pRg st="15" end="15"/>
                                            </p:txEl>
                                          </p:spTgt>
                                        </p:tgtEl>
                                        <p:attrNameLst>
                                          <p:attrName>ppt_x</p:attrName>
                                        </p:attrNameLst>
                                      </p:cBhvr>
                                      <p:tavLst>
                                        <p:tav tm="0">
                                          <p:val>
                                            <p:strVal val="#ppt_x"/>
                                          </p:val>
                                        </p:tav>
                                        <p:tav tm="100000">
                                          <p:val>
                                            <p:strVal val="#ppt_x"/>
                                          </p:val>
                                        </p:tav>
                                      </p:tavLst>
                                    </p:anim>
                                    <p:anim calcmode="lin" valueType="num">
                                      <p:cBhvr>
                                        <p:cTn id="95" dur="1000" fill="hold"/>
                                        <p:tgtEl>
                                          <p:spTgt spid="16">
                                            <p:txEl>
                                              <p:pRg st="15" end="15"/>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16">
                                            <p:txEl>
                                              <p:pRg st="16" end="16"/>
                                            </p:txEl>
                                          </p:spTgt>
                                        </p:tgtEl>
                                        <p:attrNameLst>
                                          <p:attrName>style.visibility</p:attrName>
                                        </p:attrNameLst>
                                      </p:cBhvr>
                                      <p:to>
                                        <p:strVal val="visible"/>
                                      </p:to>
                                    </p:set>
                                    <p:animEffect transition="in" filter="fade">
                                      <p:cBhvr>
                                        <p:cTn id="98" dur="1000"/>
                                        <p:tgtEl>
                                          <p:spTgt spid="16">
                                            <p:txEl>
                                              <p:pRg st="16" end="16"/>
                                            </p:txEl>
                                          </p:spTgt>
                                        </p:tgtEl>
                                      </p:cBhvr>
                                    </p:animEffect>
                                    <p:anim calcmode="lin" valueType="num">
                                      <p:cBhvr>
                                        <p:cTn id="99" dur="1000" fill="hold"/>
                                        <p:tgtEl>
                                          <p:spTgt spid="16">
                                            <p:txEl>
                                              <p:pRg st="16" end="16"/>
                                            </p:txEl>
                                          </p:spTgt>
                                        </p:tgtEl>
                                        <p:attrNameLst>
                                          <p:attrName>ppt_x</p:attrName>
                                        </p:attrNameLst>
                                      </p:cBhvr>
                                      <p:tavLst>
                                        <p:tav tm="0">
                                          <p:val>
                                            <p:strVal val="#ppt_x"/>
                                          </p:val>
                                        </p:tav>
                                        <p:tav tm="100000">
                                          <p:val>
                                            <p:strVal val="#ppt_x"/>
                                          </p:val>
                                        </p:tav>
                                      </p:tavLst>
                                    </p:anim>
                                    <p:anim calcmode="lin" valueType="num">
                                      <p:cBhvr>
                                        <p:cTn id="100" dur="1000" fill="hold"/>
                                        <p:tgtEl>
                                          <p:spTgt spid="16">
                                            <p:txEl>
                                              <p:pRg st="16" end="16"/>
                                            </p:txEl>
                                          </p:spTgt>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16">
                                            <p:txEl>
                                              <p:pRg st="17" end="17"/>
                                            </p:txEl>
                                          </p:spTgt>
                                        </p:tgtEl>
                                        <p:attrNameLst>
                                          <p:attrName>style.visibility</p:attrName>
                                        </p:attrNameLst>
                                      </p:cBhvr>
                                      <p:to>
                                        <p:strVal val="visible"/>
                                      </p:to>
                                    </p:set>
                                    <p:animEffect transition="in" filter="fade">
                                      <p:cBhvr>
                                        <p:cTn id="103" dur="1000"/>
                                        <p:tgtEl>
                                          <p:spTgt spid="16">
                                            <p:txEl>
                                              <p:pRg st="17" end="17"/>
                                            </p:txEl>
                                          </p:spTgt>
                                        </p:tgtEl>
                                      </p:cBhvr>
                                    </p:animEffect>
                                    <p:anim calcmode="lin" valueType="num">
                                      <p:cBhvr>
                                        <p:cTn id="104" dur="1000" fill="hold"/>
                                        <p:tgtEl>
                                          <p:spTgt spid="16">
                                            <p:txEl>
                                              <p:pRg st="17" end="17"/>
                                            </p:txEl>
                                          </p:spTgt>
                                        </p:tgtEl>
                                        <p:attrNameLst>
                                          <p:attrName>ppt_x</p:attrName>
                                        </p:attrNameLst>
                                      </p:cBhvr>
                                      <p:tavLst>
                                        <p:tav tm="0">
                                          <p:val>
                                            <p:strVal val="#ppt_x"/>
                                          </p:val>
                                        </p:tav>
                                        <p:tav tm="100000">
                                          <p:val>
                                            <p:strVal val="#ppt_x"/>
                                          </p:val>
                                        </p:tav>
                                      </p:tavLst>
                                    </p:anim>
                                    <p:anim calcmode="lin" valueType="num">
                                      <p:cBhvr>
                                        <p:cTn id="105" dur="1000" fill="hold"/>
                                        <p:tgtEl>
                                          <p:spTgt spid="16">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16">
                                            <p:txEl>
                                              <p:pRg st="22" end="22"/>
                                            </p:txEl>
                                          </p:spTgt>
                                        </p:tgtEl>
                                        <p:attrNameLst>
                                          <p:attrName>style.visibility</p:attrName>
                                        </p:attrNameLst>
                                      </p:cBhvr>
                                      <p:to>
                                        <p:strVal val="visible"/>
                                      </p:to>
                                    </p:set>
                                    <p:animEffect transition="in" filter="fade">
                                      <p:cBhvr>
                                        <p:cTn id="110" dur="1000"/>
                                        <p:tgtEl>
                                          <p:spTgt spid="16">
                                            <p:txEl>
                                              <p:pRg st="22" end="22"/>
                                            </p:txEl>
                                          </p:spTgt>
                                        </p:tgtEl>
                                      </p:cBhvr>
                                    </p:animEffect>
                                    <p:anim calcmode="lin" valueType="num">
                                      <p:cBhvr>
                                        <p:cTn id="111" dur="1000" fill="hold"/>
                                        <p:tgtEl>
                                          <p:spTgt spid="16">
                                            <p:txEl>
                                              <p:pRg st="22" end="22"/>
                                            </p:txEl>
                                          </p:spTgt>
                                        </p:tgtEl>
                                        <p:attrNameLst>
                                          <p:attrName>ppt_x</p:attrName>
                                        </p:attrNameLst>
                                      </p:cBhvr>
                                      <p:tavLst>
                                        <p:tav tm="0">
                                          <p:val>
                                            <p:strVal val="#ppt_x"/>
                                          </p:val>
                                        </p:tav>
                                        <p:tav tm="100000">
                                          <p:val>
                                            <p:strVal val="#ppt_x"/>
                                          </p:val>
                                        </p:tav>
                                      </p:tavLst>
                                    </p:anim>
                                    <p:anim calcmode="lin" valueType="num">
                                      <p:cBhvr>
                                        <p:cTn id="112" dur="1000" fill="hold"/>
                                        <p:tgtEl>
                                          <p:spTgt spid="16">
                                            <p:txEl>
                                              <p:pRg st="22" end="22"/>
                                            </p:txEl>
                                          </p:spTgt>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16">
                                            <p:txEl>
                                              <p:pRg st="1" end="1"/>
                                            </p:txEl>
                                          </p:spTgt>
                                        </p:tgtEl>
                                        <p:attrNameLst>
                                          <p:attrName>style.visibility</p:attrName>
                                        </p:attrNameLst>
                                      </p:cBhvr>
                                      <p:to>
                                        <p:strVal val="visible"/>
                                      </p:to>
                                    </p:set>
                                    <p:animEffect transition="in" filter="fade">
                                      <p:cBhvr>
                                        <p:cTn id="115" dur="1000"/>
                                        <p:tgtEl>
                                          <p:spTgt spid="16">
                                            <p:txEl>
                                              <p:pRg st="1" end="1"/>
                                            </p:txEl>
                                          </p:spTgt>
                                        </p:tgtEl>
                                      </p:cBhvr>
                                    </p:animEffect>
                                    <p:anim calcmode="lin" valueType="num">
                                      <p:cBhvr>
                                        <p:cTn id="116"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17" dur="1000" fill="hold"/>
                                        <p:tgtEl>
                                          <p:spTgt spid="16">
                                            <p:txEl>
                                              <p:pRg st="1" end="1"/>
                                            </p:txEl>
                                          </p:spTgt>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16">
                                            <p:txEl>
                                              <p:pRg st="2" end="2"/>
                                            </p:txEl>
                                          </p:spTgt>
                                        </p:tgtEl>
                                        <p:attrNameLst>
                                          <p:attrName>style.visibility</p:attrName>
                                        </p:attrNameLst>
                                      </p:cBhvr>
                                      <p:to>
                                        <p:strVal val="visible"/>
                                      </p:to>
                                    </p:set>
                                    <p:animEffect transition="in" filter="fade">
                                      <p:cBhvr>
                                        <p:cTn id="120" dur="1000"/>
                                        <p:tgtEl>
                                          <p:spTgt spid="16">
                                            <p:txEl>
                                              <p:pRg st="2" end="2"/>
                                            </p:txEl>
                                          </p:spTgt>
                                        </p:tgtEl>
                                      </p:cBhvr>
                                    </p:animEffect>
                                    <p:anim calcmode="lin" valueType="num">
                                      <p:cBhvr>
                                        <p:cTn id="121"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122"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nodeType="clickEffect">
                                  <p:stCondLst>
                                    <p:cond delay="0"/>
                                  </p:stCondLst>
                                  <p:childTnLst>
                                    <p:set>
                                      <p:cBhvr>
                                        <p:cTn id="126" dur="1" fill="hold">
                                          <p:stCondLst>
                                            <p:cond delay="0"/>
                                          </p:stCondLst>
                                        </p:cTn>
                                        <p:tgtEl>
                                          <p:spTgt spid="16">
                                            <p:txEl>
                                              <p:pRg st="0" end="0"/>
                                            </p:txEl>
                                          </p:spTgt>
                                        </p:tgtEl>
                                        <p:attrNameLst>
                                          <p:attrName>style.visibility</p:attrName>
                                        </p:attrNameLst>
                                      </p:cBhvr>
                                      <p:to>
                                        <p:strVal val="visible"/>
                                      </p:to>
                                    </p:set>
                                    <p:animEffect transition="in" filter="fade">
                                      <p:cBhvr>
                                        <p:cTn id="127" dur="1000"/>
                                        <p:tgtEl>
                                          <p:spTgt spid="16">
                                            <p:txEl>
                                              <p:pRg st="0" end="0"/>
                                            </p:txEl>
                                          </p:spTgt>
                                        </p:tgtEl>
                                      </p:cBhvr>
                                    </p:animEffect>
                                    <p:anim calcmode="lin" valueType="num">
                                      <p:cBhvr>
                                        <p:cTn id="12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2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7"/>
                                        </p:tgtEl>
                                        <p:attrNameLst>
                                          <p:attrName>style.visibility</p:attrName>
                                        </p:attrNameLst>
                                      </p:cBhvr>
                                      <p:to>
                                        <p:strVal val="visible"/>
                                      </p:to>
                                    </p:set>
                                    <p:animEffect transition="in" filter="fade">
                                      <p:cBhvr>
                                        <p:cTn id="134" dur="1000"/>
                                        <p:tgtEl>
                                          <p:spTgt spid="7"/>
                                        </p:tgtEl>
                                      </p:cBhvr>
                                    </p:animEffect>
                                    <p:anim calcmode="lin" valueType="num">
                                      <p:cBhvr>
                                        <p:cTn id="135" dur="1000" fill="hold"/>
                                        <p:tgtEl>
                                          <p:spTgt spid="7"/>
                                        </p:tgtEl>
                                        <p:attrNameLst>
                                          <p:attrName>ppt_x</p:attrName>
                                        </p:attrNameLst>
                                      </p:cBhvr>
                                      <p:tavLst>
                                        <p:tav tm="0">
                                          <p:val>
                                            <p:strVal val="#ppt_x"/>
                                          </p:val>
                                        </p:tav>
                                        <p:tav tm="100000">
                                          <p:val>
                                            <p:strVal val="#ppt_x"/>
                                          </p:val>
                                        </p:tav>
                                      </p:tavLst>
                                    </p:anim>
                                    <p:anim calcmode="lin" valueType="num">
                                      <p:cBhvr>
                                        <p:cTn id="136" dur="1000" fill="hold"/>
                                        <p:tgtEl>
                                          <p:spTgt spid="7"/>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9"/>
                                        </p:tgtEl>
                                        <p:attrNameLst>
                                          <p:attrName>style.visibility</p:attrName>
                                        </p:attrNameLst>
                                      </p:cBhvr>
                                      <p:to>
                                        <p:strVal val="visible"/>
                                      </p:to>
                                    </p:set>
                                    <p:animEffect transition="in" filter="fade">
                                      <p:cBhvr>
                                        <p:cTn id="139" dur="1000"/>
                                        <p:tgtEl>
                                          <p:spTgt spid="9"/>
                                        </p:tgtEl>
                                      </p:cBhvr>
                                    </p:animEffect>
                                    <p:anim calcmode="lin" valueType="num">
                                      <p:cBhvr>
                                        <p:cTn id="140" dur="1000" fill="hold"/>
                                        <p:tgtEl>
                                          <p:spTgt spid="9"/>
                                        </p:tgtEl>
                                        <p:attrNameLst>
                                          <p:attrName>ppt_x</p:attrName>
                                        </p:attrNameLst>
                                      </p:cBhvr>
                                      <p:tavLst>
                                        <p:tav tm="0">
                                          <p:val>
                                            <p:strVal val="#ppt_x"/>
                                          </p:val>
                                        </p:tav>
                                        <p:tav tm="100000">
                                          <p:val>
                                            <p:strVal val="#ppt_x"/>
                                          </p:val>
                                        </p:tav>
                                      </p:tavLst>
                                    </p:anim>
                                    <p:anim calcmode="lin" valueType="num">
                                      <p:cBhvr>
                                        <p:cTn id="141" dur="1000" fill="hold"/>
                                        <p:tgtEl>
                                          <p:spTgt spid="9"/>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11"/>
                                        </p:tgtEl>
                                        <p:attrNameLst>
                                          <p:attrName>style.visibility</p:attrName>
                                        </p:attrNameLst>
                                      </p:cBhvr>
                                      <p:to>
                                        <p:strVal val="visible"/>
                                      </p:to>
                                    </p:set>
                                    <p:animEffect transition="in" filter="fade">
                                      <p:cBhvr>
                                        <p:cTn id="144" dur="1000"/>
                                        <p:tgtEl>
                                          <p:spTgt spid="11"/>
                                        </p:tgtEl>
                                      </p:cBhvr>
                                    </p:animEffect>
                                    <p:anim calcmode="lin" valueType="num">
                                      <p:cBhvr>
                                        <p:cTn id="145" dur="1000" fill="hold"/>
                                        <p:tgtEl>
                                          <p:spTgt spid="11"/>
                                        </p:tgtEl>
                                        <p:attrNameLst>
                                          <p:attrName>ppt_x</p:attrName>
                                        </p:attrNameLst>
                                      </p:cBhvr>
                                      <p:tavLst>
                                        <p:tav tm="0">
                                          <p:val>
                                            <p:strVal val="#ppt_x"/>
                                          </p:val>
                                        </p:tav>
                                        <p:tav tm="100000">
                                          <p:val>
                                            <p:strVal val="#ppt_x"/>
                                          </p:val>
                                        </p:tav>
                                      </p:tavLst>
                                    </p:anim>
                                    <p:anim calcmode="lin" valueType="num">
                                      <p:cBhvr>
                                        <p:cTn id="146" dur="1000" fill="hold"/>
                                        <p:tgtEl>
                                          <p:spTgt spid="11"/>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8"/>
                                        </p:tgtEl>
                                        <p:attrNameLst>
                                          <p:attrName>style.visibility</p:attrName>
                                        </p:attrNameLst>
                                      </p:cBhvr>
                                      <p:to>
                                        <p:strVal val="visible"/>
                                      </p:to>
                                    </p:set>
                                    <p:animEffect transition="in" filter="fade">
                                      <p:cBhvr>
                                        <p:cTn id="149" dur="1000"/>
                                        <p:tgtEl>
                                          <p:spTgt spid="8"/>
                                        </p:tgtEl>
                                      </p:cBhvr>
                                    </p:animEffect>
                                    <p:anim calcmode="lin" valueType="num">
                                      <p:cBhvr>
                                        <p:cTn id="150" dur="1000" fill="hold"/>
                                        <p:tgtEl>
                                          <p:spTgt spid="8"/>
                                        </p:tgtEl>
                                        <p:attrNameLst>
                                          <p:attrName>ppt_x</p:attrName>
                                        </p:attrNameLst>
                                      </p:cBhvr>
                                      <p:tavLst>
                                        <p:tav tm="0">
                                          <p:val>
                                            <p:strVal val="#ppt_x"/>
                                          </p:val>
                                        </p:tav>
                                        <p:tav tm="100000">
                                          <p:val>
                                            <p:strVal val="#ppt_x"/>
                                          </p:val>
                                        </p:tav>
                                      </p:tavLst>
                                    </p:anim>
                                    <p:anim calcmode="lin" valueType="num">
                                      <p:cBhvr>
                                        <p:cTn id="1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26" presetClass="entr" presetSubtype="0" fill="hold" grpId="0" nodeType="clickEffect">
                                  <p:stCondLst>
                                    <p:cond delay="0"/>
                                  </p:stCondLst>
                                  <p:childTnLst>
                                    <p:set>
                                      <p:cBhvr>
                                        <p:cTn id="155" dur="1" fill="hold">
                                          <p:stCondLst>
                                            <p:cond delay="0"/>
                                          </p:stCondLst>
                                        </p:cTn>
                                        <p:tgtEl>
                                          <p:spTgt spid="30"/>
                                        </p:tgtEl>
                                        <p:attrNameLst>
                                          <p:attrName>style.visibility</p:attrName>
                                        </p:attrNameLst>
                                      </p:cBhvr>
                                      <p:to>
                                        <p:strVal val="visible"/>
                                      </p:to>
                                    </p:set>
                                    <p:animEffect transition="in" filter="wipe(down)">
                                      <p:cBhvr>
                                        <p:cTn id="156" dur="580">
                                          <p:stCondLst>
                                            <p:cond delay="0"/>
                                          </p:stCondLst>
                                        </p:cTn>
                                        <p:tgtEl>
                                          <p:spTgt spid="30"/>
                                        </p:tgtEl>
                                      </p:cBhvr>
                                    </p:animEffect>
                                    <p:anim calcmode="lin" valueType="num">
                                      <p:cBhvr>
                                        <p:cTn id="157"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58"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59"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60"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61"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62" dur="26">
                                          <p:stCondLst>
                                            <p:cond delay="650"/>
                                          </p:stCondLst>
                                        </p:cTn>
                                        <p:tgtEl>
                                          <p:spTgt spid="30"/>
                                        </p:tgtEl>
                                      </p:cBhvr>
                                      <p:to x="100000" y="60000"/>
                                    </p:animScale>
                                    <p:animScale>
                                      <p:cBhvr>
                                        <p:cTn id="163" dur="166" decel="50000">
                                          <p:stCondLst>
                                            <p:cond delay="676"/>
                                          </p:stCondLst>
                                        </p:cTn>
                                        <p:tgtEl>
                                          <p:spTgt spid="30"/>
                                        </p:tgtEl>
                                      </p:cBhvr>
                                      <p:to x="100000" y="100000"/>
                                    </p:animScale>
                                    <p:animScale>
                                      <p:cBhvr>
                                        <p:cTn id="164" dur="26">
                                          <p:stCondLst>
                                            <p:cond delay="1312"/>
                                          </p:stCondLst>
                                        </p:cTn>
                                        <p:tgtEl>
                                          <p:spTgt spid="30"/>
                                        </p:tgtEl>
                                      </p:cBhvr>
                                      <p:to x="100000" y="80000"/>
                                    </p:animScale>
                                    <p:animScale>
                                      <p:cBhvr>
                                        <p:cTn id="165" dur="166" decel="50000">
                                          <p:stCondLst>
                                            <p:cond delay="1338"/>
                                          </p:stCondLst>
                                        </p:cTn>
                                        <p:tgtEl>
                                          <p:spTgt spid="30"/>
                                        </p:tgtEl>
                                      </p:cBhvr>
                                      <p:to x="100000" y="100000"/>
                                    </p:animScale>
                                    <p:animScale>
                                      <p:cBhvr>
                                        <p:cTn id="166" dur="26">
                                          <p:stCondLst>
                                            <p:cond delay="1642"/>
                                          </p:stCondLst>
                                        </p:cTn>
                                        <p:tgtEl>
                                          <p:spTgt spid="30"/>
                                        </p:tgtEl>
                                      </p:cBhvr>
                                      <p:to x="100000" y="90000"/>
                                    </p:animScale>
                                    <p:animScale>
                                      <p:cBhvr>
                                        <p:cTn id="167" dur="166" decel="50000">
                                          <p:stCondLst>
                                            <p:cond delay="1668"/>
                                          </p:stCondLst>
                                        </p:cTn>
                                        <p:tgtEl>
                                          <p:spTgt spid="30"/>
                                        </p:tgtEl>
                                      </p:cBhvr>
                                      <p:to x="100000" y="100000"/>
                                    </p:animScale>
                                    <p:animScale>
                                      <p:cBhvr>
                                        <p:cTn id="168" dur="26">
                                          <p:stCondLst>
                                            <p:cond delay="1808"/>
                                          </p:stCondLst>
                                        </p:cTn>
                                        <p:tgtEl>
                                          <p:spTgt spid="30"/>
                                        </p:tgtEl>
                                      </p:cBhvr>
                                      <p:to x="100000" y="95000"/>
                                    </p:animScale>
                                    <p:animScale>
                                      <p:cBhvr>
                                        <p:cTn id="169" dur="166" decel="50000">
                                          <p:stCondLst>
                                            <p:cond delay="1834"/>
                                          </p:stCondLst>
                                        </p:cTn>
                                        <p:tgtEl>
                                          <p:spTgt spid="3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B0AF88D-378D-4BC7-BD5B-36200317105B}"/>
              </a:ext>
            </a:extLst>
          </p:cNvPr>
          <p:cNvSpPr txBox="1">
            <a:spLocks/>
          </p:cNvSpPr>
          <p:nvPr/>
        </p:nvSpPr>
        <p:spPr>
          <a:xfrm>
            <a:off x="917576" y="1318683"/>
            <a:ext cx="10153650" cy="5177014"/>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100000"/>
              <a:buFont typeface="Huawei Sans" panose="020C0503030203020204" pitchFamily="34" charset="0"/>
              <a:buChar char="▫"/>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None/>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nSpc>
                <a:spcPct val="150000"/>
              </a:lnSpc>
            </a:pP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课程导读</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a:lnSpc>
                <a:spcPct val="150000"/>
              </a:lnSpc>
            </a:pPr>
            <a:r>
              <a:rPr lang="zh-CN" altLang="en-US" sz="2200" dirty="0">
                <a:latin typeface="方正兰亭黑简体" panose="02000000000000000000" pitchFamily="2" charset="-122"/>
                <a:cs typeface="+mn-ea"/>
                <a:sym typeface="Huawei Sans" panose="020C0503030203020204" pitchFamily="34" charset="0"/>
              </a:rPr>
              <a:t>项目实战</a:t>
            </a:r>
            <a:endParaRPr lang="en-US" altLang="zh-CN" sz="2200" dirty="0">
              <a:latin typeface="方正兰亭黑简体" panose="02000000000000000000" pitchFamily="2" charset="-122"/>
              <a:cs typeface="+mn-ea"/>
              <a:sym typeface="Huawei Sans" panose="020C0503030203020204" pitchFamily="34" charset="0"/>
            </a:endParaRPr>
          </a:p>
          <a:p>
            <a:pPr marL="782638" lvl="1" indent="-381000">
              <a:lnSpc>
                <a:spcPct val="150000"/>
              </a:lnSpc>
              <a:buSzTx/>
              <a:buFont typeface="Huawei Sans" panose="020C0503030203020204" pitchFamily="34" charse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2.1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需求澄清</a:t>
            </a:r>
          </a:p>
          <a:p>
            <a:pPr marL="782638" lvl="1" indent="-381000">
              <a:lnSpc>
                <a:spcPct val="150000"/>
              </a:lnSpc>
              <a:buSzTx/>
              <a:buFont typeface="Huawei Sans" panose="020C0503030203020204" pitchFamily="34" charse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2.2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接口设计</a:t>
            </a:r>
          </a:p>
          <a:p>
            <a:pPr marL="782638" lvl="1" indent="-381000">
              <a:lnSpc>
                <a:spcPct val="150000"/>
              </a:lnSpc>
              <a:buSzTx/>
              <a:buFont typeface="Huawei Sans" panose="020C0503030203020204" pitchFamily="34" charse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2.3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命名实践</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Font typeface="Huawei Sans" panose="020C0503030203020204" pitchFamily="34" charset="0"/>
              <a:buNone/>
            </a:pPr>
            <a:r>
              <a:rPr lang="en-US" altLang="zh-CN" sz="2000" dirty="0">
                <a:latin typeface="方正兰亭黑简体" panose="02000000000000000000" pitchFamily="2" charset="-122"/>
                <a:cs typeface="+mn-ea"/>
                <a:sym typeface="Huawei Sans" panose="020C0503030203020204" pitchFamily="34" charset="0"/>
              </a:rPr>
              <a:t>2.4 </a:t>
            </a:r>
            <a:r>
              <a:rPr lang="zh-CN" altLang="en-US" sz="2000" dirty="0">
                <a:latin typeface="方正兰亭黑简体" panose="02000000000000000000" pitchFamily="2" charset="-122"/>
                <a:cs typeface="+mn-ea"/>
                <a:sym typeface="Huawei Sans" panose="020C0503030203020204" pitchFamily="34" charset="0"/>
              </a:rPr>
              <a:t>开发者测试</a:t>
            </a:r>
            <a:endParaRPr lang="en-US" altLang="zh-CN" sz="2000" dirty="0">
              <a:latin typeface="方正兰亭黑简体" panose="02000000000000000000" pitchFamily="2" charset="-122"/>
              <a:cs typeface="+mn-ea"/>
              <a:sym typeface="Huawei Sans" panose="020C0503030203020204" pitchFamily="34" charset="0"/>
            </a:endParaRPr>
          </a:p>
          <a:p>
            <a:pPr marL="782638" lvl="1" indent="-381000">
              <a:lnSpc>
                <a:spcPct val="150000"/>
              </a:lnSpc>
              <a:buSzTx/>
              <a:buFont typeface="Huawei Sans" panose="020C0503030203020204" pitchFamily="34" charse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2.5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代码版本管理</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Font typeface="Huawei Sans" panose="020C0503030203020204" pitchFamily="34" charse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2.6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编码实践</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514350" lvl="1" indent="-514350" algn="just" defTabSz="801370">
              <a:lnSpc>
                <a:spcPct val="150000"/>
              </a:lnSpc>
              <a:spcBef>
                <a:spcPct val="30000"/>
              </a:spcBef>
              <a:spcAft>
                <a:spcPct val="0"/>
              </a:spcAft>
              <a:buFont typeface="+mj-lt"/>
              <a:buAutoNum type="arabicPeriod" startAt="3"/>
            </a:pP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总结</a:t>
            </a:r>
          </a:p>
          <a:p>
            <a:pPr marL="782638" lvl="1" indent="-381000">
              <a:lnSpc>
                <a:spcPct val="150000"/>
              </a:lnSpc>
              <a:buSzTx/>
              <a:buFont typeface="Huawei Sans" panose="020C0503030203020204" pitchFamily="34" charset="0"/>
              <a:buNone/>
            </a:pPr>
            <a:endParaRPr lang="zh-CN" altLang="en-US" sz="2400" dirty="0">
              <a:cs typeface="+mn-ea"/>
              <a:sym typeface="Huawei Sans" panose="020C0503030203020204" pitchFamily="34" charset="0"/>
            </a:endParaRPr>
          </a:p>
        </p:txBody>
      </p:sp>
    </p:spTree>
    <p:extLst>
      <p:ext uri="{BB962C8B-B14F-4D97-AF65-F5344CB8AC3E}">
        <p14:creationId xmlns:p14="http://schemas.microsoft.com/office/powerpoint/2010/main" val="4086907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思考</a:t>
            </a:r>
          </a:p>
        </p:txBody>
      </p:sp>
      <p:sp>
        <p:nvSpPr>
          <p:cNvPr id="7" name="文本占位符 6">
            <a:extLst>
              <a:ext uri="{FF2B5EF4-FFF2-40B4-BE49-F238E27FC236}">
                <a16:creationId xmlns:a16="http://schemas.microsoft.com/office/drawing/2014/main" id="{7A9CEE86-8451-4A96-832F-240071FBFF4D}"/>
              </a:ext>
            </a:extLst>
          </p:cNvPr>
          <p:cNvSpPr>
            <a:spLocks noGrp="1"/>
          </p:cNvSpPr>
          <p:nvPr>
            <p:ph type="body" sz="quarter" idx="10"/>
          </p:nvPr>
        </p:nvSpPr>
        <p:spPr>
          <a:xfrm>
            <a:off x="731838" y="1158430"/>
            <a:ext cx="10728326" cy="4879805"/>
          </a:xfrm>
        </p:spPr>
        <p:txBody>
          <a:bodyPr/>
          <a:lstStyle/>
          <a:p>
            <a:pPr marL="0" indent="0">
              <a:buNone/>
            </a:pPr>
            <a:r>
              <a:rPr lang="zh-CN" altLang="en-US" sz="2200" i="0" dirty="0">
                <a:solidFill>
                  <a:srgbClr val="111111"/>
                </a:solidFill>
                <a:effectLst/>
                <a:latin typeface="方正兰亭黑简体" panose="02000000000000000000" pitchFamily="2" charset="-122"/>
                <a:ea typeface="方正兰亭黑简体" panose="02000000000000000000" pitchFamily="2" charset="-122"/>
              </a:rPr>
              <a:t>需求</a:t>
            </a:r>
            <a:r>
              <a:rPr lang="zh-CN" altLang="en-US" sz="2200" dirty="0">
                <a:solidFill>
                  <a:srgbClr val="111111"/>
                </a:solidFill>
                <a:latin typeface="方正兰亭黑简体" panose="02000000000000000000" pitchFamily="2" charset="-122"/>
                <a:ea typeface="方正兰亭黑简体" panose="02000000000000000000" pitchFamily="2" charset="-122"/>
              </a:rPr>
              <a:t>已</a:t>
            </a:r>
            <a:r>
              <a:rPr lang="zh-CN" altLang="en-US" sz="2200" i="0" dirty="0">
                <a:solidFill>
                  <a:srgbClr val="111111"/>
                </a:solidFill>
                <a:effectLst/>
                <a:latin typeface="方正兰亭黑简体" panose="02000000000000000000" pitchFamily="2" charset="-122"/>
                <a:ea typeface="方正兰亭黑简体" panose="02000000000000000000" pitchFamily="2" charset="-122"/>
              </a:rPr>
              <a:t>澄清，接口已经定义，接下来的开发过程中，我们如何</a:t>
            </a:r>
            <a:r>
              <a:rPr lang="zh-CN" altLang="en-US" sz="2200" i="0" dirty="0">
                <a:solidFill>
                  <a:srgbClr val="C00000"/>
                </a:solidFill>
                <a:effectLst/>
                <a:latin typeface="方正兰亭黑简体" panose="02000000000000000000" pitchFamily="2" charset="-122"/>
                <a:ea typeface="方正兰亭黑简体" panose="02000000000000000000" pitchFamily="2" charset="-122"/>
              </a:rPr>
              <a:t>确保需求的完整性</a:t>
            </a:r>
            <a:r>
              <a:rPr lang="zh-CN" altLang="en-US" sz="2200" dirty="0">
                <a:solidFill>
                  <a:srgbClr val="C00000"/>
                </a:solidFill>
                <a:latin typeface="方正兰亭黑简体" panose="02000000000000000000" pitchFamily="2" charset="-122"/>
              </a:rPr>
              <a:t>和代码的正确性</a:t>
            </a:r>
            <a:r>
              <a:rPr lang="zh-CN" altLang="en-US" sz="2200" i="0" dirty="0">
                <a:solidFill>
                  <a:srgbClr val="111111"/>
                </a:solidFill>
                <a:effectLst/>
                <a:latin typeface="方正兰亭黑简体" panose="02000000000000000000" pitchFamily="2" charset="-122"/>
                <a:ea typeface="方正兰亭黑简体" panose="02000000000000000000" pitchFamily="2" charset="-122"/>
              </a:rPr>
              <a:t>？</a:t>
            </a:r>
            <a:endParaRPr lang="zh-CN" altLang="en-US" sz="2200" dirty="0">
              <a:latin typeface="方正兰亭黑简体" panose="02000000000000000000" pitchFamily="2" charset="-122"/>
              <a:ea typeface="方正兰亭黑简体" panose="02000000000000000000" pitchFamily="2" charset="-122"/>
            </a:endParaRPr>
          </a:p>
          <a:p>
            <a:pPr marL="0" indent="0">
              <a:lnSpc>
                <a:spcPct val="150000"/>
              </a:lnSpc>
              <a:buNone/>
            </a:pPr>
            <a:r>
              <a:rPr lang="zh-CN" altLang="en-US" sz="2200" dirty="0">
                <a:solidFill>
                  <a:srgbClr val="C00000"/>
                </a:solidFill>
                <a:latin typeface="方正兰亭黑简体" panose="02000000000000000000" pitchFamily="2" charset="-122"/>
                <a:ea typeface="方正兰亭黑简体" panose="02000000000000000000" pitchFamily="2" charset="-122"/>
              </a:rPr>
              <a:t>开发者测试</a:t>
            </a:r>
            <a:r>
              <a:rPr lang="zh-CN" altLang="en-US" sz="2200" dirty="0">
                <a:latin typeface="方正兰亭黑简体" panose="02000000000000000000" pitchFamily="2" charset="-122"/>
                <a:ea typeface="方正兰亭黑简体" panose="02000000000000000000" pitchFamily="2" charset="-122"/>
              </a:rPr>
              <a:t>是确保代码正确性和需求完整性的</a:t>
            </a:r>
            <a:r>
              <a:rPr lang="zh-CN" altLang="en-US" sz="2200" dirty="0">
                <a:solidFill>
                  <a:srgbClr val="C00000"/>
                </a:solidFill>
                <a:latin typeface="方正兰亭黑简体" panose="02000000000000000000" pitchFamily="2" charset="-122"/>
                <a:ea typeface="方正兰亭黑简体" panose="02000000000000000000" pitchFamily="2" charset="-122"/>
              </a:rPr>
              <a:t>良好开发习惯</a:t>
            </a:r>
            <a:r>
              <a:rPr lang="zh-CN" altLang="en-US" sz="2200" dirty="0">
                <a:latin typeface="方正兰亭黑简体" panose="02000000000000000000" pitchFamily="2" charset="-122"/>
                <a:ea typeface="方正兰亭黑简体" panose="02000000000000000000" pitchFamily="2" charset="-122"/>
              </a:rPr>
              <a:t>。</a:t>
            </a:r>
            <a:endParaRPr lang="en-US" altLang="zh-CN" sz="2200" dirty="0">
              <a:latin typeface="方正兰亭黑简体" panose="02000000000000000000" pitchFamily="2" charset="-122"/>
              <a:ea typeface="方正兰亭黑简体" panose="02000000000000000000" pitchFamily="2" charset="-122"/>
            </a:endParaRPr>
          </a:p>
          <a:p>
            <a:pPr marL="0" indent="0">
              <a:lnSpc>
                <a:spcPct val="150000"/>
              </a:lnSpc>
              <a:buNone/>
            </a:pPr>
            <a:r>
              <a:rPr lang="zh-CN" altLang="en-US" sz="2200" dirty="0">
                <a:latin typeface="方正兰亭黑简体" panose="02000000000000000000" pitchFamily="2" charset="-122"/>
                <a:ea typeface="方正兰亭黑简体" panose="02000000000000000000" pitchFamily="2" charset="-122"/>
              </a:rPr>
              <a:t>为什么做开发者测试？ </a:t>
            </a:r>
            <a:endParaRPr lang="en-US" altLang="zh-CN" sz="2200" dirty="0">
              <a:latin typeface="方正兰亭黑简体" panose="02000000000000000000" pitchFamily="2" charset="-122"/>
              <a:ea typeface="方正兰亭黑简体" panose="02000000000000000000" pitchFamily="2" charset="-122"/>
            </a:endParaRPr>
          </a:p>
          <a:p>
            <a:pPr marL="0" indent="0">
              <a:lnSpc>
                <a:spcPct val="150000"/>
              </a:lnSpc>
              <a:buNone/>
            </a:pPr>
            <a:r>
              <a:rPr lang="zh-CN" altLang="en-US" sz="2200" dirty="0">
                <a:latin typeface="方正兰亭黑简体" panose="02000000000000000000" pitchFamily="2" charset="-122"/>
                <a:ea typeface="方正兰亭黑简体" panose="02000000000000000000" pitchFamily="2" charset="-122"/>
              </a:rPr>
              <a:t>如何做好开发者测试？</a:t>
            </a:r>
            <a:endParaRPr lang="en-US" altLang="zh-CN" sz="2200" dirty="0">
              <a:latin typeface="方正兰亭黑简体" panose="02000000000000000000" pitchFamily="2" charset="-122"/>
              <a:ea typeface="方正兰亭黑简体" panose="02000000000000000000" pitchFamily="2" charset="-122"/>
            </a:endParaRPr>
          </a:p>
          <a:p>
            <a:pPr marL="0" indent="0">
              <a:lnSpc>
                <a:spcPct val="150000"/>
              </a:lnSpc>
              <a:buNone/>
            </a:pPr>
            <a:r>
              <a:rPr lang="zh-CN" altLang="en-US" sz="2200" dirty="0">
                <a:latin typeface="方正兰亭黑简体" panose="02000000000000000000" pitchFamily="2" charset="-122"/>
                <a:ea typeface="方正兰亭黑简体" panose="02000000000000000000" pitchFamily="2" charset="-122"/>
              </a:rPr>
              <a:t>关键在于快速有效地构建测试防护网。那么，如何</a:t>
            </a:r>
            <a:r>
              <a:rPr lang="zh-CN" altLang="en-US" sz="2200" dirty="0">
                <a:solidFill>
                  <a:srgbClr val="C00000"/>
                </a:solidFill>
                <a:latin typeface="方正兰亭黑简体" panose="02000000000000000000" pitchFamily="2" charset="-122"/>
                <a:ea typeface="方正兰亭黑简体" panose="02000000000000000000" pitchFamily="2" charset="-122"/>
              </a:rPr>
              <a:t>快速有效</a:t>
            </a:r>
            <a:r>
              <a:rPr lang="zh-CN" altLang="en-US" sz="2200" dirty="0">
                <a:latin typeface="方正兰亭黑简体" panose="02000000000000000000" pitchFamily="2" charset="-122"/>
                <a:ea typeface="方正兰亭黑简体" panose="02000000000000000000" pitchFamily="2" charset="-122"/>
              </a:rPr>
              <a:t>地构建测试防护网呢？</a:t>
            </a:r>
          </a:p>
          <a:p>
            <a:pPr marL="0" indent="0">
              <a:buNone/>
            </a:pPr>
            <a:endParaRPr lang="zh-CN" altLang="en-US" dirty="0"/>
          </a:p>
        </p:txBody>
      </p:sp>
    </p:spTree>
    <p:extLst>
      <p:ext uri="{BB962C8B-B14F-4D97-AF65-F5344CB8AC3E}">
        <p14:creationId xmlns:p14="http://schemas.microsoft.com/office/powerpoint/2010/main" val="22701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1000"/>
                                        <p:tgtEl>
                                          <p:spTgt spid="7">
                                            <p:txEl>
                                              <p:pRg st="4" end="4"/>
                                            </p:txEl>
                                          </p:spTgt>
                                        </p:tgtEl>
                                      </p:cBhvr>
                                    </p:animEffect>
                                    <p:anim calcmode="lin" valueType="num">
                                      <p:cBhvr>
                                        <p:cTn id="2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DF282-C396-4AD2-8A00-19B33FF03644}"/>
              </a:ext>
            </a:extLst>
          </p:cNvPr>
          <p:cNvSpPr>
            <a:spLocks noGrp="1"/>
          </p:cNvSpPr>
          <p:nvPr>
            <p:ph type="title"/>
          </p:nvPr>
        </p:nvSpPr>
        <p:spPr/>
        <p:txBody>
          <a:bodyPr/>
          <a:lstStyle/>
          <a:p>
            <a:r>
              <a:rPr lang="zh-CN" altLang="en-US" dirty="0"/>
              <a:t>什么是好的测试防护网</a:t>
            </a:r>
          </a:p>
        </p:txBody>
      </p:sp>
      <p:sp>
        <p:nvSpPr>
          <p:cNvPr id="6" name="文本占位符 3"/>
          <p:cNvSpPr>
            <a:spLocks noGrp="1"/>
          </p:cNvSpPr>
          <p:nvPr>
            <p:ph type="body" sz="quarter" idx="10"/>
          </p:nvPr>
        </p:nvSpPr>
        <p:spPr/>
        <p:txBody>
          <a:bodyPr/>
          <a:lstStyle/>
          <a:p>
            <a:pPr marL="0" indent="0">
              <a:buNone/>
            </a:pPr>
            <a:r>
              <a:rPr lang="zh-CN" altLang="en-US" dirty="0">
                <a:latin typeface="方正兰亭黑简体" panose="02000000000000000000" pitchFamily="2" charset="-122"/>
              </a:rPr>
              <a:t>测试框架与原则</a:t>
            </a:r>
            <a:endParaRPr lang="en-US" altLang="zh-CN" dirty="0">
              <a:latin typeface="方正兰亭黑简体" panose="02000000000000000000" pitchFamily="2" charset="-122"/>
            </a:endParaRPr>
          </a:p>
          <a:p>
            <a:r>
              <a:rPr lang="en-US" altLang="zh-CN" sz="1800" dirty="0">
                <a:latin typeface="方正兰亭黑简体" panose="02000000000000000000" pitchFamily="2" charset="-122"/>
              </a:rPr>
              <a:t>FIRST</a:t>
            </a:r>
            <a:r>
              <a:rPr lang="zh-CN" altLang="en-US" sz="1800" dirty="0">
                <a:latin typeface="方正兰亭黑简体" panose="02000000000000000000" pitchFamily="2" charset="-122"/>
              </a:rPr>
              <a:t>原则：</a:t>
            </a:r>
            <a:r>
              <a:rPr lang="zh-CN" altLang="en-US" sz="1600" b="0" i="0" dirty="0">
                <a:solidFill>
                  <a:srgbClr val="111111"/>
                </a:solidFill>
                <a:effectLst/>
                <a:latin typeface="方正兰亭黑简体" panose="02000000000000000000" pitchFamily="2" charset="-122"/>
              </a:rPr>
              <a:t>掌握测试用例编写的基本原则，确保测试用例的独立性、可重复性和及时性</a:t>
            </a:r>
            <a:endParaRPr lang="en-US" altLang="zh-CN" sz="1600" dirty="0">
              <a:latin typeface="方正兰亭黑简体" panose="02000000000000000000" pitchFamily="2" charset="-122"/>
            </a:endParaRPr>
          </a:p>
          <a:p>
            <a:r>
              <a:rPr lang="zh-CN" altLang="en-US" sz="1800" dirty="0">
                <a:latin typeface="方正兰亭黑简体" panose="02000000000000000000" pitchFamily="2" charset="-122"/>
              </a:rPr>
              <a:t>正交分解法：</a:t>
            </a:r>
            <a:r>
              <a:rPr lang="zh-CN" altLang="en-US" sz="1600" dirty="0">
                <a:solidFill>
                  <a:srgbClr val="111111"/>
                </a:solidFill>
                <a:latin typeface="方正兰亭黑简体" panose="02000000000000000000" pitchFamily="2" charset="-122"/>
              </a:rPr>
              <a:t>设计高效测试用例的方法，覆盖更多</a:t>
            </a:r>
            <a:r>
              <a:rPr lang="zh-CN" altLang="en-US" sz="1600" b="0" i="0" dirty="0">
                <a:solidFill>
                  <a:srgbClr val="111111"/>
                </a:solidFill>
                <a:effectLst/>
                <a:latin typeface="方正兰亭黑简体" panose="02000000000000000000" pitchFamily="2" charset="-122"/>
              </a:rPr>
              <a:t>的测试场景</a:t>
            </a:r>
            <a:endParaRPr lang="en-US" altLang="zh-CN" sz="1600" b="0" i="0" dirty="0">
              <a:solidFill>
                <a:srgbClr val="111111"/>
              </a:solidFill>
              <a:effectLst/>
              <a:latin typeface="方正兰亭黑简体" panose="02000000000000000000" pitchFamily="2" charset="-122"/>
            </a:endParaRPr>
          </a:p>
          <a:p>
            <a:r>
              <a:rPr lang="zh-CN" altLang="en-US" sz="1800" dirty="0">
                <a:latin typeface="方正兰亭黑简体" panose="02000000000000000000" pitchFamily="2" charset="-122"/>
              </a:rPr>
              <a:t>测试命名规则：</a:t>
            </a:r>
            <a:r>
              <a:rPr lang="zh-CN" altLang="en-US" sz="1600" b="0" i="0" dirty="0">
                <a:solidFill>
                  <a:srgbClr val="111111"/>
                </a:solidFill>
                <a:effectLst/>
                <a:latin typeface="方正兰亭黑简体" panose="02000000000000000000" pitchFamily="2" charset="-122"/>
              </a:rPr>
              <a:t>理解并应用“测试即文档”的概念，使测试用例名称清晰明了，便于理解和维护</a:t>
            </a:r>
            <a:endParaRPr lang="en-US" altLang="zh-CN" sz="1800" dirty="0">
              <a:latin typeface="方正兰亭黑简体" panose="02000000000000000000"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测试防护网：</a:t>
            </a:r>
            <a:r>
              <a:rPr lang="en-US" altLang="zh-CN" dirty="0">
                <a:solidFill>
                  <a:srgbClr val="C00000"/>
                </a:solidFill>
                <a:latin typeface="方正兰亭黑简体" panose="02000000000000000000" pitchFamily="2" charset="-122"/>
              </a:rPr>
              <a:t>F</a:t>
            </a:r>
            <a:r>
              <a:rPr lang="en-US" altLang="zh-CN" dirty="0">
                <a:latin typeface="方正兰亭黑简体" panose="02000000000000000000" pitchFamily="2" charset="-122"/>
              </a:rPr>
              <a:t>IRST</a:t>
            </a:r>
            <a:r>
              <a:rPr lang="zh-CN" altLang="en-US" dirty="0">
                <a:latin typeface="方正兰亭黑简体" panose="02000000000000000000" pitchFamily="2" charset="-122"/>
              </a:rPr>
              <a:t>原则</a:t>
            </a:r>
            <a:endParaRPr lang="zh-CN" altLang="en-US" dirty="0"/>
          </a:p>
        </p:txBody>
      </p:sp>
      <p:sp>
        <p:nvSpPr>
          <p:cNvPr id="4" name="文本占位符 3"/>
          <p:cNvSpPr>
            <a:spLocks noGrp="1"/>
          </p:cNvSpPr>
          <p:nvPr>
            <p:ph type="body" sz="quarter" idx="10"/>
          </p:nvPr>
        </p:nvSpPr>
        <p:spPr/>
        <p:txBody>
          <a:bodyPr/>
          <a:lstStyle/>
          <a:p>
            <a:pPr marL="0" indent="0">
              <a:buNone/>
            </a:pPr>
            <a:r>
              <a:rPr lang="en-US" altLang="zh-CN" sz="2000" dirty="0">
                <a:solidFill>
                  <a:srgbClr val="C00000"/>
                </a:solidFill>
                <a:latin typeface="方正兰亭黑简体" panose="02000000000000000000" pitchFamily="2" charset="-122"/>
              </a:rPr>
              <a:t>F</a:t>
            </a:r>
            <a:r>
              <a:rPr lang="en-US" altLang="zh-CN" sz="2000" dirty="0">
                <a:latin typeface="方正兰亭黑简体" panose="02000000000000000000" pitchFamily="2" charset="-122"/>
              </a:rPr>
              <a:t>ast</a:t>
            </a:r>
            <a:r>
              <a:rPr lang="zh-CN" altLang="en-US" sz="2000" dirty="0">
                <a:latin typeface="方正兰亭黑简体" panose="02000000000000000000" pitchFamily="2" charset="-122"/>
              </a:rPr>
              <a:t>（快速）</a:t>
            </a:r>
            <a:endParaRPr lang="en-US" altLang="zh-CN" sz="2000" dirty="0">
              <a:latin typeface="方正兰亭黑简体" panose="02000000000000000000" pitchFamily="2" charset="-122"/>
            </a:endParaRPr>
          </a:p>
          <a:p>
            <a:pPr marL="0" indent="0">
              <a:buNone/>
            </a:pPr>
            <a:r>
              <a:rPr lang="zh-CN" altLang="en-US" sz="2000" dirty="0">
                <a:latin typeface="方正兰亭黑简体" panose="02000000000000000000" pitchFamily="2" charset="-122"/>
              </a:rPr>
              <a:t>测试的运行速度将直接决定自动化的反馈速度，速度越快，越能提早发现问题。</a:t>
            </a:r>
            <a:endParaRPr lang="en-US" altLang="zh-CN" sz="2000" dirty="0">
              <a:latin typeface="方正兰亭黑简体" panose="02000000000000000000" pitchFamily="2" charset="-122"/>
            </a:endParaRPr>
          </a:p>
          <a:p>
            <a:pPr marL="0" indent="0">
              <a:buNone/>
            </a:pPr>
            <a:r>
              <a:rPr lang="zh-CN" altLang="en-US" sz="2000" dirty="0">
                <a:latin typeface="方正兰亭黑简体" panose="02000000000000000000" pitchFamily="2" charset="-122"/>
              </a:rPr>
              <a:t>反例：一个测试用例需要跑</a:t>
            </a:r>
            <a:r>
              <a:rPr lang="en-US" altLang="zh-CN" sz="2000" dirty="0">
                <a:latin typeface="方正兰亭黑简体" panose="02000000000000000000" pitchFamily="2" charset="-122"/>
              </a:rPr>
              <a:t>10</a:t>
            </a:r>
            <a:r>
              <a:rPr lang="zh-CN" altLang="en-US" sz="2000" dirty="0">
                <a:latin typeface="方正兰亭黑简体" panose="02000000000000000000" pitchFamily="2" charset="-122"/>
              </a:rPr>
              <a:t>分钟。</a:t>
            </a:r>
            <a:endParaRPr lang="en-US" altLang="zh-CN" sz="2000" dirty="0">
              <a:latin typeface="方正兰亭黑简体" panose="02000000000000000000"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测试防护网：</a:t>
            </a:r>
            <a:r>
              <a:rPr lang="en-US" altLang="zh-CN" dirty="0">
                <a:latin typeface="方正兰亭黑简体" panose="02000000000000000000" pitchFamily="2" charset="-122"/>
              </a:rPr>
              <a:t>F</a:t>
            </a:r>
            <a:r>
              <a:rPr lang="en-US" altLang="zh-CN" dirty="0">
                <a:solidFill>
                  <a:srgbClr val="C00000"/>
                </a:solidFill>
                <a:latin typeface="方正兰亭黑简体" panose="02000000000000000000" pitchFamily="2" charset="-122"/>
              </a:rPr>
              <a:t>I</a:t>
            </a:r>
            <a:r>
              <a:rPr lang="en-US" altLang="zh-CN" dirty="0">
                <a:latin typeface="方正兰亭黑简体" panose="02000000000000000000" pitchFamily="2" charset="-122"/>
              </a:rPr>
              <a:t>RST</a:t>
            </a:r>
            <a:r>
              <a:rPr lang="zh-CN" altLang="en-US" dirty="0">
                <a:latin typeface="方正兰亭黑简体" panose="02000000000000000000" pitchFamily="2" charset="-122"/>
              </a:rPr>
              <a:t>原则</a:t>
            </a:r>
            <a:endParaRPr lang="zh-CN" altLang="en-US" dirty="0"/>
          </a:p>
        </p:txBody>
      </p:sp>
      <p:sp>
        <p:nvSpPr>
          <p:cNvPr id="4" name="文本占位符 3"/>
          <p:cNvSpPr>
            <a:spLocks noGrp="1"/>
          </p:cNvSpPr>
          <p:nvPr>
            <p:ph type="body" sz="quarter" idx="10"/>
          </p:nvPr>
        </p:nvSpPr>
        <p:spPr/>
        <p:txBody>
          <a:bodyPr/>
          <a:lstStyle/>
          <a:p>
            <a:pPr marL="0" indent="0">
              <a:buNone/>
            </a:pPr>
            <a:r>
              <a:rPr lang="en-US" altLang="zh-CN" sz="2000" dirty="0">
                <a:solidFill>
                  <a:srgbClr val="C00000"/>
                </a:solidFill>
                <a:latin typeface="方正兰亭黑简体" panose="02000000000000000000" pitchFamily="2" charset="-122"/>
              </a:rPr>
              <a:t>I</a:t>
            </a:r>
            <a:r>
              <a:rPr lang="en-US" altLang="zh-CN" sz="2000" dirty="0">
                <a:latin typeface="方正兰亭黑简体" panose="02000000000000000000" pitchFamily="2" charset="-122"/>
              </a:rPr>
              <a:t>solated</a:t>
            </a:r>
            <a:r>
              <a:rPr lang="zh-CN" altLang="en-US" sz="2000" dirty="0">
                <a:latin typeface="方正兰亭黑简体" panose="02000000000000000000" pitchFamily="2" charset="-122"/>
              </a:rPr>
              <a:t>（独立）</a:t>
            </a:r>
            <a:endParaRPr lang="en-US" altLang="zh-CN" sz="2000" dirty="0">
              <a:latin typeface="方正兰亭黑简体" panose="02000000000000000000" pitchFamily="2" charset="-122"/>
            </a:endParaRPr>
          </a:p>
          <a:p>
            <a:pPr marL="0" indent="0">
              <a:buNone/>
            </a:pPr>
            <a:r>
              <a:rPr lang="zh-CN" altLang="en-US" sz="2000" dirty="0">
                <a:latin typeface="方正兰亭黑简体" panose="02000000000000000000" pitchFamily="2" charset="-122"/>
              </a:rPr>
              <a:t>每一个测试用例需要保证完全独立运行，互不依赖，这样才能保证测试运行不被干扰，从而能够进行并行运行甚至分布式运行，使得测试运行更加</a:t>
            </a:r>
            <a:r>
              <a:rPr lang="en-US" altLang="zh-CN" sz="2000" dirty="0">
                <a:latin typeface="方正兰亭黑简体" panose="02000000000000000000" pitchFamily="2" charset="-122"/>
              </a:rPr>
              <a:t>Fast</a:t>
            </a:r>
            <a:r>
              <a:rPr lang="zh-CN" altLang="en-US" sz="2000" dirty="0">
                <a:latin typeface="方正兰亭黑简体" panose="02000000000000000000" pitchFamily="2" charset="-122"/>
              </a:rPr>
              <a:t>。</a:t>
            </a:r>
            <a:endParaRPr lang="en-US" altLang="zh-CN" sz="2000" dirty="0">
              <a:latin typeface="方正兰亭黑简体" panose="02000000000000000000" pitchFamily="2" charset="-122"/>
            </a:endParaRPr>
          </a:p>
          <a:p>
            <a:r>
              <a:rPr lang="zh-CN" altLang="en-US" sz="1800" dirty="0">
                <a:latin typeface="方正兰亭黑简体" panose="02000000000000000000" pitchFamily="2" charset="-122"/>
              </a:rPr>
              <a:t>可独立运行任何一个测试用例</a:t>
            </a:r>
            <a:endParaRPr lang="en-US" altLang="zh-CN" sz="1800" dirty="0">
              <a:latin typeface="方正兰亭黑简体" panose="02000000000000000000" pitchFamily="2" charset="-122"/>
            </a:endParaRPr>
          </a:p>
          <a:p>
            <a:r>
              <a:rPr lang="zh-CN" altLang="en-US" sz="1800" dirty="0">
                <a:latin typeface="方正兰亭黑简体" panose="02000000000000000000" pitchFamily="2" charset="-122"/>
              </a:rPr>
              <a:t>可任何顺序运行测试</a:t>
            </a:r>
            <a:endParaRPr lang="en-US" altLang="zh-CN" sz="1800" dirty="0">
              <a:latin typeface="方正兰亭黑简体" panose="02000000000000000000" pitchFamily="2" charset="-122"/>
            </a:endParaRPr>
          </a:p>
          <a:p>
            <a:pPr marL="0" indent="0">
              <a:buNone/>
            </a:pPr>
            <a:r>
              <a:rPr lang="zh-CN" altLang="en-US" sz="2000" dirty="0">
                <a:latin typeface="方正兰亭黑简体" panose="02000000000000000000" pitchFamily="2" charset="-122"/>
              </a:rPr>
              <a:t>反例：一个测试用例调用了另外一个测试用例</a:t>
            </a:r>
            <a:endParaRPr lang="en-US" altLang="zh-CN" sz="2000" dirty="0">
              <a:latin typeface="方正兰亭黑简体" panose="02000000000000000000" pitchFamily="2" charset="-122"/>
            </a:endParaRPr>
          </a:p>
          <a:p>
            <a:r>
              <a:rPr lang="zh-CN" altLang="en-US" sz="1800" dirty="0">
                <a:latin typeface="方正兰亭黑简体" panose="02000000000000000000" pitchFamily="2" charset="-122"/>
              </a:rPr>
              <a:t>当测试相互依赖时，一个用例未通过会导致一连串的测试失败，使问题的诊断变得困难</a:t>
            </a:r>
            <a:endParaRPr lang="en-US" altLang="zh-CN" sz="1800" dirty="0">
              <a:latin typeface="方正兰亭黑简体" panose="02000000000000000000"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测试防护网：</a:t>
            </a:r>
            <a:r>
              <a:rPr lang="en-US" altLang="zh-CN" dirty="0">
                <a:latin typeface="方正兰亭黑简体" panose="02000000000000000000" pitchFamily="2" charset="-122"/>
              </a:rPr>
              <a:t>FI</a:t>
            </a:r>
            <a:r>
              <a:rPr lang="en-US" altLang="zh-CN" dirty="0">
                <a:solidFill>
                  <a:srgbClr val="C00000"/>
                </a:solidFill>
                <a:latin typeface="方正兰亭黑简体" panose="02000000000000000000" pitchFamily="2" charset="-122"/>
              </a:rPr>
              <a:t>R</a:t>
            </a:r>
            <a:r>
              <a:rPr lang="en-US" altLang="zh-CN" dirty="0">
                <a:latin typeface="方正兰亭黑简体" panose="02000000000000000000" pitchFamily="2" charset="-122"/>
              </a:rPr>
              <a:t>ST</a:t>
            </a:r>
            <a:r>
              <a:rPr lang="zh-CN" altLang="en-US" dirty="0">
                <a:latin typeface="方正兰亭黑简体" panose="02000000000000000000" pitchFamily="2" charset="-122"/>
              </a:rPr>
              <a:t>原则</a:t>
            </a:r>
            <a:endParaRPr lang="zh-CN" altLang="en-US" dirty="0"/>
          </a:p>
        </p:txBody>
      </p:sp>
      <p:sp>
        <p:nvSpPr>
          <p:cNvPr id="4" name="文本占位符 3"/>
          <p:cNvSpPr>
            <a:spLocks noGrp="1"/>
          </p:cNvSpPr>
          <p:nvPr>
            <p:ph type="body" sz="quarter" idx="10"/>
          </p:nvPr>
        </p:nvSpPr>
        <p:spPr/>
        <p:txBody>
          <a:bodyPr/>
          <a:lstStyle/>
          <a:p>
            <a:pPr marL="0" indent="0">
              <a:buNone/>
            </a:pPr>
            <a:r>
              <a:rPr lang="en-US" altLang="zh-CN" sz="2000" dirty="0">
                <a:solidFill>
                  <a:srgbClr val="C00000"/>
                </a:solidFill>
                <a:latin typeface="方正兰亭黑简体" panose="02000000000000000000" pitchFamily="2" charset="-122"/>
              </a:rPr>
              <a:t>R</a:t>
            </a:r>
            <a:r>
              <a:rPr lang="en-US" altLang="zh-CN" sz="2000" dirty="0">
                <a:latin typeface="方正兰亭黑简体" panose="02000000000000000000" pitchFamily="2" charset="-122"/>
              </a:rPr>
              <a:t>epeatable</a:t>
            </a:r>
            <a:r>
              <a:rPr lang="zh-CN" altLang="en-US" sz="2000" dirty="0">
                <a:latin typeface="方正兰亭黑简体" panose="02000000000000000000" pitchFamily="2" charset="-122"/>
              </a:rPr>
              <a:t>（可重复）</a:t>
            </a:r>
            <a:endParaRPr lang="en-US" altLang="zh-CN" sz="2000" dirty="0">
              <a:latin typeface="方正兰亭黑简体" panose="02000000000000000000" pitchFamily="2" charset="-122"/>
            </a:endParaRPr>
          </a:p>
          <a:p>
            <a:pPr marL="0" indent="0">
              <a:buNone/>
            </a:pPr>
            <a:r>
              <a:rPr lang="zh-CN" altLang="en-US" sz="2000" dirty="0">
                <a:latin typeface="方正兰亭黑简体" panose="02000000000000000000" pitchFamily="2" charset="-122"/>
              </a:rPr>
              <a:t>每一个测试用例在运行条件不变的情况下，不论重复运行多少次，运行结果必须完全一致（幂等）。</a:t>
            </a:r>
            <a:endParaRPr lang="en-US" altLang="zh-CN" sz="2000" dirty="0">
              <a:latin typeface="方正兰亭黑简体" panose="02000000000000000000" pitchFamily="2" charset="-122"/>
            </a:endParaRPr>
          </a:p>
          <a:p>
            <a:pPr marL="0" indent="0">
              <a:buNone/>
            </a:pPr>
            <a:r>
              <a:rPr lang="zh-CN" altLang="en-US" sz="2000" dirty="0">
                <a:latin typeface="方正兰亭黑简体" panose="02000000000000000000" pitchFamily="2" charset="-122"/>
              </a:rPr>
              <a:t>反例：在没有任何代码变更的情况下，一个测试用例跑了</a:t>
            </a:r>
            <a:r>
              <a:rPr lang="en-US" altLang="zh-CN" sz="2000" dirty="0">
                <a:latin typeface="方正兰亭黑简体" panose="02000000000000000000" pitchFamily="2" charset="-122"/>
              </a:rPr>
              <a:t>999</a:t>
            </a:r>
            <a:r>
              <a:rPr lang="zh-CN" altLang="en-US" sz="2000" dirty="0">
                <a:latin typeface="方正兰亭黑简体" panose="02000000000000000000" pitchFamily="2" charset="-122"/>
              </a:rPr>
              <a:t>次都通过了，但第</a:t>
            </a:r>
            <a:r>
              <a:rPr lang="en-US" altLang="zh-CN" sz="2000" dirty="0">
                <a:latin typeface="方正兰亭黑简体" panose="02000000000000000000" pitchFamily="2" charset="-122"/>
              </a:rPr>
              <a:t>1000</a:t>
            </a:r>
            <a:r>
              <a:rPr lang="zh-CN" altLang="en-US" sz="2000" dirty="0">
                <a:latin typeface="方正兰亭黑简体" panose="02000000000000000000" pitchFamily="2" charset="-122"/>
              </a:rPr>
              <a:t>次出错了。</a:t>
            </a:r>
            <a:endParaRPr lang="en-US" altLang="zh-CN" sz="2000" dirty="0">
              <a:latin typeface="方正兰亭黑简体" panose="02000000000000000000"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测试防护网：</a:t>
            </a:r>
            <a:r>
              <a:rPr lang="en-US" altLang="zh-CN" dirty="0">
                <a:solidFill>
                  <a:schemeClr val="tx1">
                    <a:lumMod val="95000"/>
                    <a:lumOff val="5000"/>
                  </a:schemeClr>
                </a:solidFill>
                <a:latin typeface="方正兰亭黑简体" panose="02000000000000000000" pitchFamily="2" charset="-122"/>
              </a:rPr>
              <a:t>F</a:t>
            </a:r>
            <a:r>
              <a:rPr lang="en-US" altLang="zh-CN" dirty="0">
                <a:latin typeface="方正兰亭黑简体" panose="02000000000000000000" pitchFamily="2" charset="-122"/>
              </a:rPr>
              <a:t>IR</a:t>
            </a:r>
            <a:r>
              <a:rPr lang="en-US" altLang="zh-CN" dirty="0">
                <a:solidFill>
                  <a:srgbClr val="C00000"/>
                </a:solidFill>
                <a:latin typeface="方正兰亭黑简体" panose="02000000000000000000" pitchFamily="2" charset="-122"/>
              </a:rPr>
              <a:t>S</a:t>
            </a:r>
            <a:r>
              <a:rPr lang="en-US" altLang="zh-CN" dirty="0">
                <a:latin typeface="方正兰亭黑简体" panose="02000000000000000000" pitchFamily="2" charset="-122"/>
              </a:rPr>
              <a:t>T</a:t>
            </a:r>
            <a:r>
              <a:rPr lang="zh-CN" altLang="en-US" dirty="0">
                <a:latin typeface="方正兰亭黑简体" panose="02000000000000000000" pitchFamily="2" charset="-122"/>
              </a:rPr>
              <a:t>原则</a:t>
            </a:r>
            <a:endParaRPr lang="zh-CN" altLang="en-US" dirty="0"/>
          </a:p>
        </p:txBody>
      </p:sp>
      <p:sp>
        <p:nvSpPr>
          <p:cNvPr id="4" name="文本占位符 3"/>
          <p:cNvSpPr>
            <a:spLocks noGrp="1"/>
          </p:cNvSpPr>
          <p:nvPr>
            <p:ph type="body" sz="quarter" idx="10"/>
          </p:nvPr>
        </p:nvSpPr>
        <p:spPr/>
        <p:txBody>
          <a:bodyPr/>
          <a:lstStyle/>
          <a:p>
            <a:pPr marL="0" indent="0">
              <a:buNone/>
            </a:pPr>
            <a:r>
              <a:rPr lang="en-US" altLang="zh-CN" sz="2000" dirty="0">
                <a:solidFill>
                  <a:srgbClr val="C00000"/>
                </a:solidFill>
                <a:latin typeface="方正兰亭黑简体" panose="02000000000000000000" pitchFamily="2" charset="-122"/>
              </a:rPr>
              <a:t>S</a:t>
            </a:r>
            <a:r>
              <a:rPr lang="en-US" altLang="zh-CN" sz="2000" dirty="0">
                <a:latin typeface="方正兰亭黑简体" panose="02000000000000000000" pitchFamily="2" charset="-122"/>
              </a:rPr>
              <a:t>elf-Validating</a:t>
            </a:r>
            <a:r>
              <a:rPr lang="zh-CN" altLang="en-US" sz="2000" dirty="0">
                <a:latin typeface="方正兰亭黑简体" panose="02000000000000000000" pitchFamily="2" charset="-122"/>
              </a:rPr>
              <a:t>（自验）</a:t>
            </a:r>
            <a:endParaRPr lang="en-US" altLang="zh-CN" sz="2000" dirty="0">
              <a:latin typeface="方正兰亭黑简体" panose="02000000000000000000" pitchFamily="2" charset="-122"/>
            </a:endParaRPr>
          </a:p>
          <a:p>
            <a:pPr marL="0" indent="0">
              <a:buNone/>
            </a:pPr>
            <a:r>
              <a:rPr lang="zh-CN" altLang="en-US" sz="2000" dirty="0">
                <a:latin typeface="方正兰亭黑简体" panose="02000000000000000000" pitchFamily="2" charset="-122"/>
              </a:rPr>
              <a:t>测试用例必须能够自动告知（断言）运行结果，而不依赖人工进行判断。</a:t>
            </a:r>
            <a:endParaRPr lang="en-US" altLang="zh-CN" sz="2000" dirty="0">
              <a:latin typeface="方正兰亭黑简体" panose="02000000000000000000" pitchFamily="2" charset="-122"/>
            </a:endParaRPr>
          </a:p>
          <a:p>
            <a:pPr marL="0" indent="0">
              <a:buNone/>
            </a:pPr>
            <a:r>
              <a:rPr lang="zh-CN" altLang="en-US" sz="2000" dirty="0">
                <a:latin typeface="方正兰亭黑简体" panose="02000000000000000000" pitchFamily="2" charset="-122"/>
              </a:rPr>
              <a:t>反例：测试只能打印运行日志，需要依赖人工判断运行是否符合预期。</a:t>
            </a:r>
            <a:endParaRPr lang="en-US" altLang="zh-CN" sz="2000" dirty="0">
              <a:latin typeface="方正兰亭黑简体" panose="02000000000000000000"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测试防护网：</a:t>
            </a:r>
            <a:r>
              <a:rPr lang="en-US" altLang="zh-CN" dirty="0">
                <a:solidFill>
                  <a:schemeClr val="tx1">
                    <a:lumMod val="95000"/>
                    <a:lumOff val="5000"/>
                  </a:schemeClr>
                </a:solidFill>
                <a:latin typeface="方正兰亭黑简体" panose="02000000000000000000" pitchFamily="2" charset="-122"/>
              </a:rPr>
              <a:t>F</a:t>
            </a:r>
            <a:r>
              <a:rPr lang="en-US" altLang="zh-CN" dirty="0">
                <a:latin typeface="方正兰亭黑简体" panose="02000000000000000000" pitchFamily="2" charset="-122"/>
              </a:rPr>
              <a:t>IRS</a:t>
            </a:r>
            <a:r>
              <a:rPr lang="en-US" altLang="zh-CN" dirty="0">
                <a:solidFill>
                  <a:srgbClr val="C00000"/>
                </a:solidFill>
                <a:latin typeface="方正兰亭黑简体" panose="02000000000000000000" pitchFamily="2" charset="-122"/>
              </a:rPr>
              <a:t>T</a:t>
            </a:r>
            <a:r>
              <a:rPr lang="zh-CN" altLang="en-US" dirty="0">
                <a:latin typeface="方正兰亭黑简体" panose="02000000000000000000" pitchFamily="2" charset="-122"/>
              </a:rPr>
              <a:t>原则</a:t>
            </a:r>
            <a:endParaRPr lang="zh-CN" altLang="en-US" dirty="0"/>
          </a:p>
        </p:txBody>
      </p:sp>
      <p:sp>
        <p:nvSpPr>
          <p:cNvPr id="4" name="文本占位符 3"/>
          <p:cNvSpPr>
            <a:spLocks noGrp="1"/>
          </p:cNvSpPr>
          <p:nvPr>
            <p:ph type="body" sz="quarter" idx="10"/>
          </p:nvPr>
        </p:nvSpPr>
        <p:spPr/>
        <p:txBody>
          <a:bodyPr/>
          <a:lstStyle/>
          <a:p>
            <a:pPr marL="0" indent="0">
              <a:buNone/>
            </a:pPr>
            <a:r>
              <a:rPr lang="en-US" altLang="zh-CN" sz="2000" dirty="0">
                <a:solidFill>
                  <a:srgbClr val="C00000"/>
                </a:solidFill>
                <a:latin typeface="方正兰亭黑简体" panose="02000000000000000000" pitchFamily="2" charset="-122"/>
              </a:rPr>
              <a:t>T</a:t>
            </a:r>
            <a:r>
              <a:rPr lang="en-US" altLang="zh-CN" sz="2000" dirty="0">
                <a:latin typeface="方正兰亭黑简体" panose="02000000000000000000" pitchFamily="2" charset="-122"/>
              </a:rPr>
              <a:t>imely</a:t>
            </a:r>
            <a:r>
              <a:rPr lang="zh-CN" altLang="en-US" sz="2000" dirty="0">
                <a:latin typeface="方正兰亭黑简体" panose="02000000000000000000" pitchFamily="2" charset="-122"/>
              </a:rPr>
              <a:t>（及时）</a:t>
            </a:r>
            <a:endParaRPr lang="en-US" altLang="zh-CN" sz="2000" dirty="0">
              <a:latin typeface="方正兰亭黑简体" panose="02000000000000000000" pitchFamily="2" charset="-122"/>
            </a:endParaRPr>
          </a:p>
          <a:p>
            <a:pPr marL="0" indent="0">
              <a:buNone/>
            </a:pPr>
            <a:r>
              <a:rPr lang="zh-CN" altLang="en-US" sz="2000" dirty="0">
                <a:latin typeface="方正兰亭黑简体" panose="02000000000000000000" pitchFamily="2" charset="-122"/>
              </a:rPr>
              <a:t>编写自动化测试是一种好的习惯，为了保证能够及时得到反馈，必须及时编写自动化测试而不拖延，一旦拖延，就很难补回来，为了能够将这件事情做到极致，那么就要做到“测试先行（</a:t>
            </a:r>
            <a:r>
              <a:rPr lang="en-US" altLang="zh-CN" sz="2000" dirty="0">
                <a:latin typeface="方正兰亭黑简体" panose="02000000000000000000" pitchFamily="2" charset="-122"/>
              </a:rPr>
              <a:t>Test First</a:t>
            </a:r>
            <a:r>
              <a:rPr lang="zh-CN" altLang="en-US" sz="2000" dirty="0">
                <a:latin typeface="方正兰亭黑简体" panose="02000000000000000000" pitchFamily="2" charset="-122"/>
              </a:rPr>
              <a:t>）”，直至“测试驱动开发（</a:t>
            </a:r>
            <a:r>
              <a:rPr lang="en-US" altLang="zh-CN" sz="2000" dirty="0">
                <a:latin typeface="方正兰亭黑简体" panose="02000000000000000000" pitchFamily="2" charset="-122"/>
              </a:rPr>
              <a:t>Test-Driven Development</a:t>
            </a:r>
            <a:r>
              <a:rPr lang="zh-CN" altLang="en-US" sz="2000" dirty="0">
                <a:latin typeface="方正兰亭黑简体" panose="02000000000000000000" pitchFamily="2" charset="-122"/>
              </a:rPr>
              <a:t>）”。</a:t>
            </a:r>
            <a:endParaRPr lang="en-US" altLang="zh-CN" sz="2000" dirty="0">
              <a:latin typeface="方正兰亭黑简体" panose="02000000000000000000" pitchFamily="2" charset="-122"/>
            </a:endParaRPr>
          </a:p>
          <a:p>
            <a:pPr marL="0" indent="0">
              <a:buNone/>
            </a:pPr>
            <a:r>
              <a:rPr lang="zh-CN" altLang="en-US" sz="2000" dirty="0">
                <a:latin typeface="方正兰亭黑简体" panose="02000000000000000000" pitchFamily="2" charset="-122"/>
              </a:rPr>
              <a:t>反例：现在太忙，后面找个时间集中补测试。</a:t>
            </a:r>
            <a:endParaRPr lang="en-US" altLang="zh-CN" sz="2000" dirty="0">
              <a:latin typeface="方正兰亭黑简体" panose="02000000000000000000"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测试防护网：正交分解法</a:t>
            </a:r>
          </a:p>
        </p:txBody>
      </p:sp>
      <p:graphicFrame>
        <p:nvGraphicFramePr>
          <p:cNvPr id="5" name="表格 4"/>
          <p:cNvGraphicFramePr>
            <a:graphicFrameLocks noGrp="1"/>
          </p:cNvGraphicFramePr>
          <p:nvPr>
            <p:extLst>
              <p:ext uri="{D42A27DB-BD31-4B8C-83A1-F6EECF244321}">
                <p14:modId xmlns:p14="http://schemas.microsoft.com/office/powerpoint/2010/main" val="156720848"/>
              </p:ext>
            </p:extLst>
          </p:nvPr>
        </p:nvGraphicFramePr>
        <p:xfrm>
          <a:off x="731838" y="1047750"/>
          <a:ext cx="10051145" cy="4269917"/>
        </p:xfrm>
        <a:graphic>
          <a:graphicData uri="http://schemas.openxmlformats.org/drawingml/2006/table">
            <a:tbl>
              <a:tblPr firstRow="1" bandRow="1">
                <a:tableStyleId>{5940675A-B579-460E-94D1-54222C63F5DA}</a:tableStyleId>
              </a:tblPr>
              <a:tblGrid>
                <a:gridCol w="2010229">
                  <a:extLst>
                    <a:ext uri="{9D8B030D-6E8A-4147-A177-3AD203B41FA5}">
                      <a16:colId xmlns:a16="http://schemas.microsoft.com/office/drawing/2014/main" val="20000"/>
                    </a:ext>
                  </a:extLst>
                </a:gridCol>
                <a:gridCol w="2010229">
                  <a:extLst>
                    <a:ext uri="{9D8B030D-6E8A-4147-A177-3AD203B41FA5}">
                      <a16:colId xmlns:a16="http://schemas.microsoft.com/office/drawing/2014/main" val="20001"/>
                    </a:ext>
                  </a:extLst>
                </a:gridCol>
                <a:gridCol w="2010229">
                  <a:extLst>
                    <a:ext uri="{9D8B030D-6E8A-4147-A177-3AD203B41FA5}">
                      <a16:colId xmlns:a16="http://schemas.microsoft.com/office/drawing/2014/main" val="20002"/>
                    </a:ext>
                  </a:extLst>
                </a:gridCol>
                <a:gridCol w="2010229">
                  <a:extLst>
                    <a:ext uri="{9D8B030D-6E8A-4147-A177-3AD203B41FA5}">
                      <a16:colId xmlns:a16="http://schemas.microsoft.com/office/drawing/2014/main" val="20003"/>
                    </a:ext>
                  </a:extLst>
                </a:gridCol>
                <a:gridCol w="2010229">
                  <a:extLst>
                    <a:ext uri="{9D8B030D-6E8A-4147-A177-3AD203B41FA5}">
                      <a16:colId xmlns:a16="http://schemas.microsoft.com/office/drawing/2014/main" val="20004"/>
                    </a:ext>
                  </a:extLst>
                </a:gridCol>
              </a:tblGrid>
              <a:tr h="961874">
                <a:tc>
                  <a:txBody>
                    <a:bodyPr/>
                    <a:lstStyle/>
                    <a:p>
                      <a:pPr algn="ctr"/>
                      <a:r>
                        <a:rPr lang="zh-CN" altLang="en-US" sz="2200" dirty="0">
                          <a:latin typeface="方正兰亭黑简体" panose="02000000000000000000" pitchFamily="2" charset="-122"/>
                          <a:ea typeface="方正兰亭黑简体" panose="02000000000000000000" pitchFamily="2" charset="-122"/>
                        </a:rPr>
                        <a:t>方向</a:t>
                      </a:r>
                    </a:p>
                  </a:txBody>
                  <a:tcPr>
                    <a:solidFill>
                      <a:schemeClr val="bg1">
                        <a:lumMod val="85000"/>
                      </a:schemeClr>
                    </a:solidFill>
                  </a:tcPr>
                </a:tc>
                <a:tc>
                  <a:txBody>
                    <a:bodyPr/>
                    <a:lstStyle/>
                    <a:p>
                      <a:pPr algn="ctr"/>
                      <a:r>
                        <a:rPr lang="en-US" altLang="zh-CN" sz="2200" dirty="0">
                          <a:latin typeface="方正兰亭黑简体" panose="02000000000000000000" pitchFamily="2" charset="-122"/>
                          <a:ea typeface="方正兰亭黑简体" panose="02000000000000000000" pitchFamily="2" charset="-122"/>
                        </a:rPr>
                        <a:t>E</a:t>
                      </a:r>
                      <a:endParaRPr lang="zh-CN" altLang="en-US" sz="2200" dirty="0">
                        <a:latin typeface="方正兰亭黑简体" panose="02000000000000000000" pitchFamily="2" charset="-122"/>
                        <a:ea typeface="方正兰亭黑简体" panose="02000000000000000000" pitchFamily="2" charset="-122"/>
                      </a:endParaRPr>
                    </a:p>
                  </a:txBody>
                  <a:tcPr>
                    <a:solidFill>
                      <a:schemeClr val="bg1">
                        <a:lumMod val="85000"/>
                      </a:schemeClr>
                    </a:solidFill>
                  </a:tcPr>
                </a:tc>
                <a:tc>
                  <a:txBody>
                    <a:bodyPr/>
                    <a:lstStyle/>
                    <a:p>
                      <a:pPr algn="ctr"/>
                      <a:r>
                        <a:rPr lang="en-US" altLang="zh-CN" sz="2200" dirty="0">
                          <a:latin typeface="方正兰亭黑简体" panose="02000000000000000000" pitchFamily="2" charset="-122"/>
                          <a:ea typeface="方正兰亭黑简体" panose="02000000000000000000" pitchFamily="2" charset="-122"/>
                        </a:rPr>
                        <a:t>W</a:t>
                      </a:r>
                      <a:endParaRPr lang="zh-CN" altLang="en-US" sz="2200" dirty="0">
                        <a:latin typeface="方正兰亭黑简体" panose="02000000000000000000" pitchFamily="2" charset="-122"/>
                        <a:ea typeface="方正兰亭黑简体" panose="02000000000000000000" pitchFamily="2" charset="-122"/>
                      </a:endParaRPr>
                    </a:p>
                  </a:txBody>
                  <a:tcPr>
                    <a:solidFill>
                      <a:schemeClr val="bg1">
                        <a:lumMod val="85000"/>
                      </a:schemeClr>
                    </a:solidFill>
                  </a:tcPr>
                </a:tc>
                <a:tc>
                  <a:txBody>
                    <a:bodyPr/>
                    <a:lstStyle/>
                    <a:p>
                      <a:pPr algn="ctr"/>
                      <a:r>
                        <a:rPr lang="en-US" altLang="zh-CN" sz="2200" dirty="0">
                          <a:latin typeface="方正兰亭黑简体" panose="02000000000000000000" pitchFamily="2" charset="-122"/>
                          <a:ea typeface="方正兰亭黑简体" panose="02000000000000000000" pitchFamily="2" charset="-122"/>
                        </a:rPr>
                        <a:t>N</a:t>
                      </a:r>
                      <a:endParaRPr lang="zh-CN" altLang="en-US" sz="2200" dirty="0">
                        <a:latin typeface="方正兰亭黑简体" panose="02000000000000000000" pitchFamily="2" charset="-122"/>
                        <a:ea typeface="方正兰亭黑简体" panose="02000000000000000000" pitchFamily="2" charset="-122"/>
                      </a:endParaRPr>
                    </a:p>
                  </a:txBody>
                  <a:tcPr>
                    <a:solidFill>
                      <a:schemeClr val="bg1">
                        <a:lumMod val="85000"/>
                      </a:schemeClr>
                    </a:solidFill>
                  </a:tcPr>
                </a:tc>
                <a:tc>
                  <a:txBody>
                    <a:bodyPr/>
                    <a:lstStyle/>
                    <a:p>
                      <a:pPr algn="ctr"/>
                      <a:r>
                        <a:rPr lang="en-US" altLang="zh-CN" sz="2200" dirty="0">
                          <a:latin typeface="方正兰亭黑简体" panose="02000000000000000000" pitchFamily="2" charset="-122"/>
                          <a:ea typeface="方正兰亭黑简体" panose="02000000000000000000" pitchFamily="2" charset="-122"/>
                        </a:rPr>
                        <a:t>S</a:t>
                      </a:r>
                      <a:endParaRPr lang="zh-CN" altLang="en-US" sz="2200" dirty="0">
                        <a:latin typeface="方正兰亭黑简体" panose="02000000000000000000" pitchFamily="2" charset="-122"/>
                        <a:ea typeface="方正兰亭黑简体" panose="02000000000000000000" pitchFamily="2" charset="-122"/>
                      </a:endParaRPr>
                    </a:p>
                  </a:txBody>
                  <a:tcPr>
                    <a:solidFill>
                      <a:schemeClr val="bg1">
                        <a:lumMod val="85000"/>
                      </a:schemeClr>
                    </a:solidFill>
                  </a:tcPr>
                </a:tc>
                <a:extLst>
                  <a:ext uri="{0D108BD9-81ED-4DB2-BD59-A6C34878D82A}">
                    <a16:rowId xmlns:a16="http://schemas.microsoft.com/office/drawing/2014/main" val="10000"/>
                  </a:ext>
                </a:extLst>
              </a:tr>
              <a:tr h="1102681">
                <a:tc>
                  <a:txBody>
                    <a:bodyPr/>
                    <a:lstStyle/>
                    <a:p>
                      <a:pPr algn="ctr"/>
                      <a:r>
                        <a:rPr lang="en-US" altLang="zh-CN" sz="2200" dirty="0">
                          <a:latin typeface="方正兰亭黑简体" panose="02000000000000000000" pitchFamily="2" charset="-122"/>
                          <a:ea typeface="方正兰亭黑简体" panose="02000000000000000000" pitchFamily="2" charset="-122"/>
                        </a:rPr>
                        <a:t>M</a:t>
                      </a:r>
                      <a:endParaRPr lang="zh-CN" altLang="en-US" sz="2200" dirty="0">
                        <a:latin typeface="方正兰亭黑简体" panose="02000000000000000000" pitchFamily="2" charset="-122"/>
                        <a:ea typeface="方正兰亭黑简体" panose="02000000000000000000" pitchFamily="2" charset="-122"/>
                      </a:endParaRPr>
                    </a:p>
                  </a:txBody>
                  <a:tcPr>
                    <a:solidFill>
                      <a:schemeClr val="bg1">
                        <a:lumMod val="85000"/>
                      </a:schemeClr>
                    </a:solidFill>
                  </a:tcPr>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E</a:t>
                      </a:r>
                    </a:p>
                    <a:p>
                      <a:pPr algn="ctr"/>
                      <a:r>
                        <a:rPr lang="zh-CN" altLang="en-US" sz="2200" dirty="0">
                          <a:solidFill>
                            <a:srgbClr val="7030A0"/>
                          </a:solidFill>
                          <a:latin typeface="方正兰亭黑简体" panose="02000000000000000000" pitchFamily="2" charset="-122"/>
                          <a:ea typeface="方正兰亭黑简体" panose="02000000000000000000" pitchFamily="2" charset="-122"/>
                        </a:rPr>
                        <a:t>执行</a:t>
                      </a:r>
                      <a:r>
                        <a:rPr lang="en-US" altLang="zh-CN" sz="2200" dirty="0">
                          <a:solidFill>
                            <a:srgbClr val="7030A0"/>
                          </a:solidFill>
                          <a:latin typeface="方正兰亭黑简体" panose="02000000000000000000" pitchFamily="2" charset="-122"/>
                          <a:ea typeface="方正兰亭黑简体" panose="02000000000000000000" pitchFamily="2" charset="-122"/>
                        </a:rPr>
                        <a:t>M</a:t>
                      </a:r>
                    </a:p>
                    <a:p>
                      <a:pPr algn="ctr"/>
                      <a:r>
                        <a:rPr lang="en-US" altLang="zh-CN" sz="2200" dirty="0">
                          <a:solidFill>
                            <a:srgbClr val="C00000"/>
                          </a:solidFill>
                          <a:latin typeface="方正兰亭黑简体" panose="02000000000000000000" pitchFamily="2" charset="-122"/>
                          <a:ea typeface="方正兰亭黑简体" panose="02000000000000000000" pitchFamily="2" charset="-122"/>
                        </a:rPr>
                        <a:t>X+1</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a:txBody>
                  <a:tcPr/>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W</a:t>
                      </a:r>
                    </a:p>
                    <a:p>
                      <a:pPr marL="0" algn="ctr" defTabSz="914400" rtl="0" eaLnBrk="1" latinLnBrk="0" hangingPunct="1"/>
                      <a:r>
                        <a:rPr lang="zh-CN" altLang="en-US" sz="2200" kern="1200" dirty="0">
                          <a:solidFill>
                            <a:srgbClr val="7030A0"/>
                          </a:solidFill>
                          <a:latin typeface="方正兰亭黑简体" panose="02000000000000000000" pitchFamily="2" charset="-122"/>
                          <a:ea typeface="方正兰亭黑简体" panose="02000000000000000000" pitchFamily="2" charset="-122"/>
                          <a:cs typeface="+mn-cs"/>
                        </a:rPr>
                        <a:t>执行</a:t>
                      </a:r>
                      <a:r>
                        <a:rPr lang="en-US" altLang="zh-CN" sz="2200" kern="1200" dirty="0">
                          <a:solidFill>
                            <a:srgbClr val="7030A0"/>
                          </a:solidFill>
                          <a:latin typeface="方正兰亭黑简体" panose="02000000000000000000" pitchFamily="2" charset="-122"/>
                          <a:ea typeface="方正兰亭黑简体" panose="02000000000000000000" pitchFamily="2" charset="-122"/>
                          <a:cs typeface="+mn-cs"/>
                        </a:rPr>
                        <a:t>M</a:t>
                      </a:r>
                    </a:p>
                    <a:p>
                      <a:pPr algn="ctr"/>
                      <a:r>
                        <a:rPr lang="en-US" altLang="zh-CN" sz="2200" dirty="0">
                          <a:solidFill>
                            <a:srgbClr val="C00000"/>
                          </a:solidFill>
                          <a:latin typeface="方正兰亭黑简体" panose="02000000000000000000" pitchFamily="2" charset="-122"/>
                          <a:ea typeface="方正兰亭黑简体" panose="02000000000000000000" pitchFamily="2" charset="-122"/>
                        </a:rPr>
                        <a:t>X-1</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a:txBody>
                  <a:tcPr/>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N</a:t>
                      </a:r>
                    </a:p>
                    <a:p>
                      <a:pPr algn="ctr"/>
                      <a:r>
                        <a:rPr lang="zh-CN" altLang="en-US" sz="2200" dirty="0">
                          <a:solidFill>
                            <a:srgbClr val="7030A0"/>
                          </a:solidFill>
                          <a:latin typeface="方正兰亭黑简体" panose="02000000000000000000" pitchFamily="2" charset="-122"/>
                          <a:ea typeface="方正兰亭黑简体" panose="02000000000000000000" pitchFamily="2" charset="-122"/>
                        </a:rPr>
                        <a:t>执行</a:t>
                      </a:r>
                      <a:r>
                        <a:rPr lang="en-US" altLang="zh-CN" sz="2200" dirty="0">
                          <a:solidFill>
                            <a:srgbClr val="7030A0"/>
                          </a:solidFill>
                          <a:latin typeface="方正兰亭黑简体" panose="02000000000000000000" pitchFamily="2" charset="-122"/>
                          <a:ea typeface="方正兰亭黑简体" panose="02000000000000000000" pitchFamily="2" charset="-122"/>
                        </a:rPr>
                        <a:t>M</a:t>
                      </a:r>
                    </a:p>
                    <a:p>
                      <a:pPr algn="ctr"/>
                      <a:r>
                        <a:rPr lang="en-US" altLang="zh-CN" sz="2200" dirty="0">
                          <a:solidFill>
                            <a:srgbClr val="C00000"/>
                          </a:solidFill>
                          <a:latin typeface="方正兰亭黑简体" panose="02000000000000000000" pitchFamily="2" charset="-122"/>
                          <a:ea typeface="方正兰亭黑简体" panose="02000000000000000000" pitchFamily="2" charset="-122"/>
                        </a:rPr>
                        <a:t>Y+1</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a:txBody>
                  <a:tcPr/>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S</a:t>
                      </a:r>
                    </a:p>
                    <a:p>
                      <a:pPr algn="ctr"/>
                      <a:r>
                        <a:rPr lang="zh-CN" altLang="en-US" sz="2200" dirty="0">
                          <a:solidFill>
                            <a:srgbClr val="7030A0"/>
                          </a:solidFill>
                          <a:latin typeface="方正兰亭黑简体" panose="02000000000000000000" pitchFamily="2" charset="-122"/>
                          <a:ea typeface="方正兰亭黑简体" panose="02000000000000000000" pitchFamily="2" charset="-122"/>
                        </a:rPr>
                        <a:t>执行</a:t>
                      </a:r>
                      <a:r>
                        <a:rPr lang="en-US" altLang="zh-CN" sz="2200" dirty="0">
                          <a:solidFill>
                            <a:srgbClr val="7030A0"/>
                          </a:solidFill>
                          <a:latin typeface="方正兰亭黑简体" panose="02000000000000000000" pitchFamily="2" charset="-122"/>
                          <a:ea typeface="方正兰亭黑简体" panose="02000000000000000000" pitchFamily="2" charset="-122"/>
                        </a:rPr>
                        <a:t>M</a:t>
                      </a:r>
                    </a:p>
                    <a:p>
                      <a:pPr algn="ctr"/>
                      <a:r>
                        <a:rPr lang="en-US" altLang="zh-CN" sz="2200" dirty="0">
                          <a:solidFill>
                            <a:srgbClr val="C00000"/>
                          </a:solidFill>
                          <a:latin typeface="方正兰亭黑简体" panose="02000000000000000000" pitchFamily="2" charset="-122"/>
                          <a:ea typeface="方正兰亭黑简体" panose="02000000000000000000" pitchFamily="2" charset="-122"/>
                        </a:rPr>
                        <a:t>Y-1</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a:txBody>
                  <a:tcPr/>
                </a:tc>
                <a:extLst>
                  <a:ext uri="{0D108BD9-81ED-4DB2-BD59-A6C34878D82A}">
                    <a16:rowId xmlns:a16="http://schemas.microsoft.com/office/drawing/2014/main" val="10001"/>
                  </a:ext>
                </a:extLst>
              </a:tr>
              <a:tr h="1102681">
                <a:tc>
                  <a:txBody>
                    <a:bodyPr/>
                    <a:lstStyle/>
                    <a:p>
                      <a:pPr algn="ctr"/>
                      <a:r>
                        <a:rPr lang="en-US" altLang="zh-CN" sz="2200" dirty="0">
                          <a:latin typeface="方正兰亭黑简体" panose="02000000000000000000" pitchFamily="2" charset="-122"/>
                          <a:ea typeface="方正兰亭黑简体" panose="02000000000000000000" pitchFamily="2" charset="-122"/>
                        </a:rPr>
                        <a:t>L</a:t>
                      </a:r>
                      <a:endParaRPr lang="zh-CN" altLang="en-US" sz="2200" dirty="0">
                        <a:latin typeface="方正兰亭黑简体" panose="02000000000000000000" pitchFamily="2" charset="-122"/>
                        <a:ea typeface="方正兰亭黑简体" panose="02000000000000000000" pitchFamily="2" charset="-122"/>
                      </a:endParaRPr>
                    </a:p>
                  </a:txBody>
                  <a:tcPr>
                    <a:solidFill>
                      <a:schemeClr val="bg1">
                        <a:lumMod val="85000"/>
                      </a:schemeClr>
                    </a:solidFill>
                  </a:tcPr>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E</a:t>
                      </a:r>
                    </a:p>
                    <a:p>
                      <a:pPr algn="ctr"/>
                      <a:r>
                        <a:rPr lang="zh-CN" altLang="en-US" sz="2200" dirty="0">
                          <a:solidFill>
                            <a:srgbClr val="7030A0"/>
                          </a:solidFill>
                          <a:latin typeface="方正兰亭黑简体" panose="02000000000000000000" pitchFamily="2" charset="-122"/>
                          <a:ea typeface="方正兰亭黑简体" panose="02000000000000000000" pitchFamily="2" charset="-122"/>
                        </a:rPr>
                        <a:t>执行</a:t>
                      </a:r>
                      <a:r>
                        <a:rPr lang="en-US" altLang="zh-CN" sz="2200" dirty="0">
                          <a:solidFill>
                            <a:srgbClr val="7030A0"/>
                          </a:solidFill>
                          <a:latin typeface="方正兰亭黑简体" panose="02000000000000000000" pitchFamily="2" charset="-122"/>
                          <a:ea typeface="方正兰亭黑简体" panose="02000000000000000000" pitchFamily="2" charset="-122"/>
                        </a:rPr>
                        <a:t>L</a:t>
                      </a:r>
                    </a:p>
                    <a:p>
                      <a:pPr algn="ctr"/>
                      <a:r>
                        <a:rPr lang="zh-CN" altLang="en-US" sz="2200" dirty="0">
                          <a:solidFill>
                            <a:srgbClr val="C00000"/>
                          </a:solidFill>
                          <a:latin typeface="方正兰亭黑简体" panose="02000000000000000000" pitchFamily="2" charset="-122"/>
                          <a:ea typeface="方正兰亭黑简体" panose="02000000000000000000" pitchFamily="2" charset="-122"/>
                        </a:rPr>
                        <a:t>朝向</a:t>
                      </a:r>
                      <a:r>
                        <a:rPr lang="en-US" altLang="zh-CN" sz="2200" dirty="0">
                          <a:solidFill>
                            <a:srgbClr val="C00000"/>
                          </a:solidFill>
                          <a:latin typeface="方正兰亭黑简体" panose="02000000000000000000" pitchFamily="2" charset="-122"/>
                          <a:ea typeface="方正兰亭黑简体" panose="02000000000000000000" pitchFamily="2" charset="-122"/>
                        </a:rPr>
                        <a:t>N</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a:txBody>
                  <a:tcPr/>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W</a:t>
                      </a:r>
                    </a:p>
                    <a:p>
                      <a:pPr algn="ctr"/>
                      <a:r>
                        <a:rPr lang="zh-CN" altLang="en-US" sz="2200" dirty="0">
                          <a:solidFill>
                            <a:srgbClr val="7030A0"/>
                          </a:solidFill>
                          <a:latin typeface="方正兰亭黑简体" panose="02000000000000000000" pitchFamily="2" charset="-122"/>
                          <a:ea typeface="方正兰亭黑简体" panose="02000000000000000000" pitchFamily="2" charset="-122"/>
                        </a:rPr>
                        <a:t>执行</a:t>
                      </a:r>
                      <a:r>
                        <a:rPr lang="en-US" altLang="zh-CN" sz="2200" dirty="0">
                          <a:solidFill>
                            <a:srgbClr val="7030A0"/>
                          </a:solidFill>
                          <a:latin typeface="方正兰亭黑简体" panose="02000000000000000000" pitchFamily="2" charset="-122"/>
                          <a:ea typeface="方正兰亭黑简体" panose="02000000000000000000" pitchFamily="2" charset="-122"/>
                        </a:rPr>
                        <a:t>L</a:t>
                      </a:r>
                    </a:p>
                    <a:p>
                      <a:pPr algn="ctr"/>
                      <a:r>
                        <a:rPr lang="zh-CN" altLang="en-US" sz="2200" dirty="0">
                          <a:solidFill>
                            <a:srgbClr val="C00000"/>
                          </a:solidFill>
                          <a:latin typeface="方正兰亭黑简体" panose="02000000000000000000" pitchFamily="2" charset="-122"/>
                          <a:ea typeface="方正兰亭黑简体" panose="02000000000000000000" pitchFamily="2" charset="-122"/>
                        </a:rPr>
                        <a:t>朝向</a:t>
                      </a:r>
                      <a:r>
                        <a:rPr lang="en-US" altLang="zh-CN" sz="2200" dirty="0">
                          <a:solidFill>
                            <a:srgbClr val="C00000"/>
                          </a:solidFill>
                          <a:latin typeface="方正兰亭黑简体" panose="02000000000000000000" pitchFamily="2" charset="-122"/>
                          <a:ea typeface="方正兰亭黑简体" panose="02000000000000000000" pitchFamily="2" charset="-122"/>
                        </a:rPr>
                        <a:t>S</a:t>
                      </a:r>
                    </a:p>
                  </a:txBody>
                  <a:tcPr/>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N</a:t>
                      </a:r>
                    </a:p>
                    <a:p>
                      <a:pPr algn="ctr"/>
                      <a:r>
                        <a:rPr lang="zh-CN" altLang="en-US" sz="2200" dirty="0">
                          <a:solidFill>
                            <a:srgbClr val="7030A0"/>
                          </a:solidFill>
                          <a:latin typeface="方正兰亭黑简体" panose="02000000000000000000" pitchFamily="2" charset="-122"/>
                          <a:ea typeface="方正兰亭黑简体" panose="02000000000000000000" pitchFamily="2" charset="-122"/>
                        </a:rPr>
                        <a:t>执行</a:t>
                      </a:r>
                      <a:r>
                        <a:rPr lang="en-US" altLang="zh-CN" sz="2200" dirty="0">
                          <a:solidFill>
                            <a:srgbClr val="7030A0"/>
                          </a:solidFill>
                          <a:latin typeface="方正兰亭黑简体" panose="02000000000000000000" pitchFamily="2" charset="-122"/>
                          <a:ea typeface="方正兰亭黑简体" panose="02000000000000000000" pitchFamily="2" charset="-122"/>
                        </a:rPr>
                        <a:t>L</a:t>
                      </a:r>
                    </a:p>
                    <a:p>
                      <a:pPr algn="ctr"/>
                      <a:r>
                        <a:rPr lang="zh-CN" altLang="en-US" sz="2200" dirty="0">
                          <a:solidFill>
                            <a:srgbClr val="C00000"/>
                          </a:solidFill>
                          <a:latin typeface="方正兰亭黑简体" panose="02000000000000000000" pitchFamily="2" charset="-122"/>
                          <a:ea typeface="方正兰亭黑简体" panose="02000000000000000000" pitchFamily="2" charset="-122"/>
                        </a:rPr>
                        <a:t>朝向</a:t>
                      </a:r>
                      <a:r>
                        <a:rPr lang="en-US" altLang="zh-CN" sz="2200" dirty="0">
                          <a:solidFill>
                            <a:srgbClr val="C00000"/>
                          </a:solidFill>
                          <a:latin typeface="方正兰亭黑简体" panose="02000000000000000000" pitchFamily="2" charset="-122"/>
                          <a:ea typeface="方正兰亭黑简体" panose="02000000000000000000" pitchFamily="2" charset="-122"/>
                        </a:rPr>
                        <a:t>W</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a:txBody>
                  <a:tcPr/>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S</a:t>
                      </a:r>
                    </a:p>
                    <a:p>
                      <a:pPr algn="ctr"/>
                      <a:r>
                        <a:rPr lang="zh-CN" altLang="en-US" sz="2200" dirty="0">
                          <a:solidFill>
                            <a:srgbClr val="7030A0"/>
                          </a:solidFill>
                          <a:latin typeface="方正兰亭黑简体" panose="02000000000000000000" pitchFamily="2" charset="-122"/>
                          <a:ea typeface="方正兰亭黑简体" panose="02000000000000000000" pitchFamily="2" charset="-122"/>
                        </a:rPr>
                        <a:t>执行</a:t>
                      </a:r>
                      <a:r>
                        <a:rPr lang="en-US" altLang="zh-CN" sz="2200" dirty="0">
                          <a:solidFill>
                            <a:srgbClr val="7030A0"/>
                          </a:solidFill>
                          <a:latin typeface="方正兰亭黑简体" panose="02000000000000000000" pitchFamily="2" charset="-122"/>
                          <a:ea typeface="方正兰亭黑简体" panose="02000000000000000000" pitchFamily="2" charset="-122"/>
                        </a:rPr>
                        <a:t>L</a:t>
                      </a:r>
                    </a:p>
                    <a:p>
                      <a:pPr algn="ctr"/>
                      <a:r>
                        <a:rPr lang="zh-CN" altLang="en-US" sz="2200" dirty="0">
                          <a:solidFill>
                            <a:srgbClr val="C00000"/>
                          </a:solidFill>
                          <a:latin typeface="方正兰亭黑简体" panose="02000000000000000000" pitchFamily="2" charset="-122"/>
                          <a:ea typeface="方正兰亭黑简体" panose="02000000000000000000" pitchFamily="2" charset="-122"/>
                        </a:rPr>
                        <a:t>朝向</a:t>
                      </a:r>
                      <a:r>
                        <a:rPr lang="en-US" altLang="zh-CN" sz="2200" dirty="0">
                          <a:solidFill>
                            <a:srgbClr val="C00000"/>
                          </a:solidFill>
                          <a:latin typeface="方正兰亭黑简体" panose="02000000000000000000" pitchFamily="2" charset="-122"/>
                          <a:ea typeface="方正兰亭黑简体" panose="02000000000000000000" pitchFamily="2" charset="-122"/>
                        </a:rPr>
                        <a:t>E</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a:txBody>
                  <a:tcPr/>
                </a:tc>
                <a:extLst>
                  <a:ext uri="{0D108BD9-81ED-4DB2-BD59-A6C34878D82A}">
                    <a16:rowId xmlns:a16="http://schemas.microsoft.com/office/drawing/2014/main" val="10002"/>
                  </a:ext>
                </a:extLst>
              </a:tr>
              <a:tr h="1102681">
                <a:tc>
                  <a:txBody>
                    <a:bodyPr/>
                    <a:lstStyle/>
                    <a:p>
                      <a:pPr algn="ctr"/>
                      <a:r>
                        <a:rPr lang="en-US" altLang="zh-CN" sz="2200" dirty="0">
                          <a:latin typeface="方正兰亭黑简体" panose="02000000000000000000" pitchFamily="2" charset="-122"/>
                          <a:ea typeface="方正兰亭黑简体" panose="02000000000000000000" pitchFamily="2" charset="-122"/>
                        </a:rPr>
                        <a:t>R</a:t>
                      </a:r>
                      <a:endParaRPr lang="zh-CN" altLang="en-US" sz="2200" dirty="0">
                        <a:latin typeface="方正兰亭黑简体" panose="02000000000000000000" pitchFamily="2" charset="-122"/>
                        <a:ea typeface="方正兰亭黑简体" panose="02000000000000000000" pitchFamily="2" charset="-122"/>
                      </a:endParaRPr>
                    </a:p>
                  </a:txBody>
                  <a:tcPr>
                    <a:solidFill>
                      <a:schemeClr val="bg1">
                        <a:lumMod val="85000"/>
                      </a:schemeClr>
                    </a:solidFill>
                  </a:tcPr>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E</a:t>
                      </a:r>
                    </a:p>
                    <a:p>
                      <a:pPr algn="ctr"/>
                      <a:r>
                        <a:rPr lang="zh-CN" altLang="en-US" sz="2200" dirty="0">
                          <a:solidFill>
                            <a:srgbClr val="7030A0"/>
                          </a:solidFill>
                          <a:latin typeface="方正兰亭黑简体" panose="02000000000000000000" pitchFamily="2" charset="-122"/>
                          <a:ea typeface="方正兰亭黑简体" panose="02000000000000000000" pitchFamily="2" charset="-122"/>
                        </a:rPr>
                        <a:t>执行</a:t>
                      </a:r>
                      <a:r>
                        <a:rPr lang="en-US" altLang="zh-CN" sz="2200" dirty="0">
                          <a:solidFill>
                            <a:srgbClr val="7030A0"/>
                          </a:solidFill>
                          <a:latin typeface="方正兰亭黑简体" panose="02000000000000000000" pitchFamily="2" charset="-122"/>
                          <a:ea typeface="方正兰亭黑简体" panose="02000000000000000000" pitchFamily="2" charset="-122"/>
                        </a:rPr>
                        <a:t>R</a:t>
                      </a:r>
                    </a:p>
                    <a:p>
                      <a:pPr algn="ctr"/>
                      <a:r>
                        <a:rPr lang="zh-CN" altLang="en-US" sz="2200" dirty="0">
                          <a:solidFill>
                            <a:srgbClr val="C00000"/>
                          </a:solidFill>
                          <a:latin typeface="方正兰亭黑简体" panose="02000000000000000000" pitchFamily="2" charset="-122"/>
                          <a:ea typeface="方正兰亭黑简体" panose="02000000000000000000" pitchFamily="2" charset="-122"/>
                        </a:rPr>
                        <a:t>朝向</a:t>
                      </a:r>
                      <a:r>
                        <a:rPr lang="en-US" altLang="zh-CN" sz="2200" dirty="0">
                          <a:solidFill>
                            <a:srgbClr val="C00000"/>
                          </a:solidFill>
                          <a:latin typeface="方正兰亭黑简体" panose="02000000000000000000" pitchFamily="2" charset="-122"/>
                          <a:ea typeface="方正兰亭黑简体" panose="02000000000000000000" pitchFamily="2" charset="-122"/>
                        </a:rPr>
                        <a:t>S</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a:txBody>
                  <a:tcPr/>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W</a:t>
                      </a:r>
                    </a:p>
                    <a:p>
                      <a:pPr algn="ctr"/>
                      <a:r>
                        <a:rPr lang="zh-CN" altLang="en-US" sz="2200" dirty="0">
                          <a:solidFill>
                            <a:srgbClr val="7030A0"/>
                          </a:solidFill>
                          <a:latin typeface="方正兰亭黑简体" panose="02000000000000000000" pitchFamily="2" charset="-122"/>
                          <a:ea typeface="方正兰亭黑简体" panose="02000000000000000000" pitchFamily="2" charset="-122"/>
                        </a:rPr>
                        <a:t>执行</a:t>
                      </a:r>
                      <a:r>
                        <a:rPr lang="en-US" altLang="zh-CN" sz="2200" dirty="0">
                          <a:solidFill>
                            <a:srgbClr val="7030A0"/>
                          </a:solidFill>
                          <a:latin typeface="方正兰亭黑简体" panose="02000000000000000000" pitchFamily="2" charset="-122"/>
                          <a:ea typeface="方正兰亭黑简体" panose="02000000000000000000" pitchFamily="2" charset="-122"/>
                        </a:rPr>
                        <a:t>R</a:t>
                      </a:r>
                    </a:p>
                    <a:p>
                      <a:pPr algn="ctr"/>
                      <a:r>
                        <a:rPr lang="zh-CN" altLang="en-US" sz="2200" dirty="0">
                          <a:solidFill>
                            <a:srgbClr val="C00000"/>
                          </a:solidFill>
                          <a:latin typeface="方正兰亭黑简体" panose="02000000000000000000" pitchFamily="2" charset="-122"/>
                          <a:ea typeface="方正兰亭黑简体" panose="02000000000000000000" pitchFamily="2" charset="-122"/>
                        </a:rPr>
                        <a:t>朝向</a:t>
                      </a:r>
                      <a:r>
                        <a:rPr lang="en-US" altLang="zh-CN" sz="2200" dirty="0">
                          <a:solidFill>
                            <a:srgbClr val="C00000"/>
                          </a:solidFill>
                          <a:latin typeface="方正兰亭黑简体" panose="02000000000000000000" pitchFamily="2" charset="-122"/>
                          <a:ea typeface="方正兰亭黑简体" panose="02000000000000000000" pitchFamily="2" charset="-122"/>
                        </a:rPr>
                        <a:t>N</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a:txBody>
                  <a:tcPr/>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N</a:t>
                      </a:r>
                    </a:p>
                    <a:p>
                      <a:pPr algn="ctr"/>
                      <a:r>
                        <a:rPr lang="zh-CN" altLang="en-US" sz="2200" dirty="0">
                          <a:solidFill>
                            <a:srgbClr val="7030A0"/>
                          </a:solidFill>
                          <a:latin typeface="方正兰亭黑简体" panose="02000000000000000000" pitchFamily="2" charset="-122"/>
                          <a:ea typeface="方正兰亭黑简体" panose="02000000000000000000" pitchFamily="2" charset="-122"/>
                        </a:rPr>
                        <a:t>执行</a:t>
                      </a:r>
                      <a:r>
                        <a:rPr lang="en-US" altLang="zh-CN" sz="2200" dirty="0">
                          <a:solidFill>
                            <a:srgbClr val="7030A0"/>
                          </a:solidFill>
                          <a:latin typeface="方正兰亭黑简体" panose="02000000000000000000" pitchFamily="2" charset="-122"/>
                          <a:ea typeface="方正兰亭黑简体" panose="02000000000000000000" pitchFamily="2" charset="-122"/>
                        </a:rPr>
                        <a:t>R</a:t>
                      </a:r>
                    </a:p>
                    <a:p>
                      <a:pPr algn="ctr"/>
                      <a:r>
                        <a:rPr lang="zh-CN" altLang="en-US" sz="2200" dirty="0">
                          <a:solidFill>
                            <a:srgbClr val="C00000"/>
                          </a:solidFill>
                          <a:latin typeface="方正兰亭黑简体" panose="02000000000000000000" pitchFamily="2" charset="-122"/>
                          <a:ea typeface="方正兰亭黑简体" panose="02000000000000000000" pitchFamily="2" charset="-122"/>
                        </a:rPr>
                        <a:t>朝向</a:t>
                      </a:r>
                      <a:r>
                        <a:rPr lang="en-US" altLang="zh-CN" sz="2200" dirty="0">
                          <a:solidFill>
                            <a:srgbClr val="C00000"/>
                          </a:solidFill>
                          <a:latin typeface="方正兰亭黑简体" panose="02000000000000000000" pitchFamily="2" charset="-122"/>
                          <a:ea typeface="方正兰亭黑简体" panose="02000000000000000000" pitchFamily="2" charset="-122"/>
                        </a:rPr>
                        <a:t>E</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a:txBody>
                  <a:tcPr/>
                </a:tc>
                <a:tc>
                  <a:txBody>
                    <a:bodyPr/>
                    <a:lstStyle/>
                    <a:p>
                      <a:pPr algn="ctr"/>
                      <a:r>
                        <a:rPr lang="zh-CN" altLang="en-US" sz="22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200" dirty="0">
                          <a:solidFill>
                            <a:schemeClr val="accent5"/>
                          </a:solidFill>
                          <a:latin typeface="方正兰亭黑简体" panose="02000000000000000000" pitchFamily="2" charset="-122"/>
                          <a:ea typeface="方正兰亭黑简体" panose="02000000000000000000" pitchFamily="2" charset="-122"/>
                        </a:rPr>
                        <a:t>s</a:t>
                      </a:r>
                    </a:p>
                    <a:p>
                      <a:pPr algn="ctr"/>
                      <a:r>
                        <a:rPr lang="zh-CN" altLang="en-US" sz="2200" dirty="0">
                          <a:solidFill>
                            <a:srgbClr val="7030A0"/>
                          </a:solidFill>
                          <a:latin typeface="方正兰亭黑简体" panose="02000000000000000000" pitchFamily="2" charset="-122"/>
                          <a:ea typeface="方正兰亭黑简体" panose="02000000000000000000" pitchFamily="2" charset="-122"/>
                        </a:rPr>
                        <a:t>执行</a:t>
                      </a:r>
                      <a:r>
                        <a:rPr lang="en-US" altLang="zh-CN" sz="2200" dirty="0">
                          <a:solidFill>
                            <a:srgbClr val="7030A0"/>
                          </a:solidFill>
                          <a:latin typeface="方正兰亭黑简体" panose="02000000000000000000" pitchFamily="2" charset="-122"/>
                          <a:ea typeface="方正兰亭黑简体" panose="02000000000000000000" pitchFamily="2" charset="-122"/>
                        </a:rPr>
                        <a:t>R</a:t>
                      </a:r>
                    </a:p>
                    <a:p>
                      <a:pPr algn="ctr"/>
                      <a:r>
                        <a:rPr lang="zh-CN" altLang="en-US" sz="2200" dirty="0">
                          <a:solidFill>
                            <a:srgbClr val="C00000"/>
                          </a:solidFill>
                          <a:latin typeface="方正兰亭黑简体" panose="02000000000000000000" pitchFamily="2" charset="-122"/>
                          <a:ea typeface="方正兰亭黑简体" panose="02000000000000000000" pitchFamily="2" charset="-122"/>
                        </a:rPr>
                        <a:t>朝向</a:t>
                      </a:r>
                      <a:r>
                        <a:rPr lang="en-US" altLang="zh-CN" sz="2200" dirty="0">
                          <a:solidFill>
                            <a:srgbClr val="C00000"/>
                          </a:solidFill>
                          <a:latin typeface="方正兰亭黑简体" panose="02000000000000000000" pitchFamily="2" charset="-122"/>
                          <a:ea typeface="方正兰亭黑简体" panose="02000000000000000000" pitchFamily="2" charset="-122"/>
                        </a:rPr>
                        <a:t>W</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a:txBody>
                  <a:tcPr/>
                </a:tc>
                <a:extLst>
                  <a:ext uri="{0D108BD9-81ED-4DB2-BD59-A6C34878D82A}">
                    <a16:rowId xmlns:a16="http://schemas.microsoft.com/office/drawing/2014/main" val="10003"/>
                  </a:ext>
                </a:extLst>
              </a:tr>
            </a:tbl>
          </a:graphicData>
        </a:graphic>
      </p:graphicFrame>
      <p:cxnSp>
        <p:nvCxnSpPr>
          <p:cNvPr id="6" name="直接连接符 5"/>
          <p:cNvCxnSpPr>
            <a:cxnSpLocks/>
          </p:cNvCxnSpPr>
          <p:nvPr/>
        </p:nvCxnSpPr>
        <p:spPr>
          <a:xfrm>
            <a:off x="731838" y="1047750"/>
            <a:ext cx="2011362" cy="927806"/>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7" name="文本框 6"/>
          <p:cNvSpPr txBox="1"/>
          <p:nvPr/>
        </p:nvSpPr>
        <p:spPr>
          <a:xfrm>
            <a:off x="827339" y="1511653"/>
            <a:ext cx="814387" cy="461665"/>
          </a:xfrm>
          <a:prstGeom prst="rect">
            <a:avLst/>
          </a:prstGeom>
          <a:noFill/>
        </p:spPr>
        <p:txBody>
          <a:bodyPr wrap="square" rtlCol="0">
            <a:spAutoFit/>
          </a:bodyPr>
          <a:lstStyle/>
          <a:p>
            <a:r>
              <a:rPr lang="zh-CN" altLang="en-US" sz="2400" dirty="0">
                <a:latin typeface="方正兰亭黑简体" panose="02000000000000000000" pitchFamily="2" charset="-122"/>
                <a:ea typeface="方正兰亭黑简体" panose="02000000000000000000" pitchFamily="2" charset="-122"/>
              </a:rPr>
              <a:t>指令</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type="body" sz="quarter" idx="10"/>
          </p:nvPr>
        </p:nvSpPr>
        <p:spPr/>
        <p:txBody>
          <a:bodyPr/>
          <a:lstStyle/>
          <a:p>
            <a:pPr marL="0" indent="0">
              <a:lnSpc>
                <a:spcPct val="150000"/>
              </a:lnSpc>
              <a:buNone/>
            </a:pPr>
            <a:r>
              <a:rPr lang="zh-CN" altLang="en-US" dirty="0">
                <a:latin typeface="方正兰亭黑简体" panose="02000000000000000000" pitchFamily="2" charset="-122"/>
                <a:cs typeface="+mn-ea"/>
                <a:sym typeface="Huawei Sans" panose="020C0503030203020204" pitchFamily="34" charset="0"/>
              </a:rPr>
              <a:t>通过本课程的学习，您将能够：</a:t>
            </a:r>
            <a:endParaRPr lang="en-US" altLang="zh-CN" dirty="0">
              <a:latin typeface="方正兰亭黑简体" panose="02000000000000000000" pitchFamily="2" charset="-122"/>
              <a:cs typeface="+mn-ea"/>
              <a:sym typeface="Huawei Sans" panose="020C0503030203020204" pitchFamily="34" charset="0"/>
            </a:endParaRPr>
          </a:p>
          <a:p>
            <a:pPr>
              <a:lnSpc>
                <a:spcPct val="150000"/>
              </a:lnSpc>
            </a:pPr>
            <a:r>
              <a:rPr lang="zh-CN" altLang="en-US" sz="2000" dirty="0">
                <a:latin typeface="方正兰亭黑简体" panose="02000000000000000000" pitchFamily="2" charset="-122"/>
                <a:cs typeface="+mn-ea"/>
                <a:sym typeface="Huawei Sans" panose="020C0503030203020204" pitchFamily="34" charset="0"/>
              </a:rPr>
              <a:t>掌握测试的基本理论和方法</a:t>
            </a:r>
            <a:endParaRPr lang="en-US" altLang="zh-CN" sz="2000" dirty="0">
              <a:latin typeface="方正兰亭黑简体" panose="02000000000000000000" pitchFamily="2" charset="-122"/>
              <a:cs typeface="+mn-ea"/>
              <a:sym typeface="Huawei Sans" panose="020C0503030203020204" pitchFamily="34" charset="0"/>
            </a:endParaRPr>
          </a:p>
          <a:p>
            <a:pPr>
              <a:lnSpc>
                <a:spcPct val="150000"/>
              </a:lnSpc>
            </a:pPr>
            <a:r>
              <a:rPr lang="zh-CN" altLang="en-US" sz="2000" dirty="0">
                <a:solidFill>
                  <a:srgbClr val="C00000"/>
                </a:solidFill>
                <a:latin typeface="方正兰亭黑简体" panose="02000000000000000000" pitchFamily="2" charset="-122"/>
                <a:cs typeface="+mn-ea"/>
                <a:sym typeface="Huawei Sans" panose="020C0503030203020204" pitchFamily="34" charset="0"/>
              </a:rPr>
              <a:t>实践</a:t>
            </a:r>
            <a:r>
              <a:rPr lang="zh-CN" altLang="en-US" sz="2000" dirty="0">
                <a:latin typeface="方正兰亭黑简体" panose="02000000000000000000" pitchFamily="2" charset="-122"/>
                <a:cs typeface="+mn-ea"/>
                <a:sym typeface="Huawei Sans" panose="020C0503030203020204" pitchFamily="34" charset="0"/>
              </a:rPr>
              <a:t>有效的开发者测试技术</a:t>
            </a:r>
            <a:endParaRPr lang="en-US" altLang="zh-CN" sz="2000" dirty="0">
              <a:latin typeface="方正兰亭黑简体" panose="02000000000000000000" pitchFamily="2" charset="-122"/>
              <a:cs typeface="+mn-ea"/>
              <a:sym typeface="Huawei Sans" panose="020C0503030203020204" pitchFamily="34" charset="0"/>
            </a:endParaRPr>
          </a:p>
          <a:p>
            <a:pPr>
              <a:lnSpc>
                <a:spcPct val="150000"/>
              </a:lnSpc>
            </a:pPr>
            <a:r>
              <a:rPr lang="zh-CN" altLang="en-US" sz="2000" dirty="0">
                <a:latin typeface="方正兰亭黑简体" panose="02000000000000000000" pitchFamily="2" charset="-122"/>
                <a:cs typeface="+mn-ea"/>
                <a:sym typeface="Huawei Sans" panose="020C0503030203020204" pitchFamily="34" charset="0"/>
              </a:rPr>
              <a:t>掌握使用</a:t>
            </a:r>
            <a:r>
              <a:rPr lang="en-US" altLang="zh-CN" sz="2000" dirty="0">
                <a:latin typeface="方正兰亭黑简体" panose="02000000000000000000" pitchFamily="2" charset="-122"/>
                <a:cs typeface="+mn-ea"/>
                <a:sym typeface="Huawei Sans" panose="020C0503030203020204" pitchFamily="34" charset="0"/>
              </a:rPr>
              <a:t>git</a:t>
            </a:r>
            <a:r>
              <a:rPr lang="zh-CN" altLang="en-US" sz="2000" dirty="0">
                <a:latin typeface="方正兰亭黑简体" panose="02000000000000000000" pitchFamily="2" charset="-122"/>
                <a:cs typeface="+mn-ea"/>
                <a:sym typeface="Huawei Sans" panose="020C0503030203020204" pitchFamily="34" charset="0"/>
              </a:rPr>
              <a:t>进行代码版本管理的规范和实践</a:t>
            </a:r>
            <a:endParaRPr lang="en-US" altLang="zh-CN" sz="2000" dirty="0">
              <a:latin typeface="方正兰亭黑简体" panose="02000000000000000000" pitchFamily="2" charset="-122"/>
              <a:cs typeface="+mn-ea"/>
              <a:sym typeface="Huawei Sans" panose="020C0503030203020204" pitchFamily="34" charset="0"/>
            </a:endParaRPr>
          </a:p>
          <a:p>
            <a:pPr marL="0" indent="0">
              <a:lnSpc>
                <a:spcPct val="150000"/>
              </a:lnSpc>
              <a:buNone/>
            </a:pPr>
            <a:r>
              <a:rPr lang="zh-CN" altLang="en-US" sz="2000" dirty="0">
                <a:latin typeface="方正兰亭黑简体" panose="02000000000000000000" pitchFamily="2" charset="-122"/>
                <a:cs typeface="+mn-ea"/>
                <a:sym typeface="Huawei Sans" panose="020C0503030203020204" pitchFamily="34" charset="0"/>
              </a:rPr>
              <a:t>了解</a:t>
            </a:r>
            <a:r>
              <a:rPr lang="en-US" altLang="zh-CN" sz="2000" dirty="0">
                <a:latin typeface="方正兰亭黑简体" panose="02000000000000000000" pitchFamily="2" charset="-122"/>
                <a:cs typeface="+mn-ea"/>
                <a:sym typeface="Huawei Sans" panose="020C0503030203020204" pitchFamily="34" charset="0"/>
              </a:rPr>
              <a:t>C++</a:t>
            </a:r>
            <a:r>
              <a:rPr lang="zh-CN" altLang="en-US" sz="2000" dirty="0">
                <a:latin typeface="方正兰亭黑简体" panose="02000000000000000000" pitchFamily="2" charset="-122"/>
                <a:cs typeface="+mn-ea"/>
                <a:sym typeface="Huawei Sans" panose="020C0503030203020204" pitchFamily="34" charset="0"/>
              </a:rPr>
              <a:t>编程的可读性要求，建立高质量编程的</a:t>
            </a:r>
            <a:r>
              <a:rPr lang="zh-CN" altLang="en-US" sz="2000" dirty="0">
                <a:solidFill>
                  <a:srgbClr val="C00000"/>
                </a:solidFill>
                <a:latin typeface="方正兰亭黑简体" panose="02000000000000000000" pitchFamily="2" charset="-122"/>
                <a:cs typeface="+mn-ea"/>
                <a:sym typeface="Huawei Sans" panose="020C0503030203020204" pitchFamily="34" charset="0"/>
              </a:rPr>
              <a:t>意识</a:t>
            </a:r>
            <a:r>
              <a:rPr lang="zh-CN" altLang="en-US" sz="2000" dirty="0">
                <a:latin typeface="方正兰亭黑简体" panose="02000000000000000000" pitchFamily="2" charset="-122"/>
                <a:cs typeface="+mn-ea"/>
                <a:sym typeface="Huawei Sans" panose="020C0503030203020204" pitchFamily="34" charset="0"/>
              </a:rPr>
              <a:t>，养成良好的开发</a:t>
            </a:r>
            <a:r>
              <a:rPr lang="zh-CN" altLang="en-US" sz="2000" dirty="0">
                <a:solidFill>
                  <a:srgbClr val="C00000"/>
                </a:solidFill>
                <a:latin typeface="方正兰亭黑简体" panose="02000000000000000000" pitchFamily="2" charset="-122"/>
                <a:cs typeface="+mn-ea"/>
                <a:sym typeface="Huawei Sans" panose="020C0503030203020204" pitchFamily="34" charset="0"/>
              </a:rPr>
              <a:t>习惯</a:t>
            </a:r>
            <a:endParaRPr lang="en-US" altLang="zh-CN" sz="2000" dirty="0">
              <a:solidFill>
                <a:srgbClr val="C00000"/>
              </a:solidFill>
              <a:latin typeface="方正兰亭黑简体" panose="02000000000000000000" pitchFamily="2" charset="-122"/>
              <a:cs typeface="+mn-ea"/>
              <a:sym typeface="Huawei Sans" panose="020C0503030203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测试防护网：测试命名原则</a:t>
            </a:r>
          </a:p>
        </p:txBody>
      </p:sp>
      <p:sp>
        <p:nvSpPr>
          <p:cNvPr id="4" name="文本占位符 3"/>
          <p:cNvSpPr>
            <a:spLocks noGrp="1"/>
          </p:cNvSpPr>
          <p:nvPr>
            <p:ph type="body" sz="quarter" idx="10"/>
          </p:nvPr>
        </p:nvSpPr>
        <p:spPr/>
        <p:txBody>
          <a:bodyPr/>
          <a:lstStyle/>
          <a:p>
            <a:r>
              <a:rPr lang="zh-CN" altLang="en-US" sz="1800" dirty="0">
                <a:latin typeface="方正兰亭黑简体" panose="02000000000000000000" pitchFamily="2" charset="-122"/>
              </a:rPr>
              <a:t>清晰：</a:t>
            </a:r>
            <a:r>
              <a:rPr lang="zh-CN" altLang="en-US" sz="1800">
                <a:latin typeface="方正兰亭黑简体" panose="02000000000000000000" pitchFamily="2" charset="-122"/>
              </a:rPr>
              <a:t>清晰，不</a:t>
            </a:r>
            <a:r>
              <a:rPr lang="zh-CN" altLang="en-US" sz="1800" dirty="0">
                <a:latin typeface="方正兰亭黑简体" panose="02000000000000000000" pitchFamily="2" charset="-122"/>
              </a:rPr>
              <a:t>牺牲可读性和表达力</a:t>
            </a:r>
            <a:endParaRPr lang="en-US" altLang="zh-CN" sz="1800" dirty="0">
              <a:latin typeface="方正兰亭黑简体" panose="02000000000000000000" pitchFamily="2" charset="-122"/>
            </a:endParaRPr>
          </a:p>
          <a:p>
            <a:r>
              <a:rPr lang="zh-CN" altLang="en-US" sz="1800" dirty="0">
                <a:latin typeface="方正兰亭黑简体" panose="02000000000000000000" pitchFamily="2" charset="-122"/>
              </a:rPr>
              <a:t>一致：遵循一致的命名规范，例如使用驼峰或下划线，使用动词或名词等</a:t>
            </a:r>
            <a:endParaRPr lang="en-US" altLang="zh-CN" sz="1800" dirty="0">
              <a:latin typeface="方正兰亭黑简体" panose="02000000000000000000" pitchFamily="2" charset="-122"/>
            </a:endParaRPr>
          </a:p>
          <a:p>
            <a:r>
              <a:rPr lang="zh-CN" altLang="en-US" sz="1800" dirty="0">
                <a:latin typeface="方正兰亭黑简体" panose="02000000000000000000" pitchFamily="2" charset="-122"/>
              </a:rPr>
              <a:t>描述：能够清晰地描述测试的目的和内容，例如使用</a:t>
            </a:r>
            <a:r>
              <a:rPr lang="en-US" altLang="zh-CN" sz="1800" dirty="0">
                <a:latin typeface="方正兰亭黑简体" panose="02000000000000000000" pitchFamily="2" charset="-122"/>
              </a:rPr>
              <a:t>Expected-Behavior-Condition</a:t>
            </a:r>
            <a:r>
              <a:rPr lang="zh-CN" altLang="en-US" sz="1800" dirty="0">
                <a:latin typeface="方正兰亭黑简体" panose="02000000000000000000" pitchFamily="2" charset="-122"/>
              </a:rPr>
              <a:t>格式或使用</a:t>
            </a:r>
            <a:r>
              <a:rPr lang="en-US" altLang="zh-CN" sz="1800" dirty="0">
                <a:latin typeface="方正兰亭黑简体" panose="02000000000000000000" pitchFamily="2" charset="-122"/>
              </a:rPr>
              <a:t>Given-When-Then</a:t>
            </a:r>
            <a:r>
              <a:rPr lang="zh-CN" altLang="en-US" sz="1800" dirty="0">
                <a:latin typeface="方正兰亭黑简体" panose="02000000000000000000" pitchFamily="2" charset="-122"/>
              </a:rPr>
              <a:t>格式等</a:t>
            </a:r>
            <a:endParaRPr lang="en-US" altLang="zh-CN" sz="1800" dirty="0">
              <a:latin typeface="方正兰亭黑简体" panose="02000000000000000000" pitchFamily="2" charset="-122"/>
            </a:endParaRPr>
          </a:p>
          <a:p>
            <a:r>
              <a:rPr lang="zh-CN" altLang="en-US" sz="1800" dirty="0">
                <a:latin typeface="方正兰亭黑简体" panose="02000000000000000000" pitchFamily="2" charset="-122"/>
              </a:rPr>
              <a:t>区分：能够区分不同的测试场景和结果，例如使用不同的前缀或后缀，或者使用不同的参数等</a:t>
            </a:r>
          </a:p>
        </p:txBody>
      </p:sp>
    </p:spTree>
    <p:extLst>
      <p:ext uri="{BB962C8B-B14F-4D97-AF65-F5344CB8AC3E}">
        <p14:creationId xmlns:p14="http://schemas.microsoft.com/office/powerpoint/2010/main" val="2016697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测试用例命名示例</a:t>
            </a:r>
          </a:p>
        </p:txBody>
      </p:sp>
      <p:sp>
        <p:nvSpPr>
          <p:cNvPr id="4" name="文本占位符 3"/>
          <p:cNvSpPr>
            <a:spLocks noGrp="1"/>
          </p:cNvSpPr>
          <p:nvPr>
            <p:ph type="body" sz="quarter" idx="10"/>
          </p:nvPr>
        </p:nvSpPr>
        <p:spPr/>
        <p:txBody>
          <a:bodyPr/>
          <a:lstStyle/>
          <a:p>
            <a:pPr algn="l"/>
            <a:r>
              <a:rPr lang="en-US" altLang="zh-CN" dirty="0">
                <a:latin typeface="+mn-ea"/>
                <a:ea typeface="+mn-ea"/>
              </a:rPr>
              <a:t>Executor</a:t>
            </a:r>
            <a:r>
              <a:rPr lang="zh-CN" altLang="en-US" dirty="0">
                <a:latin typeface="+mn-ea"/>
                <a:ea typeface="+mn-ea"/>
              </a:rPr>
              <a:t>组件提供初始化接口，负责将车初始化在指定位置，如果未接收到指令，则返回初始化指定的位置</a:t>
            </a:r>
            <a:r>
              <a:rPr lang="en-US" altLang="zh-CN" sz="2200" dirty="0" err="1">
                <a:latin typeface="方正兰亭黑简体" panose="02000000000000000000" pitchFamily="2" charset="-122"/>
              </a:rPr>
              <a:t>should_return_init_pose_when_without_command</a:t>
            </a:r>
            <a:endParaRPr lang="en-US" altLang="zh-CN" sz="2200" dirty="0">
              <a:latin typeface="方正兰亭黑简体" panose="02000000000000000000" pitchFamily="2" charset="-122"/>
            </a:endParaRPr>
          </a:p>
          <a:p>
            <a:r>
              <a:rPr lang="zh-CN" altLang="en-US" sz="2200" dirty="0">
                <a:latin typeface="方正兰亭黑简体" panose="02000000000000000000" pitchFamily="2" charset="-122"/>
              </a:rPr>
              <a:t>如果</a:t>
            </a:r>
            <a:r>
              <a:rPr lang="en-US" altLang="zh-CN" sz="2200" dirty="0">
                <a:latin typeface="方正兰亭黑简体" panose="02000000000000000000" pitchFamily="2" charset="-122"/>
              </a:rPr>
              <a:t>Excutor</a:t>
            </a:r>
            <a:r>
              <a:rPr lang="zh-CN" altLang="en-US" sz="2200" dirty="0">
                <a:latin typeface="方正兰亭黑简体" panose="02000000000000000000" pitchFamily="2" charset="-122"/>
              </a:rPr>
              <a:t>未被初始化位置，则接口默认返回</a:t>
            </a:r>
            <a:r>
              <a:rPr lang="en-US" altLang="zh-CN" sz="2200" dirty="0">
                <a:latin typeface="方正兰亭黑简体" panose="02000000000000000000" pitchFamily="2" charset="-122"/>
              </a:rPr>
              <a:t>(0,0,N)</a:t>
            </a:r>
          </a:p>
          <a:p>
            <a:pPr marL="0" indent="0">
              <a:buNone/>
            </a:pPr>
            <a:r>
              <a:rPr lang="en-US" altLang="zh-CN" sz="2200" dirty="0">
                <a:latin typeface="方正兰亭黑简体" panose="02000000000000000000" pitchFamily="2" charset="-122"/>
              </a:rPr>
              <a:t>should_return_default_pose_when_without_init_and_command</a:t>
            </a:r>
            <a:endParaRPr lang="zh-CN" altLang="en-US" sz="2200" dirty="0">
              <a:latin typeface="方正兰亭黑简体" panose="02000000000000000000"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测试用例命名示例</a:t>
            </a:r>
          </a:p>
        </p:txBody>
      </p:sp>
      <p:sp>
        <p:nvSpPr>
          <p:cNvPr id="4" name="文本占位符 3"/>
          <p:cNvSpPr>
            <a:spLocks noGrp="1"/>
          </p:cNvSpPr>
          <p:nvPr>
            <p:ph type="body" sz="quarter" idx="10"/>
          </p:nvPr>
        </p:nvSpPr>
        <p:spPr>
          <a:xfrm>
            <a:off x="731839" y="1047751"/>
            <a:ext cx="6267272" cy="4891800"/>
          </a:xfrm>
          <a:solidFill>
            <a:schemeClr val="bg1">
              <a:lumMod val="85000"/>
            </a:schemeClr>
          </a:solidFill>
        </p:spPr>
        <p:txBody>
          <a:bodyPr/>
          <a:lstStyle/>
          <a:p>
            <a:pPr marL="0" indent="0">
              <a:lnSpc>
                <a:spcPct val="100000"/>
              </a:lnSpc>
              <a:buNone/>
            </a:pPr>
            <a:r>
              <a:rPr lang="zh-CN" altLang="en-US" sz="1800" dirty="0">
                <a:latin typeface="+mn-lt"/>
              </a:rPr>
              <a:t>移动指令</a:t>
            </a:r>
            <a:endParaRPr lang="en-US" altLang="zh-CN" sz="1800" dirty="0">
              <a:latin typeface="+mn-lt"/>
            </a:endParaRPr>
          </a:p>
          <a:p>
            <a:pPr lvl="1">
              <a:lnSpc>
                <a:spcPct val="100000"/>
              </a:lnSpc>
              <a:buFont typeface="Wingdings" panose="05000000000000000000" pitchFamily="2" charset="2"/>
              <a:buChar char="l"/>
            </a:pPr>
            <a:r>
              <a:rPr lang="en-US" altLang="zh-CN" sz="1400" b="0" dirty="0">
                <a:solidFill>
                  <a:srgbClr val="C00000"/>
                </a:solidFill>
                <a:effectLst/>
                <a:latin typeface="+mn-lt"/>
              </a:rPr>
              <a:t>should</a:t>
            </a:r>
            <a:r>
              <a:rPr lang="en-US" altLang="zh-CN" sz="1400" b="0" dirty="0">
                <a:effectLst/>
                <a:latin typeface="+mn-lt"/>
              </a:rPr>
              <a:t>_return_x_plus_1_</a:t>
            </a:r>
            <a:r>
              <a:rPr lang="en-US" altLang="zh-CN" sz="1400" b="0" dirty="0">
                <a:solidFill>
                  <a:srgbClr val="C00000"/>
                </a:solidFill>
                <a:effectLst/>
                <a:latin typeface="+mn-lt"/>
              </a:rPr>
              <a:t>given</a:t>
            </a:r>
            <a:r>
              <a:rPr lang="en-US" altLang="zh-CN" sz="1400" b="0" dirty="0">
                <a:effectLst/>
                <a:latin typeface="+mn-lt"/>
              </a:rPr>
              <a:t>_command_is_M_and_facing_is_E</a:t>
            </a:r>
          </a:p>
          <a:p>
            <a:pPr lvl="1">
              <a:lnSpc>
                <a:spcPct val="100000"/>
              </a:lnSpc>
              <a:buFont typeface="Wingdings" panose="05000000000000000000" pitchFamily="2" charset="2"/>
              <a:buChar char="l"/>
            </a:pPr>
            <a:r>
              <a:rPr lang="en-US" altLang="zh-CN" sz="1400" b="0" dirty="0">
                <a:effectLst/>
                <a:latin typeface="+mn-lt"/>
              </a:rPr>
              <a:t>should_return_x_minus_1_given_command_is_M_and_facing_is_W</a:t>
            </a:r>
          </a:p>
          <a:p>
            <a:pPr lvl="1">
              <a:lnSpc>
                <a:spcPct val="100000"/>
              </a:lnSpc>
              <a:buFont typeface="Wingdings" panose="05000000000000000000" pitchFamily="2" charset="2"/>
              <a:buChar char="l"/>
            </a:pPr>
            <a:r>
              <a:rPr lang="en-US" altLang="zh-CN" sz="1400" b="0" dirty="0">
                <a:effectLst/>
                <a:latin typeface="+mn-lt"/>
              </a:rPr>
              <a:t>should_return_y_plus_1_given_command_is_M_and_facing_is_N</a:t>
            </a:r>
          </a:p>
          <a:p>
            <a:pPr lvl="1">
              <a:lnSpc>
                <a:spcPct val="100000"/>
              </a:lnSpc>
              <a:buFont typeface="Wingdings" panose="05000000000000000000" pitchFamily="2" charset="2"/>
              <a:buChar char="l"/>
            </a:pPr>
            <a:r>
              <a:rPr lang="en-US" altLang="zh-CN" sz="1400" b="0" dirty="0">
                <a:effectLst/>
                <a:latin typeface="+mn-lt"/>
              </a:rPr>
              <a:t>should_return_y_minus_1_given_command_is_M_and_facing_is_S</a:t>
            </a:r>
          </a:p>
          <a:p>
            <a:pPr marL="0" indent="0">
              <a:lnSpc>
                <a:spcPct val="100000"/>
              </a:lnSpc>
              <a:buNone/>
            </a:pPr>
            <a:r>
              <a:rPr lang="zh-CN" altLang="en-US" sz="1800" dirty="0">
                <a:latin typeface="+mn-lt"/>
              </a:rPr>
              <a:t>左转指令</a:t>
            </a:r>
            <a:endParaRPr lang="en-US" altLang="zh-CN" sz="1800" dirty="0">
              <a:latin typeface="+mn-lt"/>
            </a:endParaRPr>
          </a:p>
          <a:p>
            <a:pPr lvl="1">
              <a:lnSpc>
                <a:spcPct val="100000"/>
              </a:lnSpc>
              <a:buFont typeface="Wingdings" panose="05000000000000000000" pitchFamily="2" charset="2"/>
              <a:buChar char="l"/>
            </a:pPr>
            <a:r>
              <a:rPr lang="en-US" altLang="zh-CN" sz="1400" dirty="0" err="1">
                <a:latin typeface="+mn-lt"/>
              </a:rPr>
              <a:t>should_return_facing_N_given_command_is_L_and_facing_is_E</a:t>
            </a:r>
            <a:endParaRPr lang="en-US" altLang="zh-CN" sz="1400" dirty="0">
              <a:latin typeface="+mn-lt"/>
            </a:endParaRPr>
          </a:p>
          <a:p>
            <a:pPr lvl="1">
              <a:lnSpc>
                <a:spcPct val="100000"/>
              </a:lnSpc>
              <a:buFont typeface="Wingdings" panose="05000000000000000000" pitchFamily="2" charset="2"/>
              <a:buChar char="l"/>
            </a:pPr>
            <a:r>
              <a:rPr lang="en-US" altLang="zh-CN" sz="1400" dirty="0" err="1">
                <a:latin typeface="+mn-lt"/>
              </a:rPr>
              <a:t>should_return_facing_W_given_command_is_L_and_facing_is_N</a:t>
            </a:r>
            <a:endParaRPr lang="en-US" altLang="zh-CN" sz="1400" dirty="0">
              <a:latin typeface="+mn-lt"/>
            </a:endParaRPr>
          </a:p>
          <a:p>
            <a:pPr lvl="1">
              <a:lnSpc>
                <a:spcPct val="100000"/>
              </a:lnSpc>
              <a:buFont typeface="Wingdings" panose="05000000000000000000" pitchFamily="2" charset="2"/>
              <a:buChar char="l"/>
            </a:pPr>
            <a:r>
              <a:rPr lang="en-US" altLang="zh-CN" sz="1400" dirty="0" err="1">
                <a:latin typeface="+mn-lt"/>
              </a:rPr>
              <a:t>should_return_facing_S_given_command_is_L_and_facing_is_W</a:t>
            </a:r>
            <a:endParaRPr lang="en-US" altLang="zh-CN" sz="1400" dirty="0">
              <a:latin typeface="+mn-lt"/>
            </a:endParaRPr>
          </a:p>
          <a:p>
            <a:pPr lvl="1">
              <a:lnSpc>
                <a:spcPct val="100000"/>
              </a:lnSpc>
              <a:buFont typeface="Wingdings" panose="05000000000000000000" pitchFamily="2" charset="2"/>
              <a:buChar char="l"/>
            </a:pPr>
            <a:r>
              <a:rPr lang="en-US" altLang="zh-CN" sz="1400" dirty="0" err="1">
                <a:latin typeface="+mn-lt"/>
              </a:rPr>
              <a:t>should_return_facing_E_given_command_is_L_and_facing_is_S</a:t>
            </a:r>
            <a:endParaRPr lang="en-US" altLang="zh-CN" sz="1400" dirty="0">
              <a:latin typeface="+mn-lt"/>
            </a:endParaRPr>
          </a:p>
          <a:p>
            <a:pPr marL="0" indent="0">
              <a:lnSpc>
                <a:spcPct val="100000"/>
              </a:lnSpc>
              <a:buNone/>
            </a:pPr>
            <a:r>
              <a:rPr lang="zh-CN" altLang="en-US" sz="1800" dirty="0">
                <a:latin typeface="+mn-lt"/>
              </a:rPr>
              <a:t>右转指令</a:t>
            </a:r>
            <a:endParaRPr lang="en-US" altLang="zh-CN" sz="1800" dirty="0">
              <a:latin typeface="+mn-lt"/>
            </a:endParaRPr>
          </a:p>
          <a:p>
            <a:pPr lvl="1">
              <a:lnSpc>
                <a:spcPct val="100000"/>
              </a:lnSpc>
              <a:buFont typeface="Wingdings" panose="05000000000000000000" pitchFamily="2" charset="2"/>
              <a:buChar char="l"/>
            </a:pPr>
            <a:r>
              <a:rPr lang="en-US" altLang="zh-CN" sz="1400" dirty="0" err="1">
                <a:latin typeface="+mn-lt"/>
              </a:rPr>
              <a:t>should_return_facing_S_given_command_is_R_and_facing_is_E</a:t>
            </a:r>
            <a:endParaRPr lang="en-US" altLang="zh-CN" sz="1400" dirty="0">
              <a:latin typeface="+mn-lt"/>
            </a:endParaRPr>
          </a:p>
          <a:p>
            <a:pPr lvl="1">
              <a:lnSpc>
                <a:spcPct val="100000"/>
              </a:lnSpc>
              <a:buFont typeface="Wingdings" panose="05000000000000000000" pitchFamily="2" charset="2"/>
              <a:buChar char="l"/>
            </a:pPr>
            <a:r>
              <a:rPr lang="en-US" altLang="zh-CN" sz="1400" dirty="0" err="1">
                <a:latin typeface="+mn-lt"/>
              </a:rPr>
              <a:t>should_return_facing_W_given_command_is_R_and_facing_is_S</a:t>
            </a:r>
            <a:endParaRPr lang="en-US" altLang="zh-CN" sz="1400" dirty="0">
              <a:latin typeface="+mn-lt"/>
            </a:endParaRPr>
          </a:p>
          <a:p>
            <a:pPr lvl="1">
              <a:lnSpc>
                <a:spcPct val="100000"/>
              </a:lnSpc>
              <a:buFont typeface="Wingdings" panose="05000000000000000000" pitchFamily="2" charset="2"/>
              <a:buChar char="l"/>
            </a:pPr>
            <a:r>
              <a:rPr lang="en-US" altLang="zh-CN" sz="1400" dirty="0" err="1">
                <a:latin typeface="+mn-lt"/>
              </a:rPr>
              <a:t>should_return_facing_N_given_command_is_R_and_facing_is_W</a:t>
            </a:r>
            <a:endParaRPr lang="en-US" altLang="zh-CN" sz="1400" dirty="0">
              <a:latin typeface="+mn-lt"/>
            </a:endParaRPr>
          </a:p>
          <a:p>
            <a:pPr lvl="1">
              <a:lnSpc>
                <a:spcPct val="100000"/>
              </a:lnSpc>
              <a:buFont typeface="Wingdings" panose="05000000000000000000" pitchFamily="2" charset="2"/>
              <a:buChar char="l"/>
            </a:pPr>
            <a:r>
              <a:rPr lang="en-US" altLang="zh-CN" sz="1400" dirty="0" err="1">
                <a:latin typeface="+mn-lt"/>
              </a:rPr>
              <a:t>should_return_facing_E_given_command_is_R_and_facing_is_N</a:t>
            </a:r>
            <a:endParaRPr lang="zh-CN" altLang="en-US" sz="1400" dirty="0">
              <a:latin typeface="+mn-lt"/>
            </a:endParaRPr>
          </a:p>
        </p:txBody>
      </p:sp>
      <p:sp>
        <p:nvSpPr>
          <p:cNvPr id="6" name="文本框 5">
            <a:extLst>
              <a:ext uri="{FF2B5EF4-FFF2-40B4-BE49-F238E27FC236}">
                <a16:creationId xmlns:a16="http://schemas.microsoft.com/office/drawing/2014/main" id="{087B47F9-E399-4BF3-9038-9413D8B83B60}"/>
              </a:ext>
            </a:extLst>
          </p:cNvPr>
          <p:cNvSpPr txBox="1"/>
          <p:nvPr/>
        </p:nvSpPr>
        <p:spPr>
          <a:xfrm>
            <a:off x="7242331" y="864259"/>
            <a:ext cx="4667448" cy="4713983"/>
          </a:xfrm>
          <a:prstGeom prst="rect">
            <a:avLst/>
          </a:prstGeom>
          <a:noFill/>
        </p:spPr>
        <p:txBody>
          <a:bodyPr wrap="square">
            <a:spAutoFit/>
          </a:bodyPr>
          <a:lstStyle/>
          <a:p>
            <a:pPr algn="l">
              <a:lnSpc>
                <a:spcPct val="150000"/>
              </a:lnSpc>
            </a:pPr>
            <a:r>
              <a:rPr lang="zh-CN" altLang="en-US" sz="2000" b="0" i="0" dirty="0">
                <a:solidFill>
                  <a:srgbClr val="111111"/>
                </a:solidFill>
                <a:effectLst/>
                <a:latin typeface="方正兰亭黑简体" panose="02000000000000000000" pitchFamily="2" charset="-122"/>
                <a:ea typeface="方正兰亭黑简体" panose="02000000000000000000" pitchFamily="2" charset="-122"/>
              </a:rPr>
              <a:t>测试用例的命名应反映其业务场景，并在出错时能够</a:t>
            </a:r>
            <a:r>
              <a:rPr lang="zh-CN" altLang="en-US" sz="2000" b="0" i="0" dirty="0">
                <a:solidFill>
                  <a:srgbClr val="C00000"/>
                </a:solidFill>
                <a:effectLst/>
                <a:latin typeface="方正兰亭黑简体" panose="02000000000000000000" pitchFamily="2" charset="-122"/>
                <a:ea typeface="方正兰亭黑简体" panose="02000000000000000000" pitchFamily="2" charset="-122"/>
              </a:rPr>
              <a:t>迅速定位</a:t>
            </a:r>
            <a:r>
              <a:rPr lang="zh-CN" altLang="en-US" sz="2000" b="0" i="0" dirty="0">
                <a:solidFill>
                  <a:srgbClr val="111111"/>
                </a:solidFill>
                <a:effectLst/>
                <a:latin typeface="方正兰亭黑简体" panose="02000000000000000000" pitchFamily="2" charset="-122"/>
                <a:ea typeface="方正兰亭黑简体" panose="02000000000000000000" pitchFamily="2" charset="-122"/>
              </a:rPr>
              <a:t>到问题代码：</a:t>
            </a:r>
          </a:p>
          <a:p>
            <a:pPr marL="285750" indent="-285750" algn="l">
              <a:lnSpc>
                <a:spcPct val="150000"/>
              </a:lnSpc>
              <a:buFont typeface="Wingdings" panose="05000000000000000000" pitchFamily="2" charset="2"/>
              <a:buChar char="l"/>
            </a:pPr>
            <a:r>
              <a:rPr lang="zh-CN" altLang="en-US" b="1" i="0" dirty="0">
                <a:solidFill>
                  <a:srgbClr val="111111"/>
                </a:solidFill>
                <a:effectLst/>
                <a:latin typeface="方正兰亭黑简体" panose="02000000000000000000" pitchFamily="2" charset="-122"/>
                <a:ea typeface="方正兰亭黑简体" panose="02000000000000000000" pitchFamily="2" charset="-122"/>
              </a:rPr>
              <a:t>业务场景明确</a:t>
            </a:r>
            <a:r>
              <a:rPr lang="zh-CN" altLang="en-US" b="0" i="0" dirty="0">
                <a:solidFill>
                  <a:srgbClr val="111111"/>
                </a:solidFill>
                <a:effectLst/>
                <a:latin typeface="方正兰亭黑简体" panose="02000000000000000000" pitchFamily="2" charset="-122"/>
                <a:ea typeface="方正兰亭黑简体" panose="02000000000000000000" pitchFamily="2" charset="-122"/>
              </a:rPr>
              <a:t>：测试用例名称应清晰描述其覆盖的业务场景</a:t>
            </a:r>
            <a:r>
              <a:rPr lang="zh-CN" altLang="en-US" dirty="0">
                <a:solidFill>
                  <a:srgbClr val="111111"/>
                </a:solidFill>
                <a:latin typeface="方正兰亭黑简体" panose="02000000000000000000" pitchFamily="2" charset="-122"/>
                <a:ea typeface="方正兰亭黑简体" panose="02000000000000000000" pitchFamily="2" charset="-122"/>
              </a:rPr>
              <a:t>，</a:t>
            </a:r>
            <a:r>
              <a:rPr lang="zh-CN" altLang="en-US" b="0" i="0" dirty="0">
                <a:solidFill>
                  <a:srgbClr val="111111"/>
                </a:solidFill>
                <a:effectLst/>
                <a:latin typeface="方正兰亭黑简体" panose="02000000000000000000" pitchFamily="2" charset="-122"/>
                <a:ea typeface="方正兰亭黑简体" panose="02000000000000000000" pitchFamily="2" charset="-122"/>
              </a:rPr>
              <a:t>在名称中包含业务场景关键词，便于理解测试目的</a:t>
            </a:r>
          </a:p>
          <a:p>
            <a:pPr marL="285750" indent="-285750" algn="l">
              <a:lnSpc>
                <a:spcPct val="150000"/>
              </a:lnSpc>
              <a:buFont typeface="Wingdings" panose="05000000000000000000" pitchFamily="2" charset="2"/>
              <a:buChar char="l"/>
            </a:pPr>
            <a:r>
              <a:rPr lang="zh-CN" altLang="en-US" b="1" dirty="0">
                <a:solidFill>
                  <a:srgbClr val="111111"/>
                </a:solidFill>
                <a:latin typeface="方正兰亭黑简体" panose="02000000000000000000" pitchFamily="2" charset="-122"/>
                <a:ea typeface="方正兰亭黑简体" panose="02000000000000000000" pitchFamily="2" charset="-122"/>
              </a:rPr>
              <a:t>清晰</a:t>
            </a:r>
            <a:r>
              <a:rPr lang="zh-CN" altLang="en-US" b="1" i="0" dirty="0">
                <a:solidFill>
                  <a:srgbClr val="111111"/>
                </a:solidFill>
                <a:effectLst/>
                <a:latin typeface="方正兰亭黑简体" panose="02000000000000000000" pitchFamily="2" charset="-122"/>
                <a:ea typeface="方正兰亭黑简体" panose="02000000000000000000" pitchFamily="2" charset="-122"/>
              </a:rPr>
              <a:t>明了</a:t>
            </a:r>
            <a:r>
              <a:rPr lang="zh-CN" altLang="en-US" b="0" i="0" dirty="0">
                <a:solidFill>
                  <a:srgbClr val="111111"/>
                </a:solidFill>
                <a:effectLst/>
                <a:latin typeface="方正兰亭黑简体" panose="02000000000000000000" pitchFamily="2" charset="-122"/>
                <a:ea typeface="方正兰亭黑简体" panose="02000000000000000000" pitchFamily="2" charset="-122"/>
              </a:rPr>
              <a:t>：名称应</a:t>
            </a:r>
            <a:r>
              <a:rPr lang="zh-CN" altLang="en-US" dirty="0">
                <a:solidFill>
                  <a:srgbClr val="111111"/>
                </a:solidFill>
                <a:latin typeface="方正兰亭黑简体" panose="02000000000000000000" pitchFamily="2" charset="-122"/>
                <a:ea typeface="方正兰亭黑简体" panose="02000000000000000000" pitchFamily="2" charset="-122"/>
              </a:rPr>
              <a:t>清晰</a:t>
            </a:r>
            <a:r>
              <a:rPr lang="zh-CN" altLang="en-US" b="0" i="0" dirty="0">
                <a:solidFill>
                  <a:srgbClr val="111111"/>
                </a:solidFill>
                <a:effectLst/>
                <a:latin typeface="方正兰亭黑简体" panose="02000000000000000000" pitchFamily="2" charset="-122"/>
                <a:ea typeface="方正兰亭黑简体" panose="02000000000000000000" pitchFamily="2" charset="-122"/>
              </a:rPr>
              <a:t>描述测试内容</a:t>
            </a:r>
          </a:p>
          <a:p>
            <a:pPr marL="285750" indent="-285750" algn="l">
              <a:lnSpc>
                <a:spcPct val="150000"/>
              </a:lnSpc>
              <a:buFont typeface="Wingdings" panose="05000000000000000000" pitchFamily="2" charset="2"/>
              <a:buChar char="l"/>
            </a:pPr>
            <a:r>
              <a:rPr lang="zh-CN" altLang="en-US" b="1" i="0" dirty="0">
                <a:solidFill>
                  <a:srgbClr val="111111"/>
                </a:solidFill>
                <a:effectLst/>
                <a:latin typeface="方正兰亭黑简体" panose="02000000000000000000" pitchFamily="2" charset="-122"/>
                <a:ea typeface="方正兰亭黑简体" panose="02000000000000000000" pitchFamily="2" charset="-122"/>
              </a:rPr>
              <a:t>一致性</a:t>
            </a:r>
            <a:r>
              <a:rPr lang="zh-CN" altLang="en-US" b="0" i="0" dirty="0">
                <a:solidFill>
                  <a:srgbClr val="111111"/>
                </a:solidFill>
                <a:effectLst/>
                <a:latin typeface="方正兰亭黑简体" panose="02000000000000000000" pitchFamily="2" charset="-122"/>
                <a:ea typeface="方正兰亭黑简体" panose="02000000000000000000" pitchFamily="2" charset="-122"/>
              </a:rPr>
              <a:t>：遵循统一的命名风格和格式</a:t>
            </a:r>
          </a:p>
          <a:p>
            <a:pPr marL="285750" indent="-285750" algn="l">
              <a:lnSpc>
                <a:spcPct val="150000"/>
              </a:lnSpc>
              <a:buFont typeface="Wingdings" panose="05000000000000000000" pitchFamily="2" charset="2"/>
              <a:buChar char="l"/>
            </a:pPr>
            <a:r>
              <a:rPr lang="zh-CN" altLang="en-US" b="1" i="0" dirty="0">
                <a:solidFill>
                  <a:srgbClr val="111111"/>
                </a:solidFill>
                <a:effectLst/>
                <a:latin typeface="方正兰亭黑简体" panose="02000000000000000000" pitchFamily="2" charset="-122"/>
                <a:ea typeface="方正兰亭黑简体" panose="02000000000000000000" pitchFamily="2" charset="-122"/>
              </a:rPr>
              <a:t>可读性</a:t>
            </a:r>
            <a:r>
              <a:rPr lang="zh-CN" altLang="en-US" b="0" i="0" dirty="0">
                <a:solidFill>
                  <a:srgbClr val="111111"/>
                </a:solidFill>
                <a:effectLst/>
                <a:latin typeface="方正兰亭黑简体" panose="02000000000000000000" pitchFamily="2" charset="-122"/>
                <a:ea typeface="方正兰亭黑简体" panose="02000000000000000000" pitchFamily="2" charset="-122"/>
              </a:rPr>
              <a:t>：名称应易于理解，便于团队成员快速识别</a:t>
            </a:r>
            <a:endParaRPr lang="en-US" altLang="zh-CN" b="0" i="0" dirty="0">
              <a:solidFill>
                <a:srgbClr val="111111"/>
              </a:solidFill>
              <a:effectLst/>
              <a:latin typeface="方正兰亭黑简体" panose="02000000000000000000" pitchFamily="2" charset="-122"/>
              <a:ea typeface="方正兰亭黑简体" panose="02000000000000000000" pitchFamily="2" charset="-122"/>
            </a:endParaRPr>
          </a:p>
          <a:p>
            <a:pPr marL="285750" indent="-285750" algn="l">
              <a:lnSpc>
                <a:spcPct val="150000"/>
              </a:lnSpc>
              <a:buFont typeface="Wingdings" panose="05000000000000000000" pitchFamily="2" charset="2"/>
              <a:buChar char="l"/>
            </a:pPr>
            <a:r>
              <a:rPr lang="zh-CN" altLang="en-US" b="1" dirty="0">
                <a:solidFill>
                  <a:srgbClr val="111111"/>
                </a:solidFill>
                <a:latin typeface="方正兰亭黑简体" panose="02000000000000000000" pitchFamily="2" charset="-122"/>
                <a:ea typeface="方正兰亭黑简体" panose="02000000000000000000" pitchFamily="2" charset="-122"/>
              </a:rPr>
              <a:t>易于</a:t>
            </a:r>
            <a:r>
              <a:rPr lang="zh-CN" altLang="en-US" b="1" i="0" dirty="0">
                <a:solidFill>
                  <a:srgbClr val="111111"/>
                </a:solidFill>
                <a:effectLst/>
                <a:latin typeface="方正兰亭黑简体" panose="02000000000000000000" pitchFamily="2" charset="-122"/>
                <a:ea typeface="方正兰亭黑简体" panose="02000000000000000000" pitchFamily="2" charset="-122"/>
              </a:rPr>
              <a:t>错误定位</a:t>
            </a:r>
            <a:r>
              <a:rPr lang="zh-CN" altLang="en-US" b="0" i="0" dirty="0">
                <a:solidFill>
                  <a:srgbClr val="111111"/>
                </a:solidFill>
                <a:effectLst/>
                <a:latin typeface="方正兰亭黑简体" panose="02000000000000000000" pitchFamily="2" charset="-122"/>
                <a:ea typeface="方正兰亭黑简体" panose="02000000000000000000" pitchFamily="2" charset="-122"/>
              </a:rPr>
              <a:t>：确保名称中包含足够信息，以便在测试失败时快速定位问题</a:t>
            </a:r>
          </a:p>
        </p:txBody>
      </p:sp>
      <p:cxnSp>
        <p:nvCxnSpPr>
          <p:cNvPr id="5" name="直接连接符 74">
            <a:extLst>
              <a:ext uri="{FF2B5EF4-FFF2-40B4-BE49-F238E27FC236}">
                <a16:creationId xmlns:a16="http://schemas.microsoft.com/office/drawing/2014/main" id="{88FF152B-07BD-4BB3-B31C-753D3A5F205D}"/>
              </a:ext>
            </a:extLst>
          </p:cNvPr>
          <p:cNvCxnSpPr>
            <a:cxnSpLocks/>
          </p:cNvCxnSpPr>
          <p:nvPr/>
        </p:nvCxnSpPr>
        <p:spPr bwMode="auto">
          <a:xfrm>
            <a:off x="7120720" y="933450"/>
            <a:ext cx="0" cy="5508977"/>
          </a:xfrm>
          <a:prstGeom prst="line">
            <a:avLst/>
          </a:prstGeom>
          <a:ln>
            <a:solidFill>
              <a:srgbClr val="C00000"/>
            </a:solidFill>
            <a:prstDash val="lgDash"/>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1000"/>
                                        <p:tgtEl>
                                          <p:spTgt spid="4">
                                            <p:txEl>
                                              <p:pRg st="5" end="5"/>
                                            </p:txEl>
                                          </p:spTgt>
                                        </p:tgtEl>
                                      </p:cBhvr>
                                    </p:animEffect>
                                    <p:anim calcmode="lin" valueType="num">
                                      <p:cBhvr>
                                        <p:cTn id="3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1000"/>
                                        <p:tgtEl>
                                          <p:spTgt spid="4">
                                            <p:txEl>
                                              <p:pRg st="6" end="6"/>
                                            </p:txEl>
                                          </p:spTgt>
                                        </p:tgtEl>
                                      </p:cBhvr>
                                    </p:animEffect>
                                    <p:anim calcmode="lin" valueType="num">
                                      <p:cBhvr>
                                        <p:cTn id="4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
                                            <p:txEl>
                                              <p:pRg st="7" end="7"/>
                                            </p:txEl>
                                          </p:spTgt>
                                        </p:tgtEl>
                                        <p:attrNameLst>
                                          <p:attrName>style.visibility</p:attrName>
                                        </p:attrNameLst>
                                      </p:cBhvr>
                                      <p:to>
                                        <p:strVal val="visible"/>
                                      </p:to>
                                    </p:set>
                                    <p:animEffect transition="in" filter="fade">
                                      <p:cBhvr>
                                        <p:cTn id="44" dur="1000"/>
                                        <p:tgtEl>
                                          <p:spTgt spid="4">
                                            <p:txEl>
                                              <p:pRg st="7" end="7"/>
                                            </p:txEl>
                                          </p:spTgt>
                                        </p:tgtEl>
                                      </p:cBhvr>
                                    </p:animEffect>
                                    <p:anim calcmode="lin" valueType="num">
                                      <p:cBhvr>
                                        <p:cTn id="45"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1000"/>
                                        <p:tgtEl>
                                          <p:spTgt spid="4">
                                            <p:txEl>
                                              <p:pRg st="8" end="8"/>
                                            </p:txEl>
                                          </p:spTgt>
                                        </p:tgtEl>
                                      </p:cBhvr>
                                    </p:animEffect>
                                    <p:anim calcmode="lin" valueType="num">
                                      <p:cBhvr>
                                        <p:cTn id="5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
                                            <p:txEl>
                                              <p:pRg st="9" end="9"/>
                                            </p:txEl>
                                          </p:spTgt>
                                        </p:tgtEl>
                                        <p:attrNameLst>
                                          <p:attrName>style.visibility</p:attrName>
                                        </p:attrNameLst>
                                      </p:cBhvr>
                                      <p:to>
                                        <p:strVal val="visible"/>
                                      </p:to>
                                    </p:set>
                                    <p:animEffect transition="in" filter="fade">
                                      <p:cBhvr>
                                        <p:cTn id="54" dur="1000"/>
                                        <p:tgtEl>
                                          <p:spTgt spid="4">
                                            <p:txEl>
                                              <p:pRg st="9" end="9"/>
                                            </p:txEl>
                                          </p:spTgt>
                                        </p:tgtEl>
                                      </p:cBhvr>
                                    </p:animEffect>
                                    <p:anim calcmode="lin" valueType="num">
                                      <p:cBhvr>
                                        <p:cTn id="55"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animEffect transition="in" filter="fade">
                                      <p:cBhvr>
                                        <p:cTn id="61" dur="1000"/>
                                        <p:tgtEl>
                                          <p:spTgt spid="4">
                                            <p:txEl>
                                              <p:pRg st="10" end="10"/>
                                            </p:txEl>
                                          </p:spTgt>
                                        </p:tgtEl>
                                      </p:cBhvr>
                                    </p:animEffect>
                                    <p:anim calcmode="lin" valueType="num">
                                      <p:cBhvr>
                                        <p:cTn id="62"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
                                            <p:txEl>
                                              <p:pRg st="11" end="11"/>
                                            </p:txEl>
                                          </p:spTgt>
                                        </p:tgtEl>
                                        <p:attrNameLst>
                                          <p:attrName>style.visibility</p:attrName>
                                        </p:attrNameLst>
                                      </p:cBhvr>
                                      <p:to>
                                        <p:strVal val="visible"/>
                                      </p:to>
                                    </p:set>
                                    <p:animEffect transition="in" filter="fade">
                                      <p:cBhvr>
                                        <p:cTn id="66" dur="1000"/>
                                        <p:tgtEl>
                                          <p:spTgt spid="4">
                                            <p:txEl>
                                              <p:pRg st="11" end="11"/>
                                            </p:txEl>
                                          </p:spTgt>
                                        </p:tgtEl>
                                      </p:cBhvr>
                                    </p:animEffect>
                                    <p:anim calcmode="lin" valueType="num">
                                      <p:cBhvr>
                                        <p:cTn id="67"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4">
                                            <p:txEl>
                                              <p:pRg st="12" end="12"/>
                                            </p:txEl>
                                          </p:spTgt>
                                        </p:tgtEl>
                                        <p:attrNameLst>
                                          <p:attrName>style.visibility</p:attrName>
                                        </p:attrNameLst>
                                      </p:cBhvr>
                                      <p:to>
                                        <p:strVal val="visible"/>
                                      </p:to>
                                    </p:set>
                                    <p:animEffect transition="in" filter="fade">
                                      <p:cBhvr>
                                        <p:cTn id="71" dur="1000"/>
                                        <p:tgtEl>
                                          <p:spTgt spid="4">
                                            <p:txEl>
                                              <p:pRg st="12" end="12"/>
                                            </p:txEl>
                                          </p:spTgt>
                                        </p:tgtEl>
                                      </p:cBhvr>
                                    </p:animEffect>
                                    <p:anim calcmode="lin" valueType="num">
                                      <p:cBhvr>
                                        <p:cTn id="72"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73"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4">
                                            <p:txEl>
                                              <p:pRg st="13" end="13"/>
                                            </p:txEl>
                                          </p:spTgt>
                                        </p:tgtEl>
                                        <p:attrNameLst>
                                          <p:attrName>style.visibility</p:attrName>
                                        </p:attrNameLst>
                                      </p:cBhvr>
                                      <p:to>
                                        <p:strVal val="visible"/>
                                      </p:to>
                                    </p:set>
                                    <p:animEffect transition="in" filter="fade">
                                      <p:cBhvr>
                                        <p:cTn id="76" dur="1000"/>
                                        <p:tgtEl>
                                          <p:spTgt spid="4">
                                            <p:txEl>
                                              <p:pRg st="13" end="13"/>
                                            </p:txEl>
                                          </p:spTgt>
                                        </p:tgtEl>
                                      </p:cBhvr>
                                    </p:animEffect>
                                    <p:anim calcmode="lin" valueType="num">
                                      <p:cBhvr>
                                        <p:cTn id="77"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78"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4">
                                            <p:txEl>
                                              <p:pRg st="14" end="14"/>
                                            </p:txEl>
                                          </p:spTgt>
                                        </p:tgtEl>
                                        <p:attrNameLst>
                                          <p:attrName>style.visibility</p:attrName>
                                        </p:attrNameLst>
                                      </p:cBhvr>
                                      <p:to>
                                        <p:strVal val="visible"/>
                                      </p:to>
                                    </p:set>
                                    <p:animEffect transition="in" filter="fade">
                                      <p:cBhvr>
                                        <p:cTn id="81" dur="1000"/>
                                        <p:tgtEl>
                                          <p:spTgt spid="4">
                                            <p:txEl>
                                              <p:pRg st="14" end="14"/>
                                            </p:txEl>
                                          </p:spTgt>
                                        </p:tgtEl>
                                      </p:cBhvr>
                                    </p:animEffect>
                                    <p:anim calcmode="lin" valueType="num">
                                      <p:cBhvr>
                                        <p:cTn id="82"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83" dur="1000" fill="hold"/>
                                        <p:tgtEl>
                                          <p:spTgt spid="4">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fade">
                                      <p:cBhvr>
                                        <p:cTn id="88" dur="1000"/>
                                        <p:tgtEl>
                                          <p:spTgt spid="6"/>
                                        </p:tgtEl>
                                      </p:cBhvr>
                                    </p:animEffect>
                                    <p:anim calcmode="lin" valueType="num">
                                      <p:cBhvr>
                                        <p:cTn id="89" dur="1000" fill="hold"/>
                                        <p:tgtEl>
                                          <p:spTgt spid="6"/>
                                        </p:tgtEl>
                                        <p:attrNameLst>
                                          <p:attrName>ppt_x</p:attrName>
                                        </p:attrNameLst>
                                      </p:cBhvr>
                                      <p:tavLst>
                                        <p:tav tm="0">
                                          <p:val>
                                            <p:strVal val="#ppt_x"/>
                                          </p:val>
                                        </p:tav>
                                        <p:tav tm="100000">
                                          <p:val>
                                            <p:strVal val="#ppt_x"/>
                                          </p:val>
                                        </p:tav>
                                      </p:tavLst>
                                    </p:anim>
                                    <p:anim calcmode="lin" valueType="num">
                                      <p:cBhvr>
                                        <p:cTn id="9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a:extLst>
              <a:ext uri="{FF2B5EF4-FFF2-40B4-BE49-F238E27FC236}">
                <a16:creationId xmlns:a16="http://schemas.microsoft.com/office/drawing/2014/main" id="{462F66EF-BAEB-4A29-8D0C-CD2AEC3B78B4}"/>
              </a:ext>
            </a:extLst>
          </p:cNvPr>
          <p:cNvSpPr>
            <a:spLocks noGrp="1"/>
          </p:cNvSpPr>
          <p:nvPr>
            <p:ph sz="quarter" idx="10"/>
          </p:nvPr>
        </p:nvSpPr>
        <p:spPr/>
        <p:txBody>
          <a:bodyPr/>
          <a:lstStyle/>
          <a:p>
            <a:pPr marL="0" indent="0">
              <a:lnSpc>
                <a:spcPct val="150000"/>
              </a:lnSpc>
              <a:buNone/>
            </a:pPr>
            <a:r>
              <a:rPr lang="zh-CN" altLang="en-US" sz="2400" dirty="0">
                <a:latin typeface="方正兰亭黑简体" panose="02000000000000000000" pitchFamily="2" charset="-122"/>
              </a:rPr>
              <a:t>好的测试防护网：</a:t>
            </a:r>
            <a:endParaRPr lang="en-US" altLang="zh-CN" sz="2400" dirty="0">
              <a:latin typeface="方正兰亭黑简体" panose="02000000000000000000" pitchFamily="2" charset="-122"/>
            </a:endParaRPr>
          </a:p>
          <a:p>
            <a:pPr>
              <a:lnSpc>
                <a:spcPct val="150000"/>
              </a:lnSpc>
            </a:pPr>
            <a:r>
              <a:rPr lang="en-US" altLang="zh-CN" sz="2000" b="1" dirty="0">
                <a:latin typeface="方正兰亭黑简体" panose="02000000000000000000" pitchFamily="2" charset="-122"/>
              </a:rPr>
              <a:t>FIRST</a:t>
            </a:r>
            <a:r>
              <a:rPr lang="zh-CN" altLang="en-US" sz="2000" b="1" dirty="0">
                <a:latin typeface="方正兰亭黑简体" panose="02000000000000000000" pitchFamily="2" charset="-122"/>
              </a:rPr>
              <a:t>原则：</a:t>
            </a:r>
            <a:r>
              <a:rPr lang="zh-CN" altLang="en-US" sz="2000" dirty="0">
                <a:latin typeface="方正兰亭黑简体" panose="02000000000000000000" pitchFamily="2" charset="-122"/>
              </a:rPr>
              <a:t>测试防护网应当易于更新和维护</a:t>
            </a:r>
            <a:endParaRPr lang="en-US" altLang="zh-CN" sz="2000" dirty="0">
              <a:latin typeface="方正兰亭黑简体" panose="02000000000000000000" pitchFamily="2" charset="-122"/>
            </a:endParaRPr>
          </a:p>
          <a:p>
            <a:pPr>
              <a:lnSpc>
                <a:spcPct val="150000"/>
              </a:lnSpc>
            </a:pPr>
            <a:r>
              <a:rPr lang="zh-CN" altLang="en-US" sz="2000" b="1" dirty="0">
                <a:latin typeface="方正兰亭黑简体" panose="02000000000000000000" pitchFamily="2" charset="-122"/>
              </a:rPr>
              <a:t>正交分解法：</a:t>
            </a:r>
            <a:r>
              <a:rPr lang="zh-CN" altLang="en-US" sz="2000" dirty="0">
                <a:latin typeface="方正兰亭黑简体" panose="02000000000000000000" pitchFamily="2" charset="-122"/>
              </a:rPr>
              <a:t>确保测试覆盖尽可能多的代码路径，以最大限度地发现潜在问题</a:t>
            </a:r>
            <a:endParaRPr lang="en-US" altLang="zh-CN" sz="2000" dirty="0">
              <a:latin typeface="方正兰亭黑简体" panose="02000000000000000000" pitchFamily="2" charset="-122"/>
            </a:endParaRPr>
          </a:p>
          <a:p>
            <a:pPr>
              <a:lnSpc>
                <a:spcPct val="150000"/>
              </a:lnSpc>
            </a:pPr>
            <a:r>
              <a:rPr lang="zh-CN" altLang="en-US" sz="2000" b="1" dirty="0">
                <a:latin typeface="方正兰亭黑简体" panose="02000000000000000000" pitchFamily="2" charset="-122"/>
              </a:rPr>
              <a:t>命名原则：</a:t>
            </a:r>
            <a:r>
              <a:rPr lang="zh-CN" altLang="en-US" sz="2000" dirty="0">
                <a:latin typeface="方正兰亭黑简体" panose="02000000000000000000" pitchFamily="2" charset="-122"/>
              </a:rPr>
              <a:t>代码和测试用例应当清晰易懂，便于团队成员理解和使用</a:t>
            </a:r>
            <a:endParaRPr lang="en-US" altLang="zh-CN" sz="2000" dirty="0">
              <a:latin typeface="方正兰亭黑简体" panose="02000000000000000000" pitchFamily="2" charset="-122"/>
            </a:endParaRPr>
          </a:p>
        </p:txBody>
      </p:sp>
    </p:spTree>
    <p:extLst>
      <p:ext uri="{BB962C8B-B14F-4D97-AF65-F5344CB8AC3E}">
        <p14:creationId xmlns:p14="http://schemas.microsoft.com/office/powerpoint/2010/main" val="3756197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D83DF982-A821-4EAB-99B1-860AE92A1380}"/>
              </a:ext>
            </a:extLst>
          </p:cNvPr>
          <p:cNvSpPr>
            <a:spLocks noGrp="1"/>
          </p:cNvSpPr>
          <p:nvPr>
            <p:ph type="body" sz="quarter" idx="10"/>
          </p:nvPr>
        </p:nvSpPr>
        <p:spPr>
          <a:xfrm>
            <a:off x="928864" y="1302808"/>
            <a:ext cx="10153650" cy="5177014"/>
          </a:xfrm>
        </p:spPr>
        <p:txBody>
          <a:bodyPr/>
          <a:lstStyle/>
          <a:p>
            <a:pPr>
              <a:lnSpc>
                <a:spcPct val="150000"/>
              </a:lnSpc>
            </a:pP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课程导读</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a:lnSpc>
                <a:spcPct val="150000"/>
              </a:lnSpc>
            </a:pPr>
            <a:r>
              <a:rPr lang="zh-CN" altLang="en-US" sz="2200" dirty="0">
                <a:latin typeface="方正兰亭黑简体" panose="02000000000000000000" pitchFamily="2" charset="-122"/>
                <a:cs typeface="+mn-ea"/>
                <a:sym typeface="Huawei Sans" panose="020C0503030203020204" pitchFamily="34" charset="0"/>
              </a:rPr>
              <a:t>项目实战</a:t>
            </a:r>
            <a:endParaRPr lang="en-US" altLang="zh-CN" sz="2200" dirty="0">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2.1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需求澄清</a:t>
            </a: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2.2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接口设计</a:t>
            </a: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2.3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命名实践</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2.4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开发者测试</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latin typeface="方正兰亭黑简体" panose="02000000000000000000" pitchFamily="2" charset="-122"/>
                <a:cs typeface="+mn-ea"/>
                <a:sym typeface="Huawei Sans" panose="020C0503030203020204" pitchFamily="34" charset="0"/>
              </a:rPr>
              <a:t>2.5 </a:t>
            </a:r>
            <a:r>
              <a:rPr lang="zh-CN" altLang="en-US" sz="2000" dirty="0">
                <a:latin typeface="方正兰亭黑简体" panose="02000000000000000000" pitchFamily="2" charset="-122"/>
                <a:cs typeface="+mn-ea"/>
                <a:sym typeface="Huawei Sans" panose="020C0503030203020204" pitchFamily="34" charset="0"/>
              </a:rPr>
              <a:t>代码版本管理</a:t>
            </a:r>
            <a:endParaRPr lang="en-US" altLang="zh-CN" sz="2000" dirty="0">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2.6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编码实践</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514350" lvl="1" indent="-514350" algn="just" defTabSz="801370">
              <a:lnSpc>
                <a:spcPct val="150000"/>
              </a:lnSpc>
              <a:spcBef>
                <a:spcPct val="30000"/>
              </a:spcBef>
              <a:spcAft>
                <a:spcPct val="0"/>
              </a:spcAft>
              <a:buFont typeface="+mj-lt"/>
              <a:buAutoNum type="arabicPeriod" startAt="3"/>
            </a:pP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总结</a:t>
            </a:r>
          </a:p>
          <a:p>
            <a:pPr marL="782638" lvl="1" indent="-381000">
              <a:lnSpc>
                <a:spcPct val="150000"/>
              </a:lnSpc>
              <a:buSzTx/>
              <a:buNone/>
            </a:pPr>
            <a:endParaRPr lang="zh-CN" altLang="en-US" sz="2400" dirty="0">
              <a:latin typeface="Huawei Sans" panose="020C0503030203020204" pitchFamily="34" charset="0"/>
              <a:cs typeface="+mn-ea"/>
              <a:sym typeface="Huawei Sans" panose="020C0503030203020204" pitchFamily="34" charset="0"/>
            </a:endParaRPr>
          </a:p>
        </p:txBody>
      </p:sp>
    </p:spTree>
    <p:extLst>
      <p:ext uri="{BB962C8B-B14F-4D97-AF65-F5344CB8AC3E}">
        <p14:creationId xmlns:p14="http://schemas.microsoft.com/office/powerpoint/2010/main" val="2094466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思考</a:t>
            </a:r>
          </a:p>
        </p:txBody>
      </p:sp>
      <p:sp>
        <p:nvSpPr>
          <p:cNvPr id="4" name="文本框 3"/>
          <p:cNvSpPr txBox="1"/>
          <p:nvPr/>
        </p:nvSpPr>
        <p:spPr>
          <a:xfrm>
            <a:off x="687917" y="1076420"/>
            <a:ext cx="10816163" cy="2036327"/>
          </a:xfrm>
          <a:prstGeom prst="rect">
            <a:avLst/>
          </a:prstGeom>
          <a:noFill/>
        </p:spPr>
        <p:txBody>
          <a:bodyPr wrap="square" rtlCol="0">
            <a:spAutoFit/>
          </a:bodyPr>
          <a:lstStyle/>
          <a:p>
            <a:pPr>
              <a:lnSpc>
                <a:spcPct val="150000"/>
              </a:lnSpc>
            </a:pPr>
            <a:r>
              <a:rPr lang="zh-CN" altLang="en-US" sz="1600" dirty="0">
                <a:latin typeface="方正兰亭黑简体" panose="02000000000000000000" pitchFamily="2" charset="-122"/>
                <a:ea typeface="方正兰亭黑简体" panose="02000000000000000000" pitchFamily="2" charset="-122"/>
              </a:rPr>
              <a:t>通过合理应用</a:t>
            </a:r>
            <a:r>
              <a:rPr lang="en-US" altLang="zh-CN" sz="1600" dirty="0">
                <a:latin typeface="方正兰亭黑简体" panose="02000000000000000000" pitchFamily="2" charset="-122"/>
                <a:ea typeface="方正兰亭黑简体" panose="02000000000000000000" pitchFamily="2" charset="-122"/>
              </a:rPr>
              <a:t>C++</a:t>
            </a:r>
            <a:r>
              <a:rPr lang="zh-CN" altLang="en-US" sz="1600" dirty="0">
                <a:latin typeface="方正兰亭黑简体" panose="02000000000000000000" pitchFamily="2" charset="-122"/>
                <a:ea typeface="方正兰亭黑简体" panose="02000000000000000000" pitchFamily="2" charset="-122"/>
              </a:rPr>
              <a:t>特性，定义了简洁、清晰的接口，并学习了开发者测试的原则、规范和实践，设计了测试防护网。这些措施能帮助我们在开发中高效、高质量地实现需求代码。</a:t>
            </a:r>
          </a:p>
          <a:p>
            <a:pPr>
              <a:lnSpc>
                <a:spcPct val="150000"/>
              </a:lnSpc>
            </a:pPr>
            <a:r>
              <a:rPr lang="zh-CN" altLang="en-US" sz="1600" dirty="0">
                <a:latin typeface="方正兰亭黑简体" panose="02000000000000000000" pitchFamily="2" charset="-122"/>
                <a:ea typeface="方正兰亭黑简体" panose="02000000000000000000" pitchFamily="2" charset="-122"/>
              </a:rPr>
              <a:t>然而，</a:t>
            </a:r>
            <a:r>
              <a:rPr lang="zh-CN" altLang="en-US" dirty="0">
                <a:latin typeface="方正兰亭黑简体" panose="02000000000000000000" pitchFamily="2" charset="-122"/>
                <a:ea typeface="方正兰亭黑简体" panose="02000000000000000000" pitchFamily="2" charset="-122"/>
              </a:rPr>
              <a:t>在实际开发过程中，我们可能会遇到以下问题：</a:t>
            </a:r>
          </a:p>
          <a:p>
            <a:pPr marL="285750" indent="-285750">
              <a:lnSpc>
                <a:spcPct val="150000"/>
              </a:lnSpc>
              <a:buFont typeface="Wingdings" panose="05000000000000000000" pitchFamily="2" charset="2"/>
              <a:buChar char="l"/>
            </a:pPr>
            <a:r>
              <a:rPr lang="zh-CN" altLang="en-US" sz="1600" b="1" dirty="0">
                <a:solidFill>
                  <a:srgbClr val="C00000"/>
                </a:solidFill>
                <a:latin typeface="方正兰亭黑简体" panose="02000000000000000000" pitchFamily="2" charset="-122"/>
                <a:ea typeface="方正兰亭黑简体" panose="02000000000000000000" pitchFamily="2" charset="-122"/>
              </a:rPr>
              <a:t>代码回滚</a:t>
            </a:r>
            <a:r>
              <a:rPr lang="zh-CN" altLang="en-US" sz="1600" dirty="0">
                <a:latin typeface="方正兰亭黑简体" panose="02000000000000000000" pitchFamily="2" charset="-122"/>
                <a:ea typeface="方正兰亭黑简体" panose="02000000000000000000" pitchFamily="2" charset="-122"/>
              </a:rPr>
              <a:t>：</a:t>
            </a:r>
            <a:r>
              <a:rPr lang="zh-CN" altLang="en-US" dirty="0">
                <a:latin typeface="方正兰亭黑简体" panose="02000000000000000000" pitchFamily="2" charset="-122"/>
                <a:ea typeface="方正兰亭黑简体" panose="02000000000000000000" pitchFamily="2" charset="-122"/>
              </a:rPr>
              <a:t>如何在出现代码问题后迅速恢复到之前的稳定状态？</a:t>
            </a:r>
          </a:p>
          <a:p>
            <a:pPr marL="285750" indent="-285750">
              <a:lnSpc>
                <a:spcPct val="150000"/>
              </a:lnSpc>
              <a:buFont typeface="Wingdings" panose="05000000000000000000" pitchFamily="2" charset="2"/>
              <a:buChar char="l"/>
            </a:pPr>
            <a:r>
              <a:rPr lang="zh-CN" altLang="en-US" sz="1600" b="1" dirty="0">
                <a:solidFill>
                  <a:srgbClr val="C00000"/>
                </a:solidFill>
                <a:latin typeface="方正兰亭黑简体" panose="02000000000000000000" pitchFamily="2" charset="-122"/>
                <a:ea typeface="方正兰亭黑简体" panose="02000000000000000000" pitchFamily="2" charset="-122"/>
              </a:rPr>
              <a:t>团队高效协作</a:t>
            </a:r>
            <a:r>
              <a:rPr lang="zh-CN" altLang="en-US" sz="1600" dirty="0">
                <a:solidFill>
                  <a:srgbClr val="C00000"/>
                </a:solidFill>
                <a:latin typeface="方正兰亭黑简体" panose="02000000000000000000" pitchFamily="2" charset="-122"/>
                <a:ea typeface="方正兰亭黑简体" panose="02000000000000000000" pitchFamily="2" charset="-122"/>
              </a:rPr>
              <a:t>：</a:t>
            </a:r>
            <a:r>
              <a:rPr lang="zh-CN" altLang="en-US" dirty="0">
                <a:latin typeface="方正兰亭黑简体" panose="02000000000000000000" pitchFamily="2" charset="-122"/>
                <a:ea typeface="方正兰亭黑简体" panose="02000000000000000000" pitchFamily="2" charset="-122"/>
              </a:rPr>
              <a:t>如何实现团队成员之间的高效协作？</a:t>
            </a:r>
          </a:p>
        </p:txBody>
      </p:sp>
      <p:sp>
        <p:nvSpPr>
          <p:cNvPr id="2" name="Rectangle 1">
            <a:extLst>
              <a:ext uri="{FF2B5EF4-FFF2-40B4-BE49-F238E27FC236}">
                <a16:creationId xmlns:a16="http://schemas.microsoft.com/office/drawing/2014/main" id="{9DB95E08-B5DD-47F1-8E92-7550E1301EC9}"/>
              </a:ext>
            </a:extLst>
          </p:cNvPr>
          <p:cNvSpPr>
            <a:spLocks noChangeArrowheads="1"/>
          </p:cNvSpPr>
          <p:nvPr/>
        </p:nvSpPr>
        <p:spPr bwMode="auto">
          <a:xfrm>
            <a:off x="775755" y="3479388"/>
            <a:ext cx="10728322" cy="2546723"/>
          </a:xfrm>
          <a:prstGeom prst="rect">
            <a:avLst/>
          </a:prstGeom>
          <a:noFill/>
          <a:ln>
            <a:noFill/>
          </a:ln>
          <a:effectLst/>
        </p:spPr>
        <p:txBody>
          <a:bodyPr vert="horz" wrap="square" lIns="9522" tIns="0" rIns="9522"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0" i="0" u="none" strike="noStrike" cap="none" normalizeH="0" baseline="0" dirty="0">
                <a:ln>
                  <a:noFill/>
                </a:ln>
                <a:solidFill>
                  <a:srgbClr val="111111"/>
                </a:solidFill>
                <a:effectLst/>
                <a:latin typeface="方正兰亭黑简体" panose="02000000000000000000" pitchFamily="2" charset="-122"/>
                <a:ea typeface="方正兰亭黑简体" panose="02000000000000000000" pitchFamily="2" charset="-122"/>
              </a:rPr>
              <a:t>在企业软件开发中，Git能够显著提升开发效率，解决上述问题：</a:t>
            </a: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600" i="0" u="none" strike="noStrike" cap="none" normalizeH="0" baseline="0" dirty="0">
                <a:ln>
                  <a:noFill/>
                </a:ln>
                <a:solidFill>
                  <a:srgbClr val="C00000"/>
                </a:solidFill>
                <a:effectLst/>
                <a:latin typeface="方正兰亭黑简体" panose="02000000000000000000" pitchFamily="2" charset="-122"/>
                <a:ea typeface="方正兰亭黑简体" panose="02000000000000000000" pitchFamily="2" charset="-122"/>
              </a:rPr>
              <a:t>快速恢复代码</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zh-CN" altLang="zh-CN" sz="1600" b="0" i="0" u="none" strike="noStrike" cap="none" normalizeH="0" baseline="0" dirty="0">
                <a:ln>
                  <a:noFill/>
                </a:ln>
                <a:solidFill>
                  <a:srgbClr val="111111"/>
                </a:solidFill>
                <a:effectLst/>
                <a:latin typeface="方正兰亭黑简体" panose="02000000000000000000" pitchFamily="2" charset="-122"/>
                <a:ea typeface="方正兰亭黑简体" panose="02000000000000000000" pitchFamily="2" charset="-122"/>
              </a:rPr>
              <a:t>使用Git的版本控制功能，可以轻松回滚到之前的稳定版本，快速恢复代码</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zh-CN" altLang="zh-CN" sz="1600" b="0" i="0" u="none" strike="noStrike" cap="none" normalizeH="0" baseline="0" dirty="0">
                <a:ln>
                  <a:noFill/>
                </a:ln>
                <a:solidFill>
                  <a:srgbClr val="111111"/>
                </a:solidFill>
                <a:effectLst/>
                <a:latin typeface="方正兰亭黑简体" panose="02000000000000000000" pitchFamily="2" charset="-122"/>
                <a:ea typeface="方正兰亭黑简体" panose="02000000000000000000" pitchFamily="2" charset="-122"/>
              </a:rPr>
              <a:t>例如，使用git checkout命令可以切换到指定的提交记录，恢复代码状态</a:t>
            </a:r>
          </a:p>
          <a:p>
            <a:pPr marL="285750" lvl="0" indent="-285750" eaLnBrk="0" fontAlgn="base" hangingPunct="0">
              <a:lnSpc>
                <a:spcPct val="150000"/>
              </a:lnSpc>
              <a:spcBef>
                <a:spcPct val="0"/>
              </a:spcBef>
              <a:spcAft>
                <a:spcPct val="0"/>
              </a:spcAft>
              <a:buFont typeface="Wingdings" panose="05000000000000000000" pitchFamily="2" charset="2"/>
              <a:buChar char="l"/>
            </a:pPr>
            <a:r>
              <a:rPr lang="zh-CN" altLang="zh-CN" sz="1600" dirty="0">
                <a:solidFill>
                  <a:srgbClr val="C00000"/>
                </a:solidFill>
                <a:latin typeface="方正兰亭黑简体" panose="02000000000000000000" pitchFamily="2" charset="-122"/>
                <a:ea typeface="方正兰亭黑简体" panose="02000000000000000000" pitchFamily="2" charset="-122"/>
              </a:rPr>
              <a:t>高效协作</a:t>
            </a:r>
          </a:p>
          <a:p>
            <a:pPr lvl="1" eaLnBrk="0" fontAlgn="base" hangingPunct="0">
              <a:lnSpc>
                <a:spcPct val="150000"/>
              </a:lnSpc>
              <a:spcBef>
                <a:spcPct val="0"/>
              </a:spcBef>
              <a:spcAft>
                <a:spcPct val="0"/>
              </a:spcAft>
              <a:buFontTx/>
              <a:buChar char="•"/>
            </a:pPr>
            <a:r>
              <a:rPr lang="zh-CN" altLang="zh-CN" sz="1600" dirty="0">
                <a:solidFill>
                  <a:srgbClr val="111111"/>
                </a:solidFill>
                <a:latin typeface="方正兰亭黑简体" panose="02000000000000000000" pitchFamily="2" charset="-122"/>
                <a:ea typeface="方正兰亭黑简体" panose="02000000000000000000" pitchFamily="2" charset="-122"/>
              </a:rPr>
              <a:t>Git支持多人协作开发，通过分支和合并功能，团队成员可以并行工作，避免代码冲突。</a:t>
            </a:r>
          </a:p>
          <a:p>
            <a:pPr lvl="1" eaLnBrk="0" fontAlgn="base" hangingPunct="0">
              <a:lnSpc>
                <a:spcPct val="150000"/>
              </a:lnSpc>
              <a:spcBef>
                <a:spcPct val="0"/>
              </a:spcBef>
              <a:spcAft>
                <a:spcPct val="0"/>
              </a:spcAft>
              <a:buFontTx/>
              <a:buChar char="•"/>
            </a:pPr>
            <a:r>
              <a:rPr lang="zh-CN" altLang="zh-CN" sz="1600" dirty="0">
                <a:solidFill>
                  <a:srgbClr val="111111"/>
                </a:solidFill>
                <a:latin typeface="方正兰亭黑简体" panose="02000000000000000000" pitchFamily="2" charset="-122"/>
                <a:ea typeface="方正兰亭黑简体" panose="02000000000000000000" pitchFamily="2" charset="-122"/>
              </a:rPr>
              <a:t>使用git pull和git push命令同步团队成员的代码变更，确保所有人都在最新的代码基础上工作</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cxnSp>
        <p:nvCxnSpPr>
          <p:cNvPr id="5" name="直接连接符 74">
            <a:extLst>
              <a:ext uri="{FF2B5EF4-FFF2-40B4-BE49-F238E27FC236}">
                <a16:creationId xmlns:a16="http://schemas.microsoft.com/office/drawing/2014/main" id="{4D34C114-8626-417C-8FAE-B6A1534B5772}"/>
              </a:ext>
            </a:extLst>
          </p:cNvPr>
          <p:cNvCxnSpPr>
            <a:cxnSpLocks/>
          </p:cNvCxnSpPr>
          <p:nvPr/>
        </p:nvCxnSpPr>
        <p:spPr bwMode="auto">
          <a:xfrm>
            <a:off x="731838" y="3285067"/>
            <a:ext cx="10728325" cy="0"/>
          </a:xfrm>
          <a:prstGeom prst="line">
            <a:avLst/>
          </a:prstGeom>
          <a:ln>
            <a:solidFill>
              <a:srgbClr val="C00000"/>
            </a:solidFill>
            <a:prstDash val="lg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449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31838" y="264151"/>
            <a:ext cx="10728325" cy="485982"/>
          </a:xfrm>
        </p:spPr>
        <p:txBody>
          <a:bodyPr/>
          <a:lstStyle/>
          <a:p>
            <a:r>
              <a:rPr lang="zh-CN" altLang="en-US" dirty="0"/>
              <a:t>代码管理</a:t>
            </a:r>
          </a:p>
        </p:txBody>
      </p:sp>
      <p:graphicFrame>
        <p:nvGraphicFramePr>
          <p:cNvPr id="6" name="表格 7">
            <a:extLst>
              <a:ext uri="{FF2B5EF4-FFF2-40B4-BE49-F238E27FC236}">
                <a16:creationId xmlns:a16="http://schemas.microsoft.com/office/drawing/2014/main" id="{54FC83D8-EEB7-425D-8DD7-913B1245FE1E}"/>
              </a:ext>
            </a:extLst>
          </p:cNvPr>
          <p:cNvGraphicFramePr>
            <a:graphicFrameLocks noGrp="1"/>
          </p:cNvGraphicFramePr>
          <p:nvPr/>
        </p:nvGraphicFramePr>
        <p:xfrm>
          <a:off x="687082" y="1399433"/>
          <a:ext cx="6547233" cy="4958592"/>
        </p:xfrm>
        <a:graphic>
          <a:graphicData uri="http://schemas.openxmlformats.org/drawingml/2006/table">
            <a:tbl>
              <a:tblPr firstRow="1" bandRow="1">
                <a:tableStyleId>{5C22544A-7EE6-4342-B048-85BDC9FD1C3A}</a:tableStyleId>
              </a:tblPr>
              <a:tblGrid>
                <a:gridCol w="1073816">
                  <a:extLst>
                    <a:ext uri="{9D8B030D-6E8A-4147-A177-3AD203B41FA5}">
                      <a16:colId xmlns:a16="http://schemas.microsoft.com/office/drawing/2014/main" val="2109517347"/>
                    </a:ext>
                  </a:extLst>
                </a:gridCol>
                <a:gridCol w="2066035">
                  <a:extLst>
                    <a:ext uri="{9D8B030D-6E8A-4147-A177-3AD203B41FA5}">
                      <a16:colId xmlns:a16="http://schemas.microsoft.com/office/drawing/2014/main" val="3149235524"/>
                    </a:ext>
                  </a:extLst>
                </a:gridCol>
                <a:gridCol w="939802">
                  <a:extLst>
                    <a:ext uri="{9D8B030D-6E8A-4147-A177-3AD203B41FA5}">
                      <a16:colId xmlns:a16="http://schemas.microsoft.com/office/drawing/2014/main" val="3558501388"/>
                    </a:ext>
                  </a:extLst>
                </a:gridCol>
                <a:gridCol w="775320">
                  <a:extLst>
                    <a:ext uri="{9D8B030D-6E8A-4147-A177-3AD203B41FA5}">
                      <a16:colId xmlns:a16="http://schemas.microsoft.com/office/drawing/2014/main" val="3645231127"/>
                    </a:ext>
                  </a:extLst>
                </a:gridCol>
                <a:gridCol w="903901">
                  <a:extLst>
                    <a:ext uri="{9D8B030D-6E8A-4147-A177-3AD203B41FA5}">
                      <a16:colId xmlns:a16="http://schemas.microsoft.com/office/drawing/2014/main" val="3399156005"/>
                    </a:ext>
                  </a:extLst>
                </a:gridCol>
                <a:gridCol w="788359">
                  <a:extLst>
                    <a:ext uri="{9D8B030D-6E8A-4147-A177-3AD203B41FA5}">
                      <a16:colId xmlns:a16="http://schemas.microsoft.com/office/drawing/2014/main" val="4251284007"/>
                    </a:ext>
                  </a:extLst>
                </a:gridCol>
              </a:tblGrid>
              <a:tr h="574377">
                <a:tc>
                  <a:txBody>
                    <a:bodyPr/>
                    <a:lstStyle/>
                    <a:p>
                      <a:pPr algn="ctr">
                        <a:lnSpc>
                          <a:spcPct val="120000"/>
                        </a:lnSpc>
                      </a:pPr>
                      <a:r>
                        <a:rPr lang="zh-CN" altLang="en-US" sz="1400" dirty="0">
                          <a:solidFill>
                            <a:schemeClr val="tx1"/>
                          </a:solidFill>
                          <a:latin typeface="+mn-ea"/>
                          <a:ea typeface="+mn-ea"/>
                        </a:rPr>
                        <a:t>命令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20000"/>
                        </a:lnSpc>
                      </a:pPr>
                      <a:r>
                        <a:rPr lang="zh-CN" altLang="en-US" sz="1400" dirty="0">
                          <a:solidFill>
                            <a:schemeClr val="tx1"/>
                          </a:solidFill>
                          <a:latin typeface="+mn-ea"/>
                          <a:ea typeface="+mn-ea"/>
                        </a:rPr>
                        <a:t>作用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20000"/>
                        </a:lnSpc>
                      </a:pPr>
                      <a:r>
                        <a:rPr lang="en-US" altLang="zh-CN" sz="1400" dirty="0">
                          <a:solidFill>
                            <a:schemeClr val="tx1"/>
                          </a:solidFill>
                          <a:latin typeface="+mn-ea"/>
                          <a:ea typeface="+mn-ea"/>
                        </a:rPr>
                        <a:t>remote repo</a:t>
                      </a:r>
                      <a:endParaRPr lang="zh-CN" altLang="en-US" sz="14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20000"/>
                        </a:lnSpc>
                      </a:pPr>
                      <a:r>
                        <a:rPr lang="en-US" altLang="zh-CN" sz="1400" dirty="0">
                          <a:solidFill>
                            <a:schemeClr val="tx1"/>
                          </a:solidFill>
                          <a:latin typeface="+mn-ea"/>
                          <a:ea typeface="+mn-ea"/>
                        </a:rPr>
                        <a:t>local repo</a:t>
                      </a:r>
                      <a:endParaRPr lang="zh-CN" altLang="en-US" sz="14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20000"/>
                        </a:lnSpc>
                      </a:pPr>
                      <a:r>
                        <a:rPr lang="en-US" altLang="zh-CN" sz="1400" dirty="0">
                          <a:solidFill>
                            <a:schemeClr val="tx1"/>
                          </a:solidFill>
                          <a:latin typeface="+mn-ea"/>
                          <a:ea typeface="+mn-ea"/>
                        </a:rPr>
                        <a:t>working tree</a:t>
                      </a:r>
                      <a:endParaRPr lang="zh-CN" altLang="en-US" sz="14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20000"/>
                        </a:lnSpc>
                      </a:pPr>
                      <a:r>
                        <a:rPr lang="en-US" altLang="zh-CN" sz="1400" dirty="0">
                          <a:solidFill>
                            <a:schemeClr val="tx1"/>
                          </a:solidFill>
                          <a:latin typeface="+mn-ea"/>
                          <a:ea typeface="+mn-ea"/>
                        </a:rPr>
                        <a:t>index</a:t>
                      </a:r>
                      <a:endParaRPr lang="zh-CN" altLang="en-US" sz="14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85442870"/>
                  </a:ext>
                </a:extLst>
              </a:tr>
              <a:tr h="574377">
                <a:tc>
                  <a:txBody>
                    <a:bodyPr/>
                    <a:lstStyle/>
                    <a:p>
                      <a:pPr>
                        <a:lnSpc>
                          <a:spcPct val="120000"/>
                        </a:lnSpc>
                      </a:pPr>
                      <a:r>
                        <a:rPr lang="en-US" altLang="zh-CN" sz="1400" dirty="0">
                          <a:latin typeface="+mn-ea"/>
                          <a:ea typeface="+mn-ea"/>
                        </a:rPr>
                        <a:t>pull</a:t>
                      </a: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r>
                        <a:rPr lang="zh-CN" altLang="en-US" sz="1400" dirty="0">
                          <a:latin typeface="+mn-ea"/>
                          <a:ea typeface="+mn-ea"/>
                        </a:rPr>
                        <a:t>从远程仓库获取最新版本并合并到本地分支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r>
                        <a:rPr lang="zh-CN" altLang="en-US" sz="1400" dirty="0">
                          <a:latin typeface="+mn-ea"/>
                          <a:ea typeface="+mn-ea"/>
                        </a:rPr>
                        <a:t>更新并合并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034" rtl="0" eaLnBrk="1" fontAlgn="auto" latinLnBrk="0" hangingPunct="1">
                        <a:lnSpc>
                          <a:spcPct val="120000"/>
                        </a:lnSpc>
                        <a:spcBef>
                          <a:spcPts val="0"/>
                        </a:spcBef>
                        <a:spcAft>
                          <a:spcPts val="0"/>
                        </a:spcAft>
                        <a:buClrTx/>
                        <a:buSzTx/>
                        <a:buFontTx/>
                        <a:buNone/>
                        <a:tabLst/>
                        <a:defRPr/>
                      </a:pPr>
                      <a:r>
                        <a:rPr lang="zh-CN" altLang="en-US" sz="1400" dirty="0">
                          <a:latin typeface="+mn-ea"/>
                          <a:ea typeface="+mn-ea"/>
                        </a:rPr>
                        <a:t>更新并合并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034" rtl="0" eaLnBrk="1" fontAlgn="auto" latinLnBrk="0" hangingPunct="1">
                        <a:lnSpc>
                          <a:spcPct val="120000"/>
                        </a:lnSpc>
                        <a:spcBef>
                          <a:spcPts val="0"/>
                        </a:spcBef>
                        <a:spcAft>
                          <a:spcPts val="0"/>
                        </a:spcAft>
                        <a:buClrTx/>
                        <a:buSzTx/>
                        <a:buFontTx/>
                        <a:buNone/>
                        <a:tabLst/>
                        <a:defRPr/>
                      </a:pPr>
                      <a:r>
                        <a:rPr lang="zh-CN" altLang="en-US" sz="1400" dirty="0">
                          <a:latin typeface="+mn-ea"/>
                          <a:ea typeface="+mn-ea"/>
                        </a:rPr>
                        <a:t>更新并合并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45377613"/>
                  </a:ext>
                </a:extLst>
              </a:tr>
              <a:tr h="574377">
                <a:tc>
                  <a:txBody>
                    <a:bodyPr/>
                    <a:lstStyle/>
                    <a:p>
                      <a:pPr>
                        <a:lnSpc>
                          <a:spcPct val="120000"/>
                        </a:lnSpc>
                      </a:pPr>
                      <a:r>
                        <a:rPr lang="en-US" altLang="zh-CN" sz="1400" dirty="0">
                          <a:latin typeface="+mn-ea"/>
                          <a:ea typeface="+mn-ea"/>
                        </a:rPr>
                        <a:t>fetch</a:t>
                      </a: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r>
                        <a:rPr lang="zh-CN" altLang="en-US" sz="1400" dirty="0">
                          <a:latin typeface="+mn-ea"/>
                          <a:ea typeface="+mn-ea"/>
                        </a:rPr>
                        <a:t>从远程仓库获取最新版本，但不合并到本地分支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r>
                        <a:rPr lang="zh-CN" altLang="en-US" sz="1400" dirty="0">
                          <a:latin typeface="+mn-ea"/>
                          <a:ea typeface="+mn-ea"/>
                        </a:rPr>
                        <a:t>更新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8035011"/>
                  </a:ext>
                </a:extLst>
              </a:tr>
              <a:tr h="319539">
                <a:tc>
                  <a:txBody>
                    <a:bodyPr/>
                    <a:lstStyle/>
                    <a:p>
                      <a:pPr>
                        <a:lnSpc>
                          <a:spcPct val="120000"/>
                        </a:lnSpc>
                      </a:pPr>
                      <a:r>
                        <a:rPr lang="en-US" altLang="zh-CN" sz="1400" dirty="0">
                          <a:latin typeface="+mn-ea"/>
                          <a:ea typeface="+mn-ea"/>
                        </a:rPr>
                        <a:t>clone</a:t>
                      </a: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r>
                        <a:rPr lang="zh-CN" altLang="en-US" sz="1400" dirty="0">
                          <a:latin typeface="+mn-ea"/>
                          <a:ea typeface="+mn-ea"/>
                        </a:rPr>
                        <a:t>克隆远程仓库到本地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r>
                        <a:rPr lang="zh-CN" altLang="en-US" sz="1400" dirty="0">
                          <a:latin typeface="+mn-ea"/>
                          <a:ea typeface="+mn-ea"/>
                        </a:rPr>
                        <a:t>新建并初始化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034" rtl="0" eaLnBrk="1" fontAlgn="auto" latinLnBrk="0" hangingPunct="1">
                        <a:lnSpc>
                          <a:spcPct val="120000"/>
                        </a:lnSpc>
                        <a:spcBef>
                          <a:spcPts val="0"/>
                        </a:spcBef>
                        <a:spcAft>
                          <a:spcPts val="0"/>
                        </a:spcAft>
                        <a:buClrTx/>
                        <a:buSzTx/>
                        <a:buFontTx/>
                        <a:buNone/>
                        <a:tabLst/>
                        <a:defRPr/>
                      </a:pPr>
                      <a:r>
                        <a:rPr lang="zh-CN" altLang="en-US" sz="1400" dirty="0">
                          <a:latin typeface="+mn-ea"/>
                          <a:ea typeface="+mn-ea"/>
                        </a:rPr>
                        <a:t>新建并初始化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034" rtl="0" eaLnBrk="1" fontAlgn="auto" latinLnBrk="0" hangingPunct="1">
                        <a:lnSpc>
                          <a:spcPct val="120000"/>
                        </a:lnSpc>
                        <a:spcBef>
                          <a:spcPts val="0"/>
                        </a:spcBef>
                        <a:spcAft>
                          <a:spcPts val="0"/>
                        </a:spcAft>
                        <a:buClrTx/>
                        <a:buSzTx/>
                        <a:buFontTx/>
                        <a:buNone/>
                        <a:tabLst/>
                        <a:defRPr/>
                      </a:pPr>
                      <a:r>
                        <a:rPr lang="zh-CN" altLang="en-US" sz="1400" dirty="0">
                          <a:latin typeface="+mn-ea"/>
                          <a:ea typeface="+mn-ea"/>
                        </a:rPr>
                        <a:t>新建并初始化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5229052"/>
                  </a:ext>
                </a:extLst>
              </a:tr>
              <a:tr h="574377">
                <a:tc>
                  <a:txBody>
                    <a:bodyPr/>
                    <a:lstStyle/>
                    <a:p>
                      <a:pPr>
                        <a:lnSpc>
                          <a:spcPct val="120000"/>
                        </a:lnSpc>
                      </a:pPr>
                      <a:r>
                        <a:rPr lang="en-US" altLang="zh-CN" sz="1400" dirty="0">
                          <a:latin typeface="+mn-ea"/>
                          <a:ea typeface="+mn-ea"/>
                        </a:rPr>
                        <a:t>push</a:t>
                      </a: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r>
                        <a:rPr lang="zh-CN" altLang="en-US" sz="1400" dirty="0">
                          <a:latin typeface="+mn-ea"/>
                          <a:ea typeface="+mn-ea"/>
                        </a:rPr>
                        <a:t>将本地分支的提交推送到远程仓库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r>
                        <a:rPr lang="zh-CN" altLang="en-US" sz="1400" dirty="0">
                          <a:latin typeface="+mn-ea"/>
                          <a:ea typeface="+mn-ea"/>
                        </a:rPr>
                        <a:t>更新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9795565"/>
                  </a:ext>
                </a:extLst>
              </a:tr>
              <a:tr h="574377">
                <a:tc>
                  <a:txBody>
                    <a:bodyPr/>
                    <a:lstStyle/>
                    <a:p>
                      <a:pPr>
                        <a:lnSpc>
                          <a:spcPct val="120000"/>
                        </a:lnSpc>
                      </a:pPr>
                      <a:r>
                        <a:rPr lang="en-US" altLang="zh-CN" sz="1400" dirty="0">
                          <a:latin typeface="+mn-ea"/>
                          <a:ea typeface="+mn-ea"/>
                        </a:rPr>
                        <a:t>checkout</a:t>
                      </a: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r>
                        <a:rPr lang="zh-CN" altLang="en-US" sz="1400" dirty="0">
                          <a:latin typeface="+mn-ea"/>
                          <a:ea typeface="+mn-ea"/>
                        </a:rPr>
                        <a:t>切换分支或恢复工作区文件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r>
                        <a:rPr lang="zh-CN" altLang="en-US" sz="1400" dirty="0">
                          <a:latin typeface="+mn-ea"/>
                          <a:ea typeface="+mn-ea"/>
                        </a:rPr>
                        <a:t>更新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7185698"/>
                  </a:ext>
                </a:extLst>
              </a:tr>
              <a:tr h="574377">
                <a:tc>
                  <a:txBody>
                    <a:bodyPr/>
                    <a:lstStyle/>
                    <a:p>
                      <a:pPr>
                        <a:lnSpc>
                          <a:spcPct val="120000"/>
                        </a:lnSpc>
                      </a:pPr>
                      <a:r>
                        <a:rPr lang="en-US" altLang="zh-CN" sz="1400" dirty="0">
                          <a:latin typeface="+mn-ea"/>
                          <a:ea typeface="+mn-ea"/>
                        </a:rPr>
                        <a:t>add</a:t>
                      </a: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r>
                        <a:rPr lang="zh-CN" altLang="en-US" sz="1400" dirty="0">
                          <a:latin typeface="+mn-ea"/>
                          <a:ea typeface="+mn-ea"/>
                        </a:rPr>
                        <a:t>将工作区的修改添加到暂存区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r>
                        <a:rPr lang="zh-CN" altLang="en-US" sz="1400" dirty="0">
                          <a:latin typeface="+mn-ea"/>
                          <a:ea typeface="+mn-ea"/>
                        </a:rPr>
                        <a:t>更新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317383"/>
                  </a:ext>
                </a:extLst>
              </a:tr>
              <a:tr h="178128">
                <a:tc>
                  <a:txBody>
                    <a:bodyPr/>
                    <a:lstStyle/>
                    <a:p>
                      <a:pPr>
                        <a:lnSpc>
                          <a:spcPct val="120000"/>
                        </a:lnSpc>
                      </a:pPr>
                      <a:r>
                        <a:rPr lang="en-US" altLang="zh-CN" sz="1400" dirty="0">
                          <a:latin typeface="+mn-ea"/>
                          <a:ea typeface="+mn-ea"/>
                        </a:rPr>
                        <a:t>commit</a:t>
                      </a: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r>
                        <a:rPr lang="zh-CN" altLang="en-US" sz="1400" dirty="0">
                          <a:latin typeface="+mn-ea"/>
                          <a:ea typeface="+mn-ea"/>
                        </a:rPr>
                        <a:t>将暂存区的修改提交到本地仓库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r>
                        <a:rPr lang="zh-CN" altLang="en-US" sz="1400" dirty="0">
                          <a:latin typeface="+mn-ea"/>
                          <a:ea typeface="+mn-ea"/>
                        </a:rPr>
                        <a:t>更新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lang="zh-CN" altLang="en-US" sz="14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r>
                        <a:rPr lang="zh-CN" altLang="en-US" sz="1400" dirty="0">
                          <a:latin typeface="+mn-ea"/>
                          <a:ea typeface="+mn-ea"/>
                        </a:rPr>
                        <a:t>清空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7503920"/>
                  </a:ext>
                </a:extLst>
              </a:tr>
            </a:tbl>
          </a:graphicData>
        </a:graphic>
      </p:graphicFrame>
      <p:sp>
        <p:nvSpPr>
          <p:cNvPr id="8" name="文本框 7">
            <a:extLst>
              <a:ext uri="{FF2B5EF4-FFF2-40B4-BE49-F238E27FC236}">
                <a16:creationId xmlns:a16="http://schemas.microsoft.com/office/drawing/2014/main" id="{7ED8E7BE-38E1-4839-A44C-A6AD4438942B}"/>
              </a:ext>
            </a:extLst>
          </p:cNvPr>
          <p:cNvSpPr txBox="1"/>
          <p:nvPr/>
        </p:nvSpPr>
        <p:spPr>
          <a:xfrm>
            <a:off x="575807" y="750133"/>
            <a:ext cx="10884355" cy="465384"/>
          </a:xfrm>
          <a:prstGeom prst="rect">
            <a:avLst/>
          </a:prstGeom>
          <a:noFill/>
        </p:spPr>
        <p:txBody>
          <a:bodyPr wrap="square" rtlCol="0">
            <a:spAutoFit/>
          </a:bodyPr>
          <a:lstStyle/>
          <a:p>
            <a:pPr>
              <a:lnSpc>
                <a:spcPct val="150000"/>
              </a:lnSpc>
            </a:pPr>
            <a:r>
              <a:rPr lang="en-US" altLang="zh-CN" dirty="0"/>
              <a:t>git</a:t>
            </a:r>
            <a:r>
              <a:rPr lang="zh-CN" altLang="en-US" dirty="0"/>
              <a:t>命令执行后，文件在不同的区域</a:t>
            </a:r>
            <a:r>
              <a:rPr lang="en-US" altLang="zh-CN" dirty="0"/>
              <a:t>(remote repo</a:t>
            </a:r>
            <a:r>
              <a:rPr lang="zh-CN" altLang="en-US" dirty="0"/>
              <a:t>、</a:t>
            </a:r>
            <a:r>
              <a:rPr lang="en-US" altLang="zh-CN" dirty="0"/>
              <a:t>local repo</a:t>
            </a:r>
            <a:r>
              <a:rPr lang="zh-CN" altLang="en-US" dirty="0"/>
              <a:t>、</a:t>
            </a:r>
            <a:r>
              <a:rPr lang="en-US" altLang="zh-CN" dirty="0"/>
              <a:t>working tree</a:t>
            </a:r>
            <a:r>
              <a:rPr lang="zh-CN" altLang="en-US" dirty="0"/>
              <a:t>、</a:t>
            </a:r>
            <a:r>
              <a:rPr lang="en-US" altLang="zh-CN" dirty="0"/>
              <a:t>index)</a:t>
            </a:r>
            <a:r>
              <a:rPr lang="zh-CN" altLang="en-US" dirty="0"/>
              <a:t>中变化：</a:t>
            </a:r>
          </a:p>
        </p:txBody>
      </p:sp>
      <p:pic>
        <p:nvPicPr>
          <p:cNvPr id="4" name="图片 3">
            <a:extLst>
              <a:ext uri="{FF2B5EF4-FFF2-40B4-BE49-F238E27FC236}">
                <a16:creationId xmlns:a16="http://schemas.microsoft.com/office/drawing/2014/main" id="{931729F5-E045-429F-8397-E279AAA41511}"/>
              </a:ext>
            </a:extLst>
          </p:cNvPr>
          <p:cNvPicPr>
            <a:picLocks noChangeAspect="1"/>
          </p:cNvPicPr>
          <p:nvPr/>
        </p:nvPicPr>
        <p:blipFill>
          <a:blip r:embed="rId3"/>
          <a:stretch>
            <a:fillRect/>
          </a:stretch>
        </p:blipFill>
        <p:spPr>
          <a:xfrm>
            <a:off x="7309199" y="1399433"/>
            <a:ext cx="3635109" cy="4824163"/>
          </a:xfrm>
          <a:prstGeom prst="rect">
            <a:avLst/>
          </a:prstGeom>
        </p:spPr>
      </p:pic>
      <p:cxnSp>
        <p:nvCxnSpPr>
          <p:cNvPr id="11" name="直接连接符 74">
            <a:extLst>
              <a:ext uri="{FF2B5EF4-FFF2-40B4-BE49-F238E27FC236}">
                <a16:creationId xmlns:a16="http://schemas.microsoft.com/office/drawing/2014/main" id="{448F25DD-0A81-49E5-8D5D-F06B67579935}"/>
              </a:ext>
            </a:extLst>
          </p:cNvPr>
          <p:cNvCxnSpPr>
            <a:cxnSpLocks/>
          </p:cNvCxnSpPr>
          <p:nvPr/>
        </p:nvCxnSpPr>
        <p:spPr bwMode="auto">
          <a:xfrm>
            <a:off x="7473071" y="2801603"/>
            <a:ext cx="4214228" cy="29641"/>
          </a:xfrm>
          <a:prstGeom prst="line">
            <a:avLst/>
          </a:prstGeom>
          <a:ln w="19050">
            <a:solidFill>
              <a:srgbClr val="C00000"/>
            </a:solidFill>
            <a:prstDash val="lgDash"/>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382DDB47-BB17-4C1F-9535-751EF7144AFD}"/>
              </a:ext>
            </a:extLst>
          </p:cNvPr>
          <p:cNvSpPr txBox="1"/>
          <p:nvPr/>
        </p:nvSpPr>
        <p:spPr>
          <a:xfrm>
            <a:off x="10784487" y="2861271"/>
            <a:ext cx="902811" cy="307777"/>
          </a:xfrm>
          <a:prstGeom prst="rect">
            <a:avLst/>
          </a:prstGeom>
          <a:noFill/>
        </p:spPr>
        <p:txBody>
          <a:bodyPr wrap="none" rtlCol="0">
            <a:spAutoFit/>
          </a:bodyPr>
          <a:lstStyle/>
          <a:p>
            <a:r>
              <a:rPr lang="zh-CN" altLang="en-US" sz="1400" dirty="0"/>
              <a:t>本地仓库</a:t>
            </a:r>
          </a:p>
        </p:txBody>
      </p:sp>
      <p:sp>
        <p:nvSpPr>
          <p:cNvPr id="12" name="文本框 11">
            <a:extLst>
              <a:ext uri="{FF2B5EF4-FFF2-40B4-BE49-F238E27FC236}">
                <a16:creationId xmlns:a16="http://schemas.microsoft.com/office/drawing/2014/main" id="{246A4D8D-2FBB-4227-9816-CB6C297470E8}"/>
              </a:ext>
            </a:extLst>
          </p:cNvPr>
          <p:cNvSpPr txBox="1"/>
          <p:nvPr/>
        </p:nvSpPr>
        <p:spPr>
          <a:xfrm>
            <a:off x="10784488" y="2499871"/>
            <a:ext cx="902811" cy="307777"/>
          </a:xfrm>
          <a:prstGeom prst="rect">
            <a:avLst/>
          </a:prstGeom>
          <a:noFill/>
        </p:spPr>
        <p:txBody>
          <a:bodyPr wrap="none" rtlCol="0">
            <a:spAutoFit/>
          </a:bodyPr>
          <a:lstStyle/>
          <a:p>
            <a:r>
              <a:rPr lang="zh-CN" altLang="en-US" sz="1400" dirty="0"/>
              <a:t>远程仓库</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git</a:t>
            </a:r>
            <a:r>
              <a:rPr lang="zh-CN" altLang="en-US" dirty="0"/>
              <a:t>常用命令</a:t>
            </a:r>
          </a:p>
        </p:txBody>
      </p:sp>
      <p:sp>
        <p:nvSpPr>
          <p:cNvPr id="2" name="Rectangle 1">
            <a:extLst>
              <a:ext uri="{FF2B5EF4-FFF2-40B4-BE49-F238E27FC236}">
                <a16:creationId xmlns:a16="http://schemas.microsoft.com/office/drawing/2014/main" id="{696FF43B-9723-4180-9D18-4931B596802E}"/>
              </a:ext>
            </a:extLst>
          </p:cNvPr>
          <p:cNvSpPr>
            <a:spLocks noChangeArrowheads="1"/>
          </p:cNvSpPr>
          <p:nvPr/>
        </p:nvSpPr>
        <p:spPr bwMode="auto">
          <a:xfrm>
            <a:off x="743033" y="969977"/>
            <a:ext cx="5635095" cy="49180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0784" rIns="0" bIns="50784" numCol="1" anchor="ctr" anchorCtr="0" compatLnSpc="1">
            <a:prstTxWarp prst="textNoShape">
              <a:avLst/>
            </a:prstTxWarp>
            <a:spAutoFit/>
          </a:bodyPr>
          <a:lstStyle/>
          <a:p>
            <a:pPr eaLnBrk="0" fontAlgn="base" hangingPunct="0">
              <a:lnSpc>
                <a:spcPct val="150000"/>
              </a:lnSpc>
              <a:spcBef>
                <a:spcPct val="0"/>
              </a:spcBef>
              <a:spcAft>
                <a:spcPct val="0"/>
              </a:spcAft>
            </a:pPr>
            <a:r>
              <a:rPr lang="zh-CN" altLang="en-US" sz="1800" b="1" dirty="0">
                <a:latin typeface="方正兰亭黑简体" panose="02000000000000000000" pitchFamily="2" charset="-122"/>
                <a:ea typeface="方正兰亭黑简体" panose="02000000000000000000" pitchFamily="2" charset="-122"/>
              </a:rPr>
              <a:t>新建仓库</a:t>
            </a:r>
            <a:endParaRPr lang="zh-CN" altLang="zh-CN" sz="1800" b="1" dirty="0">
              <a:latin typeface="方正兰亭黑简体" panose="02000000000000000000" pitchFamily="2" charset="-122"/>
              <a:ea typeface="方正兰亭黑简体" panose="02000000000000000000" pitchFamily="2" charset="-122"/>
            </a:endParaRPr>
          </a:p>
          <a:p>
            <a:pPr marL="285750" indent="-285750" eaLnBrk="0" fontAlgn="base" hangingPunct="0">
              <a:lnSpc>
                <a:spcPct val="150000"/>
              </a:lnSpc>
              <a:spcBef>
                <a:spcPct val="0"/>
              </a:spcBef>
              <a:spcAft>
                <a:spcPct val="0"/>
              </a:spcAft>
              <a:buFont typeface="Wingdings" panose="05000000000000000000" pitchFamily="2" charset="2"/>
              <a:buChar char="l"/>
            </a:pPr>
            <a:r>
              <a:rPr kumimoji="0" lang="zh-CN" altLang="zh-CN" sz="1600" b="0" i="0" u="none" strike="noStrike" cap="none" normalizeH="0" baseline="0" dirty="0">
                <a:ln>
                  <a:noFill/>
                </a:ln>
                <a:solidFill>
                  <a:srgbClr val="C00000"/>
                </a:solidFill>
                <a:effectLst/>
                <a:latin typeface="方正兰亭黑简体" panose="02000000000000000000" pitchFamily="2" charset="-122"/>
                <a:ea typeface="方正兰亭黑简体" panose="02000000000000000000" pitchFamily="2" charset="-122"/>
              </a:rPr>
              <a:t>git init</a:t>
            </a:r>
            <a:r>
              <a:rPr kumimoji="0" lang="zh-CN" altLang="zh-CN" sz="1600" b="0" i="0" u="none" strike="noStrike" cap="none" normalizeH="0" baseline="0" dirty="0">
                <a:ln>
                  <a:noFill/>
                </a:ln>
                <a:solidFill>
                  <a:srgbClr val="212121"/>
                </a:solidFill>
                <a:effectLst/>
                <a:latin typeface="方正兰亭黑简体" panose="02000000000000000000" pitchFamily="2" charset="-122"/>
                <a:ea typeface="方正兰亭黑简体" panose="02000000000000000000" pitchFamily="2" charset="-122"/>
              </a:rPr>
              <a:t>初始化仓库，可以发现当前目录下多了一个.git的目录，这个目录是Git来跟踪管理版本库的</a:t>
            </a:r>
            <a:r>
              <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a:t>
            </a:r>
            <a:endParaRPr lang="en-US" altLang="zh-CN" sz="1400" dirty="0">
              <a:solidFill>
                <a:srgbClr val="212121"/>
              </a:solidFill>
              <a:latin typeface="方正兰亭黑简体" panose="02000000000000000000" pitchFamily="2" charset="-122"/>
              <a:ea typeface="方正兰亭黑简体" panose="02000000000000000000" pitchFamily="2" charset="-122"/>
            </a:endParaRPr>
          </a:p>
          <a:p>
            <a:pPr eaLnBrk="0" fontAlgn="base" hangingPunct="0">
              <a:lnSpc>
                <a:spcPct val="150000"/>
              </a:lnSpc>
              <a:spcBef>
                <a:spcPct val="0"/>
              </a:spcBef>
              <a:spcAft>
                <a:spcPct val="0"/>
              </a:spcAft>
            </a:pPr>
            <a:endParaRPr lang="en-US" altLang="zh-CN" sz="1600" b="1" dirty="0">
              <a:latin typeface="方正兰亭黑简体" panose="02000000000000000000" pitchFamily="2" charset="-122"/>
              <a:ea typeface="方正兰亭黑简体" panose="02000000000000000000" pitchFamily="2" charset="-122"/>
            </a:endParaRPr>
          </a:p>
          <a:p>
            <a:pPr eaLnBrk="0" fontAlgn="base" hangingPunct="0">
              <a:lnSpc>
                <a:spcPct val="150000"/>
              </a:lnSpc>
              <a:spcBef>
                <a:spcPct val="0"/>
              </a:spcBef>
              <a:spcAft>
                <a:spcPct val="0"/>
              </a:spcAft>
            </a:pPr>
            <a:r>
              <a:rPr lang="zh-CN" altLang="en-US" sz="1600" b="1" dirty="0">
                <a:latin typeface="方正兰亭黑简体" panose="02000000000000000000" pitchFamily="2" charset="-122"/>
                <a:ea typeface="方正兰亭黑简体" panose="02000000000000000000" pitchFamily="2" charset="-122"/>
              </a:rPr>
              <a:t>代码提交</a:t>
            </a:r>
            <a:endParaRPr lang="zh-CN" altLang="zh-CN" sz="1600" b="1" dirty="0">
              <a:latin typeface="方正兰亭黑简体" panose="02000000000000000000" pitchFamily="2" charset="-122"/>
              <a:ea typeface="方正兰亭黑简体" panose="02000000000000000000" pitchFamily="2"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en-US" altLang="zh-CN" sz="1400" b="0" i="0" u="none" strike="noStrike" cap="none" normalizeH="0" baseline="0" dirty="0">
                <a:ln>
                  <a:noFill/>
                </a:ln>
                <a:solidFill>
                  <a:srgbClr val="C00000"/>
                </a:solidFill>
                <a:effectLst/>
                <a:latin typeface="方正兰亭黑简体" panose="02000000000000000000" pitchFamily="2" charset="-122"/>
                <a:ea typeface="方正兰亭黑简体" panose="02000000000000000000" pitchFamily="2" charset="-122"/>
              </a:rPr>
              <a:t>git add . </a:t>
            </a:r>
            <a:r>
              <a:rPr lang="zh-CN" altLang="en-US" sz="1400" dirty="0">
                <a:solidFill>
                  <a:srgbClr val="212121"/>
                </a:solidFill>
                <a:latin typeface="方正兰亭黑简体" panose="02000000000000000000" pitchFamily="2" charset="-122"/>
                <a:ea typeface="方正兰亭黑简体" panose="02000000000000000000" pitchFamily="2" charset="-122"/>
              </a:rPr>
              <a:t>提交修改过或新增的文件到暂存区</a:t>
            </a:r>
            <a:endParaRPr lang="en-US" altLang="zh-CN" sz="1400" dirty="0">
              <a:solidFill>
                <a:srgbClr val="212121"/>
              </a:solidFill>
              <a:latin typeface="方正兰亭黑简体" panose="02000000000000000000" pitchFamily="2" charset="-122"/>
              <a:ea typeface="方正兰亭黑简体" panose="02000000000000000000" pitchFamily="2" charset="-122"/>
            </a:endParaRPr>
          </a:p>
          <a:p>
            <a:pPr marL="285750" indent="-285750" eaLnBrk="0" fontAlgn="base" hangingPunct="0">
              <a:lnSpc>
                <a:spcPct val="150000"/>
              </a:lnSpc>
              <a:spcBef>
                <a:spcPct val="0"/>
              </a:spcBef>
              <a:spcAft>
                <a:spcPct val="0"/>
              </a:spcAft>
              <a:buFont typeface="Wingdings" panose="05000000000000000000" pitchFamily="2" charset="2"/>
              <a:buChar char="l"/>
            </a:pPr>
            <a:r>
              <a:rPr lang="en-US" altLang="zh-CN" sz="1400" dirty="0">
                <a:solidFill>
                  <a:srgbClr val="C00000"/>
                </a:solidFill>
                <a:latin typeface="方正兰亭黑简体" panose="02000000000000000000" pitchFamily="2" charset="-122"/>
                <a:ea typeface="方正兰亭黑简体" panose="02000000000000000000" pitchFamily="2" charset="-122"/>
              </a:rPr>
              <a:t>git add &lt;file&gt; </a:t>
            </a:r>
            <a:r>
              <a:rPr lang="zh-CN" altLang="en-US" sz="1400" dirty="0">
                <a:solidFill>
                  <a:srgbClr val="212121"/>
                </a:solidFill>
                <a:latin typeface="方正兰亭黑简体" panose="02000000000000000000" pitchFamily="2" charset="-122"/>
                <a:ea typeface="方正兰亭黑简体" panose="02000000000000000000" pitchFamily="2" charset="-122"/>
              </a:rPr>
              <a:t>提交指定的修改过或新增的文件到暂存区</a:t>
            </a:r>
            <a:endParaRPr lang="en-US" altLang="zh-CN" sz="1400" dirty="0">
              <a:solidFill>
                <a:srgbClr val="212121"/>
              </a:solidFill>
              <a:latin typeface="方正兰亭黑简体" panose="02000000000000000000" pitchFamily="2" charset="-122"/>
              <a:ea typeface="方正兰亭黑简体" panose="02000000000000000000" pitchFamily="2"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400" b="0" i="0" u="none" strike="noStrike" cap="none" normalizeH="0" baseline="0" dirty="0">
                <a:ln>
                  <a:noFill/>
                </a:ln>
                <a:solidFill>
                  <a:srgbClr val="C00000"/>
                </a:solidFill>
                <a:effectLst/>
                <a:latin typeface="方正兰亭黑简体" panose="02000000000000000000" pitchFamily="2" charset="-122"/>
                <a:ea typeface="方正兰亭黑简体" panose="02000000000000000000" pitchFamily="2" charset="-122"/>
              </a:rPr>
              <a:t>git commit -m "commit info" </a:t>
            </a:r>
            <a:r>
              <a:rPr kumimoji="0" lang="zh-CN" altLang="zh-CN" sz="1400" b="0" i="0" u="none" strike="noStrike" cap="none" normalizeH="0" baseline="0" dirty="0">
                <a:ln>
                  <a:noFill/>
                </a:ln>
                <a:solidFill>
                  <a:srgbClr val="212121"/>
                </a:solidFill>
                <a:effectLst/>
                <a:latin typeface="方正兰亭黑简体" panose="02000000000000000000" pitchFamily="2" charset="-122"/>
                <a:ea typeface="方正兰亭黑简体" panose="02000000000000000000" pitchFamily="2" charset="-122"/>
              </a:rPr>
              <a:t>将暂存区的文件提交到本地仓库中</a:t>
            </a:r>
          </a:p>
          <a:p>
            <a:pPr marL="0" marR="0" lvl="0" indent="0" algn="l" defTabSz="914400" rtl="0" eaLnBrk="0" fontAlgn="base" latinLnBrk="0" hangingPunct="0">
              <a:lnSpc>
                <a:spcPct val="150000"/>
              </a:lnSpc>
              <a:spcBef>
                <a:spcPct val="0"/>
              </a:spcBef>
              <a:spcAft>
                <a:spcPct val="0"/>
              </a:spcAft>
              <a:buClrTx/>
              <a:buSzTx/>
              <a:tabLst/>
            </a:pPr>
            <a:endParaRPr kumimoji="0" lang="zh-CN" altLang="zh-CN" sz="1400" b="0" i="0" u="none" strike="noStrike" cap="none" normalizeH="0" baseline="0" dirty="0">
              <a:ln>
                <a:noFill/>
              </a:ln>
              <a:solidFill>
                <a:srgbClr val="212121"/>
              </a:solidFill>
              <a:effectLst/>
              <a:latin typeface="方正兰亭黑简体" panose="02000000000000000000" pitchFamily="2" charset="-122"/>
              <a:ea typeface="方正兰亭黑简体" panose="02000000000000000000" pitchFamily="2" charset="-122"/>
            </a:endParaRPr>
          </a:p>
          <a:p>
            <a:pPr eaLnBrk="0" fontAlgn="base" hangingPunct="0">
              <a:lnSpc>
                <a:spcPct val="150000"/>
              </a:lnSpc>
              <a:spcBef>
                <a:spcPct val="0"/>
              </a:spcBef>
              <a:spcAft>
                <a:spcPct val="0"/>
              </a:spcAft>
            </a:pPr>
            <a:r>
              <a:rPr lang="zh-CN" altLang="zh-CN" sz="1600" b="1" dirty="0">
                <a:latin typeface="方正兰亭黑简体" panose="02000000000000000000" pitchFamily="2" charset="-122"/>
                <a:ea typeface="方正兰亭黑简体" panose="02000000000000000000" pitchFamily="2" charset="-122"/>
              </a:rPr>
              <a:t>创建和合并分支</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400" b="0" i="0" u="none" strike="noStrike" cap="none" normalizeH="0" baseline="0" dirty="0">
                <a:ln>
                  <a:noFill/>
                </a:ln>
                <a:solidFill>
                  <a:srgbClr val="C00000"/>
                </a:solidFill>
                <a:effectLst/>
                <a:latin typeface="方正兰亭黑简体" panose="02000000000000000000" pitchFamily="2" charset="-122"/>
                <a:ea typeface="方正兰亭黑简体" panose="02000000000000000000" pitchFamily="2" charset="-122"/>
              </a:rPr>
              <a:t>git checkout -b dev</a:t>
            </a:r>
            <a:r>
              <a:rPr kumimoji="0" lang="zh-CN" altLang="zh-CN" sz="1400" b="0" i="0" u="none" strike="noStrike" cap="none" normalizeH="0" baseline="0" dirty="0">
                <a:ln>
                  <a:noFill/>
                </a:ln>
                <a:solidFill>
                  <a:srgbClr val="212121"/>
                </a:solidFill>
                <a:effectLst/>
                <a:latin typeface="方正兰亭黑简体" panose="02000000000000000000" pitchFamily="2" charset="-122"/>
                <a:ea typeface="方正兰亭黑简体" panose="02000000000000000000" pitchFamily="2" charset="-122"/>
              </a:rPr>
              <a:t>创建一个新的分支：dev，并且会切换到dev分支</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400" b="0" i="0" u="none" strike="noStrike" cap="none" normalizeH="0" baseline="0" dirty="0">
                <a:ln>
                  <a:noFill/>
                </a:ln>
                <a:solidFill>
                  <a:srgbClr val="C00000"/>
                </a:solidFill>
                <a:effectLst/>
                <a:latin typeface="方正兰亭黑简体" panose="02000000000000000000" pitchFamily="2" charset="-122"/>
                <a:ea typeface="方正兰亭黑简体" panose="02000000000000000000" pitchFamily="2" charset="-122"/>
              </a:rPr>
              <a:t>git branch dev</a:t>
            </a:r>
            <a:r>
              <a:rPr kumimoji="0" lang="zh-CN" altLang="zh-CN" sz="1400" b="0" i="0" u="none" strike="noStrike" cap="none" normalizeH="0" baseline="0" dirty="0">
                <a:ln>
                  <a:noFill/>
                </a:ln>
                <a:solidFill>
                  <a:srgbClr val="212121"/>
                </a:solidFill>
                <a:effectLst/>
                <a:latin typeface="方正兰亭黑简体" panose="02000000000000000000" pitchFamily="2" charset="-122"/>
                <a:ea typeface="方正兰亭黑简体" panose="02000000000000000000" pitchFamily="2" charset="-122"/>
              </a:rPr>
              <a:t>，新建分支是新建指针,指向当前commit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400" b="0" i="0" u="none" strike="noStrike" cap="none" normalizeH="0" baseline="0" dirty="0">
                <a:ln>
                  <a:noFill/>
                </a:ln>
                <a:solidFill>
                  <a:srgbClr val="C00000"/>
                </a:solidFill>
                <a:effectLst/>
                <a:latin typeface="方正兰亭黑简体" panose="02000000000000000000" pitchFamily="2" charset="-122"/>
                <a:ea typeface="方正兰亭黑简体" panose="02000000000000000000" pitchFamily="2" charset="-122"/>
              </a:rPr>
              <a:t>git checkout dev</a:t>
            </a:r>
            <a:r>
              <a:rPr kumimoji="0" lang="zh-CN" altLang="zh-CN" sz="1400" b="0" i="0" u="none" strike="noStrike" cap="none" normalizeH="0" baseline="0" dirty="0">
                <a:ln>
                  <a:noFill/>
                </a:ln>
                <a:solidFill>
                  <a:srgbClr val="212121"/>
                </a:solidFill>
                <a:effectLst/>
                <a:latin typeface="方正兰亭黑简体" panose="02000000000000000000" pitchFamily="2" charset="-122"/>
                <a:ea typeface="方正兰亭黑简体" panose="02000000000000000000" pitchFamily="2" charset="-122"/>
              </a:rPr>
              <a:t>切换到dev分支</a:t>
            </a:r>
            <a:endParaRPr kumimoji="0" lang="en-US" altLang="zh-CN" sz="1400" b="0" i="0" u="none" strike="noStrike" cap="none" normalizeH="0" baseline="0" dirty="0">
              <a:ln>
                <a:noFill/>
              </a:ln>
              <a:solidFill>
                <a:srgbClr val="212121"/>
              </a:solidFill>
              <a:effectLst/>
              <a:latin typeface="方正兰亭黑简体" panose="02000000000000000000" pitchFamily="2" charset="-122"/>
              <a:ea typeface="方正兰亭黑简体" panose="02000000000000000000" pitchFamily="2" charset="-122"/>
            </a:endParaRPr>
          </a:p>
        </p:txBody>
      </p:sp>
      <p:sp>
        <p:nvSpPr>
          <p:cNvPr id="10" name="Rectangle 1">
            <a:extLst>
              <a:ext uri="{FF2B5EF4-FFF2-40B4-BE49-F238E27FC236}">
                <a16:creationId xmlns:a16="http://schemas.microsoft.com/office/drawing/2014/main" id="{5A894FE3-E203-4BE5-ABA7-BA7BD59FC59F}"/>
              </a:ext>
            </a:extLst>
          </p:cNvPr>
          <p:cNvSpPr>
            <a:spLocks noChangeArrowheads="1"/>
          </p:cNvSpPr>
          <p:nvPr/>
        </p:nvSpPr>
        <p:spPr bwMode="auto">
          <a:xfrm>
            <a:off x="6694311" y="662611"/>
            <a:ext cx="4777045" cy="56095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0784" rIns="0" bIns="50784"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800" b="1" i="0" u="none" strike="noStrike" cap="none" normalizeH="0" baseline="0" dirty="0">
                <a:ln>
                  <a:noFill/>
                </a:ln>
                <a:effectLst/>
                <a:latin typeface="方正兰亭黑简体" panose="02000000000000000000" pitchFamily="2" charset="-122"/>
                <a:ea typeface="方正兰亭黑简体" panose="02000000000000000000" pitchFamily="2" charset="-122"/>
              </a:rPr>
              <a:t>查询配置信息</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600" b="0" i="0" u="none" strike="noStrike" cap="none" normalizeH="0" baseline="0" dirty="0">
                <a:ln>
                  <a:noFill/>
                </a:ln>
                <a:solidFill>
                  <a:srgbClr val="C00000"/>
                </a:solidFill>
                <a:effectLst/>
                <a:latin typeface="方正兰亭黑简体" panose="02000000000000000000" pitchFamily="2" charset="-122"/>
                <a:ea typeface="方正兰亭黑简体" panose="02000000000000000000" pitchFamily="2" charset="-122"/>
              </a:rPr>
              <a:t>git config --list </a:t>
            </a:r>
            <a:r>
              <a:rPr kumimoji="0" lang="zh-CN" altLang="zh-CN" sz="1600" b="0" i="0" u="none" strike="noStrike" cap="none" normalizeH="0" baseline="0" dirty="0">
                <a:ln>
                  <a:noFill/>
                </a:ln>
                <a:solidFill>
                  <a:srgbClr val="212121"/>
                </a:solidFill>
                <a:effectLst/>
                <a:latin typeface="方正兰亭黑简体" panose="02000000000000000000" pitchFamily="2" charset="-122"/>
                <a:ea typeface="方正兰亭黑简体" panose="02000000000000000000" pitchFamily="2" charset="-122"/>
              </a:rPr>
              <a:t>列出当前配置</a:t>
            </a:r>
            <a:endParaRPr kumimoji="0" lang="en-US" altLang="zh-CN" sz="1600" b="0" i="0" u="none" strike="noStrike" cap="none" normalizeH="0" baseline="0" dirty="0">
              <a:ln>
                <a:noFill/>
              </a:ln>
              <a:solidFill>
                <a:srgbClr val="212121"/>
              </a:solidFill>
              <a:effectLst/>
              <a:latin typeface="方正兰亭黑简体" panose="02000000000000000000" pitchFamily="2" charset="-122"/>
              <a:ea typeface="方正兰亭黑简体" panose="02000000000000000000" pitchFamily="2" charset="-122"/>
            </a:endParaRPr>
          </a:p>
          <a:p>
            <a:pPr marR="0" lvl="0" indent="0" eaLnBrk="0" fontAlgn="base" hangingPunct="0">
              <a:lnSpc>
                <a:spcPct val="150000"/>
              </a:lnSpc>
              <a:spcBef>
                <a:spcPct val="0"/>
              </a:spcBef>
              <a:spcAft>
                <a:spcPct val="0"/>
              </a:spcAft>
              <a:buClrTx/>
              <a:buSzTx/>
              <a:buFontTx/>
              <a:buNone/>
              <a:tabLst/>
            </a:pPr>
            <a:endParaRPr lang="en-US" altLang="zh-CN" sz="1600" b="1" dirty="0">
              <a:latin typeface="方正兰亭黑简体" panose="02000000000000000000" pitchFamily="2" charset="-122"/>
              <a:ea typeface="方正兰亭黑简体" panose="02000000000000000000" pitchFamily="2" charset="-122"/>
            </a:endParaRPr>
          </a:p>
          <a:p>
            <a:pPr marR="0" lvl="0" indent="0" eaLnBrk="0" fontAlgn="base" hangingPunct="0">
              <a:lnSpc>
                <a:spcPct val="150000"/>
              </a:lnSpc>
              <a:spcBef>
                <a:spcPct val="0"/>
              </a:spcBef>
              <a:spcAft>
                <a:spcPct val="0"/>
              </a:spcAft>
              <a:buClrTx/>
              <a:buSzTx/>
              <a:buFontTx/>
              <a:buNone/>
              <a:tabLst/>
            </a:pPr>
            <a:r>
              <a:rPr lang="zh-CN" altLang="zh-CN" sz="1600" b="1" dirty="0">
                <a:latin typeface="方正兰亭黑简体" panose="02000000000000000000" pitchFamily="2" charset="-122"/>
                <a:ea typeface="方正兰亭黑简体" panose="02000000000000000000" pitchFamily="2" charset="-122"/>
              </a:rPr>
              <a:t>常用查看指令</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600" b="0" i="0" u="none" strike="noStrike" cap="none" normalizeH="0" baseline="0" dirty="0">
                <a:ln>
                  <a:noFill/>
                </a:ln>
                <a:solidFill>
                  <a:srgbClr val="C00000"/>
                </a:solidFill>
                <a:effectLst/>
                <a:latin typeface="方正兰亭黑简体" panose="02000000000000000000" pitchFamily="2" charset="-122"/>
                <a:ea typeface="方正兰亭黑简体" panose="02000000000000000000" pitchFamily="2" charset="-122"/>
              </a:rPr>
              <a:t>git status </a:t>
            </a:r>
            <a:r>
              <a:rPr kumimoji="0" lang="zh-CN" altLang="zh-CN" sz="1600" b="0" i="0" u="none" strike="noStrike" cap="none" normalizeH="0" baseline="0" dirty="0">
                <a:ln>
                  <a:noFill/>
                </a:ln>
                <a:solidFill>
                  <a:srgbClr val="212121"/>
                </a:solidFill>
                <a:effectLst/>
                <a:latin typeface="方正兰亭黑简体" panose="02000000000000000000" pitchFamily="2" charset="-122"/>
                <a:ea typeface="方正兰亭黑简体" panose="02000000000000000000" pitchFamily="2" charset="-122"/>
              </a:rPr>
              <a:t>查看仓库当前的状态</a:t>
            </a:r>
            <a:endParaRPr lang="en-US" altLang="zh-CN" sz="1600" dirty="0">
              <a:solidFill>
                <a:srgbClr val="212121"/>
              </a:solidFill>
              <a:latin typeface="方正兰亭黑简体" panose="02000000000000000000" pitchFamily="2" charset="-122"/>
              <a:ea typeface="方正兰亭黑简体" panose="02000000000000000000"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1600" b="1" i="0" u="none" strike="noStrike" cap="none" normalizeH="0" baseline="0" dirty="0">
              <a:ln>
                <a:noFill/>
              </a:ln>
              <a:effectLst/>
              <a:latin typeface="方正兰亭黑简体" panose="02000000000000000000" pitchFamily="2" charset="-122"/>
              <a:ea typeface="方正兰亭黑简体" panose="02000000000000000000"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1" i="0" u="none" strike="noStrike" cap="none" normalizeH="0" baseline="0" dirty="0">
                <a:ln>
                  <a:noFill/>
                </a:ln>
                <a:effectLst/>
                <a:latin typeface="方正兰亭黑简体" panose="02000000000000000000" pitchFamily="2" charset="-122"/>
                <a:ea typeface="方正兰亭黑简体" panose="02000000000000000000" pitchFamily="2" charset="-122"/>
              </a:rPr>
              <a:t>bug分支</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400" b="0" i="0" u="none" strike="noStrike" cap="none" normalizeH="0" baseline="0" dirty="0">
                <a:ln>
                  <a:noFill/>
                </a:ln>
                <a:solidFill>
                  <a:srgbClr val="212121"/>
                </a:solidFill>
                <a:effectLst/>
                <a:latin typeface="方正兰亭黑简体" panose="02000000000000000000" pitchFamily="2" charset="-122"/>
                <a:ea typeface="方正兰亭黑简体" panose="02000000000000000000" pitchFamily="2" charset="-122"/>
              </a:rPr>
              <a:t>g</a:t>
            </a:r>
            <a:r>
              <a:rPr kumimoji="0" lang="zh-CN" altLang="zh-CN" sz="1400" b="0" i="0" u="none" strike="noStrike" cap="none" normalizeH="0" baseline="0" dirty="0">
                <a:ln>
                  <a:noFill/>
                </a:ln>
                <a:solidFill>
                  <a:srgbClr val="212121"/>
                </a:solidFill>
                <a:effectLst/>
                <a:latin typeface="方正兰亭黑简体" panose="02000000000000000000" pitchFamily="2" charset="-122"/>
                <a:ea typeface="方正兰亭黑简体" panose="02000000000000000000" pitchFamily="2" charset="-122"/>
              </a:rPr>
              <a:t>it还提供了一个stash功能，可以把当前工作现场“储藏”起来，等以后恢复现场后继续工作</a:t>
            </a:r>
            <a:endParaRPr kumimoji="0" lang="zh-CN" altLang="zh-CN" sz="14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400" b="0" i="0" u="none" strike="noStrike" cap="none" normalizeH="0" baseline="0" dirty="0">
                <a:ln>
                  <a:noFill/>
                </a:ln>
                <a:solidFill>
                  <a:srgbClr val="C00000"/>
                </a:solidFill>
                <a:effectLst/>
                <a:latin typeface="方正兰亭黑简体" panose="02000000000000000000" pitchFamily="2" charset="-122"/>
                <a:ea typeface="方正兰亭黑简体" panose="02000000000000000000" pitchFamily="2" charset="-122"/>
              </a:rPr>
              <a:t>git stash</a:t>
            </a:r>
            <a:r>
              <a:rPr kumimoji="0" lang="zh-CN" altLang="zh-CN" sz="1400" b="0" i="0" u="none" strike="noStrike" cap="none" normalizeH="0" baseline="0" dirty="0">
                <a:ln>
                  <a:noFill/>
                </a:ln>
                <a:solidFill>
                  <a:srgbClr val="212121"/>
                </a:solidFill>
                <a:effectLst/>
                <a:latin typeface="方正兰亭黑简体" panose="02000000000000000000" pitchFamily="2" charset="-122"/>
                <a:ea typeface="方正兰亭黑简体" panose="02000000000000000000" pitchFamily="2" charset="-122"/>
              </a:rPr>
              <a:t>保存工作现场</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400" b="0" i="0" u="none" strike="noStrike" cap="none" normalizeH="0" baseline="0" dirty="0">
                <a:ln>
                  <a:noFill/>
                </a:ln>
                <a:solidFill>
                  <a:srgbClr val="C00000"/>
                </a:solidFill>
                <a:effectLst/>
                <a:latin typeface="方正兰亭黑简体" panose="02000000000000000000" pitchFamily="2" charset="-122"/>
                <a:ea typeface="方正兰亭黑简体" panose="02000000000000000000" pitchFamily="2" charset="-122"/>
              </a:rPr>
              <a:t>git stash list </a:t>
            </a:r>
            <a:r>
              <a:rPr kumimoji="0" lang="zh-CN" altLang="zh-CN" sz="1400" b="0" i="0" u="none" strike="noStrike" cap="none" normalizeH="0" baseline="0" dirty="0">
                <a:ln>
                  <a:noFill/>
                </a:ln>
                <a:solidFill>
                  <a:srgbClr val="212121"/>
                </a:solidFill>
                <a:effectLst/>
                <a:latin typeface="方正兰亭黑简体" panose="02000000000000000000" pitchFamily="2" charset="-122"/>
                <a:ea typeface="方正兰亭黑简体" panose="02000000000000000000" pitchFamily="2" charset="-122"/>
              </a:rPr>
              <a:t>查看工作现场</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400" b="0" i="0" u="none" strike="noStrike" cap="none" normalizeH="0" baseline="0" dirty="0">
                <a:ln>
                  <a:noFill/>
                </a:ln>
                <a:solidFill>
                  <a:srgbClr val="C00000"/>
                </a:solidFill>
                <a:effectLst/>
                <a:latin typeface="方正兰亭黑简体" panose="02000000000000000000" pitchFamily="2" charset="-122"/>
                <a:ea typeface="方正兰亭黑简体" panose="02000000000000000000" pitchFamily="2" charset="-122"/>
              </a:rPr>
              <a:t>git stash apply</a:t>
            </a:r>
            <a:r>
              <a:rPr kumimoji="0" lang="zh-CN" altLang="zh-CN" sz="1400" b="0" i="0" u="none" strike="noStrike" cap="none" normalizeH="0" baseline="0" dirty="0">
                <a:ln>
                  <a:noFill/>
                </a:ln>
                <a:solidFill>
                  <a:srgbClr val="212121"/>
                </a:solidFill>
                <a:effectLst/>
                <a:latin typeface="方正兰亭黑简体" panose="02000000000000000000" pitchFamily="2" charset="-122"/>
                <a:ea typeface="方正兰亭黑简体" panose="02000000000000000000" pitchFamily="2" charset="-122"/>
              </a:rPr>
              <a:t>恢复工作现场，但是恢复后，stash内容并不删除，有多个工作现场时可以</a:t>
            </a:r>
            <a:r>
              <a:rPr kumimoji="0" lang="zh-CN" altLang="zh-CN" sz="1400" b="0" i="0" u="none" strike="noStrike" cap="none" normalizeH="0" baseline="0" dirty="0">
                <a:ln>
                  <a:noFill/>
                </a:ln>
                <a:solidFill>
                  <a:srgbClr val="C00000"/>
                </a:solidFill>
                <a:effectLst/>
                <a:latin typeface="方正兰亭黑简体" panose="02000000000000000000" pitchFamily="2" charset="-122"/>
                <a:ea typeface="方正兰亭黑简体" panose="02000000000000000000" pitchFamily="2" charset="-122"/>
              </a:rPr>
              <a:t>git stash apply stash@{0}</a:t>
            </a:r>
            <a:r>
              <a:rPr kumimoji="0" lang="zh-CN" altLang="zh-CN" sz="1400" b="0" i="0" u="none" strike="noStrike" cap="none" normalizeH="0" baseline="0" dirty="0">
                <a:ln>
                  <a:noFill/>
                </a:ln>
                <a:solidFill>
                  <a:srgbClr val="212121"/>
                </a:solidFill>
                <a:effectLst/>
                <a:latin typeface="方正兰亭黑简体" panose="02000000000000000000" pitchFamily="2" charset="-122"/>
                <a:ea typeface="方正兰亭黑简体" panose="02000000000000000000" pitchFamily="2" charset="-122"/>
              </a:rPr>
              <a:t>恢复特定的现场</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400" b="0" i="0" u="none" strike="noStrike" cap="none" normalizeH="0" baseline="0" dirty="0">
                <a:ln>
                  <a:noFill/>
                </a:ln>
                <a:solidFill>
                  <a:srgbClr val="C00000"/>
                </a:solidFill>
                <a:effectLst/>
                <a:latin typeface="方正兰亭黑简体" panose="02000000000000000000" pitchFamily="2" charset="-122"/>
                <a:ea typeface="方正兰亭黑简体" panose="02000000000000000000" pitchFamily="2" charset="-122"/>
              </a:rPr>
              <a:t>git stash drop</a:t>
            </a:r>
            <a:r>
              <a:rPr kumimoji="0" lang="zh-CN" altLang="zh-CN" sz="1400" b="0" i="0" u="none" strike="noStrike" cap="none" normalizeH="0" baseline="0" dirty="0">
                <a:ln>
                  <a:noFill/>
                </a:ln>
                <a:solidFill>
                  <a:srgbClr val="212121"/>
                </a:solidFill>
                <a:effectLst/>
                <a:latin typeface="方正兰亭黑简体" panose="02000000000000000000" pitchFamily="2" charset="-122"/>
                <a:ea typeface="方正兰亭黑简体" panose="02000000000000000000" pitchFamily="2" charset="-122"/>
              </a:rPr>
              <a:t>删除stash的内容</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400" b="0" i="0" u="none" strike="noStrike" cap="none" normalizeH="0" baseline="0" dirty="0">
                <a:ln>
                  <a:noFill/>
                </a:ln>
                <a:solidFill>
                  <a:srgbClr val="C00000"/>
                </a:solidFill>
                <a:effectLst/>
                <a:latin typeface="方正兰亭黑简体" panose="02000000000000000000" pitchFamily="2" charset="-122"/>
                <a:ea typeface="方正兰亭黑简体" panose="02000000000000000000" pitchFamily="2" charset="-122"/>
              </a:rPr>
              <a:t>git stash pop</a:t>
            </a:r>
            <a:r>
              <a:rPr kumimoji="0" lang="zh-CN" altLang="zh-CN" sz="1400" b="0" i="0" u="none" strike="noStrike" cap="none" normalizeH="0" baseline="0" dirty="0">
                <a:ln>
                  <a:noFill/>
                </a:ln>
                <a:solidFill>
                  <a:srgbClr val="212121"/>
                </a:solidFill>
                <a:effectLst/>
                <a:latin typeface="方正兰亭黑简体" panose="02000000000000000000" pitchFamily="2" charset="-122"/>
                <a:ea typeface="方正兰亭黑简体" panose="02000000000000000000" pitchFamily="2" charset="-122"/>
              </a:rPr>
              <a:t>恢复的同时也把stas内容删除</a:t>
            </a:r>
            <a:endParaRPr kumimoji="0" lang="zh-CN" altLang="zh-CN" sz="1800" b="0" i="0" u="none" strike="noStrike" cap="none" normalizeH="0" baseline="0" dirty="0">
              <a:ln>
                <a:noFill/>
              </a:ln>
              <a:solidFill>
                <a:schemeClr val="tx1"/>
              </a:solidFill>
              <a:effectLst/>
              <a:latin typeface="Huawei Sans" panose="020C0503030203020204" pitchFamily="34" charset="0"/>
            </a:endParaRPr>
          </a:p>
        </p:txBody>
      </p:sp>
      <p:cxnSp>
        <p:nvCxnSpPr>
          <p:cNvPr id="5" name="直接连接符 74">
            <a:extLst>
              <a:ext uri="{FF2B5EF4-FFF2-40B4-BE49-F238E27FC236}">
                <a16:creationId xmlns:a16="http://schemas.microsoft.com/office/drawing/2014/main" id="{C351CFB5-073B-4F81-A93B-EA21F2EE7D3B}"/>
              </a:ext>
            </a:extLst>
          </p:cNvPr>
          <p:cNvCxnSpPr/>
          <p:nvPr/>
        </p:nvCxnSpPr>
        <p:spPr bwMode="auto">
          <a:xfrm>
            <a:off x="6378128" y="868892"/>
            <a:ext cx="0" cy="5650829"/>
          </a:xfrm>
          <a:prstGeom prst="line">
            <a:avLst/>
          </a:prstGeom>
          <a:ln>
            <a:solidFill>
              <a:srgbClr val="C00000"/>
            </a:solidFill>
            <a:prstDash val="lg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2079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代码仓库建立</a:t>
            </a:r>
          </a:p>
        </p:txBody>
      </p:sp>
      <p:sp>
        <p:nvSpPr>
          <p:cNvPr id="4" name="文本占位符 3">
            <a:extLst>
              <a:ext uri="{FF2B5EF4-FFF2-40B4-BE49-F238E27FC236}">
                <a16:creationId xmlns:a16="http://schemas.microsoft.com/office/drawing/2014/main" id="{2EF068FA-2AF4-45CC-9D37-B05E3995B7A7}"/>
              </a:ext>
            </a:extLst>
          </p:cNvPr>
          <p:cNvSpPr>
            <a:spLocks noGrp="1"/>
          </p:cNvSpPr>
          <p:nvPr>
            <p:ph type="body" sz="quarter" idx="10"/>
          </p:nvPr>
        </p:nvSpPr>
        <p:spPr>
          <a:xfrm>
            <a:off x="731838" y="1047751"/>
            <a:ext cx="10728326" cy="709146"/>
          </a:xfrm>
        </p:spPr>
        <p:txBody>
          <a:bodyPr/>
          <a:lstStyle/>
          <a:p>
            <a:pPr marL="0" indent="0">
              <a:buNone/>
            </a:pPr>
            <a:r>
              <a:rPr lang="zh-CN" altLang="en-US" dirty="0"/>
              <a:t>解压初始工程</a:t>
            </a:r>
            <a:r>
              <a:rPr lang="en-US" altLang="zh-CN" dirty="0"/>
              <a:t>cpp-training-start.zip</a:t>
            </a:r>
            <a:r>
              <a:rPr lang="zh-CN" altLang="en-US" dirty="0"/>
              <a:t>，</a:t>
            </a:r>
            <a:r>
              <a:rPr lang="en-US" altLang="zh-CN" dirty="0"/>
              <a:t>Ex</a:t>
            </a:r>
            <a:r>
              <a:rPr lang="zh-CN" altLang="en-US" dirty="0"/>
              <a:t>：</a:t>
            </a:r>
            <a:endParaRPr lang="en-US" altLang="zh-CN" dirty="0"/>
          </a:p>
        </p:txBody>
      </p:sp>
      <p:graphicFrame>
        <p:nvGraphicFramePr>
          <p:cNvPr id="5" name="表格 5"/>
          <p:cNvGraphicFramePr>
            <a:graphicFrameLocks noGrp="1"/>
          </p:cNvGraphicFramePr>
          <p:nvPr>
            <p:extLst>
              <p:ext uri="{D42A27DB-BD31-4B8C-83A1-F6EECF244321}">
                <p14:modId xmlns:p14="http://schemas.microsoft.com/office/powerpoint/2010/main" val="2158575428"/>
              </p:ext>
            </p:extLst>
          </p:nvPr>
        </p:nvGraphicFramePr>
        <p:xfrm>
          <a:off x="731837" y="1870632"/>
          <a:ext cx="10728325" cy="1112520"/>
        </p:xfrm>
        <a:graphic>
          <a:graphicData uri="http://schemas.openxmlformats.org/drawingml/2006/table">
            <a:tbl>
              <a:tblPr firstRow="1" bandRow="1">
                <a:tableStyleId>{72833802-FEF1-4C79-8D5D-14CF1EAF98D9}</a:tableStyleId>
              </a:tblPr>
              <a:tblGrid>
                <a:gridCol w="2712047">
                  <a:extLst>
                    <a:ext uri="{9D8B030D-6E8A-4147-A177-3AD203B41FA5}">
                      <a16:colId xmlns:a16="http://schemas.microsoft.com/office/drawing/2014/main" val="20000"/>
                    </a:ext>
                  </a:extLst>
                </a:gridCol>
                <a:gridCol w="3934112">
                  <a:extLst>
                    <a:ext uri="{9D8B030D-6E8A-4147-A177-3AD203B41FA5}">
                      <a16:colId xmlns:a16="http://schemas.microsoft.com/office/drawing/2014/main" val="20001"/>
                    </a:ext>
                  </a:extLst>
                </a:gridCol>
                <a:gridCol w="4082166">
                  <a:extLst>
                    <a:ext uri="{9D8B030D-6E8A-4147-A177-3AD203B41FA5}">
                      <a16:colId xmlns:a16="http://schemas.microsoft.com/office/drawing/2014/main" val="20002"/>
                    </a:ext>
                  </a:extLst>
                </a:gridCol>
              </a:tblGrid>
              <a:tr h="370840">
                <a:tc>
                  <a:txBody>
                    <a:bodyPr/>
                    <a:lstStyle/>
                    <a:p>
                      <a:pPr algn="ctr"/>
                      <a:r>
                        <a:rPr lang="zh-CN" altLang="en-US" dirty="0">
                          <a:solidFill>
                            <a:schemeClr val="tx1"/>
                          </a:solidFill>
                          <a:latin typeface="方正兰亭黑简体" panose="02000000000000000000" pitchFamily="2" charset="-122"/>
                          <a:ea typeface="方正兰亭黑简体" panose="02000000000000000000" pitchFamily="2" charset="-122"/>
                        </a:rPr>
                        <a:t>操作系统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dirty="0">
                          <a:solidFill>
                            <a:schemeClr val="tx1"/>
                          </a:solidFill>
                          <a:latin typeface="方正兰亭黑简体" panose="02000000000000000000" pitchFamily="2" charset="-122"/>
                          <a:ea typeface="方正兰亭黑简体" panose="02000000000000000000" pitchFamily="2" charset="-122"/>
                        </a:rPr>
                        <a:t>解压目录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dirty="0">
                          <a:solidFill>
                            <a:schemeClr val="tx1"/>
                          </a:solidFill>
                          <a:latin typeface="方正兰亭黑简体" panose="02000000000000000000" pitchFamily="2" charset="-122"/>
                          <a:ea typeface="方正兰亭黑简体" panose="02000000000000000000" pitchFamily="2" charset="-122"/>
                        </a:rPr>
                        <a:t>代码工程目录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70840">
                <a:tc>
                  <a:txBody>
                    <a:bodyPr/>
                    <a:lstStyle/>
                    <a:p>
                      <a:r>
                        <a:rPr lang="en-US" altLang="zh-CN" dirty="0"/>
                        <a:t>windows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D:\workspace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D:\workspace\cpp-training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dirty="0" err="1"/>
                        <a:t>linux</a:t>
                      </a:r>
                      <a:r>
                        <a:rPr lang="en-US" altLang="zh-CN" dirty="0"/>
                        <a:t>\</a:t>
                      </a:r>
                      <a:r>
                        <a:rPr lang="en-US" altLang="zh-CN" dirty="0" err="1"/>
                        <a:t>macos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/home/training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/home/training/</a:t>
                      </a:r>
                      <a:r>
                        <a:rPr lang="en-US" altLang="zh-CN" dirty="0" err="1"/>
                        <a:t>cpp</a:t>
                      </a:r>
                      <a:r>
                        <a:rPr lang="en-US" altLang="zh-CN" dirty="0"/>
                        <a:t>-training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文本框 5"/>
          <p:cNvSpPr txBox="1"/>
          <p:nvPr/>
        </p:nvSpPr>
        <p:spPr>
          <a:xfrm>
            <a:off x="731837" y="3209777"/>
            <a:ext cx="10728324" cy="2122889"/>
          </a:xfrm>
          <a:prstGeom prst="rect">
            <a:avLst/>
          </a:prstGeom>
          <a:solidFill>
            <a:schemeClr val="bg1">
              <a:lumMod val="85000"/>
            </a:schemeClr>
          </a:solidFill>
        </p:spPr>
        <p:txBody>
          <a:bodyPr wrap="square" rtlCol="0">
            <a:spAutoFit/>
          </a:bodyPr>
          <a:lstStyle/>
          <a:p>
            <a:pPr>
              <a:lnSpc>
                <a:spcPct val="150000"/>
              </a:lnSpc>
            </a:pPr>
            <a:r>
              <a:rPr lang="zh-CN" altLang="en-US" dirty="0"/>
              <a:t>代码工程目录下打开命令窗口或通过</a:t>
            </a:r>
            <a:r>
              <a:rPr lang="en-US" altLang="zh-CN" dirty="0"/>
              <a:t>Visual Studio Code</a:t>
            </a:r>
            <a:r>
              <a:rPr lang="zh-CN" altLang="en-US" dirty="0"/>
              <a:t>菜单栏</a:t>
            </a:r>
            <a:r>
              <a:rPr lang="en-US" altLang="zh-CN" dirty="0"/>
              <a:t>Terminal-&gt;New Terminal</a:t>
            </a:r>
            <a:r>
              <a:rPr lang="zh-CN" altLang="en-US" dirty="0"/>
              <a:t>打开命令窗口，执行如下命令：</a:t>
            </a:r>
            <a:endParaRPr lang="en-US" altLang="zh-CN" dirty="0"/>
          </a:p>
          <a:p>
            <a:pPr>
              <a:lnSpc>
                <a:spcPct val="150000"/>
              </a:lnSpc>
            </a:pPr>
            <a:r>
              <a:rPr lang="en-US" altLang="zh-CN" dirty="0"/>
              <a:t>git </a:t>
            </a:r>
            <a:r>
              <a:rPr lang="en-US" altLang="zh-CN" b="0" dirty="0" err="1">
                <a:effectLst/>
              </a:rPr>
              <a:t>init</a:t>
            </a:r>
            <a:endParaRPr lang="en-US" altLang="zh-CN" b="0" dirty="0">
              <a:effectLst/>
            </a:endParaRPr>
          </a:p>
          <a:p>
            <a:pPr>
              <a:lnSpc>
                <a:spcPct val="150000"/>
              </a:lnSpc>
            </a:pPr>
            <a:r>
              <a:rPr lang="en-US" altLang="zh-CN" dirty="0"/>
              <a:t>git </a:t>
            </a:r>
            <a:r>
              <a:rPr lang="en-US" altLang="zh-CN" b="0" dirty="0">
                <a:effectLst/>
              </a:rPr>
              <a:t>add .</a:t>
            </a:r>
          </a:p>
          <a:p>
            <a:pPr>
              <a:lnSpc>
                <a:spcPct val="150000"/>
              </a:lnSpc>
            </a:pPr>
            <a:r>
              <a:rPr lang="en-US" altLang="zh-CN" dirty="0"/>
              <a:t>git </a:t>
            </a:r>
            <a:r>
              <a:rPr lang="en-US" altLang="zh-CN" b="0" dirty="0">
                <a:effectLst/>
              </a:rPr>
              <a:t>commit -m '</a:t>
            </a:r>
            <a:r>
              <a:rPr lang="en-US" altLang="zh-CN" b="0" dirty="0" err="1">
                <a:effectLst/>
              </a:rPr>
              <a:t>init</a:t>
            </a:r>
            <a:r>
              <a:rPr lang="en-US" altLang="zh-CN" b="0" dirty="0">
                <a:effectLst/>
              </a:rPr>
              <a:t> project'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D3004D5-8B16-4EF6-B37D-F6AF65F934A6}"/>
              </a:ext>
            </a:extLst>
          </p:cNvPr>
          <p:cNvSpPr>
            <a:spLocks noGrp="1"/>
          </p:cNvSpPr>
          <p:nvPr>
            <p:ph sz="quarter" idx="10"/>
          </p:nvPr>
        </p:nvSpPr>
        <p:spPr>
          <a:xfrm>
            <a:off x="1019175" y="1743076"/>
            <a:ext cx="10153650" cy="4082880"/>
          </a:xfrm>
        </p:spPr>
        <p:txBody>
          <a:bodyPr/>
          <a:lstStyle/>
          <a:p>
            <a:pPr>
              <a:lnSpc>
                <a:spcPct val="150000"/>
              </a:lnSpc>
            </a:pPr>
            <a:r>
              <a:rPr lang="zh-CN" altLang="en-US" sz="2000" dirty="0">
                <a:latin typeface="方正兰亭黑简体" panose="02000000000000000000" pitchFamily="2" charset="-122"/>
              </a:rPr>
              <a:t>版本控制：</a:t>
            </a:r>
          </a:p>
          <a:p>
            <a:pPr lvl="1">
              <a:lnSpc>
                <a:spcPct val="150000"/>
              </a:lnSpc>
            </a:pPr>
            <a:r>
              <a:rPr lang="en-US" altLang="zh-CN" sz="1800" dirty="0">
                <a:latin typeface="方正兰亭黑简体" panose="02000000000000000000" pitchFamily="2" charset="-122"/>
              </a:rPr>
              <a:t>Git</a:t>
            </a:r>
            <a:r>
              <a:rPr lang="zh-CN" altLang="en-US" sz="1800" dirty="0">
                <a:latin typeface="方正兰亭黑简体" panose="02000000000000000000" pitchFamily="2" charset="-122"/>
              </a:rPr>
              <a:t>可以跟踪每一次代码变更，方便回溯历史版本，查看代码的变更记录</a:t>
            </a:r>
          </a:p>
          <a:p>
            <a:pPr lvl="1">
              <a:lnSpc>
                <a:spcPct val="150000"/>
              </a:lnSpc>
            </a:pPr>
            <a:r>
              <a:rPr lang="zh-CN" altLang="en-US" sz="1800" dirty="0">
                <a:latin typeface="方正兰亭黑简体" panose="02000000000000000000" pitchFamily="2" charset="-122"/>
              </a:rPr>
              <a:t>通过分支管理，可以同时进行多个功能的开发和测试，而不会影响主分支的稳定性</a:t>
            </a:r>
          </a:p>
          <a:p>
            <a:pPr>
              <a:lnSpc>
                <a:spcPct val="150000"/>
              </a:lnSpc>
            </a:pPr>
            <a:r>
              <a:rPr lang="zh-CN" altLang="en-US" sz="2000" dirty="0">
                <a:latin typeface="方正兰亭黑简体" panose="02000000000000000000" pitchFamily="2" charset="-122"/>
              </a:rPr>
              <a:t>协同工作：</a:t>
            </a:r>
          </a:p>
          <a:p>
            <a:pPr lvl="1">
              <a:lnSpc>
                <a:spcPct val="150000"/>
              </a:lnSpc>
            </a:pPr>
            <a:r>
              <a:rPr lang="zh-CN" altLang="en-US" sz="1800" dirty="0">
                <a:latin typeface="方正兰亭黑简体" panose="02000000000000000000" pitchFamily="2" charset="-122"/>
              </a:rPr>
              <a:t>支持多人协作，多个开发者可以同时对同一个项目进行修改和提交，大大提高了开发效率</a:t>
            </a:r>
          </a:p>
          <a:p>
            <a:pPr lvl="1">
              <a:lnSpc>
                <a:spcPct val="150000"/>
              </a:lnSpc>
            </a:pPr>
            <a:r>
              <a:rPr lang="zh-CN" altLang="en-US" sz="1800" dirty="0">
                <a:latin typeface="方正兰亭黑简体" panose="02000000000000000000" pitchFamily="2" charset="-122"/>
              </a:rPr>
              <a:t>通过</a:t>
            </a:r>
            <a:r>
              <a:rPr lang="en-US" altLang="zh-CN" sz="1800" dirty="0">
                <a:latin typeface="方正兰亭黑简体" panose="02000000000000000000" pitchFamily="2" charset="-122"/>
              </a:rPr>
              <a:t>Pull Request</a:t>
            </a:r>
            <a:r>
              <a:rPr lang="zh-CN" altLang="en-US" sz="1800" dirty="0">
                <a:latin typeface="方正兰亭黑简体" panose="02000000000000000000" pitchFamily="2" charset="-122"/>
              </a:rPr>
              <a:t>功能，团队成员可以进行代码审查，确保代码质量</a:t>
            </a:r>
            <a:endParaRPr lang="en-US" altLang="zh-CN" sz="1800" dirty="0">
              <a:latin typeface="方正兰亭黑简体" panose="02000000000000000000" pitchFamily="2" charset="-122"/>
            </a:endParaRPr>
          </a:p>
          <a:p>
            <a:endParaRPr lang="zh-CN" altLang="en-US" dirty="0"/>
          </a:p>
        </p:txBody>
      </p:sp>
    </p:spTree>
    <p:extLst>
      <p:ext uri="{BB962C8B-B14F-4D97-AF65-F5344CB8AC3E}">
        <p14:creationId xmlns:p14="http://schemas.microsoft.com/office/powerpoint/2010/main" val="217523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F94D1617-ACBC-4095-B287-CF5B38F1ADF7}"/>
              </a:ext>
            </a:extLst>
          </p:cNvPr>
          <p:cNvSpPr>
            <a:spLocks noGrp="1"/>
          </p:cNvSpPr>
          <p:nvPr>
            <p:ph type="body" sz="quarter" idx="10"/>
          </p:nvPr>
        </p:nvSpPr>
        <p:spPr>
          <a:xfrm>
            <a:off x="928864" y="1302808"/>
            <a:ext cx="10153650" cy="5177014"/>
          </a:xfrm>
        </p:spPr>
        <p:txBody>
          <a:bodyPr/>
          <a:lstStyle/>
          <a:p>
            <a:pPr>
              <a:lnSpc>
                <a:spcPct val="150000"/>
              </a:lnSpc>
            </a:pPr>
            <a:r>
              <a:rPr lang="zh-CN" altLang="en-US" sz="2200" dirty="0">
                <a:latin typeface="方正兰亭黑简体" panose="02000000000000000000" pitchFamily="2" charset="-122"/>
                <a:cs typeface="+mn-ea"/>
                <a:sym typeface="Huawei Sans" panose="020C0503030203020204" pitchFamily="34" charset="0"/>
              </a:rPr>
              <a:t>课程导读</a:t>
            </a:r>
            <a:endParaRPr lang="en-US" altLang="zh-CN" sz="2200" dirty="0">
              <a:latin typeface="方正兰亭黑简体" panose="02000000000000000000" pitchFamily="2" charset="-122"/>
              <a:cs typeface="+mn-ea"/>
              <a:sym typeface="Huawei Sans" panose="020C0503030203020204" pitchFamily="34" charset="0"/>
            </a:endParaRPr>
          </a:p>
          <a:p>
            <a:pPr>
              <a:lnSpc>
                <a:spcPct val="150000"/>
              </a:lnSpc>
            </a:pP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项目实战</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2.1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需求澄清</a:t>
            </a: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2.2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接口设计</a:t>
            </a: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2.3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命名实践</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2.4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开发者测试</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2.5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代码版本管理</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2.6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编码实践</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514350" lvl="1" indent="-514350" algn="just" defTabSz="801370">
              <a:lnSpc>
                <a:spcPct val="150000"/>
              </a:lnSpc>
              <a:spcBef>
                <a:spcPct val="30000"/>
              </a:spcBef>
              <a:spcAft>
                <a:spcPct val="0"/>
              </a:spcAft>
              <a:buFont typeface="+mj-lt"/>
              <a:buAutoNum type="arabicPeriod" startAt="3"/>
            </a:pP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总结</a:t>
            </a:r>
          </a:p>
          <a:p>
            <a:pPr marL="782638" lvl="1" indent="-381000">
              <a:lnSpc>
                <a:spcPct val="150000"/>
              </a:lnSpc>
              <a:buSzTx/>
              <a:buNone/>
            </a:pPr>
            <a:endParaRPr lang="zh-CN" altLang="en-US" sz="2400" dirty="0">
              <a:latin typeface="Huawei Sans" panose="020C0503030203020204" pitchFamily="34" charset="0"/>
              <a:cs typeface="+mn-ea"/>
              <a:sym typeface="Huawei Sans" panose="020C0503030203020204" pitchFamily="34" charset="0"/>
            </a:endParaRPr>
          </a:p>
        </p:txBody>
      </p:sp>
    </p:spTree>
    <p:extLst>
      <p:ext uri="{BB962C8B-B14F-4D97-AF65-F5344CB8AC3E}">
        <p14:creationId xmlns:p14="http://schemas.microsoft.com/office/powerpoint/2010/main" val="1525977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5E91FF42-E03B-4C85-9F85-4C53BB050AF1}"/>
              </a:ext>
            </a:extLst>
          </p:cNvPr>
          <p:cNvSpPr>
            <a:spLocks noGrp="1"/>
          </p:cNvSpPr>
          <p:nvPr>
            <p:ph type="body" sz="quarter" idx="10"/>
          </p:nvPr>
        </p:nvSpPr>
        <p:spPr>
          <a:xfrm>
            <a:off x="928864" y="1302808"/>
            <a:ext cx="10153650" cy="5177014"/>
          </a:xfrm>
        </p:spPr>
        <p:txBody>
          <a:bodyPr/>
          <a:lstStyle/>
          <a:p>
            <a:pPr>
              <a:lnSpc>
                <a:spcPct val="150000"/>
              </a:lnSpc>
            </a:pP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课程导读</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a:lnSpc>
                <a:spcPct val="150000"/>
              </a:lnSpc>
            </a:pPr>
            <a:r>
              <a:rPr lang="zh-CN" altLang="en-US" sz="2200" dirty="0">
                <a:latin typeface="方正兰亭黑简体" panose="02000000000000000000" pitchFamily="2" charset="-122"/>
                <a:cs typeface="+mn-ea"/>
                <a:sym typeface="Huawei Sans" panose="020C0503030203020204" pitchFamily="34" charset="0"/>
              </a:rPr>
              <a:t>项目实战</a:t>
            </a:r>
            <a:endParaRPr lang="en-US" altLang="zh-CN" sz="2200" dirty="0">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2.1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需求澄清</a:t>
            </a: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2.2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接口设计</a:t>
            </a: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2.3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命名实践</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2.4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开发者测试</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2.5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代码版本管理</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latin typeface="方正兰亭黑简体" panose="02000000000000000000" pitchFamily="2" charset="-122"/>
                <a:cs typeface="+mn-ea"/>
                <a:sym typeface="Huawei Sans" panose="020C0503030203020204" pitchFamily="34" charset="0"/>
              </a:rPr>
              <a:t>2.6 </a:t>
            </a:r>
            <a:r>
              <a:rPr lang="zh-CN" altLang="en-US" sz="2000" dirty="0">
                <a:latin typeface="方正兰亭黑简体" panose="02000000000000000000" pitchFamily="2" charset="-122"/>
                <a:cs typeface="+mn-ea"/>
                <a:sym typeface="Huawei Sans" panose="020C0503030203020204" pitchFamily="34" charset="0"/>
              </a:rPr>
              <a:t>编码实践</a:t>
            </a:r>
            <a:endParaRPr lang="en-US" altLang="zh-CN" sz="2000" dirty="0">
              <a:latin typeface="方正兰亭黑简体" panose="02000000000000000000" pitchFamily="2" charset="-122"/>
              <a:cs typeface="+mn-ea"/>
              <a:sym typeface="Huawei Sans" panose="020C0503030203020204" pitchFamily="34" charset="0"/>
            </a:endParaRPr>
          </a:p>
          <a:p>
            <a:pPr marL="514350" lvl="1" indent="-514350" algn="just" defTabSz="801370">
              <a:lnSpc>
                <a:spcPct val="150000"/>
              </a:lnSpc>
              <a:spcBef>
                <a:spcPct val="30000"/>
              </a:spcBef>
              <a:spcAft>
                <a:spcPct val="0"/>
              </a:spcAft>
              <a:buFont typeface="+mj-lt"/>
              <a:buAutoNum type="arabicPeriod" startAt="3"/>
            </a:pP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总结</a:t>
            </a:r>
          </a:p>
          <a:p>
            <a:pPr marL="782638" lvl="1" indent="-381000">
              <a:lnSpc>
                <a:spcPct val="150000"/>
              </a:lnSpc>
              <a:buSzTx/>
              <a:buNone/>
            </a:pPr>
            <a:endParaRPr lang="zh-CN" altLang="en-US" sz="2400" dirty="0">
              <a:latin typeface="Huawei Sans" panose="020C0503030203020204" pitchFamily="34" charset="0"/>
              <a:cs typeface="+mn-ea"/>
              <a:sym typeface="Huawei Sans" panose="020C0503030203020204" pitchFamily="34" charset="0"/>
            </a:endParaRPr>
          </a:p>
        </p:txBody>
      </p:sp>
    </p:spTree>
    <p:extLst>
      <p:ext uri="{BB962C8B-B14F-4D97-AF65-F5344CB8AC3E}">
        <p14:creationId xmlns:p14="http://schemas.microsoft.com/office/powerpoint/2010/main" val="29507911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方正兰亭黑简体" panose="02000000000000000000" pitchFamily="2" charset="-122"/>
              </a:rPr>
              <a:t>功能开发主要环节</a:t>
            </a:r>
          </a:p>
        </p:txBody>
      </p:sp>
      <p:grpSp>
        <p:nvGrpSpPr>
          <p:cNvPr id="5" name="组合 4">
            <a:extLst>
              <a:ext uri="{FF2B5EF4-FFF2-40B4-BE49-F238E27FC236}">
                <a16:creationId xmlns:a16="http://schemas.microsoft.com/office/drawing/2014/main" id="{B503F9F2-703F-48EC-BFAE-2D898CD30D7B}"/>
              </a:ext>
            </a:extLst>
          </p:cNvPr>
          <p:cNvGrpSpPr/>
          <p:nvPr/>
        </p:nvGrpSpPr>
        <p:grpSpPr>
          <a:xfrm>
            <a:off x="700118" y="1181495"/>
            <a:ext cx="11039552" cy="1460197"/>
            <a:chOff x="700118" y="1181495"/>
            <a:chExt cx="11039552" cy="1460197"/>
          </a:xfrm>
        </p:grpSpPr>
        <p:sp>
          <p:nvSpPr>
            <p:cNvPr id="33" name="文本框 32">
              <a:extLst>
                <a:ext uri="{FF2B5EF4-FFF2-40B4-BE49-F238E27FC236}">
                  <a16:creationId xmlns:a16="http://schemas.microsoft.com/office/drawing/2014/main" id="{5B6C0D3C-8D35-4887-B6C7-2E1C8BD4CA68}"/>
                </a:ext>
              </a:extLst>
            </p:cNvPr>
            <p:cNvSpPr txBox="1"/>
            <p:nvPr/>
          </p:nvSpPr>
          <p:spPr>
            <a:xfrm>
              <a:off x="6755772" y="2055689"/>
              <a:ext cx="151589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kern="0" dirty="0">
                  <a:solidFill>
                    <a:srgbClr val="C00000"/>
                  </a:solidFill>
                  <a:latin typeface="方正兰亭黑简体" panose="02000000000000000000" pitchFamily="2" charset="-122"/>
                  <a:ea typeface="方正兰亭黑简体" panose="02000000000000000000" pitchFamily="2" charset="-122"/>
                </a:rPr>
                <a:t>测试</a:t>
              </a:r>
              <a:r>
                <a:rPr lang="zh-CN" altLang="en-US" sz="1600" kern="0" dirty="0">
                  <a:solidFill>
                    <a:srgbClr val="1D1D1A"/>
                  </a:solidFill>
                  <a:latin typeface="方正兰亭黑简体" panose="02000000000000000000" pitchFamily="2" charset="-122"/>
                  <a:ea typeface="方正兰亭黑简体" panose="02000000000000000000" pitchFamily="2" charset="-122"/>
                </a:rPr>
                <a:t>代码上库</a:t>
              </a:r>
              <a:endParaRPr kumimoji="0" lang="zh-CN" altLang="en-US" sz="1600" b="0" i="0" u="none" strike="noStrike" kern="0" cap="none" spc="0" normalizeH="0" baseline="0" noProof="0" dirty="0">
                <a:ln>
                  <a:noFill/>
                </a:ln>
                <a:solidFill>
                  <a:srgbClr val="1D1D1A"/>
                </a:solidFill>
                <a:effectLst/>
                <a:uLnTx/>
                <a:uFillTx/>
                <a:latin typeface="方正兰亭黑简体" panose="02000000000000000000" pitchFamily="2" charset="-122"/>
                <a:ea typeface="方正兰亭黑简体" panose="02000000000000000000" pitchFamily="2" charset="-122"/>
              </a:endParaRPr>
            </a:p>
          </p:txBody>
        </p:sp>
        <p:sp>
          <p:nvSpPr>
            <p:cNvPr id="34" name="文本框 33">
              <a:extLst>
                <a:ext uri="{FF2B5EF4-FFF2-40B4-BE49-F238E27FC236}">
                  <a16:creationId xmlns:a16="http://schemas.microsoft.com/office/drawing/2014/main" id="{BE92A028-E70F-4251-A4AF-E8851E4B6A1B}"/>
                </a:ext>
              </a:extLst>
            </p:cNvPr>
            <p:cNvSpPr txBox="1"/>
            <p:nvPr/>
          </p:nvSpPr>
          <p:spPr>
            <a:xfrm>
              <a:off x="9787762" y="2060320"/>
              <a:ext cx="143339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kern="0" dirty="0">
                  <a:solidFill>
                    <a:srgbClr val="C00000"/>
                  </a:solidFill>
                  <a:latin typeface="方正兰亭黑简体" panose="02000000000000000000" pitchFamily="2" charset="-122"/>
                  <a:ea typeface="方正兰亭黑简体" panose="02000000000000000000" pitchFamily="2" charset="-122"/>
                </a:rPr>
                <a:t>功能</a:t>
              </a:r>
              <a:r>
                <a:rPr lang="zh-CN" altLang="en-US" sz="1600" kern="0" dirty="0">
                  <a:solidFill>
                    <a:srgbClr val="1D1D1A"/>
                  </a:solidFill>
                  <a:latin typeface="方正兰亭黑简体" panose="02000000000000000000" pitchFamily="2" charset="-122"/>
                  <a:ea typeface="方正兰亭黑简体" panose="02000000000000000000" pitchFamily="2" charset="-122"/>
                </a:rPr>
                <a:t>代码上库</a:t>
              </a:r>
              <a:endParaRPr kumimoji="0" lang="zh-CN" altLang="en-US" sz="1600" b="0" i="0" u="none" strike="noStrike" kern="0" cap="none" spc="0" normalizeH="0" baseline="0" noProof="0" dirty="0">
                <a:ln>
                  <a:noFill/>
                </a:ln>
                <a:solidFill>
                  <a:srgbClr val="1D1D1A"/>
                </a:solidFill>
                <a:effectLst/>
                <a:uLnTx/>
                <a:uFillTx/>
                <a:latin typeface="方正兰亭黑简体" panose="02000000000000000000" pitchFamily="2" charset="-122"/>
                <a:ea typeface="方正兰亭黑简体" panose="02000000000000000000" pitchFamily="2" charset="-122"/>
              </a:endParaRPr>
            </a:p>
          </p:txBody>
        </p:sp>
        <p:grpSp>
          <p:nvGrpSpPr>
            <p:cNvPr id="6" name="组合 5">
              <a:extLst>
                <a:ext uri="{FF2B5EF4-FFF2-40B4-BE49-F238E27FC236}">
                  <a16:creationId xmlns:a16="http://schemas.microsoft.com/office/drawing/2014/main" id="{872DB5CD-864B-4C64-A0F2-DD84E8DAFA5D}"/>
                </a:ext>
              </a:extLst>
            </p:cNvPr>
            <p:cNvGrpSpPr/>
            <p:nvPr/>
          </p:nvGrpSpPr>
          <p:grpSpPr>
            <a:xfrm>
              <a:off x="700118" y="1181495"/>
              <a:ext cx="11039552" cy="1460197"/>
              <a:chOff x="7439755" y="3014502"/>
              <a:chExt cx="4111991" cy="1883071"/>
            </a:xfrm>
          </p:grpSpPr>
          <p:cxnSp>
            <p:nvCxnSpPr>
              <p:cNvPr id="7" name="直接箭头连接符 6">
                <a:extLst>
                  <a:ext uri="{FF2B5EF4-FFF2-40B4-BE49-F238E27FC236}">
                    <a16:creationId xmlns:a16="http://schemas.microsoft.com/office/drawing/2014/main" id="{EC062497-E746-4FF6-AD35-90DD937F69F7}"/>
                  </a:ext>
                </a:extLst>
              </p:cNvPr>
              <p:cNvCxnSpPr>
                <a:cxnSpLocks/>
              </p:cNvCxnSpPr>
              <p:nvPr/>
            </p:nvCxnSpPr>
            <p:spPr>
              <a:xfrm>
                <a:off x="7439755" y="3986900"/>
                <a:ext cx="4111991" cy="45764"/>
              </a:xfrm>
              <a:prstGeom prst="straightConnector1">
                <a:avLst/>
              </a:prstGeom>
              <a:noFill/>
              <a:ln w="57150" cap="flat" cmpd="sng" algn="ctr">
                <a:solidFill>
                  <a:srgbClr val="ED7D31"/>
                </a:solidFill>
                <a:prstDash val="solid"/>
                <a:miter lim="800000"/>
                <a:tailEnd type="triangle"/>
              </a:ln>
              <a:effectLst/>
            </p:spPr>
          </p:cxnSp>
          <p:sp>
            <p:nvSpPr>
              <p:cNvPr id="8" name="文本框 7">
                <a:extLst>
                  <a:ext uri="{FF2B5EF4-FFF2-40B4-BE49-F238E27FC236}">
                    <a16:creationId xmlns:a16="http://schemas.microsoft.com/office/drawing/2014/main" id="{1B432D4C-38F3-4E74-AD8C-3F4B62431218}"/>
                  </a:ext>
                </a:extLst>
              </p:cNvPr>
              <p:cNvSpPr txBox="1"/>
              <p:nvPr/>
            </p:nvSpPr>
            <p:spPr>
              <a:xfrm>
                <a:off x="9815603" y="3014502"/>
                <a:ext cx="633095" cy="4365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1D1D1A"/>
                    </a:solidFill>
                    <a:effectLst/>
                    <a:uLnTx/>
                    <a:uFillTx/>
                    <a:latin typeface="方正兰亭黑简体" panose="02000000000000000000" pitchFamily="2" charset="-122"/>
                    <a:ea typeface="方正兰亭黑简体" panose="02000000000000000000" pitchFamily="2" charset="-122"/>
                  </a:rPr>
                  <a:t>下一个用例</a:t>
                </a:r>
              </a:p>
            </p:txBody>
          </p:sp>
          <p:sp>
            <p:nvSpPr>
              <p:cNvPr id="9" name="椭圆 8">
                <a:extLst>
                  <a:ext uri="{FF2B5EF4-FFF2-40B4-BE49-F238E27FC236}">
                    <a16:creationId xmlns:a16="http://schemas.microsoft.com/office/drawing/2014/main" id="{73487DDA-882D-4AC0-A78F-A224DB00573C}"/>
                  </a:ext>
                </a:extLst>
              </p:cNvPr>
              <p:cNvSpPr/>
              <p:nvPr/>
            </p:nvSpPr>
            <p:spPr>
              <a:xfrm>
                <a:off x="7807519" y="3868918"/>
                <a:ext cx="257604" cy="280440"/>
              </a:xfrm>
              <a:prstGeom prst="ellipse">
                <a:avLst/>
              </a:prstGeom>
              <a:solidFill>
                <a:srgbClr val="5B9BD5">
                  <a:lumMod val="75000"/>
                </a:srgbClr>
              </a:solidFill>
              <a:ln w="12700" cap="flat" cmpd="sng" algn="ctr">
                <a:noFill/>
                <a:prstDash val="solid"/>
                <a:miter lim="800000"/>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white"/>
                    </a:solidFill>
                    <a:effectLst/>
                    <a:uLnTx/>
                    <a:uFillTx/>
                    <a:latin typeface="方正兰亭黑简体" panose="02000000000000000000" pitchFamily="2" charset="-122"/>
                    <a:ea typeface="方正兰亭黑简体" panose="02000000000000000000" pitchFamily="2" charset="-122"/>
                  </a:rPr>
                  <a:t>1</a:t>
                </a:r>
                <a:endParaRPr kumimoji="0" lang="zh-CN" altLang="en-US" sz="1600" b="0" i="0" u="none" strike="noStrike" kern="0" cap="none" spc="0" normalizeH="0" baseline="0" noProof="0" dirty="0">
                  <a:ln>
                    <a:noFill/>
                  </a:ln>
                  <a:solidFill>
                    <a:prstClr val="white"/>
                  </a:solidFill>
                  <a:effectLst/>
                  <a:uLnTx/>
                  <a:uFillTx/>
                  <a:latin typeface="方正兰亭黑简体" panose="02000000000000000000" pitchFamily="2" charset="-122"/>
                  <a:ea typeface="方正兰亭黑简体" panose="02000000000000000000" pitchFamily="2" charset="-122"/>
                </a:endParaRPr>
              </a:p>
            </p:txBody>
          </p:sp>
          <p:sp>
            <p:nvSpPr>
              <p:cNvPr id="11" name="文本框 10">
                <a:extLst>
                  <a:ext uri="{FF2B5EF4-FFF2-40B4-BE49-F238E27FC236}">
                    <a16:creationId xmlns:a16="http://schemas.microsoft.com/office/drawing/2014/main" id="{0A4059B5-63D5-40B0-B1C4-C21AAC75B93F}"/>
                  </a:ext>
                </a:extLst>
              </p:cNvPr>
              <p:cNvSpPr txBox="1"/>
              <p:nvPr/>
            </p:nvSpPr>
            <p:spPr>
              <a:xfrm>
                <a:off x="7737721" y="3549737"/>
                <a:ext cx="547893" cy="4365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kern="0" dirty="0">
                    <a:solidFill>
                      <a:srgbClr val="1D1D1A"/>
                    </a:solidFill>
                    <a:latin typeface="方正兰亭黑简体" panose="02000000000000000000" pitchFamily="2" charset="-122"/>
                    <a:ea typeface="方正兰亭黑简体" panose="02000000000000000000" pitchFamily="2" charset="-122"/>
                  </a:rPr>
                  <a:t>需求澄清</a:t>
                </a:r>
                <a:endParaRPr kumimoji="0" lang="zh-CN" altLang="en-US" sz="1600" b="0" i="0" u="none" strike="noStrike" kern="0" cap="none" spc="0" normalizeH="0" baseline="0" noProof="0" dirty="0">
                  <a:ln>
                    <a:noFill/>
                  </a:ln>
                  <a:solidFill>
                    <a:srgbClr val="1D1D1A"/>
                  </a:solidFill>
                  <a:effectLst/>
                  <a:uLnTx/>
                  <a:uFillTx/>
                  <a:latin typeface="方正兰亭黑简体" panose="02000000000000000000" pitchFamily="2" charset="-122"/>
                  <a:ea typeface="方正兰亭黑简体" panose="02000000000000000000" pitchFamily="2" charset="-122"/>
                </a:endParaRPr>
              </a:p>
            </p:txBody>
          </p:sp>
          <p:sp>
            <p:nvSpPr>
              <p:cNvPr id="12" name="矩形 11">
                <a:extLst>
                  <a:ext uri="{FF2B5EF4-FFF2-40B4-BE49-F238E27FC236}">
                    <a16:creationId xmlns:a16="http://schemas.microsoft.com/office/drawing/2014/main" id="{81133AF0-C01D-4CE5-A92E-74CFA2169B3E}"/>
                  </a:ext>
                </a:extLst>
              </p:cNvPr>
              <p:cNvSpPr/>
              <p:nvPr/>
            </p:nvSpPr>
            <p:spPr bwMode="auto">
              <a:xfrm>
                <a:off x="7498486" y="3014502"/>
                <a:ext cx="3933324" cy="1883071"/>
              </a:xfrm>
              <a:prstGeom prst="rect">
                <a:avLst/>
              </a:prstGeom>
              <a:noFill/>
              <a:ln>
                <a:solidFill>
                  <a:schemeClr val="tx1"/>
                </a:solidFill>
                <a:prstDash val="dash"/>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tabLst/>
                  <a:defRPr/>
                </a:pPr>
                <a:endParaRPr kumimoji="0" lang="zh-CN" altLang="en-US" sz="1600" b="0" i="0" u="none" strike="noStrike" kern="1200" cap="none" spc="0" normalizeH="0" baseline="0" noProof="0">
                  <a:ln>
                    <a:noFill/>
                  </a:ln>
                  <a:solidFill>
                    <a:srgbClr val="000000"/>
                  </a:solidFill>
                  <a:effectLst/>
                  <a:uLnTx/>
                  <a:uFillTx/>
                  <a:latin typeface="方正兰亭黑简体" panose="02000000000000000000" pitchFamily="2" charset="-122"/>
                  <a:ea typeface="方正兰亭黑简体" panose="02000000000000000000" pitchFamily="2" charset="-122"/>
                </a:endParaRPr>
              </a:p>
            </p:txBody>
          </p:sp>
          <p:sp>
            <p:nvSpPr>
              <p:cNvPr id="13" name="文本框 12">
                <a:extLst>
                  <a:ext uri="{FF2B5EF4-FFF2-40B4-BE49-F238E27FC236}">
                    <a16:creationId xmlns:a16="http://schemas.microsoft.com/office/drawing/2014/main" id="{25C692EB-3D6B-412D-918B-FF23204AED71}"/>
                  </a:ext>
                </a:extLst>
              </p:cNvPr>
              <p:cNvSpPr txBox="1"/>
              <p:nvPr/>
            </p:nvSpPr>
            <p:spPr>
              <a:xfrm>
                <a:off x="10332909" y="4145794"/>
                <a:ext cx="377893" cy="4365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1600" dirty="0">
                    <a:solidFill>
                      <a:srgbClr val="000000"/>
                    </a:solidFill>
                    <a:latin typeface="方正兰亭黑简体" panose="02000000000000000000" pitchFamily="2" charset="-122"/>
                    <a:ea typeface="方正兰亭黑简体" panose="02000000000000000000" pitchFamily="2" charset="-122"/>
                  </a:rPr>
                  <a:t>实现功能</a:t>
                </a:r>
                <a:endParaRPr kumimoji="0" lang="zh-CN" altLang="en-US" sz="1600" b="0" i="0" u="none" strike="noStrike" kern="1200" cap="none" spc="0" normalizeH="0" baseline="0" noProof="0" dirty="0">
                  <a:ln>
                    <a:noFill/>
                  </a:ln>
                  <a:solidFill>
                    <a:srgbClr val="000000"/>
                  </a:solidFill>
                  <a:effectLst/>
                  <a:uLnTx/>
                  <a:uFillTx/>
                  <a:latin typeface="方正兰亭黑简体" panose="02000000000000000000" pitchFamily="2" charset="-122"/>
                  <a:ea typeface="方正兰亭黑简体" panose="02000000000000000000" pitchFamily="2" charset="-122"/>
                </a:endParaRPr>
              </a:p>
            </p:txBody>
          </p:sp>
          <p:sp>
            <p:nvSpPr>
              <p:cNvPr id="14" name="文本框 13">
                <a:extLst>
                  <a:ext uri="{FF2B5EF4-FFF2-40B4-BE49-F238E27FC236}">
                    <a16:creationId xmlns:a16="http://schemas.microsoft.com/office/drawing/2014/main" id="{F6C282E0-B49C-4098-A58E-FC8DE3D0BFD7}"/>
                  </a:ext>
                </a:extLst>
              </p:cNvPr>
              <p:cNvSpPr txBox="1"/>
              <p:nvPr/>
            </p:nvSpPr>
            <p:spPr>
              <a:xfrm>
                <a:off x="8998369" y="4089440"/>
                <a:ext cx="423590" cy="4365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C00000"/>
                    </a:solidFill>
                    <a:effectLst/>
                    <a:uLnTx/>
                    <a:uFillTx/>
                    <a:latin typeface="方正兰亭黑简体" panose="02000000000000000000" pitchFamily="2" charset="-122"/>
                    <a:ea typeface="方正兰亭黑简体" panose="02000000000000000000" pitchFamily="2" charset="-122"/>
                  </a:rPr>
                  <a:t>编写</a:t>
                </a:r>
                <a:r>
                  <a:rPr lang="zh-CN" altLang="en-US" sz="1600" kern="0" dirty="0">
                    <a:solidFill>
                      <a:srgbClr val="C00000"/>
                    </a:solidFill>
                    <a:latin typeface="方正兰亭黑简体" panose="02000000000000000000" pitchFamily="2" charset="-122"/>
                    <a:ea typeface="方正兰亭黑简体" panose="02000000000000000000" pitchFamily="2" charset="-122"/>
                  </a:rPr>
                  <a:t>用例</a:t>
                </a:r>
                <a:endParaRPr kumimoji="0" lang="zh-CN" altLang="en-US" sz="1600" b="0" i="0" u="none" strike="noStrike" kern="0" cap="none" spc="0" normalizeH="0" baseline="0" noProof="0" dirty="0">
                  <a:ln>
                    <a:noFill/>
                  </a:ln>
                  <a:solidFill>
                    <a:srgbClr val="C00000"/>
                  </a:solidFill>
                  <a:effectLst/>
                  <a:uLnTx/>
                  <a:uFillTx/>
                  <a:latin typeface="方正兰亭黑简体" panose="02000000000000000000" pitchFamily="2" charset="-122"/>
                  <a:ea typeface="方正兰亭黑简体" panose="02000000000000000000" pitchFamily="2" charset="-122"/>
                </a:endParaRPr>
              </a:p>
            </p:txBody>
          </p:sp>
          <p:cxnSp>
            <p:nvCxnSpPr>
              <p:cNvPr id="15" name="连接符: 肘形 14">
                <a:extLst>
                  <a:ext uri="{FF2B5EF4-FFF2-40B4-BE49-F238E27FC236}">
                    <a16:creationId xmlns:a16="http://schemas.microsoft.com/office/drawing/2014/main" id="{E0A6A525-F4BC-42D5-B74F-26025B6E542C}"/>
                  </a:ext>
                </a:extLst>
              </p:cNvPr>
              <p:cNvCxnSpPr>
                <a:cxnSpLocks/>
                <a:endCxn id="17" idx="0"/>
              </p:cNvCxnSpPr>
              <p:nvPr/>
            </p:nvCxnSpPr>
            <p:spPr>
              <a:xfrm rot="10800000">
                <a:off x="9177745" y="3868919"/>
                <a:ext cx="1198016" cy="153861"/>
              </a:xfrm>
              <a:prstGeom prst="bentConnector4">
                <a:avLst>
                  <a:gd name="adj1" fmla="val -60052"/>
                  <a:gd name="adj2" fmla="val 291603"/>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B422DB5F-CD0B-4F3C-AB8C-E7F4AA9C1998}"/>
                  </a:ext>
                </a:extLst>
              </p:cNvPr>
              <p:cNvSpPr/>
              <p:nvPr/>
            </p:nvSpPr>
            <p:spPr>
              <a:xfrm>
                <a:off x="9046964" y="3868918"/>
                <a:ext cx="261562" cy="220550"/>
              </a:xfrm>
              <a:prstGeom prst="ellipse">
                <a:avLst/>
              </a:prstGeom>
              <a:solidFill>
                <a:srgbClr val="5B9BD5">
                  <a:lumMod val="75000"/>
                </a:srgbClr>
              </a:solidFill>
              <a:ln w="12700" cap="flat" cmpd="sng" algn="ctr">
                <a:noFill/>
                <a:prstDash val="solid"/>
                <a:miter lim="800000"/>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white"/>
                    </a:solidFill>
                    <a:effectLst/>
                    <a:uLnTx/>
                    <a:uFillTx/>
                    <a:latin typeface="方正兰亭黑简体" panose="02000000000000000000" pitchFamily="2" charset="-122"/>
                    <a:ea typeface="方正兰亭黑简体" panose="02000000000000000000" pitchFamily="2" charset="-122"/>
                  </a:rPr>
                  <a:t>3</a:t>
                </a:r>
                <a:endParaRPr kumimoji="0" lang="zh-CN" altLang="en-US" sz="1600" b="0" i="0" u="none" strike="noStrike" kern="0" cap="none" spc="0" normalizeH="0" baseline="0" noProof="0" dirty="0">
                  <a:ln>
                    <a:noFill/>
                  </a:ln>
                  <a:solidFill>
                    <a:prstClr val="white"/>
                  </a:solidFill>
                  <a:effectLst/>
                  <a:uLnTx/>
                  <a:uFillTx/>
                  <a:latin typeface="方正兰亭黑简体" panose="02000000000000000000" pitchFamily="2" charset="-122"/>
                  <a:ea typeface="方正兰亭黑简体" panose="02000000000000000000" pitchFamily="2" charset="-122"/>
                </a:endParaRPr>
              </a:p>
            </p:txBody>
          </p:sp>
          <p:sp>
            <p:nvSpPr>
              <p:cNvPr id="18" name="椭圆 17">
                <a:extLst>
                  <a:ext uri="{FF2B5EF4-FFF2-40B4-BE49-F238E27FC236}">
                    <a16:creationId xmlns:a16="http://schemas.microsoft.com/office/drawing/2014/main" id="{5776695F-988D-4520-B882-9CED5A0C3DB4}"/>
                  </a:ext>
                </a:extLst>
              </p:cNvPr>
              <p:cNvSpPr/>
              <p:nvPr/>
            </p:nvSpPr>
            <p:spPr>
              <a:xfrm>
                <a:off x="10367844" y="3910675"/>
                <a:ext cx="261562" cy="216387"/>
              </a:xfrm>
              <a:prstGeom prst="ellipse">
                <a:avLst/>
              </a:prstGeom>
              <a:solidFill>
                <a:srgbClr val="5B9BD5">
                  <a:lumMod val="75000"/>
                </a:srgbClr>
              </a:solidFill>
              <a:ln w="12700" cap="flat" cmpd="sng" algn="ctr">
                <a:noFill/>
                <a:prstDash val="solid"/>
                <a:miter lim="800000"/>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kern="0" dirty="0">
                    <a:solidFill>
                      <a:prstClr val="white"/>
                    </a:solidFill>
                    <a:latin typeface="方正兰亭黑简体" panose="02000000000000000000" pitchFamily="2" charset="-122"/>
                    <a:ea typeface="方正兰亭黑简体" panose="02000000000000000000" pitchFamily="2" charset="-122"/>
                  </a:rPr>
                  <a:t>5</a:t>
                </a:r>
                <a:endParaRPr kumimoji="0" lang="zh-CN" altLang="en-US" sz="1600" b="0" i="0" u="none" strike="noStrike" kern="0" cap="none" spc="0" normalizeH="0" baseline="0" noProof="0" dirty="0">
                  <a:ln>
                    <a:noFill/>
                  </a:ln>
                  <a:solidFill>
                    <a:prstClr val="white"/>
                  </a:solidFill>
                  <a:effectLst/>
                  <a:uLnTx/>
                  <a:uFillTx/>
                  <a:latin typeface="方正兰亭黑简体" panose="02000000000000000000" pitchFamily="2" charset="-122"/>
                  <a:ea typeface="方正兰亭黑简体" panose="02000000000000000000" pitchFamily="2" charset="-122"/>
                </a:endParaRPr>
              </a:p>
            </p:txBody>
          </p:sp>
          <p:sp>
            <p:nvSpPr>
              <p:cNvPr id="19" name="椭圆 18">
                <a:extLst>
                  <a:ext uri="{FF2B5EF4-FFF2-40B4-BE49-F238E27FC236}">
                    <a16:creationId xmlns:a16="http://schemas.microsoft.com/office/drawing/2014/main" id="{6998A9B0-BE47-4F2B-AE20-0C604300BDFD}"/>
                  </a:ext>
                </a:extLst>
              </p:cNvPr>
              <p:cNvSpPr/>
              <p:nvPr/>
            </p:nvSpPr>
            <p:spPr>
              <a:xfrm>
                <a:off x="9877020" y="3456964"/>
                <a:ext cx="273858" cy="216387"/>
              </a:xfrm>
              <a:prstGeom prst="ellipse">
                <a:avLst/>
              </a:prstGeom>
              <a:solidFill>
                <a:srgbClr val="5B9BD5">
                  <a:lumMod val="75000"/>
                </a:srgbClr>
              </a:solidFill>
              <a:ln w="12700" cap="flat" cmpd="sng" algn="ctr">
                <a:noFill/>
                <a:prstDash val="solid"/>
                <a:miter lim="800000"/>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kern="0" dirty="0">
                    <a:solidFill>
                      <a:prstClr val="white"/>
                    </a:solidFill>
                    <a:latin typeface="方正兰亭黑简体" panose="02000000000000000000" pitchFamily="2" charset="-122"/>
                    <a:ea typeface="方正兰亭黑简体" panose="02000000000000000000" pitchFamily="2" charset="-122"/>
                  </a:rPr>
                  <a:t>7</a:t>
                </a:r>
                <a:endParaRPr kumimoji="0" lang="zh-CN" altLang="en-US" sz="1600" b="0" i="0" u="none" strike="noStrike" kern="0" cap="none" spc="0" normalizeH="0" baseline="0" noProof="0" dirty="0">
                  <a:ln>
                    <a:noFill/>
                  </a:ln>
                  <a:solidFill>
                    <a:prstClr val="white"/>
                  </a:solidFill>
                  <a:effectLst/>
                  <a:uLnTx/>
                  <a:uFillTx/>
                  <a:latin typeface="方正兰亭黑简体" panose="02000000000000000000" pitchFamily="2" charset="-122"/>
                  <a:ea typeface="方正兰亭黑简体" panose="02000000000000000000" pitchFamily="2" charset="-122"/>
                </a:endParaRPr>
              </a:p>
            </p:txBody>
          </p:sp>
        </p:grpSp>
        <p:sp>
          <p:nvSpPr>
            <p:cNvPr id="29" name="椭圆 28">
              <a:extLst>
                <a:ext uri="{FF2B5EF4-FFF2-40B4-BE49-F238E27FC236}">
                  <a16:creationId xmlns:a16="http://schemas.microsoft.com/office/drawing/2014/main" id="{F37D00A2-BBB2-4CB5-A628-74EF76230982}"/>
                </a:ext>
              </a:extLst>
            </p:cNvPr>
            <p:cNvSpPr/>
            <p:nvPr/>
          </p:nvSpPr>
          <p:spPr>
            <a:xfrm>
              <a:off x="7063139" y="1890797"/>
              <a:ext cx="702221" cy="153415"/>
            </a:xfrm>
            <a:prstGeom prst="ellipse">
              <a:avLst/>
            </a:prstGeom>
            <a:solidFill>
              <a:srgbClr val="5B9BD5">
                <a:lumMod val="75000"/>
              </a:srgbClr>
            </a:solidFill>
            <a:ln w="12700" cap="flat" cmpd="sng" algn="ctr">
              <a:noFill/>
              <a:prstDash val="solid"/>
              <a:miter lim="800000"/>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kern="0" dirty="0">
                  <a:solidFill>
                    <a:prstClr val="white"/>
                  </a:solidFill>
                  <a:latin typeface="方正兰亭黑简体" panose="02000000000000000000" pitchFamily="2" charset="-122"/>
                  <a:ea typeface="方正兰亭黑简体" panose="02000000000000000000" pitchFamily="2" charset="-122"/>
                </a:rPr>
                <a:t>4</a:t>
              </a:r>
              <a:endParaRPr kumimoji="0" lang="zh-CN" altLang="en-US" sz="1600" b="0" i="0" u="none" strike="noStrike" kern="0" cap="none" spc="0" normalizeH="0" baseline="0" noProof="0" dirty="0">
                <a:ln>
                  <a:noFill/>
                </a:ln>
                <a:solidFill>
                  <a:prstClr val="white"/>
                </a:solidFill>
                <a:effectLst/>
                <a:uLnTx/>
                <a:uFillTx/>
                <a:latin typeface="方正兰亭黑简体" panose="02000000000000000000" pitchFamily="2" charset="-122"/>
                <a:ea typeface="方正兰亭黑简体" panose="02000000000000000000" pitchFamily="2" charset="-122"/>
              </a:endParaRPr>
            </a:p>
          </p:txBody>
        </p:sp>
        <p:sp>
          <p:nvSpPr>
            <p:cNvPr id="30" name="椭圆 29">
              <a:extLst>
                <a:ext uri="{FF2B5EF4-FFF2-40B4-BE49-F238E27FC236}">
                  <a16:creationId xmlns:a16="http://schemas.microsoft.com/office/drawing/2014/main" id="{E113BBAF-2AEA-4145-9D33-99132E9D4464}"/>
                </a:ext>
              </a:extLst>
            </p:cNvPr>
            <p:cNvSpPr/>
            <p:nvPr/>
          </p:nvSpPr>
          <p:spPr>
            <a:xfrm>
              <a:off x="10153348" y="1879771"/>
              <a:ext cx="702221" cy="153415"/>
            </a:xfrm>
            <a:prstGeom prst="ellipse">
              <a:avLst/>
            </a:prstGeom>
            <a:solidFill>
              <a:srgbClr val="5B9BD5">
                <a:lumMod val="75000"/>
              </a:srgbClr>
            </a:solidFill>
            <a:ln w="12700" cap="flat" cmpd="sng" algn="ctr">
              <a:noFill/>
              <a:prstDash val="solid"/>
              <a:miter lim="800000"/>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kern="0" dirty="0">
                  <a:solidFill>
                    <a:prstClr val="white"/>
                  </a:solidFill>
                  <a:latin typeface="方正兰亭黑简体" panose="02000000000000000000" pitchFamily="2" charset="-122"/>
                  <a:ea typeface="方正兰亭黑简体" panose="02000000000000000000" pitchFamily="2" charset="-122"/>
                </a:rPr>
                <a:t>6</a:t>
              </a:r>
              <a:endParaRPr kumimoji="0" lang="zh-CN" altLang="en-US" sz="1600" b="0" i="0" u="none" strike="noStrike" kern="0" cap="none" spc="0" normalizeH="0" baseline="0" noProof="0" dirty="0">
                <a:ln>
                  <a:noFill/>
                </a:ln>
                <a:solidFill>
                  <a:prstClr val="white"/>
                </a:solidFill>
                <a:effectLst/>
                <a:uLnTx/>
                <a:uFillTx/>
                <a:latin typeface="方正兰亭黑简体" panose="02000000000000000000" pitchFamily="2" charset="-122"/>
                <a:ea typeface="方正兰亭黑简体" panose="02000000000000000000" pitchFamily="2" charset="-122"/>
              </a:endParaRPr>
            </a:p>
          </p:txBody>
        </p:sp>
        <p:sp>
          <p:nvSpPr>
            <p:cNvPr id="39" name="文本框 38">
              <a:extLst>
                <a:ext uri="{FF2B5EF4-FFF2-40B4-BE49-F238E27FC236}">
                  <a16:creationId xmlns:a16="http://schemas.microsoft.com/office/drawing/2014/main" id="{241C2841-F17B-441C-AD7B-069EE13AD207}"/>
                </a:ext>
              </a:extLst>
            </p:cNvPr>
            <p:cNvSpPr txBox="1"/>
            <p:nvPr/>
          </p:nvSpPr>
          <p:spPr>
            <a:xfrm>
              <a:off x="3406254" y="1960261"/>
              <a:ext cx="143596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1D1D1A"/>
                  </a:solidFill>
                  <a:effectLst/>
                  <a:uLnTx/>
                  <a:uFillTx/>
                  <a:latin typeface="方正兰亭黑简体" panose="02000000000000000000" pitchFamily="2" charset="-122"/>
                  <a:ea typeface="方正兰亭黑简体" panose="02000000000000000000" pitchFamily="2" charset="-122"/>
                </a:rPr>
                <a:t>用例设计</a:t>
              </a:r>
            </a:p>
          </p:txBody>
        </p:sp>
        <p:sp>
          <p:nvSpPr>
            <p:cNvPr id="40" name="椭圆 39">
              <a:extLst>
                <a:ext uri="{FF2B5EF4-FFF2-40B4-BE49-F238E27FC236}">
                  <a16:creationId xmlns:a16="http://schemas.microsoft.com/office/drawing/2014/main" id="{3CA0FE41-4613-4A35-8A78-ACFD494F9611}"/>
                </a:ext>
              </a:extLst>
            </p:cNvPr>
            <p:cNvSpPr/>
            <p:nvPr/>
          </p:nvSpPr>
          <p:spPr>
            <a:xfrm>
              <a:off x="3548632" y="1826061"/>
              <a:ext cx="702221" cy="218053"/>
            </a:xfrm>
            <a:prstGeom prst="ellipse">
              <a:avLst/>
            </a:prstGeom>
            <a:solidFill>
              <a:srgbClr val="5B9BD5">
                <a:lumMod val="75000"/>
              </a:srgbClr>
            </a:solidFill>
            <a:ln w="12700" cap="flat" cmpd="sng" algn="ctr">
              <a:noFill/>
              <a:prstDash val="solid"/>
              <a:miter lim="800000"/>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white"/>
                  </a:solidFill>
                  <a:effectLst/>
                  <a:uLnTx/>
                  <a:uFillTx/>
                  <a:latin typeface="方正兰亭黑简体" panose="02000000000000000000" pitchFamily="2" charset="-122"/>
                  <a:ea typeface="方正兰亭黑简体" panose="02000000000000000000" pitchFamily="2" charset="-122"/>
                </a:rPr>
                <a:t>2</a:t>
              </a:r>
              <a:endParaRPr kumimoji="0" lang="zh-CN" altLang="en-US" sz="1600" b="0" i="0" u="none" strike="noStrike" kern="0" cap="none" spc="0" normalizeH="0" baseline="0" noProof="0" dirty="0">
                <a:ln>
                  <a:noFill/>
                </a:ln>
                <a:solidFill>
                  <a:prstClr val="white"/>
                </a:solidFill>
                <a:effectLst/>
                <a:uLnTx/>
                <a:uFillTx/>
                <a:latin typeface="方正兰亭黑简体" panose="02000000000000000000" pitchFamily="2" charset="-122"/>
                <a:ea typeface="方正兰亭黑简体" panose="02000000000000000000" pitchFamily="2" charset="-122"/>
              </a:endParaRPr>
            </a:p>
          </p:txBody>
        </p:sp>
      </p:grpSp>
      <p:grpSp>
        <p:nvGrpSpPr>
          <p:cNvPr id="2" name="组合 1">
            <a:extLst>
              <a:ext uri="{FF2B5EF4-FFF2-40B4-BE49-F238E27FC236}">
                <a16:creationId xmlns:a16="http://schemas.microsoft.com/office/drawing/2014/main" id="{9B4E0F2B-314D-4093-9FD7-3158DBB5F2F3}"/>
              </a:ext>
            </a:extLst>
          </p:cNvPr>
          <p:cNvGrpSpPr/>
          <p:nvPr/>
        </p:nvGrpSpPr>
        <p:grpSpPr>
          <a:xfrm>
            <a:off x="817655" y="2918824"/>
            <a:ext cx="10809901" cy="3280210"/>
            <a:chOff x="817655" y="2954311"/>
            <a:chExt cx="10809901" cy="3280210"/>
          </a:xfrm>
        </p:grpSpPr>
        <p:sp>
          <p:nvSpPr>
            <p:cNvPr id="24" name="文本框 23">
              <a:extLst>
                <a:ext uri="{FF2B5EF4-FFF2-40B4-BE49-F238E27FC236}">
                  <a16:creationId xmlns:a16="http://schemas.microsoft.com/office/drawing/2014/main" id="{938D23CB-AB85-40A9-9CB8-FFAC9172D5BC}"/>
                </a:ext>
              </a:extLst>
            </p:cNvPr>
            <p:cNvSpPr txBox="1"/>
            <p:nvPr/>
          </p:nvSpPr>
          <p:spPr>
            <a:xfrm>
              <a:off x="2708310" y="3405871"/>
              <a:ext cx="3184832" cy="2780084"/>
            </a:xfrm>
            <a:prstGeom prst="rect">
              <a:avLst/>
            </a:prstGeom>
            <a:noFill/>
            <a:ln>
              <a:solidFill>
                <a:srgbClr val="00B0F0"/>
              </a:solidFill>
            </a:ln>
          </p:spPr>
          <p:txBody>
            <a:bodyPr wrap="square" lIns="0" tIns="0" rIns="0" bIns="0" rtlCol="0" anchor="ctr">
              <a:noAutofit/>
            </a:bodyPr>
            <a:lstStyle>
              <a:defPPr>
                <a:defRPr lang="en-US"/>
              </a:defPPr>
              <a:lvl1pPr marL="174625" marR="0" lvl="0" algn="l" defTabSz="997585" latinLnBrk="0">
                <a:lnSpc>
                  <a:spcPct val="120000"/>
                </a:lnSpc>
                <a:buClrTx/>
                <a:buSzTx/>
                <a:buFontTx/>
                <a:buNone/>
                <a:tabLst/>
                <a:defRPr kumimoji="1" sz="1400" b="0" i="0" u="none" strike="noStrike" cap="none" spc="0" normalizeH="0" baseline="0">
                  <a:ln>
                    <a:noFill/>
                  </a:ln>
                  <a:solidFill>
                    <a:srgbClr val="000000"/>
                  </a:solidFill>
                  <a:effectLst/>
                  <a:uLnTx/>
                  <a:uFillTx/>
                  <a:latin typeface="微软雅黑" panose="020B0503020204020204" pitchFamily="34" charset="-122"/>
                  <a:ea typeface="微软雅黑" panose="020B0503020204020204" pitchFamily="34" charset="-122"/>
                </a:defRPr>
              </a:lvl1pPr>
            </a:lstStyle>
            <a:p>
              <a:pPr>
                <a:lnSpc>
                  <a:spcPct val="150000"/>
                </a:lnSpc>
              </a:pPr>
              <a:r>
                <a:rPr kumimoji="0" lang="zh-CN" altLang="en-US"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首先用例设计（</a:t>
              </a:r>
              <a:r>
                <a:rPr kumimoji="0" lang="zh-CN" altLang="en-US" sz="1600" dirty="0">
                  <a:solidFill>
                    <a:schemeClr val="tx1"/>
                  </a:solidFill>
                  <a:latin typeface="方正兰亭黑简体" panose="02000000000000000000" pitchFamily="2" charset="-122"/>
                  <a:ea typeface="方正兰亭黑简体" panose="02000000000000000000" pitchFamily="2" charset="-122"/>
                </a:rPr>
                <a:t>正交分解法</a:t>
              </a:r>
              <a:r>
                <a:rPr kumimoji="0" lang="en-US" altLang="zh-CN" sz="1600" dirty="0">
                  <a:solidFill>
                    <a:schemeClr val="tx1"/>
                  </a:solidFill>
                  <a:latin typeface="方正兰亭黑简体" panose="02000000000000000000" pitchFamily="2" charset="-122"/>
                  <a:ea typeface="方正兰亭黑简体" panose="02000000000000000000" pitchFamily="2" charset="-122"/>
                </a:rPr>
                <a:t>+</a:t>
              </a:r>
              <a:r>
                <a:rPr kumimoji="0" lang="zh-CN" altLang="en-US" sz="1600" dirty="0">
                  <a:solidFill>
                    <a:schemeClr val="tx1"/>
                  </a:solidFill>
                  <a:latin typeface="方正兰亭黑简体" panose="02000000000000000000" pitchFamily="2" charset="-122"/>
                  <a:ea typeface="方正兰亭黑简体" panose="02000000000000000000" pitchFamily="2" charset="-122"/>
                </a:rPr>
                <a:t>最小等价类</a:t>
              </a:r>
              <a:r>
                <a:rPr kumimoji="0" lang="zh-CN" altLang="en-US"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p>
              <a:pPr>
                <a:lnSpc>
                  <a:spcPct val="150000"/>
                </a:lnSpc>
              </a:pPr>
              <a:r>
                <a:rPr kumimoji="0" lang="zh-CN" altLang="en-US"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然后编写测试用例，</a:t>
              </a:r>
              <a:r>
                <a:rPr kumimoji="0" lang="zh-CN" altLang="en-US" sz="1600" b="0" i="0" u="none" strike="noStrike" cap="none" normalizeH="0" baseline="0" dirty="0">
                  <a:ln>
                    <a:noFill/>
                  </a:ln>
                  <a:solidFill>
                    <a:srgbClr val="C00000"/>
                  </a:solidFill>
                  <a:effectLst/>
                  <a:latin typeface="方正兰亭黑简体" panose="02000000000000000000" pitchFamily="2" charset="-122"/>
                  <a:ea typeface="方正兰亭黑简体" panose="02000000000000000000" pitchFamily="2" charset="-122"/>
                </a:rPr>
                <a:t>只关注需求，测试程序的输入输出，不关注中间过程</a:t>
              </a:r>
              <a:r>
                <a:rPr kumimoji="0" lang="zh-CN" altLang="en-US"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。这一步确保了开发过程中的每个功能都能满足需求，并且减少了后期发现问题的风险</a:t>
              </a:r>
              <a:endParaRPr lang="en-US" altLang="zh-CN" sz="1600" dirty="0">
                <a:latin typeface="方正兰亭黑简体" panose="02000000000000000000" pitchFamily="2" charset="-122"/>
                <a:ea typeface="方正兰亭黑简体" panose="02000000000000000000" pitchFamily="2" charset="-122"/>
              </a:endParaRPr>
            </a:p>
          </p:txBody>
        </p:sp>
        <p:sp>
          <p:nvSpPr>
            <p:cNvPr id="25" name="文本框 24">
              <a:extLst>
                <a:ext uri="{FF2B5EF4-FFF2-40B4-BE49-F238E27FC236}">
                  <a16:creationId xmlns:a16="http://schemas.microsoft.com/office/drawing/2014/main" id="{DA39618D-B67A-4A00-9423-E86F7BA45B2B}"/>
                </a:ext>
              </a:extLst>
            </p:cNvPr>
            <p:cNvSpPr txBox="1"/>
            <p:nvPr/>
          </p:nvSpPr>
          <p:spPr>
            <a:xfrm>
              <a:off x="2709994" y="2954311"/>
              <a:ext cx="3184832" cy="429061"/>
            </a:xfrm>
            <a:prstGeom prst="rect">
              <a:avLst/>
            </a:prstGeom>
            <a:solidFill>
              <a:schemeClr val="bg1">
                <a:lumMod val="85000"/>
              </a:schemeClr>
            </a:solidFill>
            <a:ln>
              <a:noFill/>
            </a:ln>
          </p:spPr>
          <p:txBody>
            <a:bodyPr wrap="square" lIns="36000" tIns="36000" rIns="36000" bIns="36000" rtlCol="0" anchor="ctr">
              <a:noAutofit/>
            </a:bodyPr>
            <a:lstStyle/>
            <a:p>
              <a:pPr marL="87313" lvl="0" defTabSz="914478" eaLnBrk="1" fontAlgn="auto" hangingPunct="1">
                <a:spcBef>
                  <a:spcPts val="0"/>
                </a:spcBef>
                <a:spcAft>
                  <a:spcPts val="0"/>
                </a:spcAft>
                <a:defRPr/>
              </a:pPr>
              <a:r>
                <a:rPr kumimoji="0" lang="zh-CN" altLang="en-US" sz="1600" i="0" u="none" strike="noStrike" kern="1200" cap="none" spc="0" normalizeH="0" baseline="0" noProof="0" dirty="0">
                  <a:ln>
                    <a:noFill/>
                  </a:ln>
                  <a:solidFill>
                    <a:srgbClr val="1D1D1A"/>
                  </a:solidFill>
                  <a:effectLst/>
                  <a:uLnTx/>
                  <a:uFillTx/>
                  <a:latin typeface="方正兰亭黑简体" panose="02000000000000000000" pitchFamily="2" charset="-122"/>
                  <a:ea typeface="方正兰亭黑简体" panose="02000000000000000000" pitchFamily="2" charset="-122"/>
                </a:rPr>
                <a:t>用例</a:t>
              </a:r>
              <a:r>
                <a:rPr lang="zh-CN" altLang="en-US" sz="1600" dirty="0">
                  <a:solidFill>
                    <a:srgbClr val="1D1D1A"/>
                  </a:solidFill>
                  <a:latin typeface="方正兰亭黑简体" panose="02000000000000000000" pitchFamily="2" charset="-122"/>
                  <a:ea typeface="方正兰亭黑简体" panose="02000000000000000000" pitchFamily="2" charset="-122"/>
                </a:rPr>
                <a:t>设计及编写</a:t>
              </a:r>
              <a:endParaRPr kumimoji="0" lang="en-US" altLang="zh-CN" sz="1600" b="0" i="0" u="none" strike="noStrike" kern="1200" cap="none" spc="0" normalizeH="0" baseline="0" noProof="0" dirty="0">
                <a:ln>
                  <a:noFill/>
                </a:ln>
                <a:solidFill>
                  <a:srgbClr val="1D1D1A"/>
                </a:solidFill>
                <a:effectLst/>
                <a:uLnTx/>
                <a:uFillTx/>
                <a:latin typeface="方正兰亭黑简体" panose="02000000000000000000" pitchFamily="2" charset="-122"/>
                <a:ea typeface="方正兰亭黑简体" panose="02000000000000000000" pitchFamily="2" charset="-122"/>
              </a:endParaRPr>
            </a:p>
          </p:txBody>
        </p:sp>
        <p:sp>
          <p:nvSpPr>
            <p:cNvPr id="26" name="文本框 25">
              <a:extLst>
                <a:ext uri="{FF2B5EF4-FFF2-40B4-BE49-F238E27FC236}">
                  <a16:creationId xmlns:a16="http://schemas.microsoft.com/office/drawing/2014/main" id="{0801E6F4-1D9A-4BF7-BF47-EBCFA0A34A59}"/>
                </a:ext>
              </a:extLst>
            </p:cNvPr>
            <p:cNvSpPr txBox="1"/>
            <p:nvPr/>
          </p:nvSpPr>
          <p:spPr>
            <a:xfrm>
              <a:off x="7964549" y="3405871"/>
              <a:ext cx="1730200" cy="2828650"/>
            </a:xfrm>
            <a:prstGeom prst="rect">
              <a:avLst/>
            </a:prstGeom>
            <a:noFill/>
            <a:ln>
              <a:solidFill>
                <a:srgbClr val="00B0F0"/>
              </a:solidFill>
            </a:ln>
          </p:spPr>
          <p:txBody>
            <a:bodyPr wrap="square" lIns="0" tIns="0" rIns="0" bIns="0" rtlCol="0" anchor="ctr">
              <a:noAutofit/>
            </a:bodyPr>
            <a:lstStyle>
              <a:defPPr>
                <a:defRPr lang="en-US"/>
              </a:defPPr>
              <a:lvl1pPr marL="174625" marR="0" lvl="0" algn="l" defTabSz="997585" latinLnBrk="0">
                <a:lnSpc>
                  <a:spcPct val="120000"/>
                </a:lnSpc>
                <a:buClrTx/>
                <a:buSzTx/>
                <a:buFontTx/>
                <a:buNone/>
                <a:tabLst/>
                <a:defRPr kumimoji="1" sz="1400" b="0" i="0" u="none" strike="noStrike" cap="none" spc="0" normalizeH="0" baseline="0">
                  <a:ln>
                    <a:noFill/>
                  </a:ln>
                  <a:solidFill>
                    <a:srgbClr val="000000"/>
                  </a:solidFill>
                  <a:effectLst/>
                  <a:uLnTx/>
                  <a:uFillTx/>
                  <a:latin typeface="微软雅黑" panose="020B0503020204020204" pitchFamily="34" charset="-122"/>
                  <a:ea typeface="微软雅黑" panose="020B0503020204020204" pitchFamily="34" charset="-122"/>
                </a:defRPr>
              </a:lvl1pPr>
            </a:lstStyle>
            <a:p>
              <a:pPr>
                <a:lnSpc>
                  <a:spcPct val="150000"/>
                </a:lnSpc>
              </a:pPr>
              <a:r>
                <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用最简单的方式满足当前需求，不考虑其他需求</a:t>
              </a:r>
              <a:endParaRPr lang="en-US" altLang="zh-CN" sz="1600" dirty="0">
                <a:latin typeface="方正兰亭黑简体" panose="02000000000000000000" pitchFamily="2" charset="-122"/>
                <a:ea typeface="方正兰亭黑简体" panose="02000000000000000000" pitchFamily="2" charset="-122"/>
              </a:endParaRPr>
            </a:p>
          </p:txBody>
        </p:sp>
        <p:sp>
          <p:nvSpPr>
            <p:cNvPr id="27" name="文本框 26">
              <a:extLst>
                <a:ext uri="{FF2B5EF4-FFF2-40B4-BE49-F238E27FC236}">
                  <a16:creationId xmlns:a16="http://schemas.microsoft.com/office/drawing/2014/main" id="{4B0EC458-A4B7-4316-9B1F-D8F39BDCED7E}"/>
                </a:ext>
              </a:extLst>
            </p:cNvPr>
            <p:cNvSpPr txBox="1"/>
            <p:nvPr/>
          </p:nvSpPr>
          <p:spPr>
            <a:xfrm>
              <a:off x="7978730" y="2954311"/>
              <a:ext cx="1739070" cy="429061"/>
            </a:xfrm>
            <a:prstGeom prst="rect">
              <a:avLst/>
            </a:prstGeom>
            <a:solidFill>
              <a:schemeClr val="bg1">
                <a:lumMod val="85000"/>
              </a:schemeClr>
            </a:solidFill>
            <a:ln>
              <a:noFill/>
            </a:ln>
          </p:spPr>
          <p:txBody>
            <a:bodyPr wrap="square" lIns="36000" tIns="36000" rIns="36000" bIns="36000" rtlCol="0" anchor="ctr">
              <a:noAutofit/>
            </a:bodyPr>
            <a:lstStyle/>
            <a:p>
              <a:pPr marL="87313" lvl="0" defTabSz="914478" eaLnBrk="1" fontAlgn="auto" hangingPunct="1">
                <a:spcBef>
                  <a:spcPts val="0"/>
                </a:spcBef>
                <a:spcAft>
                  <a:spcPts val="0"/>
                </a:spcAft>
                <a:defRPr/>
              </a:pPr>
              <a:r>
                <a:rPr kumimoji="0" lang="zh-CN" altLang="en-US" sz="1600" i="0" u="none" strike="noStrike" kern="1200" cap="none" spc="0" normalizeH="0" baseline="0" noProof="0" dirty="0">
                  <a:ln>
                    <a:noFill/>
                  </a:ln>
                  <a:solidFill>
                    <a:srgbClr val="1D1D1A"/>
                  </a:solidFill>
                  <a:effectLst/>
                  <a:uLnTx/>
                  <a:uFillTx/>
                  <a:latin typeface="方正兰亭黑简体" panose="02000000000000000000" pitchFamily="2" charset="-122"/>
                  <a:ea typeface="方正兰亭黑简体" panose="02000000000000000000" pitchFamily="2" charset="-122"/>
                </a:rPr>
                <a:t>实现功能</a:t>
              </a:r>
              <a:endParaRPr kumimoji="0" lang="en-US" altLang="zh-CN" sz="1600" b="0" i="0" u="none" strike="noStrike" kern="1200" cap="none" spc="0" normalizeH="0" baseline="0" noProof="0" dirty="0">
                <a:ln>
                  <a:noFill/>
                </a:ln>
                <a:solidFill>
                  <a:srgbClr val="1D1D1A"/>
                </a:solidFill>
                <a:effectLst/>
                <a:uLnTx/>
                <a:uFillTx/>
                <a:latin typeface="方正兰亭黑简体" panose="02000000000000000000" pitchFamily="2" charset="-122"/>
                <a:ea typeface="方正兰亭黑简体" panose="02000000000000000000" pitchFamily="2" charset="-122"/>
              </a:endParaRPr>
            </a:p>
          </p:txBody>
        </p:sp>
        <p:sp>
          <p:nvSpPr>
            <p:cNvPr id="35" name="文本框 34">
              <a:extLst>
                <a:ext uri="{FF2B5EF4-FFF2-40B4-BE49-F238E27FC236}">
                  <a16:creationId xmlns:a16="http://schemas.microsoft.com/office/drawing/2014/main" id="{39034D7C-F033-470F-BEC3-FCD3A3B7C458}"/>
                </a:ext>
              </a:extLst>
            </p:cNvPr>
            <p:cNvSpPr txBox="1"/>
            <p:nvPr/>
          </p:nvSpPr>
          <p:spPr>
            <a:xfrm>
              <a:off x="6031742" y="3405871"/>
              <a:ext cx="1795894" cy="2805405"/>
            </a:xfrm>
            <a:prstGeom prst="rect">
              <a:avLst/>
            </a:prstGeom>
            <a:noFill/>
            <a:ln>
              <a:solidFill>
                <a:srgbClr val="00B0F0"/>
              </a:solidFill>
            </a:ln>
          </p:spPr>
          <p:txBody>
            <a:bodyPr wrap="square" lIns="0" tIns="0" rIns="0" bIns="0" rtlCol="0" anchor="ctr">
              <a:noAutofit/>
            </a:bodyPr>
            <a:lstStyle>
              <a:defPPr>
                <a:defRPr lang="en-US"/>
              </a:defPPr>
              <a:lvl1pPr marL="174625" marR="0" lvl="0" algn="l" defTabSz="997585" latinLnBrk="0">
                <a:lnSpc>
                  <a:spcPct val="120000"/>
                </a:lnSpc>
                <a:buClrTx/>
                <a:buSzTx/>
                <a:buFontTx/>
                <a:buNone/>
                <a:tabLst/>
                <a:defRPr kumimoji="1" sz="1400" b="0" i="0" u="none" strike="noStrike" cap="none" spc="0" normalizeH="0" baseline="0">
                  <a:ln>
                    <a:noFill/>
                  </a:ln>
                  <a:solidFill>
                    <a:srgbClr val="000000"/>
                  </a:solidFill>
                  <a:effectLst/>
                  <a:uLnTx/>
                  <a:uFillTx/>
                  <a:latin typeface="微软雅黑" panose="020B0503020204020204" pitchFamily="34" charset="-122"/>
                  <a:ea typeface="微软雅黑" panose="020B0503020204020204" pitchFamily="34" charset="-122"/>
                </a:defRPr>
              </a:lvl1pPr>
            </a:lstStyle>
            <a:p>
              <a:pPr>
                <a:lnSpc>
                  <a:spcPct val="150000"/>
                </a:lnSpc>
              </a:pPr>
              <a:r>
                <a:rPr kumimoji="0" lang="zh-CN" altLang="en-US"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编写</a:t>
              </a:r>
              <a:r>
                <a:rPr kumimoji="0" lang="zh-CN" altLang="en-US" sz="1600" b="0" i="0" u="none" strike="noStrike" cap="none" normalizeH="0" baseline="0" dirty="0">
                  <a:ln>
                    <a:noFill/>
                  </a:ln>
                  <a:solidFill>
                    <a:srgbClr val="C00000"/>
                  </a:solidFill>
                  <a:effectLst/>
                  <a:latin typeface="方正兰亭黑简体" panose="02000000000000000000" pitchFamily="2" charset="-122"/>
                  <a:ea typeface="方正兰亭黑简体" panose="02000000000000000000" pitchFamily="2" charset="-122"/>
                </a:rPr>
                <a:t>测试用例，编译通过</a:t>
              </a:r>
              <a:r>
                <a:rPr kumimoji="0" lang="zh-CN" altLang="en-US"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后，代码入库，确保测试用例的独立性</a:t>
              </a:r>
            </a:p>
          </p:txBody>
        </p:sp>
        <p:sp>
          <p:nvSpPr>
            <p:cNvPr id="36" name="文本框 35">
              <a:extLst>
                <a:ext uri="{FF2B5EF4-FFF2-40B4-BE49-F238E27FC236}">
                  <a16:creationId xmlns:a16="http://schemas.microsoft.com/office/drawing/2014/main" id="{6E0F8A94-0C13-4CD2-802D-5B5B0DCD755C}"/>
                </a:ext>
              </a:extLst>
            </p:cNvPr>
            <p:cNvSpPr txBox="1"/>
            <p:nvPr/>
          </p:nvSpPr>
          <p:spPr>
            <a:xfrm>
              <a:off x="6031740" y="2954311"/>
              <a:ext cx="1795896" cy="429061"/>
            </a:xfrm>
            <a:prstGeom prst="rect">
              <a:avLst/>
            </a:prstGeom>
            <a:solidFill>
              <a:schemeClr val="bg1">
                <a:lumMod val="85000"/>
              </a:schemeClr>
            </a:solidFill>
            <a:ln>
              <a:noFill/>
            </a:ln>
          </p:spPr>
          <p:txBody>
            <a:bodyPr wrap="square" lIns="36000" tIns="36000" rIns="36000" bIns="36000" rtlCol="0" anchor="ctr">
              <a:noAutofit/>
            </a:bodyPr>
            <a:lstStyle/>
            <a:p>
              <a:pPr marL="87313" lvl="0" defTabSz="914478" eaLnBrk="1" fontAlgn="auto" hangingPunct="1">
                <a:spcBef>
                  <a:spcPts val="0"/>
                </a:spcBef>
                <a:spcAft>
                  <a:spcPts val="0"/>
                </a:spcAft>
                <a:defRPr/>
              </a:pPr>
              <a:r>
                <a:rPr lang="zh-CN" altLang="en-US" sz="1600" b="0" dirty="0">
                  <a:solidFill>
                    <a:srgbClr val="1D1D1A"/>
                  </a:solidFill>
                  <a:latin typeface="方正兰亭黑简体" panose="02000000000000000000" pitchFamily="2" charset="-122"/>
                  <a:ea typeface="方正兰亭黑简体" panose="02000000000000000000" pitchFamily="2" charset="-122"/>
                </a:rPr>
                <a:t>测试代码上库</a:t>
              </a:r>
              <a:endParaRPr kumimoji="0" lang="en-US" altLang="zh-CN" sz="1600" b="0" i="0" u="none" strike="noStrike" kern="1200" cap="none" spc="0" normalizeH="0" baseline="0" noProof="0" dirty="0">
                <a:ln>
                  <a:noFill/>
                </a:ln>
                <a:solidFill>
                  <a:srgbClr val="1D1D1A"/>
                </a:solidFill>
                <a:effectLst/>
                <a:uLnTx/>
                <a:uFillTx/>
                <a:latin typeface="方正兰亭黑简体" panose="02000000000000000000" pitchFamily="2" charset="-122"/>
                <a:ea typeface="方正兰亭黑简体" panose="02000000000000000000" pitchFamily="2" charset="-122"/>
              </a:endParaRPr>
            </a:p>
          </p:txBody>
        </p:sp>
        <p:sp>
          <p:nvSpPr>
            <p:cNvPr id="38" name="文本框 37">
              <a:extLst>
                <a:ext uri="{FF2B5EF4-FFF2-40B4-BE49-F238E27FC236}">
                  <a16:creationId xmlns:a16="http://schemas.microsoft.com/office/drawing/2014/main" id="{118E7DB7-D9AE-4C17-BD5C-F9A3BC2CC119}"/>
                </a:ext>
              </a:extLst>
            </p:cNvPr>
            <p:cNvSpPr txBox="1"/>
            <p:nvPr/>
          </p:nvSpPr>
          <p:spPr>
            <a:xfrm>
              <a:off x="9831662" y="3405871"/>
              <a:ext cx="1795894" cy="2805405"/>
            </a:xfrm>
            <a:prstGeom prst="rect">
              <a:avLst/>
            </a:prstGeom>
            <a:noFill/>
            <a:ln>
              <a:solidFill>
                <a:srgbClr val="00B0F0"/>
              </a:solidFill>
            </a:ln>
          </p:spPr>
          <p:txBody>
            <a:bodyPr wrap="square" lIns="0" tIns="0" rIns="0" bIns="0" rtlCol="0" anchor="ctr">
              <a:noAutofit/>
            </a:bodyPr>
            <a:lstStyle>
              <a:defPPr>
                <a:defRPr lang="en-US"/>
              </a:defPPr>
              <a:lvl1pPr marL="174625" marR="0" lvl="0" algn="l" defTabSz="997585" latinLnBrk="0">
                <a:lnSpc>
                  <a:spcPct val="120000"/>
                </a:lnSpc>
                <a:buClrTx/>
                <a:buSzTx/>
                <a:buFontTx/>
                <a:buNone/>
                <a:tabLst/>
                <a:defRPr kumimoji="1" sz="1400" b="0" i="0" u="none" strike="noStrike" cap="none" spc="0" normalizeH="0" baseline="0">
                  <a:ln>
                    <a:noFill/>
                  </a:ln>
                  <a:solidFill>
                    <a:srgbClr val="000000"/>
                  </a:solidFill>
                  <a:effectLst/>
                  <a:uLnTx/>
                  <a:uFillTx/>
                  <a:latin typeface="微软雅黑" panose="020B0503020204020204" pitchFamily="34" charset="-122"/>
                  <a:ea typeface="微软雅黑" panose="020B0503020204020204" pitchFamily="34" charset="-122"/>
                </a:defRPr>
              </a:lvl1pPr>
            </a:lstStyle>
            <a:p>
              <a:pPr>
                <a:lnSpc>
                  <a:spcPct val="150000"/>
                </a:lnSpc>
              </a:pPr>
              <a:r>
                <a:rPr kumimoji="0" lang="zh-CN" altLang="en-US"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实现功能，编译运行通过后，代码入库，确保功能代码和测试代码的修改是分开的</a:t>
              </a:r>
              <a:endParaRPr lang="en-US" altLang="zh-CN" sz="1600" dirty="0">
                <a:latin typeface="方正兰亭黑简体" panose="02000000000000000000" pitchFamily="2" charset="-122"/>
                <a:ea typeface="方正兰亭黑简体" panose="02000000000000000000" pitchFamily="2" charset="-122"/>
              </a:endParaRPr>
            </a:p>
          </p:txBody>
        </p:sp>
        <p:sp>
          <p:nvSpPr>
            <p:cNvPr id="42" name="文本框 41">
              <a:extLst>
                <a:ext uri="{FF2B5EF4-FFF2-40B4-BE49-F238E27FC236}">
                  <a16:creationId xmlns:a16="http://schemas.microsoft.com/office/drawing/2014/main" id="{039B6CCD-2F9D-472F-A42B-FDB7C39EABEF}"/>
                </a:ext>
              </a:extLst>
            </p:cNvPr>
            <p:cNvSpPr txBox="1"/>
            <p:nvPr/>
          </p:nvSpPr>
          <p:spPr>
            <a:xfrm>
              <a:off x="9831659" y="2954311"/>
              <a:ext cx="1795897" cy="429061"/>
            </a:xfrm>
            <a:prstGeom prst="rect">
              <a:avLst/>
            </a:prstGeom>
            <a:solidFill>
              <a:schemeClr val="bg1">
                <a:lumMod val="85000"/>
              </a:schemeClr>
            </a:solidFill>
            <a:ln>
              <a:noFill/>
            </a:ln>
          </p:spPr>
          <p:txBody>
            <a:bodyPr wrap="square" lIns="36000" tIns="36000" rIns="36000" bIns="36000" rtlCol="0" anchor="ctr">
              <a:noAutofit/>
            </a:bodyPr>
            <a:lstStyle/>
            <a:p>
              <a:pPr marL="87313" lvl="0" defTabSz="914478" eaLnBrk="1" fontAlgn="auto" hangingPunct="1">
                <a:spcBef>
                  <a:spcPts val="0"/>
                </a:spcBef>
                <a:spcAft>
                  <a:spcPts val="0"/>
                </a:spcAft>
                <a:defRPr/>
              </a:pPr>
              <a:r>
                <a:rPr lang="zh-CN" altLang="en-US" sz="1600" dirty="0">
                  <a:solidFill>
                    <a:srgbClr val="1D1D1A"/>
                  </a:solidFill>
                  <a:latin typeface="方正兰亭黑简体" panose="02000000000000000000" pitchFamily="2" charset="-122"/>
                  <a:ea typeface="方正兰亭黑简体" panose="02000000000000000000" pitchFamily="2" charset="-122"/>
                </a:rPr>
                <a:t>功能</a:t>
              </a:r>
              <a:r>
                <a:rPr lang="zh-CN" altLang="en-US" sz="1600" b="0" dirty="0">
                  <a:solidFill>
                    <a:srgbClr val="1D1D1A"/>
                  </a:solidFill>
                  <a:latin typeface="方正兰亭黑简体" panose="02000000000000000000" pitchFamily="2" charset="-122"/>
                  <a:ea typeface="方正兰亭黑简体" panose="02000000000000000000" pitchFamily="2" charset="-122"/>
                </a:rPr>
                <a:t>代码上库</a:t>
              </a:r>
              <a:endParaRPr kumimoji="0" lang="en-US" altLang="zh-CN" sz="1600" b="0" i="0" u="none" strike="noStrike" kern="1200" cap="none" spc="0" normalizeH="0" baseline="0" noProof="0" dirty="0">
                <a:ln>
                  <a:noFill/>
                </a:ln>
                <a:solidFill>
                  <a:srgbClr val="1D1D1A"/>
                </a:solidFill>
                <a:effectLst/>
                <a:uLnTx/>
                <a:uFillTx/>
                <a:latin typeface="方正兰亭黑简体" panose="02000000000000000000" pitchFamily="2" charset="-122"/>
                <a:ea typeface="方正兰亭黑简体" panose="02000000000000000000" pitchFamily="2" charset="-122"/>
              </a:endParaRPr>
            </a:p>
          </p:txBody>
        </p:sp>
        <p:sp>
          <p:nvSpPr>
            <p:cNvPr id="37" name="文本框 36">
              <a:extLst>
                <a:ext uri="{FF2B5EF4-FFF2-40B4-BE49-F238E27FC236}">
                  <a16:creationId xmlns:a16="http://schemas.microsoft.com/office/drawing/2014/main" id="{D0A24EDC-BD09-4276-B82C-038DA37C216C}"/>
                </a:ext>
              </a:extLst>
            </p:cNvPr>
            <p:cNvSpPr txBox="1"/>
            <p:nvPr/>
          </p:nvSpPr>
          <p:spPr>
            <a:xfrm>
              <a:off x="817655" y="2954311"/>
              <a:ext cx="1779209" cy="429061"/>
            </a:xfrm>
            <a:prstGeom prst="rect">
              <a:avLst/>
            </a:prstGeom>
            <a:solidFill>
              <a:schemeClr val="bg1">
                <a:lumMod val="85000"/>
              </a:schemeClr>
            </a:solidFill>
            <a:ln>
              <a:noFill/>
            </a:ln>
          </p:spPr>
          <p:txBody>
            <a:bodyPr wrap="square" lIns="36000" tIns="36000" rIns="36000" bIns="36000" rtlCol="0" anchor="ctr">
              <a:noAutofit/>
            </a:bodyPr>
            <a:lstStyle/>
            <a:p>
              <a:pPr marL="87313" lvl="0" defTabSz="914478" eaLnBrk="1" fontAlgn="auto" hangingPunct="1">
                <a:spcBef>
                  <a:spcPts val="0"/>
                </a:spcBef>
                <a:spcAft>
                  <a:spcPts val="0"/>
                </a:spcAft>
                <a:defRPr/>
              </a:pPr>
              <a:r>
                <a:rPr lang="zh-CN" altLang="en-US" sz="1600" b="0" dirty="0">
                  <a:solidFill>
                    <a:srgbClr val="1D1D1A"/>
                  </a:solidFill>
                  <a:latin typeface="方正兰亭黑简体" panose="02000000000000000000" pitchFamily="2" charset="-122"/>
                  <a:ea typeface="方正兰亭黑简体" panose="02000000000000000000" pitchFamily="2" charset="-122"/>
                </a:rPr>
                <a:t>需求澄清</a:t>
              </a:r>
              <a:endParaRPr kumimoji="0" lang="en-US" altLang="zh-CN" sz="1600" b="0" i="0" u="none" strike="noStrike" kern="1200" cap="none" spc="0" normalizeH="0" baseline="0" noProof="0" dirty="0">
                <a:ln>
                  <a:noFill/>
                </a:ln>
                <a:solidFill>
                  <a:srgbClr val="1D1D1A"/>
                </a:solidFill>
                <a:effectLst/>
                <a:uLnTx/>
                <a:uFillTx/>
                <a:latin typeface="方正兰亭黑简体" panose="02000000000000000000" pitchFamily="2" charset="-122"/>
                <a:ea typeface="方正兰亭黑简体" panose="02000000000000000000" pitchFamily="2" charset="-122"/>
              </a:endParaRPr>
            </a:p>
          </p:txBody>
        </p:sp>
        <p:sp>
          <p:nvSpPr>
            <p:cNvPr id="32" name="文本框 31">
              <a:extLst>
                <a:ext uri="{FF2B5EF4-FFF2-40B4-BE49-F238E27FC236}">
                  <a16:creationId xmlns:a16="http://schemas.microsoft.com/office/drawing/2014/main" id="{1208E5B3-E609-4D7A-B2A6-FDC72CB86F5B}"/>
                </a:ext>
              </a:extLst>
            </p:cNvPr>
            <p:cNvSpPr txBox="1"/>
            <p:nvPr/>
          </p:nvSpPr>
          <p:spPr>
            <a:xfrm>
              <a:off x="817655" y="3405871"/>
              <a:ext cx="1795894" cy="2805405"/>
            </a:xfrm>
            <a:prstGeom prst="rect">
              <a:avLst/>
            </a:prstGeom>
            <a:noFill/>
            <a:ln>
              <a:solidFill>
                <a:srgbClr val="00B0F0"/>
              </a:solidFill>
            </a:ln>
          </p:spPr>
          <p:txBody>
            <a:bodyPr wrap="square" lIns="0" tIns="0" rIns="0" bIns="0" rtlCol="0" anchor="ctr">
              <a:noAutofit/>
            </a:bodyPr>
            <a:lstStyle>
              <a:defPPr>
                <a:defRPr lang="en-US"/>
              </a:defPPr>
              <a:lvl1pPr marL="174625" marR="0" lvl="0" algn="l" defTabSz="997585" latinLnBrk="0">
                <a:lnSpc>
                  <a:spcPct val="120000"/>
                </a:lnSpc>
                <a:buClrTx/>
                <a:buSzTx/>
                <a:buFontTx/>
                <a:buNone/>
                <a:tabLst/>
                <a:defRPr kumimoji="1" sz="1400" b="0" i="0" u="none" strike="noStrike" cap="none" spc="0" normalizeH="0" baseline="0">
                  <a:ln>
                    <a:noFill/>
                  </a:ln>
                  <a:solidFill>
                    <a:srgbClr val="000000"/>
                  </a:solidFill>
                  <a:effectLst/>
                  <a:uLnTx/>
                  <a:uFillTx/>
                  <a:latin typeface="微软雅黑" panose="020B0503020204020204" pitchFamily="34" charset="-122"/>
                  <a:ea typeface="微软雅黑" panose="020B0503020204020204" pitchFamily="34" charset="-122"/>
                </a:defRPr>
              </a:lvl1pPr>
            </a:lstStyle>
            <a:p>
              <a:pPr>
                <a:lnSpc>
                  <a:spcPct val="150000"/>
                </a:lnSpc>
              </a:pPr>
              <a:r>
                <a:rPr kumimoji="0" lang="zh-CN" altLang="en-US"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需求澄清确保团队和客户对项目目标和期望</a:t>
              </a:r>
              <a:r>
                <a:rPr kumimoji="0" lang="zh-CN" altLang="en-US" sz="1600" b="0" i="0" u="none" strike="noStrike" cap="none" normalizeH="0" baseline="0" dirty="0">
                  <a:ln>
                    <a:noFill/>
                  </a:ln>
                  <a:solidFill>
                    <a:srgbClr val="FF0000"/>
                  </a:solidFill>
                  <a:effectLst/>
                  <a:latin typeface="方正兰亭黑简体" panose="02000000000000000000" pitchFamily="2" charset="-122"/>
                  <a:ea typeface="方正兰亭黑简体" panose="02000000000000000000" pitchFamily="2" charset="-122"/>
                </a:rPr>
                <a:t>一致</a:t>
              </a:r>
              <a:r>
                <a:rPr kumimoji="0" lang="zh-CN" altLang="en-US"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，从而提高效率和质量，减少风险</a:t>
              </a:r>
            </a:p>
          </p:txBody>
        </p:sp>
      </p:grpSp>
    </p:spTree>
    <p:extLst>
      <p:ext uri="{BB962C8B-B14F-4D97-AF65-F5344CB8AC3E}">
        <p14:creationId xmlns:p14="http://schemas.microsoft.com/office/powerpoint/2010/main" val="7147319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0D2D1-E317-47D1-BA7B-B4B375AA22EA}"/>
              </a:ext>
            </a:extLst>
          </p:cNvPr>
          <p:cNvSpPr>
            <a:spLocks noGrp="1"/>
          </p:cNvSpPr>
          <p:nvPr>
            <p:ph type="title"/>
          </p:nvPr>
        </p:nvSpPr>
        <p:spPr/>
        <p:txBody>
          <a:bodyPr/>
          <a:lstStyle/>
          <a:p>
            <a:r>
              <a:rPr lang="zh-CN" altLang="en-US" dirty="0"/>
              <a:t>如何使用</a:t>
            </a:r>
            <a:r>
              <a:rPr lang="en-US" altLang="zh-CN" dirty="0" err="1"/>
              <a:t>gtest</a:t>
            </a:r>
            <a:r>
              <a:rPr lang="zh-CN" altLang="en-US" dirty="0"/>
              <a:t>编写测试用例</a:t>
            </a:r>
          </a:p>
        </p:txBody>
      </p:sp>
      <p:sp>
        <p:nvSpPr>
          <p:cNvPr id="3" name="文本占位符 2">
            <a:extLst>
              <a:ext uri="{FF2B5EF4-FFF2-40B4-BE49-F238E27FC236}">
                <a16:creationId xmlns:a16="http://schemas.microsoft.com/office/drawing/2014/main" id="{A544CA32-DF82-48EE-8E84-575809A1ECC6}"/>
              </a:ext>
            </a:extLst>
          </p:cNvPr>
          <p:cNvSpPr>
            <a:spLocks noGrp="1"/>
          </p:cNvSpPr>
          <p:nvPr>
            <p:ph type="body" sz="quarter" idx="10"/>
          </p:nvPr>
        </p:nvSpPr>
        <p:spPr/>
        <p:txBody>
          <a:bodyPr/>
          <a:lstStyle/>
          <a:p>
            <a:r>
              <a:rPr lang="zh-CN" altLang="en-US" dirty="0"/>
              <a:t>测试用例文件命名</a:t>
            </a:r>
          </a:p>
          <a:p>
            <a:pPr lvl="1"/>
            <a:r>
              <a:rPr lang="zh-CN" altLang="en-US" dirty="0"/>
              <a:t>文件名通常命名为 </a:t>
            </a:r>
            <a:r>
              <a:rPr lang="en-US" altLang="zh-CN" dirty="0"/>
              <a:t>xxxTest.cpp</a:t>
            </a:r>
            <a:r>
              <a:rPr lang="zh-CN" altLang="en-US" dirty="0"/>
              <a:t>，例如 </a:t>
            </a:r>
            <a:r>
              <a:rPr lang="en-US" altLang="zh-CN" dirty="0"/>
              <a:t>ExecutorTest.cpp</a:t>
            </a:r>
            <a:endParaRPr lang="zh-CN" altLang="en-US" dirty="0"/>
          </a:p>
          <a:p>
            <a:r>
              <a:rPr lang="zh-CN" altLang="en-US" dirty="0"/>
              <a:t>测试套件与测试函数</a:t>
            </a:r>
          </a:p>
          <a:p>
            <a:pPr lvl="1"/>
            <a:r>
              <a:rPr lang="en-US" altLang="zh-CN" dirty="0"/>
              <a:t>TEST</a:t>
            </a:r>
            <a:r>
              <a:rPr lang="zh-CN" altLang="en-US" dirty="0"/>
              <a:t>（测试套件名，测试函数名）：这是一个宏，用于定义一个测试函数，分为两部分：</a:t>
            </a:r>
          </a:p>
          <a:p>
            <a:pPr lvl="2"/>
            <a:r>
              <a:rPr lang="zh-CN" altLang="en-US" dirty="0"/>
              <a:t>测试套件名：表示一组相关的测试函数的名字，通常与文件名保持一致，例如</a:t>
            </a:r>
            <a:r>
              <a:rPr lang="en-US" altLang="zh-CN" dirty="0" err="1"/>
              <a:t>ExecutorTest</a:t>
            </a:r>
            <a:endParaRPr lang="en-US" altLang="zh-CN" dirty="0"/>
          </a:p>
          <a:p>
            <a:pPr lvl="2"/>
            <a:r>
              <a:rPr lang="zh-CN" altLang="en-US" dirty="0"/>
              <a:t>测试函数名：表示单个测试函数的名字，一个测试用例一个测试函数</a:t>
            </a:r>
          </a:p>
          <a:p>
            <a:r>
              <a:rPr lang="zh-CN" altLang="en-US" dirty="0"/>
              <a:t>断言</a:t>
            </a:r>
          </a:p>
          <a:p>
            <a:pPr lvl="1"/>
            <a:r>
              <a:rPr lang="zh-CN" altLang="en-US" dirty="0"/>
              <a:t>断言宏：</a:t>
            </a:r>
            <a:r>
              <a:rPr lang="en-US" altLang="zh-CN" dirty="0"/>
              <a:t>ASSERT_EQ </a:t>
            </a:r>
            <a:r>
              <a:rPr lang="zh-CN" altLang="en-US" dirty="0"/>
              <a:t>（</a:t>
            </a:r>
            <a:r>
              <a:rPr lang="en-US" altLang="zh-CN" dirty="0"/>
              <a:t>val1</a:t>
            </a:r>
            <a:r>
              <a:rPr lang="zh-CN" altLang="en-US" dirty="0"/>
              <a:t>，</a:t>
            </a:r>
            <a:r>
              <a:rPr lang="en-US" altLang="zh-CN" dirty="0"/>
              <a:t>val2</a:t>
            </a:r>
            <a:r>
              <a:rPr lang="zh-CN" altLang="en-US" dirty="0"/>
              <a:t>）：用于断言 </a:t>
            </a:r>
            <a:r>
              <a:rPr lang="en-US" altLang="zh-CN" dirty="0"/>
              <a:t>val1 </a:t>
            </a:r>
            <a:r>
              <a:rPr lang="zh-CN" altLang="en-US" dirty="0"/>
              <a:t>和 </a:t>
            </a:r>
            <a:r>
              <a:rPr lang="en-US" altLang="zh-CN" dirty="0"/>
              <a:t>val2 </a:t>
            </a:r>
            <a:r>
              <a:rPr lang="zh-CN" altLang="en-US" dirty="0"/>
              <a:t>是否相等，如果不相等，则会终止当前测试函数的执行，并报告错误信息。</a:t>
            </a:r>
          </a:p>
          <a:p>
            <a:endParaRPr lang="zh-CN" altLang="en-US" dirty="0"/>
          </a:p>
        </p:txBody>
      </p:sp>
    </p:spTree>
    <p:extLst>
      <p:ext uri="{BB962C8B-B14F-4D97-AF65-F5344CB8AC3E}">
        <p14:creationId xmlns:p14="http://schemas.microsoft.com/office/powerpoint/2010/main" val="42264640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z="3600" dirty="0">
                <a:latin typeface="方正兰亭黑简体" panose="02000000000000000000" pitchFamily="2" charset="-122"/>
              </a:rPr>
              <a:t>测试用例</a:t>
            </a:r>
            <a:r>
              <a:rPr lang="en-US" altLang="zh-CN" sz="3600" dirty="0">
                <a:latin typeface="方正兰亭黑简体" panose="02000000000000000000" pitchFamily="2" charset="-122"/>
              </a:rPr>
              <a:t>1</a:t>
            </a:r>
            <a:r>
              <a:rPr lang="zh-CN" altLang="en-US" sz="3600" dirty="0">
                <a:latin typeface="方正兰亭黑简体" panose="02000000000000000000" pitchFamily="2" charset="-122"/>
              </a:rPr>
              <a:t>：初始化车的位置和朝向</a:t>
            </a:r>
            <a:r>
              <a:rPr lang="en-US" altLang="zh-CN" sz="3600" dirty="0">
                <a:latin typeface="方正兰亭黑简体" panose="02000000000000000000" pitchFamily="2" charset="-122"/>
              </a:rPr>
              <a:t>-</a:t>
            </a:r>
            <a:r>
              <a:rPr lang="zh-CN" altLang="en-US" sz="3600" dirty="0">
                <a:latin typeface="方正兰亭黑简体" panose="02000000000000000000" pitchFamily="2" charset="-122"/>
              </a:rPr>
              <a:t>用例设计</a:t>
            </a:r>
          </a:p>
        </p:txBody>
      </p:sp>
      <p:sp>
        <p:nvSpPr>
          <p:cNvPr id="4" name="文本占位符 3">
            <a:extLst>
              <a:ext uri="{FF2B5EF4-FFF2-40B4-BE49-F238E27FC236}">
                <a16:creationId xmlns:a16="http://schemas.microsoft.com/office/drawing/2014/main" id="{9944616A-1175-4892-B6EC-8C47E54B939B}"/>
              </a:ext>
            </a:extLst>
          </p:cNvPr>
          <p:cNvSpPr>
            <a:spLocks noGrp="1"/>
          </p:cNvSpPr>
          <p:nvPr>
            <p:ph type="body" sz="quarter" idx="10"/>
          </p:nvPr>
        </p:nvSpPr>
        <p:spPr>
          <a:xfrm>
            <a:off x="731837" y="1047750"/>
            <a:ext cx="2079095" cy="4879805"/>
          </a:xfrm>
        </p:spPr>
        <p:txBody>
          <a:bodyPr/>
          <a:lstStyle/>
          <a:p>
            <a:pPr marL="0" indent="0" algn="l">
              <a:lnSpc>
                <a:spcPct val="150000"/>
              </a:lnSpc>
              <a:buNone/>
            </a:pPr>
            <a:r>
              <a:rPr lang="en-US" altLang="zh-CN" sz="1600" dirty="0">
                <a:latin typeface="方正兰亭黑简体" panose="02000000000000000000" pitchFamily="2" charset="-122"/>
                <a:ea typeface="方正兰亭黑简体" panose="02000000000000000000" pitchFamily="2" charset="-122"/>
              </a:rPr>
              <a:t>tests</a:t>
            </a:r>
            <a:r>
              <a:rPr lang="zh-CN" altLang="en-US" sz="1600" dirty="0">
                <a:latin typeface="方正兰亭黑简体" panose="02000000000000000000" pitchFamily="2" charset="-122"/>
                <a:ea typeface="方正兰亭黑简体" panose="02000000000000000000" pitchFamily="2" charset="-122"/>
              </a:rPr>
              <a:t>目录下：</a:t>
            </a:r>
            <a:endParaRPr lang="en-US" altLang="zh-CN" sz="1600" dirty="0">
              <a:latin typeface="方正兰亭黑简体" panose="02000000000000000000" pitchFamily="2" charset="-122"/>
              <a:ea typeface="方正兰亭黑简体" panose="02000000000000000000" pitchFamily="2" charset="-122"/>
            </a:endParaRPr>
          </a:p>
          <a:p>
            <a:pPr marL="285750" indent="-285750" algn="l">
              <a:lnSpc>
                <a:spcPct val="150000"/>
              </a:lnSpc>
              <a:buFont typeface="Wingdings" panose="05000000000000000000" pitchFamily="2" charset="2"/>
              <a:buChar char="l"/>
            </a:pPr>
            <a:r>
              <a:rPr lang="zh-CN" altLang="en-US" sz="1400" dirty="0">
                <a:latin typeface="方正兰亭黑简体" panose="02000000000000000000" pitchFamily="2" charset="-122"/>
                <a:ea typeface="方正兰亭黑简体" panose="02000000000000000000" pitchFamily="2" charset="-122"/>
              </a:rPr>
              <a:t>删除</a:t>
            </a:r>
            <a:r>
              <a:rPr lang="en-US" altLang="zh-CN" sz="1400" dirty="0">
                <a:latin typeface="方正兰亭黑简体" panose="02000000000000000000" pitchFamily="2" charset="-122"/>
                <a:ea typeface="方正兰亭黑简体" panose="02000000000000000000" pitchFamily="2" charset="-122"/>
              </a:rPr>
              <a:t>test.cpp</a:t>
            </a:r>
          </a:p>
          <a:p>
            <a:pPr marL="285750" indent="-285750" algn="l">
              <a:lnSpc>
                <a:spcPct val="150000"/>
              </a:lnSpc>
              <a:buFont typeface="Wingdings" panose="05000000000000000000" pitchFamily="2" charset="2"/>
              <a:buChar char="l"/>
            </a:pPr>
            <a:r>
              <a:rPr lang="zh-CN" altLang="en-US" sz="1400" dirty="0">
                <a:latin typeface="方正兰亭黑简体" panose="02000000000000000000" pitchFamily="2" charset="-122"/>
                <a:ea typeface="方正兰亭黑简体" panose="02000000000000000000" pitchFamily="2" charset="-122"/>
              </a:rPr>
              <a:t>创建</a:t>
            </a:r>
            <a:r>
              <a:rPr lang="en-US" altLang="zh-CN" sz="1400" dirty="0">
                <a:latin typeface="方正兰亭黑简体" panose="02000000000000000000" pitchFamily="2" charset="-122"/>
                <a:ea typeface="方正兰亭黑简体" panose="02000000000000000000" pitchFamily="2" charset="-122"/>
              </a:rPr>
              <a:t>ExecutorTest.cpp</a:t>
            </a:r>
            <a:endParaRPr lang="zh-CN" altLang="en-US" sz="1400" dirty="0">
              <a:latin typeface="方正兰亭黑简体" panose="02000000000000000000" pitchFamily="2" charset="-122"/>
              <a:ea typeface="方正兰亭黑简体" panose="02000000000000000000" pitchFamily="2" charset="-122"/>
            </a:endParaRPr>
          </a:p>
          <a:p>
            <a:pPr marL="0" indent="0">
              <a:buNone/>
            </a:pPr>
            <a:endParaRPr lang="zh-CN" altLang="en-US" dirty="0"/>
          </a:p>
        </p:txBody>
      </p:sp>
      <p:sp>
        <p:nvSpPr>
          <p:cNvPr id="22" name="文本框 21"/>
          <p:cNvSpPr txBox="1"/>
          <p:nvPr/>
        </p:nvSpPr>
        <p:spPr>
          <a:xfrm>
            <a:off x="2810933" y="1006891"/>
            <a:ext cx="8737599" cy="5262979"/>
          </a:xfrm>
          <a:prstGeom prst="rect">
            <a:avLst/>
          </a:prstGeom>
          <a:solidFill>
            <a:schemeClr val="bg1">
              <a:lumMod val="85000"/>
            </a:schemeClr>
          </a:solidFill>
          <a:ln>
            <a:noFill/>
          </a:ln>
        </p:spPr>
        <p:txBody>
          <a:bodyPr wrap="square" rtlCol="0">
            <a:spAutoFit/>
          </a:bodyPr>
          <a:lstStyle/>
          <a:p>
            <a:r>
              <a:rPr lang="en-US" altLang="zh-CN" sz="1400" b="0" dirty="0">
                <a:solidFill>
                  <a:srgbClr val="777777"/>
                </a:solidFill>
                <a:effectLst/>
              </a:rPr>
              <a:t>#</a:t>
            </a:r>
            <a:r>
              <a:rPr lang="en-US" altLang="zh-CN" sz="1400" b="0" dirty="0">
                <a:solidFill>
                  <a:srgbClr val="4B69C6"/>
                </a:solidFill>
                <a:effectLst/>
              </a:rPr>
              <a:t>include</a:t>
            </a:r>
            <a:r>
              <a:rPr lang="en-US" altLang="zh-CN" sz="1400" b="0" dirty="0">
                <a:solidFill>
                  <a:srgbClr val="333333"/>
                </a:solidFill>
                <a:effectLst/>
              </a:rPr>
              <a:t> </a:t>
            </a:r>
            <a:r>
              <a:rPr lang="en-US" altLang="zh-CN" sz="1400" b="0" dirty="0">
                <a:solidFill>
                  <a:srgbClr val="777777"/>
                </a:solidFill>
                <a:effectLst/>
              </a:rPr>
              <a:t>&lt;</a:t>
            </a:r>
            <a:r>
              <a:rPr lang="en-US" altLang="zh-CN" sz="1400" b="0" dirty="0" err="1">
                <a:solidFill>
                  <a:srgbClr val="448C27"/>
                </a:solidFill>
                <a:effectLst/>
              </a:rPr>
              <a:t>gtest</a:t>
            </a:r>
            <a:r>
              <a:rPr lang="en-US" altLang="zh-CN" sz="1400" b="0" dirty="0">
                <a:solidFill>
                  <a:srgbClr val="448C27"/>
                </a:solidFill>
                <a:effectLst/>
              </a:rPr>
              <a:t>/</a:t>
            </a:r>
            <a:r>
              <a:rPr lang="en-US" altLang="zh-CN" sz="1400" b="0" dirty="0" err="1">
                <a:solidFill>
                  <a:srgbClr val="448C27"/>
                </a:solidFill>
                <a:effectLst/>
              </a:rPr>
              <a:t>gtest.h</a:t>
            </a:r>
            <a:r>
              <a:rPr lang="en-US" altLang="zh-CN" sz="1400" b="0" dirty="0">
                <a:solidFill>
                  <a:srgbClr val="777777"/>
                </a:solidFill>
                <a:effectLst/>
              </a:rPr>
              <a:t>&gt;</a:t>
            </a:r>
            <a:br>
              <a:rPr lang="en-US" altLang="zh-CN" sz="1400" b="0" dirty="0">
                <a:solidFill>
                  <a:srgbClr val="333333"/>
                </a:solidFill>
                <a:effectLst/>
              </a:rPr>
            </a:br>
            <a:r>
              <a:rPr lang="en-US" altLang="zh-CN" sz="1400" b="0" dirty="0">
                <a:solidFill>
                  <a:srgbClr val="777777"/>
                </a:solidFill>
                <a:effectLst/>
              </a:rPr>
              <a:t>#</a:t>
            </a:r>
            <a:r>
              <a:rPr lang="en-US" altLang="zh-CN" sz="1400" b="0" dirty="0">
                <a:solidFill>
                  <a:srgbClr val="4B69C6"/>
                </a:solidFill>
                <a:effectLst/>
              </a:rPr>
              <a:t>include</a:t>
            </a:r>
            <a:r>
              <a:rPr lang="en-US" altLang="zh-CN" sz="1400" b="0" dirty="0">
                <a:solidFill>
                  <a:srgbClr val="333333"/>
                </a:solidFill>
                <a:effectLst/>
              </a:rPr>
              <a:t> </a:t>
            </a:r>
            <a:r>
              <a:rPr lang="en-US" altLang="zh-CN" sz="1400" b="0" dirty="0">
                <a:solidFill>
                  <a:srgbClr val="777777"/>
                </a:solidFill>
                <a:effectLst/>
              </a:rPr>
              <a:t>&lt;</a:t>
            </a:r>
            <a:r>
              <a:rPr lang="en-US" altLang="zh-CN" sz="1400" b="0" dirty="0">
                <a:solidFill>
                  <a:srgbClr val="448C27"/>
                </a:solidFill>
                <a:effectLst/>
              </a:rPr>
              <a:t>memory</a:t>
            </a:r>
            <a:r>
              <a:rPr lang="en-US" altLang="zh-CN" sz="1400" b="0" dirty="0">
                <a:solidFill>
                  <a:srgbClr val="777777"/>
                </a:solidFill>
                <a:effectLst/>
              </a:rPr>
              <a:t>&gt;</a:t>
            </a:r>
            <a:endParaRPr lang="en-US" altLang="zh-CN" sz="1400" b="0" dirty="0">
              <a:solidFill>
                <a:srgbClr val="333333"/>
              </a:solidFill>
              <a:effectLst/>
            </a:endParaRPr>
          </a:p>
          <a:p>
            <a:r>
              <a:rPr lang="en-US" altLang="zh-CN" sz="1400" b="0" dirty="0">
                <a:solidFill>
                  <a:srgbClr val="777777"/>
                </a:solidFill>
                <a:effectLst/>
              </a:rPr>
              <a:t>#</a:t>
            </a:r>
            <a:r>
              <a:rPr lang="en-US" altLang="zh-CN" sz="1400" b="0" dirty="0">
                <a:solidFill>
                  <a:srgbClr val="4B69C6"/>
                </a:solidFill>
                <a:effectLst/>
              </a:rPr>
              <a:t>include</a:t>
            </a:r>
            <a:r>
              <a:rPr lang="en-US" altLang="zh-CN" sz="1400" b="0" dirty="0">
                <a:solidFill>
                  <a:srgbClr val="333333"/>
                </a:solidFill>
                <a:effectLst/>
              </a:rPr>
              <a:t> </a:t>
            </a:r>
            <a:r>
              <a:rPr lang="en-US" altLang="zh-CN" sz="1400" b="0" dirty="0">
                <a:solidFill>
                  <a:srgbClr val="777777"/>
                </a:solidFill>
                <a:effectLst/>
              </a:rPr>
              <a:t>&lt;</a:t>
            </a:r>
            <a:r>
              <a:rPr lang="en-US" altLang="zh-CN" sz="1400" b="0" dirty="0">
                <a:solidFill>
                  <a:srgbClr val="448C27"/>
                </a:solidFill>
                <a:effectLst/>
              </a:rPr>
              <a:t>tuple</a:t>
            </a:r>
            <a:r>
              <a:rPr lang="en-US" altLang="zh-CN" sz="1400" b="0" dirty="0">
                <a:solidFill>
                  <a:srgbClr val="777777"/>
                </a:solidFill>
                <a:effectLst/>
              </a:rPr>
              <a:t>&gt;</a:t>
            </a:r>
            <a:br>
              <a:rPr lang="en-US" altLang="zh-CN" sz="1400" b="0" dirty="0">
                <a:solidFill>
                  <a:srgbClr val="333333"/>
                </a:solidFill>
                <a:effectLst/>
              </a:rPr>
            </a:br>
            <a:r>
              <a:rPr lang="en-US" altLang="zh-CN" sz="1400" b="0" dirty="0">
                <a:solidFill>
                  <a:srgbClr val="777777"/>
                </a:solidFill>
                <a:effectLst/>
              </a:rPr>
              <a:t>#</a:t>
            </a:r>
            <a:r>
              <a:rPr lang="en-US" altLang="zh-CN" sz="1400" b="0" dirty="0">
                <a:solidFill>
                  <a:srgbClr val="4B69C6"/>
                </a:solidFill>
                <a:effectLst/>
              </a:rPr>
              <a:t>include</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Executor.hpp</a:t>
            </a:r>
            <a:r>
              <a:rPr lang="en-US" altLang="zh-CN" sz="1400" b="0" dirty="0">
                <a:solidFill>
                  <a:srgbClr val="777777"/>
                </a:solidFill>
                <a:effectLst/>
              </a:rPr>
              <a:t>"</a:t>
            </a:r>
            <a:br>
              <a:rPr lang="en-US" altLang="zh-CN" sz="1400" b="0" dirty="0">
                <a:solidFill>
                  <a:srgbClr val="333333"/>
                </a:solidFill>
                <a:effectLst/>
              </a:rPr>
            </a:br>
            <a:r>
              <a:rPr lang="en-US" altLang="zh-CN" sz="1400" b="0" dirty="0">
                <a:solidFill>
                  <a:srgbClr val="7A3E9D"/>
                </a:solidFill>
                <a:effectLst/>
              </a:rPr>
              <a:t>namespace</a:t>
            </a:r>
            <a:r>
              <a:rPr lang="en-US" altLang="zh-CN" sz="1400" b="0" dirty="0">
                <a:solidFill>
                  <a:srgbClr val="333333"/>
                </a:solidFill>
                <a:effectLst/>
              </a:rPr>
              <a:t> </a:t>
            </a:r>
            <a:r>
              <a:rPr lang="en-US" altLang="zh-CN" sz="1400" b="1" dirty="0" err="1">
                <a:solidFill>
                  <a:srgbClr val="7A3E9D"/>
                </a:solidFill>
                <a:effectLst/>
              </a:rPr>
              <a:t>adas</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bool</a:t>
            </a:r>
            <a:r>
              <a:rPr lang="en-US" altLang="zh-CN" sz="1400" b="0" dirty="0">
                <a:solidFill>
                  <a:srgbClr val="333333"/>
                </a:solidFill>
                <a:effectLst/>
              </a:rPr>
              <a:t> </a:t>
            </a:r>
            <a:r>
              <a:rPr lang="en-US" altLang="zh-CN" sz="1400" b="1" dirty="0">
                <a:solidFill>
                  <a:srgbClr val="AA3731"/>
                </a:solidFill>
                <a:effectLst/>
              </a:rPr>
              <a:t>operator==</a:t>
            </a:r>
            <a:r>
              <a:rPr lang="en-US" altLang="zh-CN" sz="1400" b="0" dirty="0">
                <a:solidFill>
                  <a:srgbClr val="777777"/>
                </a:solidFill>
                <a:effectLst/>
              </a:rPr>
              <a:t>(</a:t>
            </a:r>
            <a:r>
              <a:rPr lang="en-US" altLang="zh-CN" sz="1400" b="0" dirty="0">
                <a:solidFill>
                  <a:srgbClr val="4B69C6"/>
                </a:solidFill>
                <a:effectLst/>
              </a:rPr>
              <a:t>const</a:t>
            </a:r>
            <a:r>
              <a:rPr lang="en-US" altLang="zh-CN" sz="1400" b="0" dirty="0">
                <a:solidFill>
                  <a:srgbClr val="333333"/>
                </a:solidFill>
                <a:effectLst/>
              </a:rPr>
              <a:t> </a:t>
            </a:r>
            <a:r>
              <a:rPr lang="en-US" altLang="zh-CN" sz="1400" b="1" dirty="0">
                <a:solidFill>
                  <a:srgbClr val="7A3E9D"/>
                </a:solidFill>
                <a:effectLst/>
              </a:rPr>
              <a:t>Pose</a:t>
            </a:r>
            <a:r>
              <a:rPr lang="en-US" altLang="zh-CN" sz="1400" b="0" dirty="0">
                <a:solidFill>
                  <a:srgbClr val="4B69C6"/>
                </a:solidFill>
                <a:effectLst/>
              </a:rPr>
              <a:t>&amp;</a:t>
            </a:r>
            <a:r>
              <a:rPr lang="en-US" altLang="zh-CN" sz="1400" b="0" dirty="0">
                <a:solidFill>
                  <a:srgbClr val="333333"/>
                </a:solidFill>
                <a:effectLst/>
              </a:rPr>
              <a:t> </a:t>
            </a:r>
            <a:r>
              <a:rPr lang="en-US" altLang="zh-CN" sz="1400" b="0" dirty="0" err="1">
                <a:solidFill>
                  <a:srgbClr val="7A3E9D"/>
                </a:solidFill>
                <a:effectLst/>
              </a:rPr>
              <a:t>lhs</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1" dirty="0">
                <a:solidFill>
                  <a:srgbClr val="7A3E9D"/>
                </a:solidFill>
                <a:effectLst/>
              </a:rPr>
              <a:t>Pose</a:t>
            </a:r>
            <a:r>
              <a:rPr lang="en-US" altLang="zh-CN" sz="1400" b="0" dirty="0">
                <a:solidFill>
                  <a:srgbClr val="4B69C6"/>
                </a:solidFill>
                <a:effectLst/>
              </a:rPr>
              <a:t>&amp;</a:t>
            </a:r>
            <a:r>
              <a:rPr lang="en-US" altLang="zh-CN" sz="1400" b="0" dirty="0">
                <a:solidFill>
                  <a:srgbClr val="333333"/>
                </a:solidFill>
                <a:effectLst/>
              </a:rPr>
              <a:t> </a:t>
            </a:r>
            <a:r>
              <a:rPr lang="en-US" altLang="zh-CN" sz="1400" b="0" dirty="0" err="1">
                <a:solidFill>
                  <a:srgbClr val="7A3E9D"/>
                </a:solidFill>
                <a:effectLst/>
              </a:rPr>
              <a:t>rhs</a:t>
            </a:r>
            <a:r>
              <a:rPr lang="en-US" altLang="zh-CN" sz="1400" b="0" dirty="0">
                <a:solidFill>
                  <a:srgbClr val="777777"/>
                </a:solidFill>
                <a:effectLst/>
              </a:rPr>
              <a:t>)</a:t>
            </a:r>
            <a:r>
              <a:rPr lang="zh-CN" altLang="en-US" sz="1200" dirty="0">
                <a:solidFill>
                  <a:schemeClr val="bg1"/>
                </a:solidFill>
                <a:latin typeface="方正兰亭黑简体" panose="02000000000000000000" pitchFamily="2" charset="-122"/>
                <a:ea typeface="方正兰亭黑简体" panose="02000000000000000000" pitchFamily="2" charset="-122"/>
              </a:rPr>
              <a:t> </a:t>
            </a:r>
            <a:endParaRPr lang="en-US" altLang="zh-CN" sz="1200" dirty="0">
              <a:solidFill>
                <a:schemeClr val="bg1"/>
              </a:solidFill>
              <a:latin typeface="方正兰亭黑简体" panose="02000000000000000000" pitchFamily="2" charset="-122"/>
              <a:ea typeface="方正兰亭黑简体" panose="02000000000000000000" pitchFamily="2" charset="-122"/>
            </a:endParaRPr>
          </a:p>
          <a:p>
            <a:r>
              <a:rPr lang="en-US" altLang="zh-CN" sz="1400" b="0" dirty="0">
                <a:solidFill>
                  <a:srgbClr val="777777"/>
                </a:solidFill>
                <a:effectLst/>
              </a:rPr>
              <a:t>{   // </a:t>
            </a:r>
            <a:r>
              <a:rPr lang="zh-CN" altLang="en-US" sz="1400" dirty="0">
                <a:solidFill>
                  <a:schemeClr val="tx1">
                    <a:lumMod val="95000"/>
                    <a:lumOff val="5000"/>
                  </a:schemeClr>
                </a:solidFill>
                <a:latin typeface="方正兰亭黑简体" panose="02000000000000000000" pitchFamily="2" charset="-122"/>
                <a:ea typeface="方正兰亭黑简体" panose="02000000000000000000" pitchFamily="2" charset="-122"/>
              </a:rPr>
              <a:t>为</a:t>
            </a:r>
            <a:r>
              <a:rPr lang="en-US" altLang="zh-CN" sz="1400" dirty="0">
                <a:solidFill>
                  <a:schemeClr val="tx1">
                    <a:lumMod val="95000"/>
                    <a:lumOff val="5000"/>
                  </a:schemeClr>
                </a:solidFill>
                <a:latin typeface="方正兰亭黑简体" panose="02000000000000000000" pitchFamily="2" charset="-122"/>
                <a:ea typeface="方正兰亭黑简体" panose="02000000000000000000" pitchFamily="2" charset="-122"/>
              </a:rPr>
              <a:t>Pose</a:t>
            </a:r>
            <a:r>
              <a:rPr lang="zh-CN" altLang="en-US" sz="1400" dirty="0">
                <a:solidFill>
                  <a:schemeClr val="tx1">
                    <a:lumMod val="95000"/>
                    <a:lumOff val="5000"/>
                  </a:schemeClr>
                </a:solidFill>
                <a:latin typeface="方正兰亭黑简体" panose="02000000000000000000" pitchFamily="2" charset="-122"/>
                <a:ea typeface="方正兰亭黑简体" panose="02000000000000000000" pitchFamily="2" charset="-122"/>
              </a:rPr>
              <a:t>定义</a:t>
            </a:r>
            <a:r>
              <a:rPr lang="en-US" altLang="zh-CN" sz="1400" dirty="0">
                <a:solidFill>
                  <a:schemeClr val="tx1">
                    <a:lumMod val="95000"/>
                    <a:lumOff val="5000"/>
                  </a:schemeClr>
                </a:solidFill>
                <a:latin typeface="方正兰亭黑简体" panose="02000000000000000000" pitchFamily="2" charset="-122"/>
                <a:ea typeface="方正兰亭黑简体" panose="02000000000000000000" pitchFamily="2" charset="-122"/>
              </a:rPr>
              <a:t>==</a:t>
            </a:r>
            <a:r>
              <a:rPr lang="zh-CN" altLang="en-US" sz="1400" dirty="0">
                <a:solidFill>
                  <a:schemeClr val="tx1">
                    <a:lumMod val="95000"/>
                    <a:lumOff val="5000"/>
                  </a:schemeClr>
                </a:solidFill>
                <a:latin typeface="方正兰亭黑简体" panose="02000000000000000000" pitchFamily="2" charset="-122"/>
                <a:ea typeface="方正兰亭黑简体" panose="02000000000000000000" pitchFamily="2" charset="-122"/>
              </a:rPr>
              <a:t>运算符重载，使得在测试中比较</a:t>
            </a:r>
            <a:r>
              <a:rPr lang="en-US" altLang="zh-CN" sz="1400" dirty="0">
                <a:solidFill>
                  <a:schemeClr val="tx1">
                    <a:lumMod val="95000"/>
                    <a:lumOff val="5000"/>
                  </a:schemeClr>
                </a:solidFill>
                <a:latin typeface="方正兰亭黑简体" panose="02000000000000000000" pitchFamily="2" charset="-122"/>
                <a:ea typeface="方正兰亭黑简体" panose="02000000000000000000" pitchFamily="2" charset="-122"/>
              </a:rPr>
              <a:t>Pose</a:t>
            </a:r>
            <a:r>
              <a:rPr lang="zh-CN" altLang="en-US" sz="1400" dirty="0">
                <a:solidFill>
                  <a:schemeClr val="tx1">
                    <a:lumMod val="95000"/>
                    <a:lumOff val="5000"/>
                  </a:schemeClr>
                </a:solidFill>
                <a:latin typeface="方正兰亭黑简体" panose="02000000000000000000" pitchFamily="2" charset="-122"/>
                <a:ea typeface="方正兰亭黑简体" panose="02000000000000000000" pitchFamily="2" charset="-122"/>
              </a:rPr>
              <a:t>对象变得简单明了， </a:t>
            </a:r>
            <a:r>
              <a:rPr lang="en-US" altLang="zh-CN" sz="1400" dirty="0">
                <a:solidFill>
                  <a:schemeClr val="tx1">
                    <a:lumMod val="95000"/>
                    <a:lumOff val="5000"/>
                  </a:schemeClr>
                </a:solidFill>
                <a:latin typeface="方正兰亭黑简体" panose="02000000000000000000" pitchFamily="2" charset="-122"/>
                <a:ea typeface="方正兰亭黑简体" panose="02000000000000000000" pitchFamily="2" charset="-122"/>
              </a:rPr>
              <a:t>std::tie</a:t>
            </a:r>
            <a:r>
              <a:rPr lang="zh-CN" altLang="en-US" sz="1400" dirty="0">
                <a:solidFill>
                  <a:schemeClr val="tx1">
                    <a:lumMod val="95000"/>
                    <a:lumOff val="5000"/>
                  </a:schemeClr>
                </a:solidFill>
                <a:latin typeface="方正兰亭黑简体" panose="02000000000000000000" pitchFamily="2" charset="-122"/>
                <a:ea typeface="方正兰亭黑简体" panose="02000000000000000000" pitchFamily="2" charset="-122"/>
              </a:rPr>
              <a:t>提高代码可读性</a:t>
            </a:r>
            <a:endParaRPr lang="en-US" altLang="zh-CN" sz="1400" b="0" dirty="0">
              <a:solidFill>
                <a:schemeClr val="tx1">
                  <a:lumMod val="95000"/>
                  <a:lumOff val="5000"/>
                </a:schemeClr>
              </a:solidFill>
              <a:effectLst/>
              <a:latin typeface="方正兰亭黑简体" panose="02000000000000000000" pitchFamily="2" charset="-122"/>
              <a:ea typeface="方正兰亭黑简体" panose="02000000000000000000" pitchFamily="2" charset="-122"/>
            </a:endParaRPr>
          </a:p>
          <a:p>
            <a:r>
              <a:rPr lang="en-US" altLang="zh-CN" sz="1400" b="0" dirty="0">
                <a:solidFill>
                  <a:srgbClr val="333333"/>
                </a:solidFill>
                <a:effectLst/>
              </a:rPr>
              <a:t>    </a:t>
            </a:r>
            <a:r>
              <a:rPr lang="en-US" altLang="zh-CN" sz="1400" b="0" dirty="0">
                <a:solidFill>
                  <a:srgbClr val="4B69C6"/>
                </a:solidFill>
                <a:effectLst/>
              </a:rPr>
              <a:t>return</a:t>
            </a:r>
            <a:r>
              <a:rPr lang="en-US" altLang="zh-CN" sz="1400" b="0" dirty="0">
                <a:solidFill>
                  <a:srgbClr val="333333"/>
                </a:solidFill>
                <a:effectLst/>
              </a:rPr>
              <a:t> </a:t>
            </a:r>
            <a:r>
              <a:rPr lang="en-US" altLang="zh-CN" sz="1400" b="1" dirty="0">
                <a:solidFill>
                  <a:srgbClr val="7A3E9D"/>
                </a:solidFill>
                <a:effectLst/>
              </a:rPr>
              <a:t>std</a:t>
            </a:r>
            <a:r>
              <a:rPr lang="en-US" altLang="zh-CN" sz="1400" b="0" dirty="0">
                <a:solidFill>
                  <a:srgbClr val="777777"/>
                </a:solidFill>
                <a:effectLst/>
              </a:rPr>
              <a:t>::</a:t>
            </a:r>
            <a:r>
              <a:rPr lang="en-US" altLang="zh-CN" sz="1400" b="1" dirty="0">
                <a:solidFill>
                  <a:srgbClr val="AA3731"/>
                </a:solidFill>
                <a:effectLst/>
              </a:rPr>
              <a:t>tie</a:t>
            </a:r>
            <a:r>
              <a:rPr lang="en-US" altLang="zh-CN" sz="1400" b="0" dirty="0">
                <a:solidFill>
                  <a:srgbClr val="777777"/>
                </a:solidFill>
                <a:effectLst/>
              </a:rPr>
              <a:t>(</a:t>
            </a:r>
            <a:r>
              <a:rPr lang="en-US" altLang="zh-CN" sz="1400" b="0" dirty="0" err="1">
                <a:solidFill>
                  <a:srgbClr val="7A3E9D"/>
                </a:solidFill>
                <a:effectLst/>
              </a:rPr>
              <a:t>lhs</a:t>
            </a:r>
            <a:r>
              <a:rPr lang="en-US" altLang="zh-CN" sz="1400" b="0" dirty="0" err="1">
                <a:solidFill>
                  <a:srgbClr val="777777"/>
                </a:solidFill>
                <a:effectLst/>
              </a:rPr>
              <a:t>.</a:t>
            </a:r>
            <a:r>
              <a:rPr lang="en-US" altLang="zh-CN" sz="1400" b="0" dirty="0" err="1">
                <a:solidFill>
                  <a:srgbClr val="7A3E9D"/>
                </a:solidFill>
                <a:effectLst/>
              </a:rPr>
              <a:t>x</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7A3E9D"/>
                </a:solidFill>
                <a:effectLst/>
              </a:rPr>
              <a:t>lhs</a:t>
            </a:r>
            <a:r>
              <a:rPr lang="en-US" altLang="zh-CN" sz="1400" b="0" dirty="0" err="1">
                <a:solidFill>
                  <a:srgbClr val="777777"/>
                </a:solidFill>
                <a:effectLst/>
              </a:rPr>
              <a:t>.</a:t>
            </a:r>
            <a:r>
              <a:rPr lang="en-US" altLang="zh-CN" sz="1400" b="0" dirty="0" err="1">
                <a:solidFill>
                  <a:srgbClr val="7A3E9D"/>
                </a:solidFill>
                <a:effectLst/>
              </a:rPr>
              <a:t>y</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7A3E9D"/>
                </a:solidFill>
                <a:effectLst/>
              </a:rPr>
              <a:t>lhs</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777777"/>
                </a:solidFill>
                <a:effectLst/>
              </a:rPr>
              <a:t>)</a:t>
            </a:r>
            <a:r>
              <a:rPr lang="en-US" altLang="zh-CN" sz="1400" b="0" dirty="0">
                <a:solidFill>
                  <a:srgbClr val="333333"/>
                </a:solidFill>
                <a:effectLst/>
              </a:rPr>
              <a:t> </a:t>
            </a:r>
            <a:r>
              <a:rPr lang="en-US" altLang="zh-CN" sz="1400" b="1" dirty="0">
                <a:solidFill>
                  <a:srgbClr val="AA3731"/>
                </a:solidFill>
                <a:effectLst/>
              </a:rPr>
              <a:t>==</a:t>
            </a:r>
            <a:r>
              <a:rPr lang="en-US" altLang="zh-CN" sz="1400" b="0" dirty="0">
                <a:solidFill>
                  <a:srgbClr val="333333"/>
                </a:solidFill>
                <a:effectLst/>
              </a:rPr>
              <a:t> </a:t>
            </a:r>
            <a:r>
              <a:rPr lang="en-US" altLang="zh-CN" sz="1400" b="1" dirty="0">
                <a:solidFill>
                  <a:srgbClr val="7A3E9D"/>
                </a:solidFill>
                <a:effectLst/>
              </a:rPr>
              <a:t>std</a:t>
            </a:r>
            <a:r>
              <a:rPr lang="en-US" altLang="zh-CN" sz="1400" b="0" dirty="0">
                <a:solidFill>
                  <a:srgbClr val="777777"/>
                </a:solidFill>
                <a:effectLst/>
              </a:rPr>
              <a:t>::</a:t>
            </a:r>
            <a:r>
              <a:rPr lang="en-US" altLang="zh-CN" sz="1400" b="1" dirty="0">
                <a:solidFill>
                  <a:srgbClr val="AA3731"/>
                </a:solidFill>
                <a:effectLst/>
              </a:rPr>
              <a:t>tie</a:t>
            </a:r>
            <a:r>
              <a:rPr lang="en-US" altLang="zh-CN" sz="1400" b="0" dirty="0">
                <a:solidFill>
                  <a:srgbClr val="777777"/>
                </a:solidFill>
                <a:effectLst/>
              </a:rPr>
              <a:t>(</a:t>
            </a:r>
            <a:r>
              <a:rPr lang="en-US" altLang="zh-CN" sz="1400" b="0" dirty="0" err="1">
                <a:solidFill>
                  <a:srgbClr val="7A3E9D"/>
                </a:solidFill>
                <a:effectLst/>
              </a:rPr>
              <a:t>rhs</a:t>
            </a:r>
            <a:r>
              <a:rPr lang="en-US" altLang="zh-CN" sz="1400" b="0" dirty="0" err="1">
                <a:solidFill>
                  <a:srgbClr val="777777"/>
                </a:solidFill>
                <a:effectLst/>
              </a:rPr>
              <a:t>.</a:t>
            </a:r>
            <a:r>
              <a:rPr lang="en-US" altLang="zh-CN" sz="1400" b="0" dirty="0" err="1">
                <a:solidFill>
                  <a:srgbClr val="7A3E9D"/>
                </a:solidFill>
                <a:effectLst/>
              </a:rPr>
              <a:t>x</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7A3E9D"/>
                </a:solidFill>
                <a:effectLst/>
              </a:rPr>
              <a:t>rhs</a:t>
            </a:r>
            <a:r>
              <a:rPr lang="en-US" altLang="zh-CN" sz="1400" b="0" dirty="0" err="1">
                <a:solidFill>
                  <a:srgbClr val="777777"/>
                </a:solidFill>
                <a:effectLst/>
              </a:rPr>
              <a:t>.</a:t>
            </a:r>
            <a:r>
              <a:rPr lang="en-US" altLang="zh-CN" sz="1400" b="0" dirty="0" err="1">
                <a:solidFill>
                  <a:srgbClr val="7A3E9D"/>
                </a:solidFill>
                <a:effectLst/>
              </a:rPr>
              <a:t>y</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7A3E9D"/>
                </a:solidFill>
                <a:effectLst/>
              </a:rPr>
              <a:t>rhs</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777777"/>
                </a:solidFill>
                <a:effectLst/>
              </a:rPr>
              <a:t>); </a:t>
            </a:r>
            <a:endParaRPr lang="en-US" altLang="zh-CN" sz="1400" b="0" dirty="0">
              <a:solidFill>
                <a:schemeClr val="tx1">
                  <a:lumMod val="95000"/>
                  <a:lumOff val="5000"/>
                </a:schemeClr>
              </a:solidFill>
              <a:effectLst/>
            </a:endParaRPr>
          </a:p>
          <a:p>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333333"/>
                </a:solidFill>
                <a:effectLst/>
              </a:rPr>
              <a:t>//</a:t>
            </a:r>
            <a:r>
              <a:rPr lang="en-US" altLang="zh-CN" sz="1400" b="0" i="1" dirty="0">
                <a:solidFill>
                  <a:srgbClr val="AAAAAA"/>
                </a:solidFill>
                <a:effectLst/>
                <a:latin typeface="方正兰亭黑简体" panose="02000000000000000000" pitchFamily="2" charset="-122"/>
                <a:ea typeface="方正兰亭黑简体" panose="02000000000000000000" pitchFamily="2" charset="-122"/>
              </a:rPr>
              <a:t>       </a:t>
            </a:r>
            <a:r>
              <a:rPr lang="zh-CN" altLang="en-US" sz="1400" dirty="0">
                <a:solidFill>
                  <a:schemeClr val="tx1">
                    <a:lumMod val="95000"/>
                    <a:lumOff val="5000"/>
                  </a:schemeClr>
                </a:solidFill>
                <a:latin typeface="方正兰亭黑简体" panose="02000000000000000000" pitchFamily="2" charset="-122"/>
                <a:ea typeface="方正兰亭黑简体" panose="02000000000000000000" pitchFamily="2" charset="-122"/>
              </a:rPr>
              <a:t>测试套</a:t>
            </a:r>
            <a:r>
              <a:rPr lang="en-US" altLang="zh-CN" sz="1400" dirty="0">
                <a:solidFill>
                  <a:schemeClr val="tx1">
                    <a:lumMod val="95000"/>
                    <a:lumOff val="5000"/>
                  </a:schemeClr>
                </a:solidFill>
                <a:latin typeface="方正兰亭黑简体" panose="02000000000000000000" pitchFamily="2" charset="-122"/>
                <a:ea typeface="方正兰亭黑简体" panose="02000000000000000000" pitchFamily="2" charset="-122"/>
              </a:rPr>
              <a:t>            </a:t>
            </a:r>
            <a:r>
              <a:rPr lang="zh-CN" altLang="en-US" sz="1400" dirty="0">
                <a:solidFill>
                  <a:schemeClr val="tx1">
                    <a:lumMod val="95000"/>
                    <a:lumOff val="5000"/>
                  </a:schemeClr>
                </a:solidFill>
                <a:latin typeface="方正兰亭黑简体" panose="02000000000000000000" pitchFamily="2" charset="-122"/>
                <a:ea typeface="方正兰亭黑简体" panose="02000000000000000000" pitchFamily="2" charset="-122"/>
              </a:rPr>
              <a:t>测试用例名，清晰地描述了预期行为和测试的条件，更容易理解测试在验证什么</a:t>
            </a:r>
            <a:endParaRPr lang="en-US" altLang="zh-CN" sz="1400" b="0" dirty="0">
              <a:solidFill>
                <a:schemeClr val="tx1">
                  <a:lumMod val="95000"/>
                  <a:lumOff val="5000"/>
                </a:schemeClr>
              </a:solidFill>
              <a:effectLst/>
              <a:latin typeface="方正兰亭黑简体" panose="02000000000000000000" pitchFamily="2" charset="-122"/>
              <a:ea typeface="方正兰亭黑简体" panose="02000000000000000000" pitchFamily="2" charset="-122"/>
            </a:endParaRPr>
          </a:p>
          <a:p>
            <a:r>
              <a:rPr lang="en-US" altLang="zh-CN" sz="1400" b="1" dirty="0">
                <a:solidFill>
                  <a:srgbClr val="AA3731"/>
                </a:solidFill>
                <a:effectLst/>
              </a:rPr>
              <a:t>TEST</a:t>
            </a:r>
            <a:r>
              <a:rPr lang="en-US" altLang="zh-CN" sz="1400" b="0" dirty="0">
                <a:solidFill>
                  <a:srgbClr val="777777"/>
                </a:solidFill>
                <a:effectLst/>
              </a:rPr>
              <a:t>(</a:t>
            </a:r>
            <a:r>
              <a:rPr lang="en-US" altLang="zh-CN" sz="1400" b="0" dirty="0" err="1">
                <a:solidFill>
                  <a:srgbClr val="333333"/>
                </a:solidFill>
                <a:effectLst/>
              </a:rPr>
              <a:t>ExecutorTest</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333333"/>
                </a:solidFill>
                <a:effectLst/>
              </a:rPr>
              <a:t>should_return_init_pose_when_without_command</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i="1" dirty="0">
                <a:solidFill>
                  <a:srgbClr val="AAAAAA"/>
                </a:solidFill>
                <a:effectLst/>
              </a:rPr>
              <a:t>    // given</a:t>
            </a:r>
            <a:endParaRPr lang="en-US" altLang="zh-CN" sz="1400" b="0" dirty="0">
              <a:solidFill>
                <a:srgbClr val="333333"/>
              </a:solidFill>
              <a:effectLst/>
            </a:endParaRPr>
          </a:p>
          <a:p>
            <a:r>
              <a:rPr lang="en-US" altLang="zh-CN" sz="1400" b="0" dirty="0">
                <a:solidFill>
                  <a:srgbClr val="333333"/>
                </a:solidFill>
                <a:effectLst/>
              </a:rPr>
              <a:t>    </a:t>
            </a:r>
            <a:r>
              <a:rPr lang="en-US" altLang="zh-CN" sz="1400" b="1" dirty="0">
                <a:solidFill>
                  <a:srgbClr val="7A3E9D"/>
                </a:solidFill>
                <a:effectLst/>
              </a:rPr>
              <a:t>std</a:t>
            </a:r>
            <a:r>
              <a:rPr lang="en-US" altLang="zh-CN" sz="1400" b="0" dirty="0">
                <a:solidFill>
                  <a:srgbClr val="777777"/>
                </a:solidFill>
                <a:effectLst/>
              </a:rPr>
              <a:t>::</a:t>
            </a:r>
            <a:r>
              <a:rPr lang="en-US" altLang="zh-CN" sz="1400" b="1" dirty="0" err="1">
                <a:solidFill>
                  <a:srgbClr val="7A3E9D"/>
                </a:solidFill>
                <a:effectLst/>
              </a:rPr>
              <a:t>unique_ptr</a:t>
            </a:r>
            <a:r>
              <a:rPr lang="en-US" altLang="zh-CN" sz="1400" b="0" dirty="0">
                <a:solidFill>
                  <a:srgbClr val="777777"/>
                </a:solidFill>
                <a:effectLst/>
              </a:rPr>
              <a:t>&lt;</a:t>
            </a:r>
            <a:r>
              <a:rPr lang="en-US" altLang="zh-CN" sz="1400" b="1" dirty="0">
                <a:solidFill>
                  <a:srgbClr val="7A3E9D"/>
                </a:solidFill>
                <a:effectLst/>
              </a:rPr>
              <a:t>Executor</a:t>
            </a:r>
            <a:r>
              <a:rPr lang="en-US" altLang="zh-CN" sz="1400" b="0" dirty="0">
                <a:solidFill>
                  <a:srgbClr val="777777"/>
                </a:solidFill>
                <a:effectLst/>
              </a:rPr>
              <a:t>&gt;</a:t>
            </a:r>
            <a:r>
              <a:rPr lang="en-US" altLang="zh-CN" sz="1400" b="0" dirty="0">
                <a:solidFill>
                  <a:srgbClr val="333333"/>
                </a:solidFill>
                <a:effectLst/>
              </a:rPr>
              <a:t> </a:t>
            </a:r>
            <a:r>
              <a:rPr lang="en-US" altLang="zh-CN" sz="1400" b="1" dirty="0">
                <a:solidFill>
                  <a:srgbClr val="7A3E9D"/>
                </a:solidFill>
                <a:effectLst/>
              </a:rPr>
              <a:t>executor</a:t>
            </a:r>
            <a:r>
              <a:rPr lang="en-US" altLang="zh-CN" sz="1400" b="0" dirty="0">
                <a:solidFill>
                  <a:srgbClr val="777777"/>
                </a:solidFill>
                <a:effectLst/>
              </a:rPr>
              <a:t>(</a:t>
            </a:r>
            <a:r>
              <a:rPr lang="en-US" altLang="zh-CN" sz="1400" b="1" dirty="0">
                <a:solidFill>
                  <a:srgbClr val="7A3E9D"/>
                </a:solidFill>
                <a:effectLst/>
              </a:rPr>
              <a:t>Executor</a:t>
            </a:r>
            <a:r>
              <a:rPr lang="en-US" altLang="zh-CN" sz="1400" b="0" dirty="0">
                <a:solidFill>
                  <a:srgbClr val="777777"/>
                </a:solidFill>
                <a:effectLst/>
              </a:rPr>
              <a:t>::</a:t>
            </a:r>
            <a:r>
              <a:rPr lang="en-US" altLang="zh-CN" sz="1400" b="1" dirty="0" err="1">
                <a:solidFill>
                  <a:srgbClr val="AA3731"/>
                </a:solidFill>
                <a:effectLst/>
              </a:rPr>
              <a:t>NewExecutor</a:t>
            </a:r>
            <a:r>
              <a:rPr lang="en-US" altLang="zh-CN" sz="1400" b="0" dirty="0">
                <a:solidFill>
                  <a:srgbClr val="777777"/>
                </a:solidFill>
                <a:effectLst/>
              </a:rPr>
              <a:t>(</a:t>
            </a:r>
            <a:r>
              <a:rPr lang="en-US" altLang="zh-CN" sz="1400" b="0" dirty="0">
                <a:solidFill>
                  <a:srgbClr val="333333"/>
                </a:solidFill>
                <a:effectLst/>
              </a:rPr>
              <a:t>{</a:t>
            </a:r>
            <a:r>
              <a:rPr lang="en-US" altLang="zh-CN" sz="1400" b="0" dirty="0">
                <a:solidFill>
                  <a:srgbClr val="9C5D27"/>
                </a:solidFill>
                <a:effectLst/>
              </a:rPr>
              <a:t>0</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9C5D27"/>
                </a:solidFill>
                <a:effectLst/>
              </a:rPr>
              <a:t>0</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E</a:t>
            </a:r>
            <a:r>
              <a:rPr lang="en-US" altLang="zh-CN" sz="1400" b="0" dirty="0">
                <a:solidFill>
                  <a:srgbClr val="777777"/>
                </a:solidFill>
                <a:effectLst/>
              </a:rPr>
              <a:t>'</a:t>
            </a:r>
            <a:r>
              <a:rPr lang="en-US" altLang="zh-CN" sz="1400" b="0" dirty="0">
                <a:solidFill>
                  <a:srgbClr val="333333"/>
                </a:solidFill>
                <a:effectLst/>
              </a:rPr>
              <a:t>}</a:t>
            </a:r>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i="1" dirty="0">
                <a:solidFill>
                  <a:srgbClr val="AAAAAA"/>
                </a:solidFill>
                <a:effectLst/>
              </a:rPr>
              <a:t>    // when		</a:t>
            </a:r>
            <a:r>
              <a:rPr lang="zh-CN" altLang="en-US" sz="1400" b="0" i="0" dirty="0">
                <a:solidFill>
                  <a:schemeClr val="tx1">
                    <a:lumMod val="95000"/>
                    <a:lumOff val="5000"/>
                  </a:schemeClr>
                </a:solidFill>
                <a:effectLst/>
                <a:latin typeface="方正兰亭黑简体" panose="02000000000000000000" pitchFamily="2" charset="-122"/>
                <a:ea typeface="方正兰亭黑简体" panose="02000000000000000000" pitchFamily="2" charset="-122"/>
              </a:rPr>
              <a:t>测试遵循了 </a:t>
            </a:r>
            <a:r>
              <a:rPr lang="en-US" altLang="zh-CN" sz="1400" b="0" i="0" dirty="0">
                <a:solidFill>
                  <a:schemeClr val="tx1">
                    <a:lumMod val="95000"/>
                    <a:lumOff val="5000"/>
                  </a:schemeClr>
                </a:solidFill>
                <a:effectLst/>
                <a:latin typeface="方正兰亭黑简体" panose="02000000000000000000" pitchFamily="2" charset="-122"/>
                <a:ea typeface="方正兰亭黑简体" panose="02000000000000000000" pitchFamily="2" charset="-122"/>
              </a:rPr>
              <a:t>Arrange-Act-Assert (AAA) </a:t>
            </a:r>
            <a:r>
              <a:rPr lang="zh-CN" altLang="en-US" sz="1400" b="0" i="0" dirty="0">
                <a:solidFill>
                  <a:schemeClr val="tx1">
                    <a:lumMod val="95000"/>
                    <a:lumOff val="5000"/>
                  </a:schemeClr>
                </a:solidFill>
                <a:effectLst/>
                <a:latin typeface="方正兰亭黑简体" panose="02000000000000000000" pitchFamily="2" charset="-122"/>
                <a:ea typeface="方正兰亭黑简体" panose="02000000000000000000" pitchFamily="2" charset="-122"/>
              </a:rPr>
              <a:t>模式，这是提高可读性和维护性的好习惯</a:t>
            </a:r>
            <a:endParaRPr lang="zh-CN" altLang="en-US" sz="1400" dirty="0">
              <a:solidFill>
                <a:schemeClr val="tx1">
                  <a:lumMod val="95000"/>
                  <a:lumOff val="5000"/>
                </a:schemeClr>
              </a:solidFill>
              <a:latin typeface="方正兰亭黑简体" panose="02000000000000000000" pitchFamily="2" charset="-122"/>
              <a:ea typeface="方正兰亭黑简体" panose="02000000000000000000" pitchFamily="2" charset="-122"/>
            </a:endParaRPr>
          </a:p>
          <a:p>
            <a:br>
              <a:rPr lang="en-US" altLang="zh-CN" sz="1400" b="0" dirty="0">
                <a:solidFill>
                  <a:srgbClr val="333333"/>
                </a:solidFill>
                <a:effectLst/>
              </a:rPr>
            </a:br>
            <a:r>
              <a:rPr lang="en-US" altLang="zh-CN" sz="1400" b="0" i="1" dirty="0">
                <a:solidFill>
                  <a:srgbClr val="AAAAAA"/>
                </a:solidFill>
                <a:effectLst/>
              </a:rPr>
              <a:t>    // then</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1" dirty="0">
                <a:solidFill>
                  <a:srgbClr val="7A3E9D"/>
                </a:solidFill>
                <a:effectLst/>
              </a:rPr>
              <a:t>Pose</a:t>
            </a:r>
            <a:r>
              <a:rPr lang="en-US" altLang="zh-CN" sz="1400" b="0" dirty="0">
                <a:solidFill>
                  <a:srgbClr val="333333"/>
                </a:solidFill>
                <a:effectLst/>
              </a:rPr>
              <a:t> </a:t>
            </a:r>
            <a:r>
              <a:rPr lang="en-US" altLang="zh-CN" sz="1400" b="1" dirty="0">
                <a:solidFill>
                  <a:srgbClr val="7A3E9D"/>
                </a:solidFill>
                <a:effectLst/>
              </a:rPr>
              <a:t>target</a:t>
            </a:r>
            <a:r>
              <a:rPr lang="en-US" altLang="zh-CN" sz="1400" b="0" dirty="0">
                <a:solidFill>
                  <a:srgbClr val="777777"/>
                </a:solidFill>
                <a:effectLst/>
              </a:rPr>
              <a:t>(</a:t>
            </a:r>
            <a:r>
              <a:rPr lang="en-US" altLang="zh-CN" sz="1400" b="0" dirty="0">
                <a:solidFill>
                  <a:srgbClr val="333333"/>
                </a:solidFill>
                <a:effectLst/>
              </a:rPr>
              <a:t>{</a:t>
            </a:r>
            <a:r>
              <a:rPr lang="en-US" altLang="zh-CN" sz="1400" b="0" dirty="0">
                <a:solidFill>
                  <a:srgbClr val="9C5D27"/>
                </a:solidFill>
                <a:effectLst/>
              </a:rPr>
              <a:t>0</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9C5D27"/>
                </a:solidFill>
                <a:effectLst/>
              </a:rPr>
              <a:t>0</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E</a:t>
            </a:r>
            <a:r>
              <a:rPr lang="en-US" altLang="zh-CN" sz="1400" b="0" dirty="0">
                <a:solidFill>
                  <a:srgbClr val="777777"/>
                </a:solidFill>
                <a:effectLst/>
              </a:rPr>
              <a:t>'</a:t>
            </a:r>
            <a:r>
              <a:rPr lang="en-US" altLang="zh-CN" sz="1400" b="0" dirty="0">
                <a:solidFill>
                  <a:srgbClr val="333333"/>
                </a:solidFill>
                <a:effectLst/>
              </a:rPr>
              <a:t>}</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1" dirty="0">
                <a:solidFill>
                  <a:srgbClr val="AA3731"/>
                </a:solidFill>
                <a:effectLst/>
              </a:rPr>
              <a:t>ASSERT_EQ</a:t>
            </a:r>
            <a:r>
              <a:rPr lang="en-US" altLang="zh-CN" sz="1400" b="0" dirty="0">
                <a:solidFill>
                  <a:srgbClr val="777777"/>
                </a:solidFill>
                <a:effectLst/>
              </a:rPr>
              <a:t>(</a:t>
            </a:r>
            <a:r>
              <a:rPr lang="en-US" altLang="zh-CN" sz="1400" b="0" dirty="0">
                <a:solidFill>
                  <a:srgbClr val="7A3E9D"/>
                </a:solidFill>
                <a:effectLst/>
              </a:rPr>
              <a:t>target</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A3E9D"/>
                </a:solidFill>
                <a:effectLst/>
              </a:rPr>
              <a:t>executor</a:t>
            </a:r>
            <a:r>
              <a:rPr lang="en-US" altLang="zh-CN" sz="1400" b="1" dirty="0">
                <a:solidFill>
                  <a:srgbClr val="AA3731"/>
                </a:solidFill>
                <a:effectLst/>
              </a:rPr>
              <a:t>-&gt;Query</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r>
              <a:rPr lang="en-US" altLang="zh-CN" sz="1400" b="0" i="1" dirty="0">
                <a:solidFill>
                  <a:srgbClr val="AAAAAA"/>
                </a:solidFill>
                <a:effectLst/>
              </a:rPr>
              <a:t>  // namespace </a:t>
            </a:r>
            <a:r>
              <a:rPr lang="en-US" altLang="zh-CN" sz="1400" b="0" i="1" dirty="0" err="1">
                <a:solidFill>
                  <a:srgbClr val="AAAAAA"/>
                </a:solidFill>
                <a:effectLst/>
              </a:rPr>
              <a:t>adas</a:t>
            </a:r>
            <a:endParaRPr lang="en-US" altLang="zh-CN" sz="1400" b="0" dirty="0">
              <a:solidFill>
                <a:srgbClr val="333333"/>
              </a:solidFill>
              <a:effectLst/>
            </a:endParaRPr>
          </a:p>
        </p:txBody>
      </p:sp>
      <p:sp>
        <p:nvSpPr>
          <p:cNvPr id="23" name="文本框 22"/>
          <p:cNvSpPr txBox="1"/>
          <p:nvPr/>
        </p:nvSpPr>
        <p:spPr>
          <a:xfrm>
            <a:off x="5769214" y="1431430"/>
            <a:ext cx="4198875" cy="369332"/>
          </a:xfrm>
          <a:prstGeom prst="rect">
            <a:avLst/>
          </a:prstGeom>
          <a:noFill/>
        </p:spPr>
        <p:txBody>
          <a:bodyPr wrap="square">
            <a:spAutoFit/>
          </a:bodyPr>
          <a:lstStyle/>
          <a:p>
            <a:r>
              <a:rPr lang="zh-CN" altLang="en-US" b="0" i="0" dirty="0">
                <a:solidFill>
                  <a:srgbClr val="C00000"/>
                </a:solidFill>
                <a:effectLst/>
                <a:latin typeface="方正兰亭黑简体" panose="02000000000000000000" pitchFamily="2" charset="-122"/>
                <a:ea typeface="方正兰亭黑简体" panose="02000000000000000000" pitchFamily="2" charset="-122"/>
              </a:rPr>
              <a:t>测试</a:t>
            </a:r>
            <a:r>
              <a:rPr lang="zh-CN" altLang="en-US" dirty="0">
                <a:solidFill>
                  <a:srgbClr val="C00000"/>
                </a:solidFill>
                <a:latin typeface="方正兰亭黑简体" panose="02000000000000000000" pitchFamily="2" charset="-122"/>
                <a:ea typeface="方正兰亭黑简体" panose="02000000000000000000" pitchFamily="2" charset="-122"/>
              </a:rPr>
              <a:t>用例</a:t>
            </a:r>
            <a:r>
              <a:rPr lang="zh-CN" altLang="en-US" b="0" i="0" dirty="0">
                <a:solidFill>
                  <a:srgbClr val="C00000"/>
                </a:solidFill>
                <a:effectLst/>
                <a:latin typeface="方正兰亭黑简体" panose="02000000000000000000" pitchFamily="2" charset="-122"/>
                <a:ea typeface="方正兰亭黑简体" panose="02000000000000000000" pitchFamily="2" charset="-122"/>
              </a:rPr>
              <a:t>简单明了，易于理解和维护</a:t>
            </a:r>
            <a:endParaRPr lang="zh-CN" altLang="en-US" dirty="0">
              <a:solidFill>
                <a:srgbClr val="C00000"/>
              </a:solidFill>
              <a:latin typeface="方正兰亭黑简体" panose="02000000000000000000" pitchFamily="2" charset="-122"/>
              <a:ea typeface="方正兰亭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xEl>
                                              <p:pRg st="7" end="7"/>
                                            </p:txEl>
                                          </p:spTgt>
                                        </p:tgtEl>
                                        <p:attrNameLst>
                                          <p:attrName>style.visibility</p:attrName>
                                        </p:attrNameLst>
                                      </p:cBhvr>
                                      <p:to>
                                        <p:strVal val="visible"/>
                                      </p:to>
                                    </p:set>
                                    <p:animEffect transition="in" filter="fade">
                                      <p:cBhvr>
                                        <p:cTn id="7" dur="1000"/>
                                        <p:tgtEl>
                                          <p:spTgt spid="22">
                                            <p:txEl>
                                              <p:pRg st="7" end="7"/>
                                            </p:txEl>
                                          </p:spTgt>
                                        </p:tgtEl>
                                      </p:cBhvr>
                                    </p:animEffect>
                                    <p:anim calcmode="lin" valueType="num">
                                      <p:cBhvr>
                                        <p:cTn id="8" dur="1000" fill="hold"/>
                                        <p:tgtEl>
                                          <p:spTgt spid="22">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22">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
                                            <p:txEl>
                                              <p:pRg st="8" end="8"/>
                                            </p:txEl>
                                          </p:spTgt>
                                        </p:tgtEl>
                                        <p:attrNameLst>
                                          <p:attrName>style.visibility</p:attrName>
                                        </p:attrNameLst>
                                      </p:cBhvr>
                                      <p:to>
                                        <p:strVal val="visible"/>
                                      </p:to>
                                    </p:set>
                                    <p:animEffect transition="in" filter="fade">
                                      <p:cBhvr>
                                        <p:cTn id="12" dur="1000"/>
                                        <p:tgtEl>
                                          <p:spTgt spid="22">
                                            <p:txEl>
                                              <p:pRg st="8" end="8"/>
                                            </p:txEl>
                                          </p:spTgt>
                                        </p:tgtEl>
                                      </p:cBhvr>
                                    </p:animEffect>
                                    <p:anim calcmode="lin" valueType="num">
                                      <p:cBhvr>
                                        <p:cTn id="13" dur="1000" fill="hold"/>
                                        <p:tgtEl>
                                          <p:spTgt spid="22">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2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2">
                                            <p:txEl>
                                              <p:pRg st="9" end="9"/>
                                            </p:txEl>
                                          </p:spTgt>
                                        </p:tgtEl>
                                        <p:attrNameLst>
                                          <p:attrName>style.visibility</p:attrName>
                                        </p:attrNameLst>
                                      </p:cBhvr>
                                      <p:to>
                                        <p:strVal val="visible"/>
                                      </p:to>
                                    </p:set>
                                    <p:animEffect transition="in" filter="fade">
                                      <p:cBhvr>
                                        <p:cTn id="19" dur="1000"/>
                                        <p:tgtEl>
                                          <p:spTgt spid="22">
                                            <p:txEl>
                                              <p:pRg st="9" end="9"/>
                                            </p:txEl>
                                          </p:spTgt>
                                        </p:tgtEl>
                                      </p:cBhvr>
                                    </p:animEffect>
                                    <p:anim calcmode="lin" valueType="num">
                                      <p:cBhvr>
                                        <p:cTn id="20" dur="1000" fill="hold"/>
                                        <p:tgtEl>
                                          <p:spTgt spid="22">
                                            <p:txEl>
                                              <p:pRg st="9" end="9"/>
                                            </p:txEl>
                                          </p:spTgt>
                                        </p:tgtEl>
                                        <p:attrNameLst>
                                          <p:attrName>ppt_x</p:attrName>
                                        </p:attrNameLst>
                                      </p:cBhvr>
                                      <p:tavLst>
                                        <p:tav tm="0">
                                          <p:val>
                                            <p:strVal val="#ppt_x"/>
                                          </p:val>
                                        </p:tav>
                                        <p:tav tm="100000">
                                          <p:val>
                                            <p:strVal val="#ppt_x"/>
                                          </p:val>
                                        </p:tav>
                                      </p:tavLst>
                                    </p:anim>
                                    <p:anim calcmode="lin" valueType="num">
                                      <p:cBhvr>
                                        <p:cTn id="21" dur="1000" fill="hold"/>
                                        <p:tgtEl>
                                          <p:spTgt spid="22">
                                            <p:txEl>
                                              <p:pRg st="9" end="9"/>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2">
                                            <p:txEl>
                                              <p:pRg st="10" end="10"/>
                                            </p:txEl>
                                          </p:spTgt>
                                        </p:tgtEl>
                                        <p:attrNameLst>
                                          <p:attrName>style.visibility</p:attrName>
                                        </p:attrNameLst>
                                      </p:cBhvr>
                                      <p:to>
                                        <p:strVal val="visible"/>
                                      </p:to>
                                    </p:set>
                                    <p:animEffect transition="in" filter="fade">
                                      <p:cBhvr>
                                        <p:cTn id="24" dur="1000"/>
                                        <p:tgtEl>
                                          <p:spTgt spid="22">
                                            <p:txEl>
                                              <p:pRg st="10" end="10"/>
                                            </p:txEl>
                                          </p:spTgt>
                                        </p:tgtEl>
                                      </p:cBhvr>
                                    </p:animEffect>
                                    <p:anim calcmode="lin" valueType="num">
                                      <p:cBhvr>
                                        <p:cTn id="25" dur="1000" fill="hold"/>
                                        <p:tgtEl>
                                          <p:spTgt spid="22">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22">
                                            <p:txEl>
                                              <p:pRg st="10" end="1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2">
                                            <p:txEl>
                                              <p:pRg st="11" end="11"/>
                                            </p:txEl>
                                          </p:spTgt>
                                        </p:tgtEl>
                                        <p:attrNameLst>
                                          <p:attrName>style.visibility</p:attrName>
                                        </p:attrNameLst>
                                      </p:cBhvr>
                                      <p:to>
                                        <p:strVal val="visible"/>
                                      </p:to>
                                    </p:set>
                                    <p:animEffect transition="in" filter="fade">
                                      <p:cBhvr>
                                        <p:cTn id="29" dur="1000"/>
                                        <p:tgtEl>
                                          <p:spTgt spid="22">
                                            <p:txEl>
                                              <p:pRg st="11" end="11"/>
                                            </p:txEl>
                                          </p:spTgt>
                                        </p:tgtEl>
                                      </p:cBhvr>
                                    </p:animEffect>
                                    <p:anim calcmode="lin" valueType="num">
                                      <p:cBhvr>
                                        <p:cTn id="30" dur="1000" fill="hold"/>
                                        <p:tgtEl>
                                          <p:spTgt spid="22">
                                            <p:txEl>
                                              <p:pRg st="11" end="11"/>
                                            </p:txEl>
                                          </p:spTgt>
                                        </p:tgtEl>
                                        <p:attrNameLst>
                                          <p:attrName>ppt_x</p:attrName>
                                        </p:attrNameLst>
                                      </p:cBhvr>
                                      <p:tavLst>
                                        <p:tav tm="0">
                                          <p:val>
                                            <p:strVal val="#ppt_x"/>
                                          </p:val>
                                        </p:tav>
                                        <p:tav tm="100000">
                                          <p:val>
                                            <p:strVal val="#ppt_x"/>
                                          </p:val>
                                        </p:tav>
                                      </p:tavLst>
                                    </p:anim>
                                    <p:anim calcmode="lin" valueType="num">
                                      <p:cBhvr>
                                        <p:cTn id="31" dur="1000" fill="hold"/>
                                        <p:tgtEl>
                                          <p:spTgt spid="22">
                                            <p:txEl>
                                              <p:pRg st="11" end="11"/>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2">
                                            <p:txEl>
                                              <p:pRg st="12" end="12"/>
                                            </p:txEl>
                                          </p:spTgt>
                                        </p:tgtEl>
                                        <p:attrNameLst>
                                          <p:attrName>style.visibility</p:attrName>
                                        </p:attrNameLst>
                                      </p:cBhvr>
                                      <p:to>
                                        <p:strVal val="visible"/>
                                      </p:to>
                                    </p:set>
                                    <p:animEffect transition="in" filter="fade">
                                      <p:cBhvr>
                                        <p:cTn id="34" dur="1000"/>
                                        <p:tgtEl>
                                          <p:spTgt spid="22">
                                            <p:txEl>
                                              <p:pRg st="12" end="12"/>
                                            </p:txEl>
                                          </p:spTgt>
                                        </p:tgtEl>
                                      </p:cBhvr>
                                    </p:animEffect>
                                    <p:anim calcmode="lin" valueType="num">
                                      <p:cBhvr>
                                        <p:cTn id="35" dur="1000" fill="hold"/>
                                        <p:tgtEl>
                                          <p:spTgt spid="22">
                                            <p:txEl>
                                              <p:pRg st="12" end="12"/>
                                            </p:txEl>
                                          </p:spTgt>
                                        </p:tgtEl>
                                        <p:attrNameLst>
                                          <p:attrName>ppt_x</p:attrName>
                                        </p:attrNameLst>
                                      </p:cBhvr>
                                      <p:tavLst>
                                        <p:tav tm="0">
                                          <p:val>
                                            <p:strVal val="#ppt_x"/>
                                          </p:val>
                                        </p:tav>
                                        <p:tav tm="100000">
                                          <p:val>
                                            <p:strVal val="#ppt_x"/>
                                          </p:val>
                                        </p:tav>
                                      </p:tavLst>
                                    </p:anim>
                                    <p:anim calcmode="lin" valueType="num">
                                      <p:cBhvr>
                                        <p:cTn id="36" dur="1000" fill="hold"/>
                                        <p:tgtEl>
                                          <p:spTgt spid="22">
                                            <p:txEl>
                                              <p:pRg st="12" end="12"/>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2">
                                            <p:txEl>
                                              <p:pRg st="13" end="13"/>
                                            </p:txEl>
                                          </p:spTgt>
                                        </p:tgtEl>
                                        <p:attrNameLst>
                                          <p:attrName>style.visibility</p:attrName>
                                        </p:attrNameLst>
                                      </p:cBhvr>
                                      <p:to>
                                        <p:strVal val="visible"/>
                                      </p:to>
                                    </p:set>
                                    <p:animEffect transition="in" filter="fade">
                                      <p:cBhvr>
                                        <p:cTn id="39" dur="1000"/>
                                        <p:tgtEl>
                                          <p:spTgt spid="22">
                                            <p:txEl>
                                              <p:pRg st="13" end="13"/>
                                            </p:txEl>
                                          </p:spTgt>
                                        </p:tgtEl>
                                      </p:cBhvr>
                                    </p:animEffect>
                                    <p:anim calcmode="lin" valueType="num">
                                      <p:cBhvr>
                                        <p:cTn id="40" dur="1000" fill="hold"/>
                                        <p:tgtEl>
                                          <p:spTgt spid="22">
                                            <p:txEl>
                                              <p:pRg st="13" end="13"/>
                                            </p:txEl>
                                          </p:spTgt>
                                        </p:tgtEl>
                                        <p:attrNameLst>
                                          <p:attrName>ppt_x</p:attrName>
                                        </p:attrNameLst>
                                      </p:cBhvr>
                                      <p:tavLst>
                                        <p:tav tm="0">
                                          <p:val>
                                            <p:strVal val="#ppt_x"/>
                                          </p:val>
                                        </p:tav>
                                        <p:tav tm="100000">
                                          <p:val>
                                            <p:strVal val="#ppt_x"/>
                                          </p:val>
                                        </p:tav>
                                      </p:tavLst>
                                    </p:anim>
                                    <p:anim calcmode="lin" valueType="num">
                                      <p:cBhvr>
                                        <p:cTn id="41" dur="1000" fill="hold"/>
                                        <p:tgtEl>
                                          <p:spTgt spid="22">
                                            <p:txEl>
                                              <p:pRg st="13" end="13"/>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2">
                                            <p:txEl>
                                              <p:pRg st="14" end="14"/>
                                            </p:txEl>
                                          </p:spTgt>
                                        </p:tgtEl>
                                        <p:attrNameLst>
                                          <p:attrName>style.visibility</p:attrName>
                                        </p:attrNameLst>
                                      </p:cBhvr>
                                      <p:to>
                                        <p:strVal val="visible"/>
                                      </p:to>
                                    </p:set>
                                    <p:animEffect transition="in" filter="fade">
                                      <p:cBhvr>
                                        <p:cTn id="44" dur="1000"/>
                                        <p:tgtEl>
                                          <p:spTgt spid="22">
                                            <p:txEl>
                                              <p:pRg st="14" end="14"/>
                                            </p:txEl>
                                          </p:spTgt>
                                        </p:tgtEl>
                                      </p:cBhvr>
                                    </p:animEffect>
                                    <p:anim calcmode="lin" valueType="num">
                                      <p:cBhvr>
                                        <p:cTn id="45" dur="1000" fill="hold"/>
                                        <p:tgtEl>
                                          <p:spTgt spid="22">
                                            <p:txEl>
                                              <p:pRg st="14" end="14"/>
                                            </p:txEl>
                                          </p:spTgt>
                                        </p:tgtEl>
                                        <p:attrNameLst>
                                          <p:attrName>ppt_x</p:attrName>
                                        </p:attrNameLst>
                                      </p:cBhvr>
                                      <p:tavLst>
                                        <p:tav tm="0">
                                          <p:val>
                                            <p:strVal val="#ppt_x"/>
                                          </p:val>
                                        </p:tav>
                                        <p:tav tm="100000">
                                          <p:val>
                                            <p:strVal val="#ppt_x"/>
                                          </p:val>
                                        </p:tav>
                                      </p:tavLst>
                                    </p:anim>
                                    <p:anim calcmode="lin" valueType="num">
                                      <p:cBhvr>
                                        <p:cTn id="46" dur="1000" fill="hold"/>
                                        <p:tgtEl>
                                          <p:spTgt spid="22">
                                            <p:txEl>
                                              <p:pRg st="14" end="14"/>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2">
                                            <p:txEl>
                                              <p:pRg st="15" end="15"/>
                                            </p:txEl>
                                          </p:spTgt>
                                        </p:tgtEl>
                                        <p:attrNameLst>
                                          <p:attrName>style.visibility</p:attrName>
                                        </p:attrNameLst>
                                      </p:cBhvr>
                                      <p:to>
                                        <p:strVal val="visible"/>
                                      </p:to>
                                    </p:set>
                                    <p:animEffect transition="in" filter="fade">
                                      <p:cBhvr>
                                        <p:cTn id="49" dur="1000"/>
                                        <p:tgtEl>
                                          <p:spTgt spid="22">
                                            <p:txEl>
                                              <p:pRg st="15" end="15"/>
                                            </p:txEl>
                                          </p:spTgt>
                                        </p:tgtEl>
                                      </p:cBhvr>
                                    </p:animEffect>
                                    <p:anim calcmode="lin" valueType="num">
                                      <p:cBhvr>
                                        <p:cTn id="50" dur="1000" fill="hold"/>
                                        <p:tgtEl>
                                          <p:spTgt spid="22">
                                            <p:txEl>
                                              <p:pRg st="15" end="15"/>
                                            </p:txEl>
                                          </p:spTgt>
                                        </p:tgtEl>
                                        <p:attrNameLst>
                                          <p:attrName>ppt_x</p:attrName>
                                        </p:attrNameLst>
                                      </p:cBhvr>
                                      <p:tavLst>
                                        <p:tav tm="0">
                                          <p:val>
                                            <p:strVal val="#ppt_x"/>
                                          </p:val>
                                        </p:tav>
                                        <p:tav tm="100000">
                                          <p:val>
                                            <p:strVal val="#ppt_x"/>
                                          </p:val>
                                        </p:tav>
                                      </p:tavLst>
                                    </p:anim>
                                    <p:anim calcmode="lin" valueType="num">
                                      <p:cBhvr>
                                        <p:cTn id="51" dur="1000" fill="hold"/>
                                        <p:tgtEl>
                                          <p:spTgt spid="22">
                                            <p:txEl>
                                              <p:pRg st="15" end="15"/>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2">
                                            <p:txEl>
                                              <p:pRg st="16" end="16"/>
                                            </p:txEl>
                                          </p:spTgt>
                                        </p:tgtEl>
                                        <p:attrNameLst>
                                          <p:attrName>style.visibility</p:attrName>
                                        </p:attrNameLst>
                                      </p:cBhvr>
                                      <p:to>
                                        <p:strVal val="visible"/>
                                      </p:to>
                                    </p:set>
                                    <p:animEffect transition="in" filter="fade">
                                      <p:cBhvr>
                                        <p:cTn id="54" dur="1000"/>
                                        <p:tgtEl>
                                          <p:spTgt spid="22">
                                            <p:txEl>
                                              <p:pRg st="16" end="16"/>
                                            </p:txEl>
                                          </p:spTgt>
                                        </p:tgtEl>
                                      </p:cBhvr>
                                    </p:animEffect>
                                    <p:anim calcmode="lin" valueType="num">
                                      <p:cBhvr>
                                        <p:cTn id="55" dur="1000" fill="hold"/>
                                        <p:tgtEl>
                                          <p:spTgt spid="22">
                                            <p:txEl>
                                              <p:pRg st="16" end="16"/>
                                            </p:txEl>
                                          </p:spTgt>
                                        </p:tgtEl>
                                        <p:attrNameLst>
                                          <p:attrName>ppt_x</p:attrName>
                                        </p:attrNameLst>
                                      </p:cBhvr>
                                      <p:tavLst>
                                        <p:tav tm="0">
                                          <p:val>
                                            <p:strVal val="#ppt_x"/>
                                          </p:val>
                                        </p:tav>
                                        <p:tav tm="100000">
                                          <p:val>
                                            <p:strVal val="#ppt_x"/>
                                          </p:val>
                                        </p:tav>
                                      </p:tavLst>
                                    </p:anim>
                                    <p:anim calcmode="lin" valueType="num">
                                      <p:cBhvr>
                                        <p:cTn id="56" dur="1000" fill="hold"/>
                                        <p:tgtEl>
                                          <p:spTgt spid="22">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2">
                                            <p:txEl>
                                              <p:pRg st="3" end="3"/>
                                            </p:txEl>
                                          </p:spTgt>
                                        </p:tgtEl>
                                        <p:attrNameLst>
                                          <p:attrName>style.visibility</p:attrName>
                                        </p:attrNameLst>
                                      </p:cBhvr>
                                      <p:to>
                                        <p:strVal val="visible"/>
                                      </p:to>
                                    </p:set>
                                    <p:animEffect transition="in" filter="fade">
                                      <p:cBhvr>
                                        <p:cTn id="61" dur="1000"/>
                                        <p:tgtEl>
                                          <p:spTgt spid="22">
                                            <p:txEl>
                                              <p:pRg st="3" end="3"/>
                                            </p:txEl>
                                          </p:spTgt>
                                        </p:tgtEl>
                                      </p:cBhvr>
                                    </p:animEffect>
                                    <p:anim calcmode="lin" valueType="num">
                                      <p:cBhvr>
                                        <p:cTn id="62" dur="1000" fill="hold"/>
                                        <p:tgtEl>
                                          <p:spTgt spid="22">
                                            <p:txEl>
                                              <p:pRg st="3" end="3"/>
                                            </p:txEl>
                                          </p:spTgt>
                                        </p:tgtEl>
                                        <p:attrNameLst>
                                          <p:attrName>ppt_x</p:attrName>
                                        </p:attrNameLst>
                                      </p:cBhvr>
                                      <p:tavLst>
                                        <p:tav tm="0">
                                          <p:val>
                                            <p:strVal val="#ppt_x"/>
                                          </p:val>
                                        </p:tav>
                                        <p:tav tm="100000">
                                          <p:val>
                                            <p:strVal val="#ppt_x"/>
                                          </p:val>
                                        </p:tav>
                                      </p:tavLst>
                                    </p:anim>
                                    <p:anim calcmode="lin" valueType="num">
                                      <p:cBhvr>
                                        <p:cTn id="63" dur="1000" fill="hold"/>
                                        <p:tgtEl>
                                          <p:spTgt spid="22">
                                            <p:txEl>
                                              <p:pRg st="3" end="3"/>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22">
                                            <p:txEl>
                                              <p:pRg st="4" end="4"/>
                                            </p:txEl>
                                          </p:spTgt>
                                        </p:tgtEl>
                                        <p:attrNameLst>
                                          <p:attrName>style.visibility</p:attrName>
                                        </p:attrNameLst>
                                      </p:cBhvr>
                                      <p:to>
                                        <p:strVal val="visible"/>
                                      </p:to>
                                    </p:set>
                                    <p:animEffect transition="in" filter="fade">
                                      <p:cBhvr>
                                        <p:cTn id="66" dur="1000"/>
                                        <p:tgtEl>
                                          <p:spTgt spid="22">
                                            <p:txEl>
                                              <p:pRg st="4" end="4"/>
                                            </p:txEl>
                                          </p:spTgt>
                                        </p:tgtEl>
                                      </p:cBhvr>
                                    </p:animEffect>
                                    <p:anim calcmode="lin" valueType="num">
                                      <p:cBhvr>
                                        <p:cTn id="67" dur="1000" fill="hold"/>
                                        <p:tgtEl>
                                          <p:spTgt spid="22">
                                            <p:txEl>
                                              <p:pRg st="4" end="4"/>
                                            </p:txEl>
                                          </p:spTgt>
                                        </p:tgtEl>
                                        <p:attrNameLst>
                                          <p:attrName>ppt_x</p:attrName>
                                        </p:attrNameLst>
                                      </p:cBhvr>
                                      <p:tavLst>
                                        <p:tav tm="0">
                                          <p:val>
                                            <p:strVal val="#ppt_x"/>
                                          </p:val>
                                        </p:tav>
                                        <p:tav tm="100000">
                                          <p:val>
                                            <p:strVal val="#ppt_x"/>
                                          </p:val>
                                        </p:tav>
                                      </p:tavLst>
                                    </p:anim>
                                    <p:anim calcmode="lin" valueType="num">
                                      <p:cBhvr>
                                        <p:cTn id="68" dur="1000" fill="hold"/>
                                        <p:tgtEl>
                                          <p:spTgt spid="22">
                                            <p:txEl>
                                              <p:pRg st="4" end="4"/>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22">
                                            <p:txEl>
                                              <p:pRg st="5" end="5"/>
                                            </p:txEl>
                                          </p:spTgt>
                                        </p:tgtEl>
                                        <p:attrNameLst>
                                          <p:attrName>style.visibility</p:attrName>
                                        </p:attrNameLst>
                                      </p:cBhvr>
                                      <p:to>
                                        <p:strVal val="visible"/>
                                      </p:to>
                                    </p:set>
                                    <p:animEffect transition="in" filter="fade">
                                      <p:cBhvr>
                                        <p:cTn id="71" dur="1000"/>
                                        <p:tgtEl>
                                          <p:spTgt spid="22">
                                            <p:txEl>
                                              <p:pRg st="5" end="5"/>
                                            </p:txEl>
                                          </p:spTgt>
                                        </p:tgtEl>
                                      </p:cBhvr>
                                    </p:animEffect>
                                    <p:anim calcmode="lin" valueType="num">
                                      <p:cBhvr>
                                        <p:cTn id="72" dur="1000" fill="hold"/>
                                        <p:tgtEl>
                                          <p:spTgt spid="22">
                                            <p:txEl>
                                              <p:pRg st="5" end="5"/>
                                            </p:txEl>
                                          </p:spTgt>
                                        </p:tgtEl>
                                        <p:attrNameLst>
                                          <p:attrName>ppt_x</p:attrName>
                                        </p:attrNameLst>
                                      </p:cBhvr>
                                      <p:tavLst>
                                        <p:tav tm="0">
                                          <p:val>
                                            <p:strVal val="#ppt_x"/>
                                          </p:val>
                                        </p:tav>
                                        <p:tav tm="100000">
                                          <p:val>
                                            <p:strVal val="#ppt_x"/>
                                          </p:val>
                                        </p:tav>
                                      </p:tavLst>
                                    </p:anim>
                                    <p:anim calcmode="lin" valueType="num">
                                      <p:cBhvr>
                                        <p:cTn id="73" dur="1000" fill="hold"/>
                                        <p:tgtEl>
                                          <p:spTgt spid="22">
                                            <p:txEl>
                                              <p:pRg st="5" end="5"/>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2">
                                            <p:txEl>
                                              <p:pRg st="6" end="6"/>
                                            </p:txEl>
                                          </p:spTgt>
                                        </p:tgtEl>
                                        <p:attrNameLst>
                                          <p:attrName>style.visibility</p:attrName>
                                        </p:attrNameLst>
                                      </p:cBhvr>
                                      <p:to>
                                        <p:strVal val="visible"/>
                                      </p:to>
                                    </p:set>
                                    <p:animEffect transition="in" filter="fade">
                                      <p:cBhvr>
                                        <p:cTn id="76" dur="1000"/>
                                        <p:tgtEl>
                                          <p:spTgt spid="22">
                                            <p:txEl>
                                              <p:pRg st="6" end="6"/>
                                            </p:txEl>
                                          </p:spTgt>
                                        </p:tgtEl>
                                      </p:cBhvr>
                                    </p:animEffect>
                                    <p:anim calcmode="lin" valueType="num">
                                      <p:cBhvr>
                                        <p:cTn id="77" dur="1000" fill="hold"/>
                                        <p:tgtEl>
                                          <p:spTgt spid="22">
                                            <p:txEl>
                                              <p:pRg st="6" end="6"/>
                                            </p:txEl>
                                          </p:spTgt>
                                        </p:tgtEl>
                                        <p:attrNameLst>
                                          <p:attrName>ppt_x</p:attrName>
                                        </p:attrNameLst>
                                      </p:cBhvr>
                                      <p:tavLst>
                                        <p:tav tm="0">
                                          <p:val>
                                            <p:strVal val="#ppt_x"/>
                                          </p:val>
                                        </p:tav>
                                        <p:tav tm="100000">
                                          <p:val>
                                            <p:strVal val="#ppt_x"/>
                                          </p:val>
                                        </p:tav>
                                      </p:tavLst>
                                    </p:anim>
                                    <p:anim calcmode="lin" valueType="num">
                                      <p:cBhvr>
                                        <p:cTn id="78" dur="1000" fill="hold"/>
                                        <p:tgtEl>
                                          <p:spTgt spid="2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1000"/>
                                        <p:tgtEl>
                                          <p:spTgt spid="23"/>
                                        </p:tgtEl>
                                      </p:cBhvr>
                                    </p:animEffect>
                                    <p:anim calcmode="lin" valueType="num">
                                      <p:cBhvr>
                                        <p:cTn id="84" dur="1000" fill="hold"/>
                                        <p:tgtEl>
                                          <p:spTgt spid="23"/>
                                        </p:tgtEl>
                                        <p:attrNameLst>
                                          <p:attrName>ppt_x</p:attrName>
                                        </p:attrNameLst>
                                      </p:cBhvr>
                                      <p:tavLst>
                                        <p:tav tm="0">
                                          <p:val>
                                            <p:strVal val="#ppt_x"/>
                                          </p:val>
                                        </p:tav>
                                        <p:tav tm="100000">
                                          <p:val>
                                            <p:strVal val="#ppt_x"/>
                                          </p:val>
                                        </p:tav>
                                      </p:tavLst>
                                    </p:anim>
                                    <p:anim calcmode="lin" valueType="num">
                                      <p:cBhvr>
                                        <p:cTn id="8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3600" dirty="0">
                <a:latin typeface="方正兰亭黑简体" panose="02000000000000000000" pitchFamily="2" charset="-122"/>
              </a:rPr>
              <a:t>测试用例</a:t>
            </a:r>
            <a:r>
              <a:rPr lang="en-US" altLang="zh-CN" sz="3600" dirty="0">
                <a:latin typeface="方正兰亭黑简体" panose="02000000000000000000" pitchFamily="2" charset="-122"/>
              </a:rPr>
              <a:t>1</a:t>
            </a:r>
            <a:r>
              <a:rPr lang="zh-CN" altLang="en-US" sz="3600" dirty="0">
                <a:latin typeface="方正兰亭黑简体" panose="02000000000000000000" pitchFamily="2" charset="-122"/>
              </a:rPr>
              <a:t>：确保编译通过，接口定义落地</a:t>
            </a:r>
          </a:p>
        </p:txBody>
      </p:sp>
      <p:sp>
        <p:nvSpPr>
          <p:cNvPr id="3" name="文本框 2"/>
          <p:cNvSpPr txBox="1"/>
          <p:nvPr/>
        </p:nvSpPr>
        <p:spPr>
          <a:xfrm>
            <a:off x="3994355" y="1137601"/>
            <a:ext cx="7465808" cy="5078313"/>
          </a:xfrm>
          <a:prstGeom prst="rect">
            <a:avLst/>
          </a:prstGeom>
          <a:solidFill>
            <a:schemeClr val="bg1">
              <a:lumMod val="85000"/>
            </a:schemeClr>
          </a:solidFill>
          <a:ln>
            <a:noFill/>
          </a:ln>
        </p:spPr>
        <p:txBody>
          <a:bodyPr wrap="square" rtlCol="0">
            <a:spAutoFit/>
          </a:bodyPr>
          <a:lstStyle/>
          <a:p>
            <a:r>
              <a:rPr lang="en-US" altLang="zh-CN" sz="1200" b="0" dirty="0">
                <a:solidFill>
                  <a:srgbClr val="777777"/>
                </a:solidFill>
                <a:effectLst/>
              </a:rPr>
              <a:t>#</a:t>
            </a:r>
            <a:r>
              <a:rPr lang="en-US" altLang="zh-CN" sz="1200" b="0" dirty="0">
                <a:solidFill>
                  <a:srgbClr val="4B69C6"/>
                </a:solidFill>
                <a:effectLst/>
              </a:rPr>
              <a:t>pragma</a:t>
            </a:r>
            <a:r>
              <a:rPr lang="en-US" altLang="zh-CN" sz="1200" b="0" dirty="0">
                <a:solidFill>
                  <a:srgbClr val="333333"/>
                </a:solidFill>
                <a:effectLst/>
              </a:rPr>
              <a:t> once</a:t>
            </a:r>
            <a:br>
              <a:rPr lang="en-US" altLang="zh-CN" sz="1200" b="0" dirty="0">
                <a:solidFill>
                  <a:srgbClr val="333333"/>
                </a:solidFill>
                <a:effectLst/>
              </a:rPr>
            </a:br>
            <a:r>
              <a:rPr lang="en-US" altLang="zh-CN" sz="1200" b="0" dirty="0">
                <a:solidFill>
                  <a:srgbClr val="777777"/>
                </a:solidFill>
                <a:effectLst/>
              </a:rPr>
              <a:t>#</a:t>
            </a:r>
            <a:r>
              <a:rPr lang="en-US" altLang="zh-CN" sz="1200" b="0" dirty="0">
                <a:solidFill>
                  <a:srgbClr val="4B69C6"/>
                </a:solidFill>
                <a:effectLst/>
              </a:rPr>
              <a:t>include</a:t>
            </a:r>
            <a:r>
              <a:rPr lang="en-US" altLang="zh-CN" sz="1200" b="0" dirty="0">
                <a:solidFill>
                  <a:srgbClr val="333333"/>
                </a:solidFill>
                <a:effectLst/>
              </a:rPr>
              <a:t> </a:t>
            </a:r>
            <a:r>
              <a:rPr lang="en-US" altLang="zh-CN" sz="1200" b="0" dirty="0">
                <a:solidFill>
                  <a:srgbClr val="777777"/>
                </a:solidFill>
                <a:effectLst/>
              </a:rPr>
              <a:t>&lt;</a:t>
            </a:r>
            <a:r>
              <a:rPr lang="en-US" altLang="zh-CN" sz="1200" b="0" dirty="0">
                <a:solidFill>
                  <a:srgbClr val="448C27"/>
                </a:solidFill>
                <a:effectLst/>
              </a:rPr>
              <a:t>string</a:t>
            </a:r>
            <a:r>
              <a:rPr lang="en-US" altLang="zh-CN" sz="1200" b="0" dirty="0">
                <a:solidFill>
                  <a:srgbClr val="777777"/>
                </a:solidFill>
                <a:effectLst/>
              </a:rPr>
              <a:t>&gt;</a:t>
            </a:r>
            <a:br>
              <a:rPr lang="en-US" altLang="zh-CN" sz="1200" b="0" dirty="0">
                <a:solidFill>
                  <a:srgbClr val="333333"/>
                </a:solidFill>
                <a:effectLst/>
              </a:rPr>
            </a:br>
            <a:r>
              <a:rPr lang="en-US" altLang="zh-CN" sz="1200" b="0" dirty="0">
                <a:solidFill>
                  <a:srgbClr val="7A3E9D"/>
                </a:solidFill>
                <a:effectLst/>
              </a:rPr>
              <a:t>namespace</a:t>
            </a:r>
            <a:r>
              <a:rPr lang="en-US" altLang="zh-CN" sz="1200" b="0" dirty="0">
                <a:solidFill>
                  <a:srgbClr val="333333"/>
                </a:solidFill>
                <a:effectLst/>
              </a:rPr>
              <a:t> </a:t>
            </a:r>
            <a:r>
              <a:rPr lang="en-US" altLang="zh-CN" sz="1200" b="1" dirty="0" err="1">
                <a:solidFill>
                  <a:srgbClr val="7A3E9D"/>
                </a:solidFill>
                <a:effectLst/>
              </a:rPr>
              <a:t>adas</a:t>
            </a:r>
            <a:endParaRPr lang="en-US" altLang="zh-CN" sz="1200" b="0" dirty="0">
              <a:solidFill>
                <a:srgbClr val="333333"/>
              </a:solidFill>
              <a:effectLst/>
            </a:endParaRPr>
          </a:p>
          <a:p>
            <a:r>
              <a:rPr lang="en-US" altLang="zh-CN" sz="1200" b="0" dirty="0">
                <a:solidFill>
                  <a:srgbClr val="777777"/>
                </a:solidFill>
                <a:effectLst/>
              </a:rPr>
              <a:t>{</a:t>
            </a:r>
            <a:endParaRPr lang="en-US" altLang="zh-CN" sz="1200" b="0" dirty="0">
              <a:solidFill>
                <a:srgbClr val="333333"/>
              </a:solidFill>
              <a:effectLst/>
            </a:endParaRPr>
          </a:p>
          <a:p>
            <a:r>
              <a:rPr lang="en-US" altLang="zh-CN" sz="1200" b="0" dirty="0">
                <a:solidFill>
                  <a:srgbClr val="7A3E9D"/>
                </a:solidFill>
                <a:effectLst/>
              </a:rPr>
              <a:t>struct</a:t>
            </a:r>
            <a:r>
              <a:rPr lang="en-US" altLang="zh-CN" sz="1200" b="0" dirty="0">
                <a:solidFill>
                  <a:srgbClr val="333333"/>
                </a:solidFill>
                <a:effectLst/>
              </a:rPr>
              <a:t> </a:t>
            </a:r>
            <a:r>
              <a:rPr lang="en-US" altLang="zh-CN" sz="1200" b="1" dirty="0">
                <a:solidFill>
                  <a:srgbClr val="7A3E9D"/>
                </a:solidFill>
                <a:effectLst/>
              </a:rPr>
              <a:t>Pose</a:t>
            </a:r>
            <a:r>
              <a:rPr lang="en-US" altLang="zh-CN" sz="1200" b="0" dirty="0">
                <a:solidFill>
                  <a:srgbClr val="333333"/>
                </a:solidFill>
                <a:effectLst/>
              </a:rPr>
              <a:t> </a:t>
            </a:r>
            <a:r>
              <a:rPr lang="en-US" altLang="zh-CN" sz="1200" b="0" dirty="0">
                <a:solidFill>
                  <a:srgbClr val="777777"/>
                </a:solidFill>
                <a:effectLst/>
              </a:rPr>
              <a:t>{</a:t>
            </a:r>
            <a:endParaRPr lang="en-US" altLang="zh-CN" sz="1200" b="0" dirty="0">
              <a:solidFill>
                <a:srgbClr val="333333"/>
              </a:solidFill>
              <a:effectLst/>
            </a:endParaRPr>
          </a:p>
          <a:p>
            <a:r>
              <a:rPr lang="en-US" altLang="zh-CN" sz="1200" b="0" dirty="0">
                <a:solidFill>
                  <a:srgbClr val="333333"/>
                </a:solidFill>
                <a:effectLst/>
              </a:rPr>
              <a:t>    </a:t>
            </a:r>
            <a:r>
              <a:rPr lang="en-US" altLang="zh-CN" sz="1200" b="0" dirty="0">
                <a:solidFill>
                  <a:srgbClr val="7A3E9D"/>
                </a:solidFill>
                <a:effectLst/>
              </a:rPr>
              <a:t>int</a:t>
            </a:r>
            <a:r>
              <a:rPr lang="en-US" altLang="zh-CN" sz="1200" b="0" dirty="0">
                <a:solidFill>
                  <a:srgbClr val="333333"/>
                </a:solidFill>
                <a:effectLst/>
              </a:rPr>
              <a:t> </a:t>
            </a:r>
            <a:r>
              <a:rPr lang="en-US" altLang="zh-CN" sz="1200" b="0" dirty="0">
                <a:solidFill>
                  <a:srgbClr val="7A3E9D"/>
                </a:solidFill>
                <a:effectLst/>
              </a:rPr>
              <a:t>x</a:t>
            </a:r>
            <a:r>
              <a:rPr lang="en-US" altLang="zh-CN" sz="1200" b="0" dirty="0">
                <a:solidFill>
                  <a:srgbClr val="777777"/>
                </a:solidFill>
                <a:effectLst/>
              </a:rPr>
              <a:t>;</a:t>
            </a:r>
            <a:endParaRPr lang="en-US" altLang="zh-CN" sz="1200" b="0" dirty="0">
              <a:solidFill>
                <a:srgbClr val="333333"/>
              </a:solidFill>
              <a:effectLst/>
            </a:endParaRPr>
          </a:p>
          <a:p>
            <a:r>
              <a:rPr lang="en-US" altLang="zh-CN" sz="1200" b="0" dirty="0">
                <a:solidFill>
                  <a:srgbClr val="333333"/>
                </a:solidFill>
                <a:effectLst/>
              </a:rPr>
              <a:t>    </a:t>
            </a:r>
            <a:r>
              <a:rPr lang="en-US" altLang="zh-CN" sz="1200" b="0" dirty="0">
                <a:solidFill>
                  <a:srgbClr val="7A3E9D"/>
                </a:solidFill>
                <a:effectLst/>
              </a:rPr>
              <a:t>int</a:t>
            </a:r>
            <a:r>
              <a:rPr lang="en-US" altLang="zh-CN" sz="1200" b="0" dirty="0">
                <a:solidFill>
                  <a:srgbClr val="333333"/>
                </a:solidFill>
                <a:effectLst/>
              </a:rPr>
              <a:t> </a:t>
            </a:r>
            <a:r>
              <a:rPr lang="en-US" altLang="zh-CN" sz="1200" b="0" dirty="0">
                <a:solidFill>
                  <a:srgbClr val="7A3E9D"/>
                </a:solidFill>
                <a:effectLst/>
              </a:rPr>
              <a:t>y</a:t>
            </a:r>
            <a:r>
              <a:rPr lang="en-US" altLang="zh-CN" sz="1200" b="0" dirty="0">
                <a:solidFill>
                  <a:srgbClr val="777777"/>
                </a:solidFill>
                <a:effectLst/>
              </a:rPr>
              <a:t>;</a:t>
            </a:r>
            <a:endParaRPr lang="en-US" altLang="zh-CN" sz="1200" b="0" dirty="0">
              <a:solidFill>
                <a:srgbClr val="333333"/>
              </a:solidFill>
              <a:effectLst/>
            </a:endParaRPr>
          </a:p>
          <a:p>
            <a:r>
              <a:rPr lang="en-US" altLang="zh-CN" sz="1200" b="0" dirty="0">
                <a:solidFill>
                  <a:srgbClr val="333333"/>
                </a:solidFill>
                <a:effectLst/>
              </a:rPr>
              <a:t>    </a:t>
            </a:r>
            <a:r>
              <a:rPr lang="en-US" altLang="zh-CN" sz="1200" b="0" dirty="0">
                <a:solidFill>
                  <a:srgbClr val="7A3E9D"/>
                </a:solidFill>
                <a:effectLst/>
              </a:rPr>
              <a:t>char</a:t>
            </a:r>
            <a:r>
              <a:rPr lang="en-US" altLang="zh-CN" sz="1200" b="0" dirty="0">
                <a:solidFill>
                  <a:srgbClr val="333333"/>
                </a:solidFill>
                <a:effectLst/>
              </a:rPr>
              <a:t> </a:t>
            </a:r>
            <a:r>
              <a:rPr lang="en-US" altLang="zh-CN" sz="1200" b="0" dirty="0">
                <a:solidFill>
                  <a:srgbClr val="7A3E9D"/>
                </a:solidFill>
                <a:effectLst/>
              </a:rPr>
              <a:t>heading</a:t>
            </a:r>
            <a:r>
              <a:rPr lang="en-US" altLang="zh-CN" sz="1200" b="0" dirty="0">
                <a:solidFill>
                  <a:srgbClr val="777777"/>
                </a:solidFill>
                <a:effectLst/>
              </a:rPr>
              <a:t>;</a:t>
            </a:r>
            <a:endParaRPr lang="en-US" altLang="zh-CN" sz="1200" b="0" dirty="0">
              <a:solidFill>
                <a:srgbClr val="333333"/>
              </a:solidFill>
              <a:effectLst/>
            </a:endParaRPr>
          </a:p>
          <a:p>
            <a:r>
              <a:rPr lang="en-US" altLang="zh-CN" sz="1200" b="0" dirty="0">
                <a:solidFill>
                  <a:srgbClr val="777777"/>
                </a:solidFill>
                <a:effectLst/>
              </a:rPr>
              <a:t>};</a:t>
            </a:r>
            <a:endParaRPr lang="en-US" altLang="zh-CN" sz="1200" b="0" dirty="0">
              <a:solidFill>
                <a:srgbClr val="333333"/>
              </a:solidFill>
              <a:effectLst/>
            </a:endParaRPr>
          </a:p>
          <a:p>
            <a:br>
              <a:rPr lang="en-US" altLang="zh-CN" sz="1200" b="0" dirty="0">
                <a:solidFill>
                  <a:srgbClr val="333333"/>
                </a:solidFill>
                <a:effectLst/>
              </a:rPr>
            </a:br>
            <a:r>
              <a:rPr lang="en-US" altLang="zh-CN" sz="1200" b="0" dirty="0">
                <a:solidFill>
                  <a:srgbClr val="7A3E9D"/>
                </a:solidFill>
                <a:effectLst/>
              </a:rPr>
              <a:t>class</a:t>
            </a:r>
            <a:r>
              <a:rPr lang="en-US" altLang="zh-CN" sz="1200" b="0" dirty="0">
                <a:solidFill>
                  <a:srgbClr val="333333"/>
                </a:solidFill>
                <a:effectLst/>
              </a:rPr>
              <a:t> </a:t>
            </a:r>
            <a:r>
              <a:rPr lang="en-US" altLang="zh-CN" sz="1200" b="1" dirty="0">
                <a:solidFill>
                  <a:srgbClr val="7A3E9D"/>
                </a:solidFill>
                <a:effectLst/>
              </a:rPr>
              <a:t>Executor</a:t>
            </a:r>
            <a:endParaRPr lang="en-US" altLang="zh-CN" sz="1200" b="0" dirty="0">
              <a:solidFill>
                <a:srgbClr val="333333"/>
              </a:solidFill>
              <a:effectLst/>
            </a:endParaRPr>
          </a:p>
          <a:p>
            <a:r>
              <a:rPr lang="en-US" altLang="zh-CN" sz="1200" b="0" dirty="0">
                <a:solidFill>
                  <a:srgbClr val="777777"/>
                </a:solidFill>
                <a:effectLst/>
              </a:rPr>
              <a:t>{</a:t>
            </a:r>
            <a:endParaRPr lang="en-US" altLang="zh-CN" sz="1200" b="0" dirty="0">
              <a:solidFill>
                <a:srgbClr val="333333"/>
              </a:solidFill>
              <a:effectLst/>
            </a:endParaRPr>
          </a:p>
          <a:p>
            <a:r>
              <a:rPr lang="en-US" altLang="zh-CN" sz="1200" b="0" dirty="0">
                <a:solidFill>
                  <a:srgbClr val="7A3E9D"/>
                </a:solidFill>
                <a:effectLst/>
              </a:rPr>
              <a:t>public</a:t>
            </a:r>
            <a:r>
              <a:rPr lang="en-US" altLang="zh-CN" sz="1200" b="0" dirty="0">
                <a:solidFill>
                  <a:srgbClr val="777777"/>
                </a:solidFill>
                <a:effectLst/>
              </a:rPr>
              <a:t>:</a:t>
            </a:r>
            <a:endParaRPr lang="en-US" altLang="zh-CN" sz="1200" b="0" dirty="0">
              <a:solidFill>
                <a:srgbClr val="333333"/>
              </a:solidFill>
              <a:effectLst/>
            </a:endParaRPr>
          </a:p>
          <a:p>
            <a:r>
              <a:rPr lang="en-US" altLang="zh-CN" sz="1200" b="0" i="1" dirty="0">
                <a:solidFill>
                  <a:srgbClr val="AAAAAA"/>
                </a:solidFill>
                <a:effectLst/>
              </a:rPr>
              <a:t>    // Caller should delete *executor when it is no longer needed.</a:t>
            </a:r>
            <a:endParaRPr lang="en-US" altLang="zh-CN" sz="1200" b="0" dirty="0">
              <a:solidFill>
                <a:srgbClr val="333333"/>
              </a:solidFill>
              <a:effectLst/>
            </a:endParaRPr>
          </a:p>
          <a:p>
            <a:r>
              <a:rPr lang="en-US" altLang="zh-CN" sz="1200" b="0" dirty="0">
                <a:solidFill>
                  <a:srgbClr val="333333"/>
                </a:solidFill>
                <a:effectLst/>
              </a:rPr>
              <a:t>    </a:t>
            </a:r>
            <a:r>
              <a:rPr lang="en-US" altLang="zh-CN" sz="1200" b="0" dirty="0">
                <a:solidFill>
                  <a:srgbClr val="4B69C6"/>
                </a:solidFill>
                <a:effectLst/>
              </a:rPr>
              <a:t>static</a:t>
            </a:r>
            <a:r>
              <a:rPr lang="en-US" altLang="zh-CN" sz="1200" b="0" dirty="0">
                <a:solidFill>
                  <a:srgbClr val="333333"/>
                </a:solidFill>
                <a:effectLst/>
              </a:rPr>
              <a:t> </a:t>
            </a:r>
            <a:r>
              <a:rPr lang="en-US" altLang="zh-CN" sz="1200" b="1" dirty="0">
                <a:solidFill>
                  <a:srgbClr val="7A3E9D"/>
                </a:solidFill>
                <a:effectLst/>
              </a:rPr>
              <a:t>Executor</a:t>
            </a:r>
            <a:r>
              <a:rPr lang="en-US" altLang="zh-CN" sz="1200" b="0" dirty="0">
                <a:solidFill>
                  <a:srgbClr val="4B69C6"/>
                </a:solidFill>
                <a:effectLst/>
              </a:rPr>
              <a:t>*</a:t>
            </a:r>
            <a:r>
              <a:rPr lang="en-US" altLang="zh-CN" sz="1200" b="0" dirty="0">
                <a:solidFill>
                  <a:srgbClr val="333333"/>
                </a:solidFill>
                <a:effectLst/>
              </a:rPr>
              <a:t> </a:t>
            </a:r>
            <a:r>
              <a:rPr lang="en-US" altLang="zh-CN" sz="1200" b="1" dirty="0" err="1">
                <a:solidFill>
                  <a:srgbClr val="AA3731"/>
                </a:solidFill>
                <a:effectLst/>
              </a:rPr>
              <a:t>NewExecutor</a:t>
            </a:r>
            <a:r>
              <a:rPr lang="en-US" altLang="zh-CN" sz="1200" b="0" dirty="0">
                <a:solidFill>
                  <a:srgbClr val="777777"/>
                </a:solidFill>
                <a:effectLst/>
              </a:rPr>
              <a:t>(</a:t>
            </a:r>
            <a:r>
              <a:rPr lang="en-US" altLang="zh-CN" sz="1200" b="0" dirty="0">
                <a:solidFill>
                  <a:srgbClr val="4B69C6"/>
                </a:solidFill>
                <a:effectLst/>
              </a:rPr>
              <a:t>const</a:t>
            </a:r>
            <a:r>
              <a:rPr lang="en-US" altLang="zh-CN" sz="1200" b="0" dirty="0">
                <a:solidFill>
                  <a:srgbClr val="333333"/>
                </a:solidFill>
                <a:effectLst/>
              </a:rPr>
              <a:t> </a:t>
            </a:r>
            <a:r>
              <a:rPr lang="en-US" altLang="zh-CN" sz="1200" b="1" dirty="0">
                <a:solidFill>
                  <a:srgbClr val="7A3E9D"/>
                </a:solidFill>
                <a:effectLst/>
              </a:rPr>
              <a:t>Pose</a:t>
            </a:r>
            <a:r>
              <a:rPr lang="en-US" altLang="zh-CN" sz="1200" b="0" dirty="0">
                <a:solidFill>
                  <a:srgbClr val="4B69C6"/>
                </a:solidFill>
                <a:effectLst/>
              </a:rPr>
              <a:t>&amp;</a:t>
            </a:r>
            <a:r>
              <a:rPr lang="en-US" altLang="zh-CN" sz="1200" b="0" dirty="0">
                <a:solidFill>
                  <a:srgbClr val="333333"/>
                </a:solidFill>
                <a:effectLst/>
              </a:rPr>
              <a:t> </a:t>
            </a:r>
            <a:r>
              <a:rPr lang="en-US" altLang="zh-CN" sz="1200" b="0" dirty="0">
                <a:solidFill>
                  <a:srgbClr val="7A3E9D"/>
                </a:solidFill>
                <a:effectLst/>
              </a:rPr>
              <a:t>pose</a:t>
            </a:r>
            <a:r>
              <a:rPr lang="en-US" altLang="zh-CN" sz="1200" b="0" dirty="0">
                <a:solidFill>
                  <a:srgbClr val="777777"/>
                </a:solidFill>
                <a:effectLst/>
              </a:rPr>
              <a:t>)</a:t>
            </a:r>
            <a:r>
              <a:rPr lang="en-US" altLang="zh-CN" sz="1200" b="0" dirty="0">
                <a:solidFill>
                  <a:srgbClr val="333333"/>
                </a:solidFill>
                <a:effectLst/>
              </a:rPr>
              <a:t> </a:t>
            </a:r>
            <a:r>
              <a:rPr lang="en-US" altLang="zh-CN" sz="1200" b="0" dirty="0" err="1">
                <a:solidFill>
                  <a:srgbClr val="4B69C6"/>
                </a:solidFill>
                <a:effectLst/>
              </a:rPr>
              <a:t>noexcept</a:t>
            </a:r>
            <a:r>
              <a:rPr lang="en-US" altLang="zh-CN" sz="1200" b="0" dirty="0">
                <a:solidFill>
                  <a:srgbClr val="777777"/>
                </a:solidFill>
                <a:effectLst/>
              </a:rPr>
              <a:t>;</a:t>
            </a:r>
            <a:endParaRPr lang="en-US" altLang="zh-CN" sz="1200" b="0" dirty="0">
              <a:solidFill>
                <a:srgbClr val="333333"/>
              </a:solidFill>
              <a:effectLst/>
            </a:endParaRPr>
          </a:p>
          <a:p>
            <a:br>
              <a:rPr lang="en-US" altLang="zh-CN" sz="1200" b="0" dirty="0">
                <a:solidFill>
                  <a:srgbClr val="333333"/>
                </a:solidFill>
                <a:effectLst/>
              </a:rPr>
            </a:br>
            <a:r>
              <a:rPr lang="en-US" altLang="zh-CN" sz="1200" b="0" dirty="0">
                <a:solidFill>
                  <a:srgbClr val="7A3E9D"/>
                </a:solidFill>
                <a:effectLst/>
              </a:rPr>
              <a:t>public</a:t>
            </a:r>
            <a:r>
              <a:rPr lang="en-US" altLang="zh-CN" sz="1200" b="0" dirty="0">
                <a:solidFill>
                  <a:srgbClr val="777777"/>
                </a:solidFill>
                <a:effectLst/>
              </a:rPr>
              <a:t>:</a:t>
            </a:r>
            <a:endParaRPr lang="en-US" altLang="zh-CN" sz="1200" b="0" dirty="0">
              <a:solidFill>
                <a:srgbClr val="333333"/>
              </a:solidFill>
              <a:effectLst/>
            </a:endParaRPr>
          </a:p>
          <a:p>
            <a:r>
              <a:rPr lang="en-US" altLang="zh-CN" sz="1200" b="0" dirty="0">
                <a:solidFill>
                  <a:srgbClr val="333333"/>
                </a:solidFill>
                <a:effectLst/>
              </a:rPr>
              <a:t>    </a:t>
            </a:r>
            <a:r>
              <a:rPr lang="en-US" altLang="zh-CN" sz="1200" b="1" dirty="0">
                <a:solidFill>
                  <a:srgbClr val="AA3731"/>
                </a:solidFill>
                <a:effectLst/>
              </a:rPr>
              <a:t>Executor</a:t>
            </a:r>
            <a:r>
              <a:rPr lang="en-US" altLang="zh-CN" sz="1200" b="0" dirty="0">
                <a:solidFill>
                  <a:srgbClr val="777777"/>
                </a:solidFill>
                <a:effectLst/>
              </a:rPr>
              <a:t>(</a:t>
            </a:r>
            <a:r>
              <a:rPr lang="en-US" altLang="zh-CN" sz="1200" b="0" dirty="0">
                <a:solidFill>
                  <a:srgbClr val="7A3E9D"/>
                </a:solidFill>
                <a:effectLst/>
              </a:rPr>
              <a:t>void</a:t>
            </a:r>
            <a:r>
              <a:rPr lang="en-US" altLang="zh-CN" sz="1200" b="0" dirty="0">
                <a:solidFill>
                  <a:srgbClr val="777777"/>
                </a:solidFill>
                <a:effectLst/>
              </a:rPr>
              <a:t>)</a:t>
            </a:r>
            <a:r>
              <a:rPr lang="en-US" altLang="zh-CN" sz="1200" b="0" dirty="0">
                <a:solidFill>
                  <a:srgbClr val="333333"/>
                </a:solidFill>
                <a:effectLst/>
              </a:rPr>
              <a:t> </a:t>
            </a:r>
            <a:r>
              <a:rPr lang="en-US" altLang="zh-CN" sz="1200" b="0" dirty="0">
                <a:solidFill>
                  <a:srgbClr val="777777"/>
                </a:solidFill>
                <a:effectLst/>
              </a:rPr>
              <a:t>=</a:t>
            </a:r>
            <a:r>
              <a:rPr lang="en-US" altLang="zh-CN" sz="1200" b="0" dirty="0">
                <a:solidFill>
                  <a:srgbClr val="333333"/>
                </a:solidFill>
                <a:effectLst/>
              </a:rPr>
              <a:t> </a:t>
            </a:r>
            <a:r>
              <a:rPr lang="en-US" altLang="zh-CN" sz="1200" b="0" dirty="0">
                <a:solidFill>
                  <a:srgbClr val="4B69C6"/>
                </a:solidFill>
                <a:effectLst/>
              </a:rPr>
              <a:t>default</a:t>
            </a:r>
            <a:r>
              <a:rPr lang="en-US" altLang="zh-CN" sz="1200" b="0" dirty="0">
                <a:solidFill>
                  <a:srgbClr val="777777"/>
                </a:solidFill>
                <a:effectLst/>
              </a:rPr>
              <a:t>;</a:t>
            </a:r>
            <a:endParaRPr lang="en-US" altLang="zh-CN" sz="1200" b="0" dirty="0">
              <a:solidFill>
                <a:srgbClr val="333333"/>
              </a:solidFill>
              <a:effectLst/>
            </a:endParaRPr>
          </a:p>
          <a:p>
            <a:r>
              <a:rPr lang="en-US" altLang="zh-CN" sz="1200" b="0" dirty="0">
                <a:solidFill>
                  <a:srgbClr val="333333"/>
                </a:solidFill>
                <a:effectLst/>
              </a:rPr>
              <a:t>    </a:t>
            </a:r>
            <a:r>
              <a:rPr lang="en-US" altLang="zh-CN" sz="1200" b="0" dirty="0">
                <a:solidFill>
                  <a:srgbClr val="4B69C6"/>
                </a:solidFill>
                <a:effectLst/>
              </a:rPr>
              <a:t>virtual</a:t>
            </a:r>
            <a:r>
              <a:rPr lang="en-US" altLang="zh-CN" sz="1200" b="0" dirty="0">
                <a:solidFill>
                  <a:srgbClr val="333333"/>
                </a:solidFill>
                <a:effectLst/>
              </a:rPr>
              <a:t> </a:t>
            </a:r>
            <a:r>
              <a:rPr lang="en-US" altLang="zh-CN" sz="1200" b="1" dirty="0">
                <a:solidFill>
                  <a:srgbClr val="AA3731"/>
                </a:solidFill>
                <a:effectLst/>
              </a:rPr>
              <a:t>~Executor</a:t>
            </a:r>
            <a:r>
              <a:rPr lang="en-US" altLang="zh-CN" sz="1200" b="0" dirty="0">
                <a:solidFill>
                  <a:srgbClr val="777777"/>
                </a:solidFill>
                <a:effectLst/>
              </a:rPr>
              <a:t>(</a:t>
            </a:r>
            <a:r>
              <a:rPr lang="en-US" altLang="zh-CN" sz="1200" b="0" dirty="0">
                <a:solidFill>
                  <a:srgbClr val="333333"/>
                </a:solidFill>
                <a:effectLst/>
              </a:rPr>
              <a:t>void</a:t>
            </a:r>
            <a:r>
              <a:rPr lang="en-US" altLang="zh-CN" sz="1200" b="0" dirty="0">
                <a:solidFill>
                  <a:srgbClr val="777777"/>
                </a:solidFill>
                <a:effectLst/>
              </a:rPr>
              <a:t>)</a:t>
            </a:r>
            <a:r>
              <a:rPr lang="en-US" altLang="zh-CN" sz="1200" b="0" dirty="0">
                <a:solidFill>
                  <a:srgbClr val="333333"/>
                </a:solidFill>
                <a:effectLst/>
              </a:rPr>
              <a:t> </a:t>
            </a:r>
            <a:r>
              <a:rPr lang="en-US" altLang="zh-CN" sz="1200" b="0" dirty="0">
                <a:solidFill>
                  <a:srgbClr val="777777"/>
                </a:solidFill>
                <a:effectLst/>
              </a:rPr>
              <a:t>=</a:t>
            </a:r>
            <a:r>
              <a:rPr lang="en-US" altLang="zh-CN" sz="1200" b="0" dirty="0">
                <a:solidFill>
                  <a:srgbClr val="333333"/>
                </a:solidFill>
                <a:effectLst/>
              </a:rPr>
              <a:t> </a:t>
            </a:r>
            <a:r>
              <a:rPr lang="en-US" altLang="zh-CN" sz="1200" b="0" dirty="0">
                <a:solidFill>
                  <a:srgbClr val="4B69C6"/>
                </a:solidFill>
                <a:effectLst/>
              </a:rPr>
              <a:t>default</a:t>
            </a:r>
            <a:r>
              <a:rPr lang="en-US" altLang="zh-CN" sz="1200" b="0" dirty="0">
                <a:solidFill>
                  <a:srgbClr val="777777"/>
                </a:solidFill>
                <a:effectLst/>
              </a:rPr>
              <a:t>;</a:t>
            </a:r>
            <a:br>
              <a:rPr lang="en-US" altLang="zh-CN" sz="1200" b="0" dirty="0">
                <a:solidFill>
                  <a:srgbClr val="333333"/>
                </a:solidFill>
                <a:effectLst/>
              </a:rPr>
            </a:br>
            <a:r>
              <a:rPr lang="en-US" altLang="zh-CN" sz="1200" b="0" dirty="0">
                <a:solidFill>
                  <a:srgbClr val="333333"/>
                </a:solidFill>
                <a:effectLst/>
              </a:rPr>
              <a:t>    </a:t>
            </a:r>
            <a:r>
              <a:rPr lang="en-US" altLang="zh-CN" sz="1200" b="1" dirty="0">
                <a:solidFill>
                  <a:srgbClr val="AA3731"/>
                </a:solidFill>
                <a:effectLst/>
              </a:rPr>
              <a:t>Executor</a:t>
            </a:r>
            <a:r>
              <a:rPr lang="en-US" altLang="zh-CN" sz="1200" b="0" dirty="0">
                <a:solidFill>
                  <a:srgbClr val="777777"/>
                </a:solidFill>
                <a:effectLst/>
              </a:rPr>
              <a:t>(</a:t>
            </a:r>
            <a:r>
              <a:rPr lang="en-US" altLang="zh-CN" sz="1200" b="0" dirty="0">
                <a:solidFill>
                  <a:srgbClr val="4B69C6"/>
                </a:solidFill>
                <a:effectLst/>
              </a:rPr>
              <a:t>const</a:t>
            </a:r>
            <a:r>
              <a:rPr lang="en-US" altLang="zh-CN" sz="1200" b="0" dirty="0">
                <a:solidFill>
                  <a:srgbClr val="333333"/>
                </a:solidFill>
                <a:effectLst/>
              </a:rPr>
              <a:t> </a:t>
            </a:r>
            <a:r>
              <a:rPr lang="en-US" altLang="zh-CN" sz="1200" b="1" dirty="0">
                <a:solidFill>
                  <a:srgbClr val="7A3E9D"/>
                </a:solidFill>
                <a:effectLst/>
              </a:rPr>
              <a:t>Executor</a:t>
            </a:r>
            <a:r>
              <a:rPr lang="en-US" altLang="zh-CN" sz="1200" b="0" dirty="0">
                <a:solidFill>
                  <a:srgbClr val="4B69C6"/>
                </a:solidFill>
                <a:effectLst/>
              </a:rPr>
              <a:t>&amp;</a:t>
            </a:r>
            <a:r>
              <a:rPr lang="en-US" altLang="zh-CN" sz="1200" b="0" dirty="0">
                <a:solidFill>
                  <a:srgbClr val="777777"/>
                </a:solidFill>
                <a:effectLst/>
              </a:rPr>
              <a:t>)</a:t>
            </a:r>
            <a:r>
              <a:rPr lang="en-US" altLang="zh-CN" sz="1200" b="0" dirty="0">
                <a:solidFill>
                  <a:srgbClr val="333333"/>
                </a:solidFill>
                <a:effectLst/>
              </a:rPr>
              <a:t> </a:t>
            </a:r>
            <a:r>
              <a:rPr lang="en-US" altLang="zh-CN" sz="1200" b="0" dirty="0">
                <a:solidFill>
                  <a:srgbClr val="777777"/>
                </a:solidFill>
                <a:effectLst/>
              </a:rPr>
              <a:t>=</a:t>
            </a:r>
            <a:r>
              <a:rPr lang="en-US" altLang="zh-CN" sz="1200" b="0" dirty="0">
                <a:solidFill>
                  <a:srgbClr val="333333"/>
                </a:solidFill>
                <a:effectLst/>
              </a:rPr>
              <a:t> </a:t>
            </a:r>
            <a:r>
              <a:rPr lang="en-US" altLang="zh-CN" sz="1200" b="0" dirty="0">
                <a:solidFill>
                  <a:srgbClr val="4B69C6"/>
                </a:solidFill>
                <a:effectLst/>
              </a:rPr>
              <a:t>delete</a:t>
            </a:r>
            <a:r>
              <a:rPr lang="en-US" altLang="zh-CN" sz="1200" b="0" dirty="0">
                <a:solidFill>
                  <a:srgbClr val="777777"/>
                </a:solidFill>
                <a:effectLst/>
              </a:rPr>
              <a:t>;</a:t>
            </a:r>
            <a:endParaRPr lang="en-US" altLang="zh-CN" sz="1200" b="0" dirty="0">
              <a:solidFill>
                <a:srgbClr val="333333"/>
              </a:solidFill>
              <a:effectLst/>
            </a:endParaRPr>
          </a:p>
          <a:p>
            <a:r>
              <a:rPr lang="en-US" altLang="zh-CN" sz="1200" b="0" dirty="0">
                <a:solidFill>
                  <a:srgbClr val="333333"/>
                </a:solidFill>
                <a:effectLst/>
              </a:rPr>
              <a:t>    </a:t>
            </a:r>
            <a:r>
              <a:rPr lang="en-US" altLang="zh-CN" sz="1200" b="1" dirty="0">
                <a:solidFill>
                  <a:srgbClr val="7A3E9D"/>
                </a:solidFill>
                <a:effectLst/>
              </a:rPr>
              <a:t>Executor</a:t>
            </a:r>
            <a:r>
              <a:rPr lang="en-US" altLang="zh-CN" sz="1200" b="0" dirty="0">
                <a:solidFill>
                  <a:srgbClr val="4B69C6"/>
                </a:solidFill>
                <a:effectLst/>
              </a:rPr>
              <a:t>&amp;</a:t>
            </a:r>
            <a:r>
              <a:rPr lang="en-US" altLang="zh-CN" sz="1200" b="0" dirty="0">
                <a:solidFill>
                  <a:srgbClr val="333333"/>
                </a:solidFill>
                <a:effectLst/>
              </a:rPr>
              <a:t> </a:t>
            </a:r>
            <a:r>
              <a:rPr lang="en-US" altLang="zh-CN" sz="1200" b="1" dirty="0">
                <a:solidFill>
                  <a:srgbClr val="AA3731"/>
                </a:solidFill>
                <a:effectLst/>
              </a:rPr>
              <a:t>operator=</a:t>
            </a:r>
            <a:r>
              <a:rPr lang="en-US" altLang="zh-CN" sz="1200" b="0" dirty="0">
                <a:solidFill>
                  <a:srgbClr val="777777"/>
                </a:solidFill>
                <a:effectLst/>
              </a:rPr>
              <a:t>(</a:t>
            </a:r>
            <a:r>
              <a:rPr lang="en-US" altLang="zh-CN" sz="1200" b="0" dirty="0">
                <a:solidFill>
                  <a:srgbClr val="4B69C6"/>
                </a:solidFill>
                <a:effectLst/>
              </a:rPr>
              <a:t>const</a:t>
            </a:r>
            <a:r>
              <a:rPr lang="en-US" altLang="zh-CN" sz="1200" b="0" dirty="0">
                <a:solidFill>
                  <a:srgbClr val="333333"/>
                </a:solidFill>
                <a:effectLst/>
              </a:rPr>
              <a:t> </a:t>
            </a:r>
            <a:r>
              <a:rPr lang="en-US" altLang="zh-CN" sz="1200" b="1" dirty="0">
                <a:solidFill>
                  <a:srgbClr val="7A3E9D"/>
                </a:solidFill>
                <a:effectLst/>
              </a:rPr>
              <a:t>Executor</a:t>
            </a:r>
            <a:r>
              <a:rPr lang="en-US" altLang="zh-CN" sz="1200" b="0" dirty="0">
                <a:solidFill>
                  <a:srgbClr val="4B69C6"/>
                </a:solidFill>
                <a:effectLst/>
              </a:rPr>
              <a:t>&amp;</a:t>
            </a:r>
            <a:r>
              <a:rPr lang="en-US" altLang="zh-CN" sz="1200" b="0" dirty="0">
                <a:solidFill>
                  <a:srgbClr val="777777"/>
                </a:solidFill>
                <a:effectLst/>
              </a:rPr>
              <a:t>)</a:t>
            </a:r>
            <a:r>
              <a:rPr lang="en-US" altLang="zh-CN" sz="1200" b="0" dirty="0">
                <a:solidFill>
                  <a:srgbClr val="333333"/>
                </a:solidFill>
                <a:effectLst/>
              </a:rPr>
              <a:t> </a:t>
            </a:r>
            <a:r>
              <a:rPr lang="en-US" altLang="zh-CN" sz="1200" b="0" dirty="0">
                <a:solidFill>
                  <a:srgbClr val="777777"/>
                </a:solidFill>
                <a:effectLst/>
              </a:rPr>
              <a:t>=</a:t>
            </a:r>
            <a:r>
              <a:rPr lang="en-US" altLang="zh-CN" sz="1200" b="0" dirty="0">
                <a:solidFill>
                  <a:srgbClr val="333333"/>
                </a:solidFill>
                <a:effectLst/>
              </a:rPr>
              <a:t> </a:t>
            </a:r>
            <a:r>
              <a:rPr lang="en-US" altLang="zh-CN" sz="1200" b="0" dirty="0">
                <a:solidFill>
                  <a:srgbClr val="4B69C6"/>
                </a:solidFill>
                <a:effectLst/>
              </a:rPr>
              <a:t>delete</a:t>
            </a:r>
            <a:r>
              <a:rPr lang="en-US" altLang="zh-CN" sz="1200" b="0" dirty="0">
                <a:solidFill>
                  <a:srgbClr val="777777"/>
                </a:solidFill>
                <a:effectLst/>
              </a:rPr>
              <a:t>;</a:t>
            </a:r>
            <a:endParaRPr lang="en-US" altLang="zh-CN" sz="1200" b="0" dirty="0">
              <a:solidFill>
                <a:srgbClr val="333333"/>
              </a:solidFill>
              <a:effectLst/>
            </a:endParaRPr>
          </a:p>
          <a:p>
            <a:br>
              <a:rPr lang="en-US" altLang="zh-CN" sz="1200" b="0" dirty="0">
                <a:solidFill>
                  <a:srgbClr val="333333"/>
                </a:solidFill>
                <a:effectLst/>
              </a:rPr>
            </a:br>
            <a:r>
              <a:rPr lang="en-US" altLang="zh-CN" sz="1200" b="0" dirty="0">
                <a:solidFill>
                  <a:srgbClr val="7A3E9D"/>
                </a:solidFill>
                <a:effectLst/>
              </a:rPr>
              <a:t>public</a:t>
            </a:r>
            <a:r>
              <a:rPr lang="en-US" altLang="zh-CN" sz="1200" b="0" dirty="0">
                <a:solidFill>
                  <a:srgbClr val="777777"/>
                </a:solidFill>
                <a:effectLst/>
              </a:rPr>
              <a:t>:</a:t>
            </a:r>
            <a:endParaRPr lang="en-US" altLang="zh-CN" sz="1200" b="0" dirty="0">
              <a:solidFill>
                <a:srgbClr val="333333"/>
              </a:solidFill>
              <a:effectLst/>
            </a:endParaRPr>
          </a:p>
          <a:p>
            <a:r>
              <a:rPr lang="en-US" altLang="zh-CN" sz="1200" b="0" dirty="0">
                <a:solidFill>
                  <a:srgbClr val="333333"/>
                </a:solidFill>
                <a:effectLst/>
              </a:rPr>
              <a:t>    </a:t>
            </a:r>
            <a:r>
              <a:rPr lang="en-US" altLang="zh-CN" sz="1200" b="0" dirty="0">
                <a:solidFill>
                  <a:srgbClr val="4B69C6"/>
                </a:solidFill>
                <a:effectLst/>
              </a:rPr>
              <a:t>virtual</a:t>
            </a:r>
            <a:r>
              <a:rPr lang="en-US" altLang="zh-CN" sz="1200" b="0" dirty="0">
                <a:solidFill>
                  <a:srgbClr val="333333"/>
                </a:solidFill>
                <a:effectLst/>
              </a:rPr>
              <a:t> </a:t>
            </a:r>
            <a:r>
              <a:rPr lang="en-US" altLang="zh-CN" sz="1200" b="0" dirty="0">
                <a:solidFill>
                  <a:srgbClr val="7A3E9D"/>
                </a:solidFill>
                <a:effectLst/>
              </a:rPr>
              <a:t>void</a:t>
            </a:r>
            <a:r>
              <a:rPr lang="en-US" altLang="zh-CN" sz="1200" b="0" dirty="0">
                <a:solidFill>
                  <a:srgbClr val="333333"/>
                </a:solidFill>
                <a:effectLst/>
              </a:rPr>
              <a:t> </a:t>
            </a:r>
            <a:r>
              <a:rPr lang="en-US" altLang="zh-CN" sz="1200" b="1" dirty="0">
                <a:solidFill>
                  <a:srgbClr val="AA3731"/>
                </a:solidFill>
                <a:effectLst/>
              </a:rPr>
              <a:t>Execute</a:t>
            </a:r>
            <a:r>
              <a:rPr lang="en-US" altLang="zh-CN" sz="1200" b="0" dirty="0">
                <a:solidFill>
                  <a:srgbClr val="777777"/>
                </a:solidFill>
                <a:effectLst/>
              </a:rPr>
              <a:t>(</a:t>
            </a:r>
            <a:r>
              <a:rPr lang="en-US" altLang="zh-CN" sz="1200" b="0" dirty="0">
                <a:solidFill>
                  <a:srgbClr val="4B69C6"/>
                </a:solidFill>
                <a:effectLst/>
              </a:rPr>
              <a:t>const</a:t>
            </a:r>
            <a:r>
              <a:rPr lang="en-US" altLang="zh-CN" sz="1200" b="0" dirty="0">
                <a:solidFill>
                  <a:srgbClr val="333333"/>
                </a:solidFill>
                <a:effectLst/>
              </a:rPr>
              <a:t> </a:t>
            </a:r>
            <a:r>
              <a:rPr lang="en-US" altLang="zh-CN" sz="1200" b="1" dirty="0">
                <a:solidFill>
                  <a:srgbClr val="7A3E9D"/>
                </a:solidFill>
                <a:effectLst/>
              </a:rPr>
              <a:t>std</a:t>
            </a:r>
            <a:r>
              <a:rPr lang="en-US" altLang="zh-CN" sz="1200" b="0" dirty="0">
                <a:solidFill>
                  <a:srgbClr val="777777"/>
                </a:solidFill>
                <a:effectLst/>
              </a:rPr>
              <a:t>::</a:t>
            </a:r>
            <a:r>
              <a:rPr lang="en-US" altLang="zh-CN" sz="1200" b="1" dirty="0">
                <a:solidFill>
                  <a:srgbClr val="7A3E9D"/>
                </a:solidFill>
                <a:effectLst/>
              </a:rPr>
              <a:t>string</a:t>
            </a:r>
            <a:r>
              <a:rPr lang="en-US" altLang="zh-CN" sz="1200" b="0" dirty="0">
                <a:solidFill>
                  <a:srgbClr val="4B69C6"/>
                </a:solidFill>
                <a:effectLst/>
              </a:rPr>
              <a:t>&amp;</a:t>
            </a:r>
            <a:r>
              <a:rPr lang="en-US" altLang="zh-CN" sz="1200" b="0" dirty="0">
                <a:solidFill>
                  <a:srgbClr val="333333"/>
                </a:solidFill>
                <a:effectLst/>
              </a:rPr>
              <a:t> </a:t>
            </a:r>
            <a:r>
              <a:rPr lang="en-US" altLang="zh-CN" sz="1200" b="0" dirty="0">
                <a:solidFill>
                  <a:srgbClr val="7A3E9D"/>
                </a:solidFill>
                <a:effectLst/>
              </a:rPr>
              <a:t>command</a:t>
            </a:r>
            <a:r>
              <a:rPr lang="en-US" altLang="zh-CN" sz="1200" b="0" dirty="0">
                <a:solidFill>
                  <a:srgbClr val="777777"/>
                </a:solidFill>
                <a:effectLst/>
              </a:rPr>
              <a:t>)</a:t>
            </a:r>
            <a:r>
              <a:rPr lang="en-US" altLang="zh-CN" sz="1200" b="0" dirty="0">
                <a:solidFill>
                  <a:srgbClr val="333333"/>
                </a:solidFill>
                <a:effectLst/>
              </a:rPr>
              <a:t> </a:t>
            </a:r>
            <a:r>
              <a:rPr lang="en-US" altLang="zh-CN" sz="1200" b="0" dirty="0" err="1">
                <a:solidFill>
                  <a:srgbClr val="4B69C6"/>
                </a:solidFill>
                <a:effectLst/>
              </a:rPr>
              <a:t>noexcept</a:t>
            </a:r>
            <a:r>
              <a:rPr lang="en-US" altLang="zh-CN" sz="1200" b="0" dirty="0">
                <a:solidFill>
                  <a:srgbClr val="333333"/>
                </a:solidFill>
                <a:effectLst/>
              </a:rPr>
              <a:t> </a:t>
            </a:r>
            <a:r>
              <a:rPr lang="en-US" altLang="zh-CN" sz="1200" b="0" dirty="0">
                <a:solidFill>
                  <a:srgbClr val="777777"/>
                </a:solidFill>
                <a:effectLst/>
              </a:rPr>
              <a:t>=</a:t>
            </a:r>
            <a:r>
              <a:rPr lang="en-US" altLang="zh-CN" sz="1200" b="0" dirty="0">
                <a:solidFill>
                  <a:srgbClr val="333333"/>
                </a:solidFill>
                <a:effectLst/>
              </a:rPr>
              <a:t> </a:t>
            </a:r>
            <a:r>
              <a:rPr lang="en-US" altLang="zh-CN" sz="1200" b="0" dirty="0">
                <a:solidFill>
                  <a:srgbClr val="9C5D27"/>
                </a:solidFill>
                <a:effectLst/>
              </a:rPr>
              <a:t>0</a:t>
            </a:r>
            <a:r>
              <a:rPr lang="en-US" altLang="zh-CN" sz="1200" b="0" dirty="0">
                <a:solidFill>
                  <a:srgbClr val="777777"/>
                </a:solidFill>
                <a:effectLst/>
              </a:rPr>
              <a:t>;</a:t>
            </a:r>
            <a:endParaRPr lang="en-US" altLang="zh-CN" sz="1200" b="0" dirty="0">
              <a:solidFill>
                <a:srgbClr val="333333"/>
              </a:solidFill>
              <a:effectLst/>
            </a:endParaRPr>
          </a:p>
          <a:p>
            <a:r>
              <a:rPr lang="en-US" altLang="zh-CN" sz="1200" b="0" dirty="0">
                <a:solidFill>
                  <a:srgbClr val="333333"/>
                </a:solidFill>
                <a:effectLst/>
              </a:rPr>
              <a:t>    </a:t>
            </a:r>
            <a:r>
              <a:rPr lang="en-US" altLang="zh-CN" sz="1200" b="0" dirty="0">
                <a:solidFill>
                  <a:srgbClr val="4B69C6"/>
                </a:solidFill>
                <a:effectLst/>
              </a:rPr>
              <a:t>virtual</a:t>
            </a:r>
            <a:r>
              <a:rPr lang="en-US" altLang="zh-CN" sz="1200" b="0" dirty="0">
                <a:solidFill>
                  <a:srgbClr val="333333"/>
                </a:solidFill>
                <a:effectLst/>
              </a:rPr>
              <a:t> </a:t>
            </a:r>
            <a:r>
              <a:rPr lang="en-US" altLang="zh-CN" sz="1200" b="1" dirty="0">
                <a:solidFill>
                  <a:srgbClr val="7A3E9D"/>
                </a:solidFill>
                <a:effectLst/>
              </a:rPr>
              <a:t>Pose</a:t>
            </a:r>
            <a:r>
              <a:rPr lang="en-US" altLang="zh-CN" sz="1200" b="0" dirty="0">
                <a:solidFill>
                  <a:srgbClr val="333333"/>
                </a:solidFill>
                <a:effectLst/>
              </a:rPr>
              <a:t> </a:t>
            </a:r>
            <a:r>
              <a:rPr lang="en-US" altLang="zh-CN" sz="1200" b="1" dirty="0">
                <a:solidFill>
                  <a:srgbClr val="AA3731"/>
                </a:solidFill>
                <a:effectLst/>
              </a:rPr>
              <a:t>Query</a:t>
            </a:r>
            <a:r>
              <a:rPr lang="en-US" altLang="zh-CN" sz="1200" b="0" dirty="0">
                <a:solidFill>
                  <a:srgbClr val="777777"/>
                </a:solidFill>
                <a:effectLst/>
              </a:rPr>
              <a:t>(</a:t>
            </a:r>
            <a:r>
              <a:rPr lang="en-US" altLang="zh-CN" sz="1200" b="0" dirty="0">
                <a:solidFill>
                  <a:srgbClr val="7A3E9D"/>
                </a:solidFill>
                <a:effectLst/>
              </a:rPr>
              <a:t>void</a:t>
            </a:r>
            <a:r>
              <a:rPr lang="en-US" altLang="zh-CN" sz="1200" b="0" dirty="0">
                <a:solidFill>
                  <a:srgbClr val="777777"/>
                </a:solidFill>
                <a:effectLst/>
              </a:rPr>
              <a:t>)</a:t>
            </a:r>
            <a:r>
              <a:rPr lang="en-US" altLang="zh-CN" sz="1200" b="0" dirty="0">
                <a:solidFill>
                  <a:srgbClr val="333333"/>
                </a:solidFill>
                <a:effectLst/>
              </a:rPr>
              <a:t> </a:t>
            </a:r>
            <a:r>
              <a:rPr lang="en-US" altLang="zh-CN" sz="1200" b="0" dirty="0">
                <a:solidFill>
                  <a:srgbClr val="4B69C6"/>
                </a:solidFill>
                <a:effectLst/>
              </a:rPr>
              <a:t>const</a:t>
            </a:r>
            <a:r>
              <a:rPr lang="en-US" altLang="zh-CN" sz="1200" b="0" dirty="0">
                <a:solidFill>
                  <a:srgbClr val="333333"/>
                </a:solidFill>
                <a:effectLst/>
              </a:rPr>
              <a:t> </a:t>
            </a:r>
            <a:r>
              <a:rPr lang="en-US" altLang="zh-CN" sz="1200" b="0" dirty="0" err="1">
                <a:solidFill>
                  <a:srgbClr val="4B69C6"/>
                </a:solidFill>
                <a:effectLst/>
              </a:rPr>
              <a:t>noexcept</a:t>
            </a:r>
            <a:r>
              <a:rPr lang="en-US" altLang="zh-CN" sz="1200" b="0" dirty="0">
                <a:solidFill>
                  <a:srgbClr val="333333"/>
                </a:solidFill>
                <a:effectLst/>
              </a:rPr>
              <a:t> </a:t>
            </a:r>
            <a:r>
              <a:rPr lang="en-US" altLang="zh-CN" sz="1200" b="0" dirty="0">
                <a:solidFill>
                  <a:srgbClr val="777777"/>
                </a:solidFill>
                <a:effectLst/>
              </a:rPr>
              <a:t>=</a:t>
            </a:r>
            <a:r>
              <a:rPr lang="en-US" altLang="zh-CN" sz="1200" b="0" dirty="0">
                <a:solidFill>
                  <a:srgbClr val="333333"/>
                </a:solidFill>
                <a:effectLst/>
              </a:rPr>
              <a:t> </a:t>
            </a:r>
            <a:r>
              <a:rPr lang="en-US" altLang="zh-CN" sz="1200" b="0" dirty="0">
                <a:solidFill>
                  <a:srgbClr val="9C5D27"/>
                </a:solidFill>
                <a:effectLst/>
              </a:rPr>
              <a:t>0</a:t>
            </a:r>
            <a:r>
              <a:rPr lang="en-US" altLang="zh-CN" sz="1200" b="0" dirty="0">
                <a:solidFill>
                  <a:srgbClr val="777777"/>
                </a:solidFill>
                <a:effectLst/>
              </a:rPr>
              <a:t>;</a:t>
            </a:r>
            <a:endParaRPr lang="en-US" altLang="zh-CN" sz="1200" b="0" dirty="0">
              <a:solidFill>
                <a:srgbClr val="333333"/>
              </a:solidFill>
              <a:effectLst/>
            </a:endParaRPr>
          </a:p>
          <a:p>
            <a:r>
              <a:rPr lang="en-US" altLang="zh-CN" sz="1200" b="0" dirty="0">
                <a:solidFill>
                  <a:srgbClr val="777777"/>
                </a:solidFill>
                <a:effectLst/>
              </a:rPr>
              <a:t>};</a:t>
            </a:r>
            <a:endParaRPr lang="en-US" altLang="zh-CN" sz="1200" b="0" dirty="0">
              <a:solidFill>
                <a:srgbClr val="333333"/>
              </a:solidFill>
              <a:effectLst/>
            </a:endParaRPr>
          </a:p>
          <a:p>
            <a:r>
              <a:rPr lang="en-US" altLang="zh-CN" sz="1200" b="0" dirty="0">
                <a:solidFill>
                  <a:srgbClr val="777777"/>
                </a:solidFill>
                <a:effectLst/>
              </a:rPr>
              <a:t>}</a:t>
            </a:r>
            <a:r>
              <a:rPr lang="en-US" altLang="zh-CN" sz="1200" b="0" i="1" dirty="0">
                <a:solidFill>
                  <a:srgbClr val="AAAAAA"/>
                </a:solidFill>
                <a:effectLst/>
              </a:rPr>
              <a:t>  // namespace </a:t>
            </a:r>
            <a:r>
              <a:rPr lang="en-US" altLang="zh-CN" sz="1200" b="0" i="1" dirty="0" err="1">
                <a:solidFill>
                  <a:srgbClr val="AAAAAA"/>
                </a:solidFill>
                <a:effectLst/>
              </a:rPr>
              <a:t>adas</a:t>
            </a:r>
            <a:endParaRPr lang="en-US" altLang="zh-CN" sz="1200" b="0" dirty="0">
              <a:solidFill>
                <a:srgbClr val="333333"/>
              </a:solidFill>
              <a:effectLst/>
            </a:endParaRPr>
          </a:p>
        </p:txBody>
      </p:sp>
      <p:sp>
        <p:nvSpPr>
          <p:cNvPr id="5" name="文本框 4"/>
          <p:cNvSpPr txBox="1"/>
          <p:nvPr/>
        </p:nvSpPr>
        <p:spPr>
          <a:xfrm>
            <a:off x="728570" y="1026956"/>
            <a:ext cx="3007602" cy="880882"/>
          </a:xfrm>
          <a:prstGeom prst="rect">
            <a:avLst/>
          </a:prstGeom>
          <a:noFill/>
        </p:spPr>
        <p:txBody>
          <a:bodyPr wrap="square" rtlCol="0">
            <a:spAutoFit/>
          </a:bodyPr>
          <a:lstStyle/>
          <a:p>
            <a:pPr>
              <a:lnSpc>
                <a:spcPct val="150000"/>
              </a:lnSpc>
            </a:pPr>
            <a:r>
              <a:rPr lang="zh-CN" altLang="en-US" dirty="0"/>
              <a:t>删除</a:t>
            </a:r>
            <a:r>
              <a:rPr lang="en-US" altLang="zh-CN" dirty="0"/>
              <a:t>include/</a:t>
            </a:r>
            <a:r>
              <a:rPr lang="en-US" altLang="zh-CN" dirty="0" err="1"/>
              <a:t>hello.h</a:t>
            </a:r>
            <a:endParaRPr lang="en-US" altLang="zh-CN" dirty="0"/>
          </a:p>
          <a:p>
            <a:pPr>
              <a:lnSpc>
                <a:spcPct val="150000"/>
              </a:lnSpc>
            </a:pPr>
            <a:r>
              <a:rPr lang="zh-CN" altLang="en-US" dirty="0"/>
              <a:t>创建</a:t>
            </a:r>
            <a:r>
              <a:rPr lang="en-US" altLang="zh-CN" dirty="0"/>
              <a:t>include/Executor.hpp</a:t>
            </a:r>
            <a:endParaRPr lang="zh-CN" altLang="en-US" dirty="0"/>
          </a:p>
        </p:txBody>
      </p:sp>
      <p:sp>
        <p:nvSpPr>
          <p:cNvPr id="2" name="箭头: 右 1"/>
          <p:cNvSpPr/>
          <p:nvPr/>
        </p:nvSpPr>
        <p:spPr>
          <a:xfrm>
            <a:off x="3306820" y="2268279"/>
            <a:ext cx="556810" cy="880881"/>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3600" dirty="0">
                <a:latin typeface="方正兰亭黑简体" panose="02000000000000000000" pitchFamily="2" charset="-122"/>
              </a:rPr>
              <a:t>测试用例</a:t>
            </a:r>
            <a:r>
              <a:rPr lang="en-US" altLang="zh-CN" sz="3600" dirty="0">
                <a:latin typeface="方正兰亭黑简体" panose="02000000000000000000" pitchFamily="2" charset="-122"/>
              </a:rPr>
              <a:t>1</a:t>
            </a:r>
            <a:r>
              <a:rPr lang="zh-CN" altLang="en-US" sz="3600" dirty="0">
                <a:latin typeface="方正兰亭黑简体" panose="02000000000000000000" pitchFamily="2" charset="-122"/>
              </a:rPr>
              <a:t>：确保编译通过，抽象接口的子类定义</a:t>
            </a:r>
          </a:p>
        </p:txBody>
      </p:sp>
      <p:sp>
        <p:nvSpPr>
          <p:cNvPr id="3" name="文本框 2"/>
          <p:cNvSpPr txBox="1"/>
          <p:nvPr/>
        </p:nvSpPr>
        <p:spPr>
          <a:xfrm>
            <a:off x="3994355" y="1156874"/>
            <a:ext cx="7465808" cy="4832092"/>
          </a:xfrm>
          <a:prstGeom prst="rect">
            <a:avLst/>
          </a:prstGeom>
          <a:solidFill>
            <a:schemeClr val="bg1">
              <a:lumMod val="85000"/>
            </a:schemeClr>
          </a:solidFill>
          <a:ln>
            <a:noFill/>
          </a:ln>
        </p:spPr>
        <p:txBody>
          <a:bodyPr wrap="square" rtlCol="0">
            <a:spAutoFit/>
          </a:bodyPr>
          <a:lstStyle/>
          <a:p>
            <a:r>
              <a:rPr lang="en-US" altLang="zh-CN" sz="1400" b="0" dirty="0">
                <a:solidFill>
                  <a:srgbClr val="777777"/>
                </a:solidFill>
                <a:effectLst/>
              </a:rPr>
              <a:t>#</a:t>
            </a:r>
            <a:r>
              <a:rPr lang="en-US" altLang="zh-CN" sz="1400" b="0" dirty="0">
                <a:solidFill>
                  <a:srgbClr val="4B69C6"/>
                </a:solidFill>
                <a:effectLst/>
              </a:rPr>
              <a:t>pragma</a:t>
            </a:r>
            <a:r>
              <a:rPr lang="en-US" altLang="zh-CN" sz="1400" b="0" dirty="0">
                <a:solidFill>
                  <a:srgbClr val="333333"/>
                </a:solidFill>
                <a:effectLst/>
              </a:rPr>
              <a:t> once</a:t>
            </a:r>
            <a:br>
              <a:rPr lang="en-US" altLang="zh-CN" sz="1400" b="0" dirty="0">
                <a:solidFill>
                  <a:srgbClr val="333333"/>
                </a:solidFill>
                <a:effectLst/>
              </a:rPr>
            </a:br>
            <a:r>
              <a:rPr lang="en-US" altLang="zh-CN" sz="1400" b="0" dirty="0">
                <a:solidFill>
                  <a:srgbClr val="777777"/>
                </a:solidFill>
                <a:effectLst/>
              </a:rPr>
              <a:t>#</a:t>
            </a:r>
            <a:r>
              <a:rPr lang="en-US" altLang="zh-CN" sz="1400" b="0" dirty="0">
                <a:solidFill>
                  <a:srgbClr val="4B69C6"/>
                </a:solidFill>
                <a:effectLst/>
              </a:rPr>
              <a:t>include</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Executor.hpp</a:t>
            </a:r>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7A3E9D"/>
                </a:solidFill>
                <a:effectLst/>
              </a:rPr>
              <a:t>namespace</a:t>
            </a:r>
            <a:r>
              <a:rPr lang="en-US" altLang="zh-CN" sz="1400" b="0" dirty="0">
                <a:solidFill>
                  <a:srgbClr val="333333"/>
                </a:solidFill>
                <a:effectLst/>
              </a:rPr>
              <a:t> </a:t>
            </a:r>
            <a:r>
              <a:rPr lang="en-US" altLang="zh-CN" sz="1400" b="1" dirty="0" err="1">
                <a:solidFill>
                  <a:srgbClr val="7A3E9D"/>
                </a:solidFill>
                <a:effectLst/>
              </a:rPr>
              <a:t>adas</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class</a:t>
            </a:r>
            <a:r>
              <a:rPr lang="en-US" altLang="zh-CN" sz="1400" b="0" dirty="0">
                <a:solidFill>
                  <a:srgbClr val="333333"/>
                </a:solidFill>
                <a:effectLst/>
              </a:rPr>
              <a:t> </a:t>
            </a:r>
            <a:r>
              <a:rPr lang="en-US" altLang="zh-CN" sz="1400" b="1" dirty="0" err="1">
                <a:solidFill>
                  <a:srgbClr val="7A3E9D"/>
                </a:solidFill>
                <a:effectLst/>
              </a:rPr>
              <a:t>ExecutorImpl</a:t>
            </a:r>
            <a:r>
              <a:rPr lang="en-US" altLang="zh-CN" sz="1400" b="0" dirty="0">
                <a:solidFill>
                  <a:srgbClr val="333333"/>
                </a:solidFill>
                <a:effectLst/>
              </a:rPr>
              <a:t> </a:t>
            </a:r>
            <a:r>
              <a:rPr lang="en-US" altLang="zh-CN" sz="1400" b="0" dirty="0">
                <a:solidFill>
                  <a:srgbClr val="7A3E9D"/>
                </a:solidFill>
                <a:effectLst/>
              </a:rPr>
              <a:t>final</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A3E9D"/>
                </a:solidFill>
                <a:effectLst/>
              </a:rPr>
              <a:t>public</a:t>
            </a:r>
            <a:r>
              <a:rPr lang="en-US" altLang="zh-CN" sz="1400" b="0" dirty="0">
                <a:solidFill>
                  <a:srgbClr val="333333"/>
                </a:solidFill>
                <a:effectLst/>
              </a:rPr>
              <a:t> </a:t>
            </a:r>
            <a:r>
              <a:rPr lang="en-US" altLang="zh-CN" sz="1400" b="1" dirty="0">
                <a:solidFill>
                  <a:srgbClr val="7A3E9D"/>
                </a:solidFill>
                <a:effectLst/>
              </a:rPr>
              <a:t>Executor</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explicit</a:t>
            </a:r>
            <a:r>
              <a:rPr lang="en-US" altLang="zh-CN" sz="1400" b="0" dirty="0">
                <a:solidFill>
                  <a:srgbClr val="333333"/>
                </a:solidFill>
                <a:effectLst/>
              </a:rPr>
              <a:t> </a:t>
            </a:r>
            <a:r>
              <a:rPr lang="en-US" altLang="zh-CN" sz="1400" b="1" dirty="0" err="1">
                <a:solidFill>
                  <a:srgbClr val="AA3731"/>
                </a:solidFill>
                <a:effectLst/>
              </a:rPr>
              <a:t>ExecutorImpl</a:t>
            </a:r>
            <a:r>
              <a:rPr lang="en-US" altLang="zh-CN" sz="1400" b="0" dirty="0">
                <a:solidFill>
                  <a:srgbClr val="777777"/>
                </a:solidFill>
                <a:effectLst/>
              </a:rPr>
              <a:t>(</a:t>
            </a:r>
            <a:r>
              <a:rPr lang="en-US" altLang="zh-CN" sz="1400" b="0" dirty="0">
                <a:solidFill>
                  <a:srgbClr val="4B69C6"/>
                </a:solidFill>
                <a:effectLst/>
              </a:rPr>
              <a:t>const</a:t>
            </a:r>
            <a:r>
              <a:rPr lang="en-US" altLang="zh-CN" sz="1400" b="0" dirty="0">
                <a:solidFill>
                  <a:srgbClr val="333333"/>
                </a:solidFill>
                <a:effectLst/>
              </a:rPr>
              <a:t> </a:t>
            </a:r>
            <a:r>
              <a:rPr lang="en-US" altLang="zh-CN" sz="1400" b="1" dirty="0">
                <a:solidFill>
                  <a:srgbClr val="7A3E9D"/>
                </a:solidFill>
                <a:effectLst/>
              </a:rPr>
              <a:t>Pose</a:t>
            </a:r>
            <a:r>
              <a:rPr lang="en-US" altLang="zh-CN" sz="1400" b="0" dirty="0">
                <a:solidFill>
                  <a:srgbClr val="4B69C6"/>
                </a:solidFill>
                <a:effectLst/>
              </a:rPr>
              <a:t>&amp;</a:t>
            </a:r>
            <a:r>
              <a:rPr lang="en-US" altLang="zh-CN" sz="1400" b="0" dirty="0">
                <a:solidFill>
                  <a:srgbClr val="333333"/>
                </a:solidFill>
                <a:effectLst/>
              </a:rPr>
              <a:t> </a:t>
            </a:r>
            <a:r>
              <a:rPr lang="en-US" altLang="zh-CN" sz="1400" b="0" dirty="0">
                <a:solidFill>
                  <a:srgbClr val="7A3E9D"/>
                </a:solidFill>
                <a:effectLst/>
              </a:rPr>
              <a:t>pose</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1" dirty="0">
                <a:solidFill>
                  <a:srgbClr val="AA3731"/>
                </a:solidFill>
                <a:effectLst/>
              </a:rPr>
              <a:t>~</a:t>
            </a:r>
            <a:r>
              <a:rPr lang="en-US" altLang="zh-CN" sz="1400" b="1" dirty="0" err="1">
                <a:solidFill>
                  <a:srgbClr val="AA3731"/>
                </a:solidFill>
                <a:effectLst/>
              </a:rPr>
              <a:t>ExecutorImpl</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default</a:t>
            </a:r>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333333"/>
                </a:solidFill>
                <a:effectLst/>
              </a:rPr>
              <a:t>    </a:t>
            </a:r>
            <a:r>
              <a:rPr lang="en-US" altLang="zh-CN" sz="1400" b="1" dirty="0" err="1">
                <a:solidFill>
                  <a:srgbClr val="AA3731"/>
                </a:solidFill>
                <a:effectLst/>
              </a:rPr>
              <a:t>ExecutorImpl</a:t>
            </a:r>
            <a:r>
              <a:rPr lang="en-US" altLang="zh-CN" sz="1400" b="0" dirty="0">
                <a:solidFill>
                  <a:srgbClr val="777777"/>
                </a:solidFill>
                <a:effectLst/>
              </a:rPr>
              <a:t>(</a:t>
            </a:r>
            <a:r>
              <a:rPr lang="en-US" altLang="zh-CN" sz="1400" b="0" dirty="0">
                <a:solidFill>
                  <a:srgbClr val="4B69C6"/>
                </a:solidFill>
                <a:effectLst/>
              </a:rPr>
              <a:t>const</a:t>
            </a:r>
            <a:r>
              <a:rPr lang="en-US" altLang="zh-CN" sz="1400" b="0" dirty="0">
                <a:solidFill>
                  <a:srgbClr val="333333"/>
                </a:solidFill>
                <a:effectLst/>
              </a:rPr>
              <a:t> </a:t>
            </a:r>
            <a:r>
              <a:rPr lang="en-US" altLang="zh-CN" sz="1400" b="1" dirty="0" err="1">
                <a:solidFill>
                  <a:srgbClr val="7A3E9D"/>
                </a:solidFill>
                <a:effectLst/>
              </a:rPr>
              <a:t>ExecutorImpl</a:t>
            </a:r>
            <a:r>
              <a:rPr lang="en-US" altLang="zh-CN" sz="1400" b="0" dirty="0">
                <a:solidFill>
                  <a:srgbClr val="4B69C6"/>
                </a:solidFill>
                <a:effectLst/>
              </a:rPr>
              <a:t>&amp;</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delete</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1" dirty="0" err="1">
                <a:solidFill>
                  <a:srgbClr val="7A3E9D"/>
                </a:solidFill>
                <a:effectLst/>
              </a:rPr>
              <a:t>ExecutorImpl</a:t>
            </a:r>
            <a:r>
              <a:rPr lang="en-US" altLang="zh-CN" sz="1400" b="0" dirty="0">
                <a:solidFill>
                  <a:srgbClr val="4B69C6"/>
                </a:solidFill>
                <a:effectLst/>
              </a:rPr>
              <a:t>&amp;</a:t>
            </a:r>
            <a:r>
              <a:rPr lang="en-US" altLang="zh-CN" sz="1400" b="0" dirty="0">
                <a:solidFill>
                  <a:srgbClr val="333333"/>
                </a:solidFill>
                <a:effectLst/>
              </a:rPr>
              <a:t> </a:t>
            </a:r>
            <a:r>
              <a:rPr lang="en-US" altLang="zh-CN" sz="1400" b="1" dirty="0">
                <a:solidFill>
                  <a:srgbClr val="AA3731"/>
                </a:solidFill>
                <a:effectLst/>
              </a:rPr>
              <a:t>operator=</a:t>
            </a:r>
            <a:r>
              <a:rPr lang="en-US" altLang="zh-CN" sz="1400" b="0" dirty="0">
                <a:solidFill>
                  <a:srgbClr val="777777"/>
                </a:solidFill>
                <a:effectLst/>
              </a:rPr>
              <a:t>(</a:t>
            </a:r>
            <a:r>
              <a:rPr lang="en-US" altLang="zh-CN" sz="1400" b="0" dirty="0">
                <a:solidFill>
                  <a:srgbClr val="4B69C6"/>
                </a:solidFill>
                <a:effectLst/>
              </a:rPr>
              <a:t>const</a:t>
            </a:r>
            <a:r>
              <a:rPr lang="en-US" altLang="zh-CN" sz="1400" b="0" dirty="0">
                <a:solidFill>
                  <a:srgbClr val="333333"/>
                </a:solidFill>
                <a:effectLst/>
              </a:rPr>
              <a:t> </a:t>
            </a:r>
            <a:r>
              <a:rPr lang="en-US" altLang="zh-CN" sz="1400" b="1" dirty="0" err="1">
                <a:solidFill>
                  <a:srgbClr val="7A3E9D"/>
                </a:solidFill>
                <a:effectLst/>
              </a:rPr>
              <a:t>ExecutorImpl</a:t>
            </a:r>
            <a:r>
              <a:rPr lang="en-US" altLang="zh-CN" sz="1400" b="0" dirty="0">
                <a:solidFill>
                  <a:srgbClr val="4B69C6"/>
                </a:solidFill>
                <a:effectLst/>
              </a:rPr>
              <a:t>&amp;</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delete</a:t>
            </a:r>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A3E9D"/>
                </a:solidFill>
                <a:effectLst/>
              </a:rPr>
              <a:t>void</a:t>
            </a:r>
            <a:r>
              <a:rPr lang="en-US" altLang="zh-CN" sz="1400" b="0" dirty="0">
                <a:solidFill>
                  <a:srgbClr val="333333"/>
                </a:solidFill>
                <a:effectLst/>
              </a:rPr>
              <a:t> </a:t>
            </a:r>
            <a:r>
              <a:rPr lang="en-US" altLang="zh-CN" sz="1400" b="1" dirty="0">
                <a:solidFill>
                  <a:srgbClr val="AA3731"/>
                </a:solidFill>
                <a:effectLst/>
              </a:rPr>
              <a:t>Execute</a:t>
            </a:r>
            <a:r>
              <a:rPr lang="en-US" altLang="zh-CN" sz="1400" b="0" dirty="0">
                <a:solidFill>
                  <a:srgbClr val="777777"/>
                </a:solidFill>
                <a:effectLst/>
              </a:rPr>
              <a:t>(</a:t>
            </a:r>
            <a:r>
              <a:rPr lang="en-US" altLang="zh-CN" sz="1400" b="0" dirty="0">
                <a:solidFill>
                  <a:srgbClr val="4B69C6"/>
                </a:solidFill>
                <a:effectLst/>
              </a:rPr>
              <a:t>const</a:t>
            </a:r>
            <a:r>
              <a:rPr lang="en-US" altLang="zh-CN" sz="1400" b="0" dirty="0">
                <a:solidFill>
                  <a:srgbClr val="333333"/>
                </a:solidFill>
                <a:effectLst/>
              </a:rPr>
              <a:t> </a:t>
            </a:r>
            <a:r>
              <a:rPr lang="en-US" altLang="zh-CN" sz="1400" b="1" dirty="0">
                <a:solidFill>
                  <a:srgbClr val="7A3E9D"/>
                </a:solidFill>
                <a:effectLst/>
              </a:rPr>
              <a:t>std</a:t>
            </a:r>
            <a:r>
              <a:rPr lang="en-US" altLang="zh-CN" sz="1400" b="0" dirty="0">
                <a:solidFill>
                  <a:srgbClr val="777777"/>
                </a:solidFill>
                <a:effectLst/>
              </a:rPr>
              <a:t>::</a:t>
            </a:r>
            <a:r>
              <a:rPr lang="en-US" altLang="zh-CN" sz="1400" b="1" dirty="0">
                <a:solidFill>
                  <a:srgbClr val="7A3E9D"/>
                </a:solidFill>
                <a:effectLst/>
              </a:rPr>
              <a:t>string</a:t>
            </a:r>
            <a:r>
              <a:rPr lang="en-US" altLang="zh-CN" sz="1400" b="0" dirty="0">
                <a:solidFill>
                  <a:srgbClr val="4B69C6"/>
                </a:solidFill>
                <a:effectLst/>
              </a:rPr>
              <a:t>&amp;</a:t>
            </a:r>
            <a:r>
              <a:rPr lang="en-US" altLang="zh-CN" sz="1400" b="0" dirty="0">
                <a:solidFill>
                  <a:srgbClr val="333333"/>
                </a:solidFill>
                <a:effectLst/>
              </a:rPr>
              <a:t> </a:t>
            </a:r>
            <a:r>
              <a:rPr lang="en-US" altLang="zh-CN" sz="1400" b="0" dirty="0">
                <a:solidFill>
                  <a:srgbClr val="7A3E9D"/>
                </a:solidFill>
                <a:effectLst/>
              </a:rPr>
              <a:t>command</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333333"/>
                </a:solidFill>
                <a:effectLst/>
              </a:rPr>
              <a:t> </a:t>
            </a:r>
            <a:r>
              <a:rPr lang="en-US" altLang="zh-CN" sz="1400" b="0" dirty="0">
                <a:solidFill>
                  <a:srgbClr val="4B69C6"/>
                </a:solidFill>
                <a:effectLst/>
              </a:rPr>
              <a:t>override</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1" dirty="0">
                <a:solidFill>
                  <a:srgbClr val="7A3E9D"/>
                </a:solidFill>
                <a:effectLst/>
              </a:rPr>
              <a:t>Pose</a:t>
            </a:r>
            <a:r>
              <a:rPr lang="en-US" altLang="zh-CN" sz="1400" b="0" dirty="0">
                <a:solidFill>
                  <a:srgbClr val="333333"/>
                </a:solidFill>
                <a:effectLst/>
              </a:rPr>
              <a:t> </a:t>
            </a:r>
            <a:r>
              <a:rPr lang="en-US" altLang="zh-CN" sz="1400" b="1" dirty="0">
                <a:solidFill>
                  <a:srgbClr val="AA3731"/>
                </a:solidFill>
                <a:effectLst/>
              </a:rPr>
              <a:t>Query</a:t>
            </a:r>
            <a:r>
              <a:rPr lang="en-US" altLang="zh-CN" sz="1400" b="0" dirty="0">
                <a:solidFill>
                  <a:srgbClr val="777777"/>
                </a:solidFill>
                <a:effectLst/>
              </a:rPr>
              <a:t>(</a:t>
            </a:r>
            <a:r>
              <a:rPr lang="en-US" altLang="zh-CN" sz="1400" b="0" dirty="0">
                <a:solidFill>
                  <a:srgbClr val="7A3E9D"/>
                </a:solidFill>
                <a:effectLst/>
              </a:rPr>
              <a:t>void</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333333"/>
                </a:solidFill>
                <a:effectLst/>
              </a:rPr>
              <a:t> </a:t>
            </a:r>
            <a:r>
              <a:rPr lang="en-US" altLang="zh-CN" sz="1400" b="0" dirty="0">
                <a:solidFill>
                  <a:srgbClr val="4B69C6"/>
                </a:solidFill>
                <a:effectLst/>
              </a:rPr>
              <a:t>override</a:t>
            </a:r>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7A3E9D"/>
                </a:solidFill>
                <a:effectLst/>
              </a:rPr>
              <a:t>private</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1" dirty="0">
                <a:solidFill>
                  <a:srgbClr val="7A3E9D"/>
                </a:solidFill>
                <a:effectLst/>
              </a:rPr>
              <a:t>Pose</a:t>
            </a:r>
            <a:r>
              <a:rPr lang="en-US" altLang="zh-CN" sz="1400" b="0" dirty="0">
                <a:solidFill>
                  <a:srgbClr val="333333"/>
                </a:solidFill>
                <a:effectLst/>
              </a:rPr>
              <a:t> </a:t>
            </a:r>
            <a:r>
              <a:rPr lang="en-US" altLang="zh-CN" sz="1400" b="0" dirty="0" err="1">
                <a:solidFill>
                  <a:srgbClr val="7A3E9D"/>
                </a:solidFill>
                <a:effectLst/>
              </a:rPr>
              <a:t>pose</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r>
              <a:rPr lang="en-US" altLang="zh-CN" sz="1400" b="0" i="1" dirty="0">
                <a:solidFill>
                  <a:srgbClr val="AAAAAA"/>
                </a:solidFill>
                <a:effectLst/>
              </a:rPr>
              <a:t>  // namespace </a:t>
            </a:r>
            <a:r>
              <a:rPr lang="en-US" altLang="zh-CN" sz="1400" b="0" i="1" dirty="0" err="1">
                <a:solidFill>
                  <a:srgbClr val="AAAAAA"/>
                </a:solidFill>
                <a:effectLst/>
              </a:rPr>
              <a:t>adas</a:t>
            </a:r>
            <a:endParaRPr lang="en-US" altLang="zh-CN" sz="1400" b="0" dirty="0">
              <a:solidFill>
                <a:srgbClr val="333333"/>
              </a:solidFill>
              <a:effectLst/>
            </a:endParaRPr>
          </a:p>
        </p:txBody>
      </p:sp>
      <p:sp>
        <p:nvSpPr>
          <p:cNvPr id="5" name="文本框 4"/>
          <p:cNvSpPr txBox="1"/>
          <p:nvPr/>
        </p:nvSpPr>
        <p:spPr>
          <a:xfrm>
            <a:off x="423133" y="914067"/>
            <a:ext cx="2933253" cy="880882"/>
          </a:xfrm>
          <a:prstGeom prst="rect">
            <a:avLst/>
          </a:prstGeom>
          <a:noFill/>
        </p:spPr>
        <p:txBody>
          <a:bodyPr wrap="square" rtlCol="0">
            <a:spAutoFit/>
          </a:bodyPr>
          <a:lstStyle/>
          <a:p>
            <a:pPr>
              <a:lnSpc>
                <a:spcPct val="150000"/>
              </a:lnSpc>
            </a:pPr>
            <a:r>
              <a:rPr lang="zh-CN" altLang="en-US" dirty="0"/>
              <a:t>删除</a:t>
            </a:r>
            <a:r>
              <a:rPr lang="en-US" altLang="zh-CN" dirty="0" err="1"/>
              <a:t>src</a:t>
            </a:r>
            <a:r>
              <a:rPr lang="en-US" altLang="zh-CN" dirty="0"/>
              <a:t>/hello.cpp</a:t>
            </a:r>
          </a:p>
          <a:p>
            <a:pPr>
              <a:lnSpc>
                <a:spcPct val="150000"/>
              </a:lnSpc>
            </a:pPr>
            <a:r>
              <a:rPr lang="zh-CN" altLang="en-US" dirty="0"/>
              <a:t>创建</a:t>
            </a:r>
            <a:r>
              <a:rPr lang="en-US" altLang="zh-CN" dirty="0" err="1"/>
              <a:t>src</a:t>
            </a:r>
            <a:r>
              <a:rPr lang="en-US" altLang="zh-CN" dirty="0"/>
              <a:t>/ExecutorImpl.hpp</a:t>
            </a:r>
            <a:endParaRPr lang="zh-CN" altLang="en-US" dirty="0"/>
          </a:p>
        </p:txBody>
      </p:sp>
      <p:sp>
        <p:nvSpPr>
          <p:cNvPr id="6" name="箭头: 右 5"/>
          <p:cNvSpPr/>
          <p:nvPr/>
        </p:nvSpPr>
        <p:spPr>
          <a:xfrm>
            <a:off x="3245144" y="1182385"/>
            <a:ext cx="556810" cy="880881"/>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75179" y="251040"/>
            <a:ext cx="10728325" cy="497095"/>
          </a:xfrm>
        </p:spPr>
        <p:txBody>
          <a:bodyPr>
            <a:normAutofit/>
          </a:bodyPr>
          <a:lstStyle/>
          <a:p>
            <a:r>
              <a:rPr lang="zh-CN" altLang="en-US" sz="3600" dirty="0">
                <a:latin typeface="方正兰亭黑简体" panose="02000000000000000000" pitchFamily="2" charset="-122"/>
              </a:rPr>
              <a:t>测试用例</a:t>
            </a:r>
            <a:r>
              <a:rPr lang="en-US" altLang="zh-CN" sz="3600" dirty="0">
                <a:latin typeface="方正兰亭黑简体" panose="02000000000000000000" pitchFamily="2" charset="-122"/>
              </a:rPr>
              <a:t>1</a:t>
            </a:r>
            <a:r>
              <a:rPr lang="zh-CN" altLang="en-US" sz="3600" dirty="0">
                <a:latin typeface="方正兰亭黑简体" panose="02000000000000000000" pitchFamily="2" charset="-122"/>
              </a:rPr>
              <a:t>：确保编译通过，抽象接口的子类空实现</a:t>
            </a:r>
          </a:p>
        </p:txBody>
      </p:sp>
      <p:sp>
        <p:nvSpPr>
          <p:cNvPr id="3" name="文本框 2"/>
          <p:cNvSpPr txBox="1"/>
          <p:nvPr/>
        </p:nvSpPr>
        <p:spPr>
          <a:xfrm>
            <a:off x="4015292" y="944563"/>
            <a:ext cx="7465808" cy="5262979"/>
          </a:xfrm>
          <a:prstGeom prst="rect">
            <a:avLst/>
          </a:prstGeom>
          <a:solidFill>
            <a:schemeClr val="bg1">
              <a:lumMod val="85000"/>
            </a:schemeClr>
          </a:solidFill>
        </p:spPr>
        <p:txBody>
          <a:bodyPr wrap="square" rtlCol="0">
            <a:spAutoFit/>
          </a:bodyPr>
          <a:lstStyle/>
          <a:p>
            <a:r>
              <a:rPr lang="en-US" altLang="zh-CN" sz="1600" b="0" dirty="0">
                <a:solidFill>
                  <a:srgbClr val="777777"/>
                </a:solidFill>
                <a:effectLst/>
              </a:rPr>
              <a:t>#</a:t>
            </a:r>
            <a:r>
              <a:rPr lang="en-US" altLang="zh-CN" sz="1600" b="0" dirty="0">
                <a:solidFill>
                  <a:srgbClr val="4B69C6"/>
                </a:solidFill>
                <a:effectLst/>
              </a:rPr>
              <a:t>include</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ExecutorImpl.hpp</a:t>
            </a:r>
            <a:r>
              <a:rPr lang="en-US" altLang="zh-CN" sz="1600" b="0" dirty="0">
                <a:solidFill>
                  <a:srgbClr val="777777"/>
                </a:solidFill>
                <a:effectLst/>
              </a:rPr>
              <a:t>"</a:t>
            </a:r>
            <a:br>
              <a:rPr lang="en-US" altLang="zh-CN" sz="1600" b="0" dirty="0">
                <a:solidFill>
                  <a:srgbClr val="333333"/>
                </a:solidFill>
                <a:effectLst/>
              </a:rPr>
            </a:br>
            <a:r>
              <a:rPr lang="en-US" altLang="zh-CN" sz="1600" b="0" dirty="0">
                <a:solidFill>
                  <a:srgbClr val="7A3E9D"/>
                </a:solidFill>
                <a:effectLst/>
              </a:rPr>
              <a:t>namespace</a:t>
            </a:r>
            <a:r>
              <a:rPr lang="en-US" altLang="zh-CN" sz="1600" b="0" dirty="0">
                <a:solidFill>
                  <a:srgbClr val="333333"/>
                </a:solidFill>
                <a:effectLst/>
              </a:rPr>
              <a:t> </a:t>
            </a:r>
            <a:r>
              <a:rPr lang="en-US" altLang="zh-CN" sz="1600" b="1" dirty="0" err="1">
                <a:solidFill>
                  <a:srgbClr val="7A3E9D"/>
                </a:solidFill>
                <a:effectLst/>
              </a:rPr>
              <a:t>adas</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1" dirty="0">
                <a:solidFill>
                  <a:srgbClr val="7A3E9D"/>
                </a:solidFill>
                <a:effectLst/>
              </a:rPr>
              <a:t>Executor</a:t>
            </a:r>
            <a:r>
              <a:rPr lang="en-US" altLang="zh-CN" sz="1600" b="0" dirty="0">
                <a:solidFill>
                  <a:srgbClr val="4B69C6"/>
                </a:solidFill>
                <a:effectLst/>
              </a:rPr>
              <a:t>*</a:t>
            </a:r>
            <a:r>
              <a:rPr lang="en-US" altLang="zh-CN" sz="1600" b="0" dirty="0">
                <a:solidFill>
                  <a:srgbClr val="333333"/>
                </a:solidFill>
                <a:effectLst/>
              </a:rPr>
              <a:t> </a:t>
            </a:r>
            <a:r>
              <a:rPr lang="en-US" altLang="zh-CN" sz="1600" b="1" dirty="0">
                <a:solidFill>
                  <a:srgbClr val="7A3E9D"/>
                </a:solidFill>
                <a:effectLst/>
              </a:rPr>
              <a:t>Executor</a:t>
            </a:r>
            <a:r>
              <a:rPr lang="en-US" altLang="zh-CN" sz="1600" b="0" dirty="0">
                <a:solidFill>
                  <a:srgbClr val="777777"/>
                </a:solidFill>
                <a:effectLst/>
              </a:rPr>
              <a:t>::</a:t>
            </a:r>
            <a:r>
              <a:rPr lang="en-US" altLang="zh-CN" sz="1600" b="1" dirty="0" err="1">
                <a:solidFill>
                  <a:srgbClr val="AA3731"/>
                </a:solidFill>
                <a:effectLst/>
              </a:rPr>
              <a:t>NewExecutor</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Pose</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7A3E9D"/>
                </a:solidFill>
                <a:effectLst/>
              </a:rPr>
              <a:t>pose</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return</a:t>
            </a:r>
            <a:r>
              <a:rPr lang="en-US" altLang="zh-CN" sz="1600" b="0" dirty="0">
                <a:solidFill>
                  <a:srgbClr val="333333"/>
                </a:solidFill>
                <a:effectLst/>
              </a:rPr>
              <a:t> </a:t>
            </a:r>
            <a:r>
              <a:rPr lang="en-US" altLang="zh-CN" sz="1600" b="0" dirty="0">
                <a:solidFill>
                  <a:srgbClr val="777777"/>
                </a:solidFill>
                <a:effectLst/>
              </a:rPr>
              <a:t>new</a:t>
            </a:r>
            <a:r>
              <a:rPr lang="en-US" altLang="zh-CN" sz="1600" b="0" dirty="0">
                <a:solidFill>
                  <a:srgbClr val="333333"/>
                </a:solidFill>
                <a:effectLst/>
              </a:rPr>
              <a:t> </a:t>
            </a:r>
            <a:r>
              <a:rPr lang="en-US" altLang="zh-CN" sz="1600" b="0" dirty="0">
                <a:solidFill>
                  <a:srgbClr val="777777"/>
                </a:solidFill>
                <a:effectLst/>
              </a:rPr>
              <a:t>(</a:t>
            </a:r>
            <a:r>
              <a:rPr lang="en-US" altLang="zh-CN" sz="1600" b="1" dirty="0">
                <a:solidFill>
                  <a:srgbClr val="7A3E9D"/>
                </a:solidFill>
                <a:effectLst/>
              </a:rPr>
              <a:t>std</a:t>
            </a:r>
            <a:r>
              <a:rPr lang="en-US" altLang="zh-CN" sz="1600" b="0" dirty="0">
                <a:solidFill>
                  <a:srgbClr val="777777"/>
                </a:solidFill>
                <a:effectLst/>
              </a:rPr>
              <a:t>::</a:t>
            </a:r>
            <a:r>
              <a:rPr lang="en-US" altLang="zh-CN" sz="1600" b="0" dirty="0" err="1">
                <a:solidFill>
                  <a:srgbClr val="7A3E9D"/>
                </a:solidFill>
                <a:effectLst/>
              </a:rPr>
              <a:t>nothrow</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7A3E9D"/>
                </a:solidFill>
                <a:effectLst/>
              </a:rPr>
              <a:t>ExecutorImpl</a:t>
            </a:r>
            <a:r>
              <a:rPr lang="en-US" altLang="zh-CN" sz="1600" b="0" dirty="0">
                <a:solidFill>
                  <a:srgbClr val="777777"/>
                </a:solidFill>
                <a:effectLst/>
              </a:rPr>
              <a:t>(</a:t>
            </a:r>
            <a:r>
              <a:rPr lang="en-US" altLang="zh-CN" sz="1600" b="0" dirty="0">
                <a:solidFill>
                  <a:srgbClr val="7A3E9D"/>
                </a:solidFill>
                <a:effectLst/>
              </a:rPr>
              <a:t>pose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1" dirty="0" err="1">
                <a:solidFill>
                  <a:srgbClr val="7A3E9D"/>
                </a:solidFill>
                <a:effectLst/>
              </a:rPr>
              <a:t>ExecutorImpl</a:t>
            </a:r>
            <a:r>
              <a:rPr lang="en-US" altLang="zh-CN" sz="1600" b="0" dirty="0">
                <a:solidFill>
                  <a:srgbClr val="777777"/>
                </a:solidFill>
                <a:effectLst/>
              </a:rPr>
              <a:t>::</a:t>
            </a:r>
            <a:r>
              <a:rPr lang="en-US" altLang="zh-CN" sz="1600" b="1" dirty="0" err="1">
                <a:solidFill>
                  <a:srgbClr val="AA3731"/>
                </a:solidFill>
                <a:effectLst/>
              </a:rPr>
              <a:t>ExecutorImpl</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Pose</a:t>
            </a:r>
            <a:r>
              <a:rPr lang="en-US" altLang="zh-CN" sz="1600" b="0" dirty="0">
                <a:solidFill>
                  <a:srgbClr val="777777"/>
                </a:solidFill>
                <a:effectLst/>
              </a:rPr>
              <a:t>&amp;</a:t>
            </a:r>
            <a:r>
              <a:rPr lang="en-US" altLang="zh-CN" sz="1600" b="0" dirty="0">
                <a:solidFill>
                  <a:srgbClr val="333333"/>
                </a:solidFill>
                <a:effectLst/>
              </a:rPr>
              <a:t> </a:t>
            </a:r>
            <a:r>
              <a:rPr lang="en-US" altLang="zh-CN" sz="1600" b="0" dirty="0">
                <a:solidFill>
                  <a:srgbClr val="7A3E9D"/>
                </a:solidFill>
                <a:effectLst/>
              </a:rPr>
              <a:t>pose</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77777"/>
                </a:solidFill>
                <a:effectLst/>
              </a:rPr>
              <a:t>noexcept</a:t>
            </a:r>
            <a:r>
              <a:rPr lang="en-US" altLang="zh-CN" sz="1600" b="0" dirty="0">
                <a:solidFill>
                  <a:srgbClr val="333333"/>
                </a:solidFill>
                <a:effectLst/>
              </a:rPr>
              <a:t> </a:t>
            </a: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7A3E9D"/>
                </a:solidFill>
                <a:effectLst/>
              </a:rPr>
              <a:t>ExecutorImpl</a:t>
            </a:r>
            <a:r>
              <a:rPr lang="en-US" altLang="zh-CN" sz="1600" b="0" dirty="0">
                <a:solidFill>
                  <a:srgbClr val="777777"/>
                </a:solidFill>
                <a:effectLst/>
              </a:rPr>
              <a:t>::</a:t>
            </a:r>
            <a:r>
              <a:rPr lang="en-US" altLang="zh-CN" sz="1600" b="1" dirty="0">
                <a:solidFill>
                  <a:srgbClr val="AA3731"/>
                </a:solidFill>
                <a:effectLst/>
              </a:rPr>
              <a:t>Execute</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string</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1" dirty="0">
                <a:solidFill>
                  <a:srgbClr val="7A3E9D"/>
                </a:solidFill>
                <a:effectLst/>
              </a:rPr>
              <a:t>Pose</a:t>
            </a:r>
            <a:r>
              <a:rPr lang="en-US" altLang="zh-CN" sz="1600" b="0" dirty="0">
                <a:solidFill>
                  <a:srgbClr val="333333"/>
                </a:solidFill>
                <a:effectLst/>
              </a:rPr>
              <a:t> </a:t>
            </a:r>
            <a:r>
              <a:rPr lang="en-US" altLang="zh-CN" sz="1600" b="1" dirty="0" err="1">
                <a:solidFill>
                  <a:srgbClr val="7A3E9D"/>
                </a:solidFill>
                <a:effectLst/>
              </a:rPr>
              <a:t>ExecutorImpl</a:t>
            </a:r>
            <a:r>
              <a:rPr lang="en-US" altLang="zh-CN" sz="1600" b="0" dirty="0">
                <a:solidFill>
                  <a:srgbClr val="777777"/>
                </a:solidFill>
                <a:effectLst/>
              </a:rPr>
              <a:t>::</a:t>
            </a:r>
            <a:r>
              <a:rPr lang="en-US" altLang="zh-CN" sz="1600" b="1" dirty="0">
                <a:solidFill>
                  <a:srgbClr val="AA3731"/>
                </a:solidFill>
                <a:effectLst/>
              </a:rPr>
              <a:t>Query</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return</a:t>
            </a:r>
            <a:r>
              <a:rPr lang="en-US" altLang="zh-CN" sz="1600" b="0" dirty="0">
                <a:solidFill>
                  <a:srgbClr val="333333"/>
                </a:solidFill>
                <a:effectLst/>
              </a:rPr>
              <a:t> </a:t>
            </a:r>
            <a:r>
              <a:rPr lang="en-US" altLang="zh-CN" sz="1600" b="0" dirty="0">
                <a:solidFill>
                  <a:srgbClr val="7A3E9D"/>
                </a:solidFill>
                <a:effectLst/>
              </a:rPr>
              <a:t>pose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r>
              <a:rPr lang="en-US" altLang="zh-CN" sz="1600" b="0" i="1" dirty="0">
                <a:solidFill>
                  <a:srgbClr val="AAAAAA"/>
                </a:solidFill>
                <a:effectLst/>
              </a:rPr>
              <a:t>  // namespace </a:t>
            </a:r>
            <a:r>
              <a:rPr lang="en-US" altLang="zh-CN" sz="1600" b="0" i="1" dirty="0" err="1">
                <a:solidFill>
                  <a:srgbClr val="AAAAAA"/>
                </a:solidFill>
                <a:effectLst/>
              </a:rPr>
              <a:t>adas</a:t>
            </a:r>
            <a:endParaRPr lang="en-US" altLang="zh-CN" sz="1600" b="0" dirty="0">
              <a:solidFill>
                <a:srgbClr val="333333"/>
              </a:solidFill>
              <a:effectLst/>
            </a:endParaRPr>
          </a:p>
        </p:txBody>
      </p:sp>
      <p:sp>
        <p:nvSpPr>
          <p:cNvPr id="5" name="文本框 4"/>
          <p:cNvSpPr txBox="1"/>
          <p:nvPr/>
        </p:nvSpPr>
        <p:spPr>
          <a:xfrm>
            <a:off x="675179" y="1110925"/>
            <a:ext cx="2852036" cy="465384"/>
          </a:xfrm>
          <a:prstGeom prst="rect">
            <a:avLst/>
          </a:prstGeom>
          <a:noFill/>
        </p:spPr>
        <p:txBody>
          <a:bodyPr wrap="square" rtlCol="0">
            <a:spAutoFit/>
          </a:bodyPr>
          <a:lstStyle/>
          <a:p>
            <a:pPr>
              <a:lnSpc>
                <a:spcPct val="150000"/>
              </a:lnSpc>
            </a:pPr>
            <a:r>
              <a:rPr lang="zh-CN" altLang="en-US" dirty="0"/>
              <a:t>创建</a:t>
            </a:r>
            <a:r>
              <a:rPr lang="en-US" altLang="zh-CN" dirty="0" err="1"/>
              <a:t>src</a:t>
            </a:r>
            <a:r>
              <a:rPr lang="en-US" altLang="zh-CN" dirty="0"/>
              <a:t>/ExecutorImpl.cpp</a:t>
            </a:r>
            <a:endParaRPr lang="zh-CN" altLang="en-US" dirty="0"/>
          </a:p>
        </p:txBody>
      </p:sp>
      <p:sp>
        <p:nvSpPr>
          <p:cNvPr id="6" name="箭头: 右 5"/>
          <p:cNvSpPr/>
          <p:nvPr/>
        </p:nvSpPr>
        <p:spPr>
          <a:xfrm>
            <a:off x="3248810" y="2021284"/>
            <a:ext cx="556810" cy="880881"/>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执行编译运行指令，得到预期的失败，确保用例有效</a:t>
            </a:r>
          </a:p>
        </p:txBody>
      </p:sp>
      <p:sp>
        <p:nvSpPr>
          <p:cNvPr id="3" name="文本框 2"/>
          <p:cNvSpPr txBox="1"/>
          <p:nvPr/>
        </p:nvSpPr>
        <p:spPr>
          <a:xfrm>
            <a:off x="731837" y="1529666"/>
            <a:ext cx="10958935" cy="1631216"/>
          </a:xfrm>
          <a:prstGeom prst="rect">
            <a:avLst/>
          </a:prstGeom>
          <a:solidFill>
            <a:schemeClr val="bg1">
              <a:lumMod val="85000"/>
            </a:schemeClr>
          </a:solidFill>
        </p:spPr>
        <p:txBody>
          <a:bodyPr wrap="square" rtlCol="0">
            <a:spAutoFit/>
          </a:bodyPr>
          <a:lstStyle/>
          <a:p>
            <a:r>
              <a:rPr lang="en-US" altLang="zh-CN" sz="2000" b="0" dirty="0">
                <a:solidFill>
                  <a:srgbClr val="6A9955"/>
                </a:solidFill>
                <a:effectLst/>
              </a:rPr>
              <a:t># windows </a:t>
            </a:r>
            <a:endParaRPr lang="en-US" altLang="zh-CN" sz="2000" b="0" dirty="0">
              <a:solidFill>
                <a:srgbClr val="D4D4D4"/>
              </a:solidFill>
              <a:effectLst/>
            </a:endParaRPr>
          </a:p>
          <a:p>
            <a:r>
              <a:rPr lang="en-US" altLang="zh-CN" sz="2000" b="0" dirty="0">
                <a:solidFill>
                  <a:schemeClr val="tx1">
                    <a:lumMod val="95000"/>
                    <a:lumOff val="5000"/>
                  </a:schemeClr>
                </a:solidFill>
                <a:effectLst/>
              </a:rPr>
              <a:t>script\build_and_run.bat</a:t>
            </a:r>
          </a:p>
          <a:p>
            <a:br>
              <a:rPr lang="en-US" altLang="zh-CN" sz="2000" b="0" dirty="0">
                <a:solidFill>
                  <a:srgbClr val="D4D4D4"/>
                </a:solidFill>
                <a:effectLst/>
              </a:rPr>
            </a:br>
            <a:r>
              <a:rPr lang="en-US" altLang="zh-CN" sz="2000" b="0" dirty="0">
                <a:solidFill>
                  <a:srgbClr val="6A9955"/>
                </a:solidFill>
                <a:effectLst/>
              </a:rPr>
              <a:t># </a:t>
            </a:r>
            <a:r>
              <a:rPr lang="en-US" altLang="zh-CN" sz="2000" b="0" dirty="0" err="1">
                <a:solidFill>
                  <a:srgbClr val="6A9955"/>
                </a:solidFill>
                <a:effectLst/>
              </a:rPr>
              <a:t>linux</a:t>
            </a:r>
            <a:r>
              <a:rPr lang="en-US" altLang="zh-CN" sz="2000" b="0" dirty="0">
                <a:solidFill>
                  <a:srgbClr val="6A9955"/>
                </a:solidFill>
                <a:effectLst/>
              </a:rPr>
              <a:t>/</a:t>
            </a:r>
            <a:r>
              <a:rPr lang="en-US" altLang="zh-CN" sz="2000" b="0" dirty="0" err="1">
                <a:solidFill>
                  <a:srgbClr val="6A9955"/>
                </a:solidFill>
                <a:effectLst/>
              </a:rPr>
              <a:t>macos</a:t>
            </a:r>
            <a:endParaRPr lang="en-US" altLang="zh-CN" sz="2000" b="0" dirty="0">
              <a:solidFill>
                <a:srgbClr val="D4D4D4"/>
              </a:solidFill>
              <a:effectLst/>
            </a:endParaRPr>
          </a:p>
          <a:p>
            <a:r>
              <a:rPr lang="en-US" altLang="zh-CN" sz="2000" b="0" dirty="0">
                <a:solidFill>
                  <a:schemeClr val="tx1">
                    <a:lumMod val="95000"/>
                    <a:lumOff val="5000"/>
                  </a:schemeClr>
                </a:solidFill>
                <a:effectLst/>
              </a:rPr>
              <a:t>bash script/build_and_run.sh</a:t>
            </a:r>
          </a:p>
        </p:txBody>
      </p:sp>
      <p:sp>
        <p:nvSpPr>
          <p:cNvPr id="5" name="文本框 4"/>
          <p:cNvSpPr txBox="1"/>
          <p:nvPr/>
        </p:nvSpPr>
        <p:spPr>
          <a:xfrm>
            <a:off x="731838" y="3518565"/>
            <a:ext cx="5116101" cy="549831"/>
          </a:xfrm>
          <a:prstGeom prst="rect">
            <a:avLst/>
          </a:prstGeom>
          <a:noFill/>
        </p:spPr>
        <p:txBody>
          <a:bodyPr wrap="square" rtlCol="0">
            <a:spAutoFit/>
          </a:bodyPr>
          <a:lstStyle/>
          <a:p>
            <a:pPr>
              <a:lnSpc>
                <a:spcPct val="150000"/>
              </a:lnSpc>
            </a:pPr>
            <a:r>
              <a:rPr lang="zh-CN" altLang="en-US" sz="2200" dirty="0">
                <a:latin typeface="方正兰亭黑简体" panose="02000000000000000000" pitchFamily="2" charset="-122"/>
                <a:ea typeface="方正兰亭黑简体" panose="02000000000000000000" pitchFamily="2" charset="-122"/>
              </a:rPr>
              <a:t>编译成功，执行得到预期的失败</a:t>
            </a:r>
          </a:p>
        </p:txBody>
      </p:sp>
      <p:sp>
        <p:nvSpPr>
          <p:cNvPr id="6" name="文本框 5"/>
          <p:cNvSpPr txBox="1"/>
          <p:nvPr/>
        </p:nvSpPr>
        <p:spPr>
          <a:xfrm>
            <a:off x="731838" y="4126661"/>
            <a:ext cx="10988086" cy="1323439"/>
          </a:xfrm>
          <a:prstGeom prst="rect">
            <a:avLst/>
          </a:prstGeom>
          <a:solidFill>
            <a:schemeClr val="bg1">
              <a:lumMod val="85000"/>
            </a:schemeClr>
          </a:solidFill>
        </p:spPr>
        <p:txBody>
          <a:bodyPr wrap="square" rtlCol="0">
            <a:spAutoFit/>
          </a:bodyPr>
          <a:lstStyle/>
          <a:p>
            <a:r>
              <a:rPr lang="en-US" altLang="zh-CN" sz="2000" b="0" dirty="0">
                <a:solidFill>
                  <a:schemeClr val="tx1">
                    <a:lumMod val="95000"/>
                    <a:lumOff val="5000"/>
                  </a:schemeClr>
                </a:solidFill>
                <a:effectLst/>
              </a:rPr>
              <a:t>[ FAILED  ] 1 tests, listed below:</a:t>
            </a:r>
          </a:p>
          <a:p>
            <a:r>
              <a:rPr lang="en-US" altLang="zh-CN" sz="2000" b="0" dirty="0">
                <a:solidFill>
                  <a:schemeClr val="tx1">
                    <a:lumMod val="95000"/>
                    <a:lumOff val="5000"/>
                  </a:schemeClr>
                </a:solidFill>
                <a:effectLst/>
              </a:rPr>
              <a:t>[ FAILED  ] </a:t>
            </a:r>
            <a:r>
              <a:rPr lang="en-US" altLang="zh-CN" sz="2000" b="0" dirty="0" err="1">
                <a:solidFill>
                  <a:schemeClr val="tx1">
                    <a:lumMod val="95000"/>
                    <a:lumOff val="5000"/>
                  </a:schemeClr>
                </a:solidFill>
                <a:effectLst/>
              </a:rPr>
              <a:t>Executor.should_return_init_pose_when_without_command</a:t>
            </a:r>
            <a:endParaRPr lang="en-US" altLang="zh-CN" sz="2000" b="0" dirty="0">
              <a:solidFill>
                <a:schemeClr val="tx1">
                  <a:lumMod val="95000"/>
                  <a:lumOff val="5000"/>
                </a:schemeClr>
              </a:solidFill>
              <a:effectLst/>
            </a:endParaRPr>
          </a:p>
          <a:p>
            <a:endParaRPr lang="en-US" altLang="zh-CN" sz="2000" dirty="0">
              <a:solidFill>
                <a:schemeClr val="tx1">
                  <a:lumMod val="95000"/>
                  <a:lumOff val="5000"/>
                </a:schemeClr>
              </a:solidFill>
            </a:endParaRPr>
          </a:p>
          <a:p>
            <a:r>
              <a:rPr lang="en-US" altLang="zh-CN" sz="2000" b="0" dirty="0">
                <a:solidFill>
                  <a:schemeClr val="tx1">
                    <a:lumMod val="95000"/>
                    <a:lumOff val="5000"/>
                  </a:schemeClr>
                </a:solidFill>
                <a:effectLst/>
              </a:rPr>
              <a:t>1 FAILED TESTS</a:t>
            </a:r>
          </a:p>
        </p:txBody>
      </p:sp>
      <p:sp>
        <p:nvSpPr>
          <p:cNvPr id="8" name="文本框 7"/>
          <p:cNvSpPr txBox="1"/>
          <p:nvPr/>
        </p:nvSpPr>
        <p:spPr>
          <a:xfrm>
            <a:off x="731837" y="922464"/>
            <a:ext cx="5116101" cy="549831"/>
          </a:xfrm>
          <a:prstGeom prst="rect">
            <a:avLst/>
          </a:prstGeom>
          <a:noFill/>
        </p:spPr>
        <p:txBody>
          <a:bodyPr wrap="square" rtlCol="0">
            <a:spAutoFit/>
          </a:bodyPr>
          <a:lstStyle/>
          <a:p>
            <a:pPr>
              <a:lnSpc>
                <a:spcPct val="150000"/>
              </a:lnSpc>
            </a:pPr>
            <a:r>
              <a:rPr lang="zh-CN" altLang="en-US" sz="2200" dirty="0">
                <a:latin typeface="方正兰亭黑简体" panose="02000000000000000000" pitchFamily="2" charset="-122"/>
                <a:ea typeface="方正兰亭黑简体" panose="02000000000000000000" pitchFamily="2" charset="-122"/>
              </a:rPr>
              <a:t>执行指令</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57349" y="217126"/>
            <a:ext cx="11364685" cy="485982"/>
          </a:xfrm>
        </p:spPr>
        <p:txBody>
          <a:bodyPr>
            <a:noAutofit/>
          </a:bodyPr>
          <a:lstStyle/>
          <a:p>
            <a:r>
              <a:rPr lang="zh-CN" altLang="en-US" sz="2600" dirty="0">
                <a:latin typeface="+mj-ea"/>
                <a:ea typeface="+mj-ea"/>
              </a:rPr>
              <a:t>测试用例</a:t>
            </a:r>
            <a:r>
              <a:rPr lang="en-US" altLang="zh-CN" sz="2600" dirty="0">
                <a:latin typeface="+mj-ea"/>
                <a:ea typeface="+mj-ea"/>
              </a:rPr>
              <a:t>2</a:t>
            </a:r>
            <a:r>
              <a:rPr lang="zh-CN" altLang="en-US" sz="2600" dirty="0">
                <a:latin typeface="+mj-ea"/>
                <a:ea typeface="+mj-ea"/>
              </a:rPr>
              <a:t>：未初始化车的位置和朝向，查询接口默认返回</a:t>
            </a:r>
            <a:r>
              <a:rPr lang="en-US" altLang="zh-CN" sz="2600" dirty="0">
                <a:latin typeface="+mj-ea"/>
                <a:ea typeface="+mj-ea"/>
              </a:rPr>
              <a:t>(0,0,N)-</a:t>
            </a:r>
            <a:r>
              <a:rPr lang="zh-CN" altLang="en-US" sz="2600" dirty="0">
                <a:latin typeface="+mj-ea"/>
                <a:ea typeface="+mj-ea"/>
              </a:rPr>
              <a:t>用例构建</a:t>
            </a:r>
          </a:p>
        </p:txBody>
      </p:sp>
      <p:sp>
        <p:nvSpPr>
          <p:cNvPr id="4" name="文本占位符 3">
            <a:extLst>
              <a:ext uri="{FF2B5EF4-FFF2-40B4-BE49-F238E27FC236}">
                <a16:creationId xmlns:a16="http://schemas.microsoft.com/office/drawing/2014/main" id="{01E777AE-7CDB-4E20-BF41-580164602C9C}"/>
              </a:ext>
            </a:extLst>
          </p:cNvPr>
          <p:cNvSpPr>
            <a:spLocks noGrp="1"/>
          </p:cNvSpPr>
          <p:nvPr>
            <p:ph type="body" sz="quarter" idx="10"/>
          </p:nvPr>
        </p:nvSpPr>
        <p:spPr>
          <a:xfrm>
            <a:off x="731837" y="903723"/>
            <a:ext cx="10726384" cy="566561"/>
          </a:xfrm>
        </p:spPr>
        <p:txBody>
          <a:bodyPr/>
          <a:lstStyle/>
          <a:p>
            <a:pPr marL="0" indent="0">
              <a:buNone/>
            </a:pPr>
            <a:r>
              <a:rPr lang="en-US" altLang="zh-CN" dirty="0"/>
              <a:t>tests/</a:t>
            </a:r>
            <a:r>
              <a:rPr lang="en-US" altLang="zh-CN" dirty="0" err="1"/>
              <a:t>ExecutorTest.cp</a:t>
            </a:r>
            <a:endParaRPr lang="zh-CN" altLang="en-US" dirty="0"/>
          </a:p>
        </p:txBody>
      </p:sp>
      <p:sp>
        <p:nvSpPr>
          <p:cNvPr id="6" name="文本框 5"/>
          <p:cNvSpPr txBox="1"/>
          <p:nvPr/>
        </p:nvSpPr>
        <p:spPr>
          <a:xfrm>
            <a:off x="731838" y="1491356"/>
            <a:ext cx="10726384" cy="3046988"/>
          </a:xfrm>
          <a:prstGeom prst="rect">
            <a:avLst/>
          </a:prstGeom>
          <a:solidFill>
            <a:schemeClr val="bg1">
              <a:lumMod val="85000"/>
            </a:schemeClr>
          </a:solidFill>
        </p:spPr>
        <p:txBody>
          <a:bodyPr wrap="square" rtlCol="0">
            <a:spAutoFit/>
          </a:bodyPr>
          <a:lstStyle/>
          <a:p>
            <a:r>
              <a:rPr lang="en-US" altLang="zh-CN" sz="1600" b="0" dirty="0">
                <a:solidFill>
                  <a:srgbClr val="569CD6"/>
                </a:solidFill>
                <a:effectLst/>
              </a:rPr>
              <a:t>…</a:t>
            </a:r>
            <a:endParaRPr lang="en-US" altLang="zh-CN" sz="1600" b="0" dirty="0">
              <a:solidFill>
                <a:srgbClr val="D4D4D4"/>
              </a:solidFill>
              <a:effectLst/>
            </a:endParaRPr>
          </a:p>
          <a:p>
            <a:r>
              <a:rPr lang="en-US" altLang="zh-CN" sz="1600" b="1" dirty="0">
                <a:solidFill>
                  <a:srgbClr val="AA3731"/>
                </a:solidFill>
                <a:effectLst/>
              </a:rPr>
              <a:t>TEST</a:t>
            </a:r>
            <a:r>
              <a:rPr lang="en-US" altLang="zh-CN" sz="1600" b="0" dirty="0">
                <a:solidFill>
                  <a:srgbClr val="777777"/>
                </a:solidFill>
                <a:effectLst/>
              </a:rPr>
              <a:t>(</a:t>
            </a:r>
            <a:r>
              <a:rPr lang="en-US" altLang="zh-CN" sz="1600" b="0" dirty="0" err="1">
                <a:solidFill>
                  <a:srgbClr val="333333"/>
                </a:solidFill>
                <a:effectLst/>
              </a:rPr>
              <a:t>ExecutorTest</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333333"/>
                </a:solidFill>
                <a:effectLst/>
              </a:rPr>
              <a:t>should_return_default_pose_when_without_init_and_command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i="1" dirty="0">
                <a:solidFill>
                  <a:srgbClr val="AAAAAA"/>
                </a:solidFill>
                <a:effectLst/>
              </a:rPr>
              <a:t>    // given</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7A3E9D"/>
                </a:solidFill>
                <a:effectLst/>
              </a:rPr>
              <a:t>unique_ptr</a:t>
            </a:r>
            <a:r>
              <a:rPr lang="en-US" altLang="zh-CN" sz="1600" b="0" dirty="0">
                <a:solidFill>
                  <a:srgbClr val="777777"/>
                </a:solidFill>
                <a:effectLst/>
              </a:rPr>
              <a:t>&lt;</a:t>
            </a:r>
            <a:r>
              <a:rPr lang="en-US" altLang="zh-CN" sz="1600" b="1" dirty="0">
                <a:solidFill>
                  <a:srgbClr val="7A3E9D"/>
                </a:solidFill>
                <a:effectLst/>
              </a:rPr>
              <a:t>Executor</a:t>
            </a:r>
            <a:r>
              <a:rPr lang="en-US" altLang="zh-CN" sz="1600" b="0" dirty="0">
                <a:solidFill>
                  <a:srgbClr val="777777"/>
                </a:solidFill>
                <a:effectLst/>
              </a:rPr>
              <a:t>&gt;</a:t>
            </a:r>
            <a:r>
              <a:rPr lang="en-US" altLang="zh-CN" sz="1600" b="0" dirty="0">
                <a:solidFill>
                  <a:srgbClr val="333333"/>
                </a:solidFill>
                <a:effectLst/>
              </a:rPr>
              <a:t> </a:t>
            </a:r>
            <a:r>
              <a:rPr lang="en-US" altLang="zh-CN" sz="1600" b="1" dirty="0">
                <a:solidFill>
                  <a:srgbClr val="7A3E9D"/>
                </a:solidFill>
                <a:effectLst/>
              </a:rPr>
              <a:t>executor</a:t>
            </a:r>
            <a:r>
              <a:rPr lang="en-US" altLang="zh-CN" sz="1600" b="0" dirty="0">
                <a:solidFill>
                  <a:srgbClr val="777777"/>
                </a:solidFill>
                <a:effectLst/>
              </a:rPr>
              <a:t>(</a:t>
            </a:r>
            <a:r>
              <a:rPr lang="en-US" altLang="zh-CN" sz="1600" b="1" dirty="0">
                <a:solidFill>
                  <a:srgbClr val="7A3E9D"/>
                </a:solidFill>
                <a:effectLst/>
              </a:rPr>
              <a:t>Executor</a:t>
            </a:r>
            <a:r>
              <a:rPr lang="en-US" altLang="zh-CN" sz="1600" b="0" dirty="0">
                <a:solidFill>
                  <a:srgbClr val="777777"/>
                </a:solidFill>
                <a:effectLst/>
              </a:rPr>
              <a:t>::</a:t>
            </a:r>
            <a:r>
              <a:rPr lang="en-US" altLang="zh-CN" sz="1600" b="1" dirty="0" err="1">
                <a:solidFill>
                  <a:srgbClr val="AA3731"/>
                </a:solidFill>
                <a:effectLst/>
              </a:rPr>
              <a:t>NewExecutor</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i="1" dirty="0">
                <a:solidFill>
                  <a:srgbClr val="AAAAAA"/>
                </a:solidFill>
                <a:effectLst/>
              </a:rPr>
              <a:t>    // when</a:t>
            </a:r>
            <a:endParaRPr lang="en-US" altLang="zh-CN" sz="1600" b="0" dirty="0">
              <a:solidFill>
                <a:srgbClr val="333333"/>
              </a:solidFill>
              <a:effectLst/>
            </a:endParaRPr>
          </a:p>
          <a:p>
            <a:br>
              <a:rPr lang="en-US" altLang="zh-CN" sz="1600" b="0" dirty="0">
                <a:solidFill>
                  <a:srgbClr val="333333"/>
                </a:solidFill>
                <a:effectLst/>
              </a:rPr>
            </a:br>
            <a:r>
              <a:rPr lang="en-US" altLang="zh-CN" sz="1600" b="0" i="1" dirty="0">
                <a:solidFill>
                  <a:srgbClr val="AAAAAA"/>
                </a:solidFill>
                <a:effectLst/>
              </a:rPr>
              <a:t>    // then</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Pose</a:t>
            </a:r>
            <a:r>
              <a:rPr lang="en-US" altLang="zh-CN" sz="1600" b="0" dirty="0">
                <a:solidFill>
                  <a:srgbClr val="333333"/>
                </a:solidFill>
                <a:effectLst/>
              </a:rPr>
              <a:t> </a:t>
            </a:r>
            <a:r>
              <a:rPr lang="en-US" altLang="zh-CN" sz="1600" b="1" dirty="0">
                <a:solidFill>
                  <a:srgbClr val="7A3E9D"/>
                </a:solidFill>
                <a:effectLst/>
              </a:rPr>
              <a:t>target</a:t>
            </a:r>
            <a:r>
              <a:rPr lang="en-US" altLang="zh-CN" sz="1600" b="0" dirty="0">
                <a:solidFill>
                  <a:srgbClr val="777777"/>
                </a:solidFill>
                <a:effectLst/>
              </a:rPr>
              <a:t>(</a:t>
            </a:r>
            <a:r>
              <a:rPr lang="en-US" altLang="zh-CN" sz="1600" b="0" dirty="0">
                <a:solidFill>
                  <a:srgbClr val="333333"/>
                </a:solidFill>
                <a:effectLst/>
              </a:rPr>
              <a:t>{</a:t>
            </a:r>
            <a:r>
              <a:rPr lang="en-US" altLang="zh-CN" sz="1600" b="0" dirty="0">
                <a:solidFill>
                  <a:srgbClr val="9C5D27"/>
                </a:solidFill>
                <a:effectLst/>
              </a:rPr>
              <a:t>0</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9C5D27"/>
                </a:solidFill>
                <a:effectLst/>
              </a:rPr>
              <a:t>0</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N</a:t>
            </a:r>
            <a:r>
              <a:rPr lang="en-US" altLang="zh-CN" sz="1600" b="0" dirty="0">
                <a:solidFill>
                  <a:srgbClr val="777777"/>
                </a:solidFill>
                <a:effectLst/>
              </a:rPr>
              <a:t>'</a:t>
            </a:r>
            <a:r>
              <a:rPr lang="en-US" altLang="zh-CN" sz="1600" b="0" dirty="0">
                <a:solidFill>
                  <a:srgbClr val="333333"/>
                </a:solidFill>
                <a:effectLst/>
              </a:rPr>
              <a: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a:solidFill>
                  <a:srgbClr val="AA3731"/>
                </a:solidFill>
                <a:effectLst/>
              </a:rPr>
              <a:t>ASSERT_EQ</a:t>
            </a:r>
            <a:r>
              <a:rPr lang="en-US" altLang="zh-CN" sz="1600" b="0" dirty="0">
                <a:solidFill>
                  <a:srgbClr val="777777"/>
                </a:solidFill>
                <a:effectLst/>
              </a:rPr>
              <a:t>(</a:t>
            </a:r>
            <a:r>
              <a:rPr lang="en-US" altLang="zh-CN" sz="1600" b="0" dirty="0">
                <a:solidFill>
                  <a:srgbClr val="7A3E9D"/>
                </a:solidFill>
                <a:effectLst/>
              </a:rPr>
              <a:t>target</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A3E9D"/>
                </a:solidFill>
                <a:effectLst/>
              </a:rPr>
              <a:t>executor</a:t>
            </a:r>
            <a:r>
              <a:rPr lang="en-US" altLang="zh-CN" sz="1600" b="1" dirty="0">
                <a:solidFill>
                  <a:srgbClr val="AA3731"/>
                </a:solidFill>
                <a:effectLst/>
              </a:rPr>
              <a:t>-&gt;Query</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chemeClr val="tx1">
                  <a:lumMod val="95000"/>
                  <a:lumOff val="5000"/>
                </a:schemeClr>
              </a:solidFill>
              <a:effectLst/>
            </a:endParaRPr>
          </a:p>
        </p:txBody>
      </p:sp>
      <p:sp>
        <p:nvSpPr>
          <p:cNvPr id="19" name="文本框 18"/>
          <p:cNvSpPr txBox="1"/>
          <p:nvPr/>
        </p:nvSpPr>
        <p:spPr>
          <a:xfrm>
            <a:off x="634824" y="4472570"/>
            <a:ext cx="2382383" cy="460895"/>
          </a:xfrm>
          <a:prstGeom prst="rect">
            <a:avLst/>
          </a:prstGeom>
          <a:noFill/>
        </p:spPr>
        <p:txBody>
          <a:bodyPr wrap="none" rtlCol="0">
            <a:spAutoFit/>
          </a:bodyPr>
          <a:lstStyle/>
          <a:p>
            <a:pPr>
              <a:lnSpc>
                <a:spcPct val="150000"/>
              </a:lnSpc>
            </a:pPr>
            <a:r>
              <a:rPr lang="en-US" altLang="zh-CN" dirty="0"/>
              <a:t>include/Executor.hpp</a:t>
            </a:r>
            <a:endParaRPr lang="zh-CN" altLang="en-US" dirty="0"/>
          </a:p>
        </p:txBody>
      </p:sp>
      <p:sp>
        <p:nvSpPr>
          <p:cNvPr id="20" name="文本框 19"/>
          <p:cNvSpPr txBox="1"/>
          <p:nvPr/>
        </p:nvSpPr>
        <p:spPr>
          <a:xfrm>
            <a:off x="733780" y="4981950"/>
            <a:ext cx="10726383" cy="1323439"/>
          </a:xfrm>
          <a:prstGeom prst="rect">
            <a:avLst/>
          </a:prstGeom>
          <a:solidFill>
            <a:schemeClr val="bg1">
              <a:lumMod val="85000"/>
            </a:schemeClr>
          </a:solidFill>
        </p:spPr>
        <p:txBody>
          <a:bodyPr wrap="square" rtlCol="0">
            <a:spAutoFit/>
          </a:bodyPr>
          <a:lstStyle/>
          <a:p>
            <a:r>
              <a:rPr lang="en-US" altLang="zh-CN" sz="1600" b="0" dirty="0">
                <a:solidFill>
                  <a:srgbClr val="7A3E9D"/>
                </a:solidFill>
                <a:effectLst/>
                <a:ea typeface="方正兰亭黑简体" panose="02000000000000000000" pitchFamily="2" charset="-122"/>
              </a:rPr>
              <a:t>class</a:t>
            </a:r>
            <a:r>
              <a:rPr lang="en-US" altLang="zh-CN" sz="1600" b="0" dirty="0">
                <a:solidFill>
                  <a:srgbClr val="333333"/>
                </a:solidFill>
                <a:effectLst/>
                <a:ea typeface="方正兰亭黑简体" panose="02000000000000000000" pitchFamily="2" charset="-122"/>
              </a:rPr>
              <a:t> </a:t>
            </a:r>
            <a:r>
              <a:rPr lang="en-US" altLang="zh-CN" sz="1600" b="1" dirty="0">
                <a:solidFill>
                  <a:srgbClr val="7A3E9D"/>
                </a:solidFill>
                <a:effectLst/>
                <a:ea typeface="方正兰亭黑简体" panose="02000000000000000000" pitchFamily="2" charset="-122"/>
              </a:rPr>
              <a:t>Executor</a:t>
            </a:r>
            <a:endParaRPr lang="en-US" altLang="zh-CN" sz="1600" b="0" dirty="0">
              <a:solidFill>
                <a:srgbClr val="333333"/>
              </a:solidFill>
              <a:effectLst/>
              <a:ea typeface="方正兰亭黑简体" panose="02000000000000000000" pitchFamily="2" charset="-122"/>
            </a:endParaRPr>
          </a:p>
          <a:p>
            <a:r>
              <a:rPr lang="en-US" altLang="zh-CN" sz="1600" b="0" dirty="0">
                <a:solidFill>
                  <a:srgbClr val="777777"/>
                </a:solidFill>
                <a:effectLst/>
                <a:ea typeface="方正兰亭黑简体" panose="02000000000000000000" pitchFamily="2" charset="-122"/>
              </a:rPr>
              <a:t>{</a:t>
            </a:r>
            <a:endParaRPr lang="en-US" altLang="zh-CN" sz="1600" b="0" dirty="0">
              <a:solidFill>
                <a:srgbClr val="333333"/>
              </a:solidFill>
              <a:effectLst/>
              <a:ea typeface="方正兰亭黑简体" panose="02000000000000000000" pitchFamily="2" charset="-122"/>
            </a:endParaRPr>
          </a:p>
          <a:p>
            <a:r>
              <a:rPr lang="en-US" altLang="zh-CN" sz="1600" b="0" dirty="0">
                <a:solidFill>
                  <a:srgbClr val="7A3E9D"/>
                </a:solidFill>
                <a:effectLst/>
                <a:ea typeface="方正兰亭黑简体" panose="02000000000000000000" pitchFamily="2" charset="-122"/>
              </a:rPr>
              <a:t>public</a:t>
            </a:r>
            <a:r>
              <a:rPr lang="en-US" altLang="zh-CN" sz="1600" b="0" dirty="0">
                <a:solidFill>
                  <a:srgbClr val="777777"/>
                </a:solidFill>
                <a:effectLst/>
                <a:ea typeface="方正兰亭黑简体" panose="02000000000000000000" pitchFamily="2" charset="-122"/>
              </a:rPr>
              <a:t>:</a:t>
            </a:r>
            <a:endParaRPr lang="en-US" altLang="zh-CN" sz="1600" b="0" dirty="0">
              <a:solidFill>
                <a:srgbClr val="333333"/>
              </a:solidFill>
              <a:effectLst/>
              <a:ea typeface="方正兰亭黑简体" panose="02000000000000000000" pitchFamily="2" charset="-122"/>
            </a:endParaRPr>
          </a:p>
          <a:p>
            <a:r>
              <a:rPr lang="en-US" altLang="zh-CN" sz="1600" b="0" i="1" dirty="0">
                <a:solidFill>
                  <a:srgbClr val="AAAAAA"/>
                </a:solidFill>
                <a:effectLst/>
                <a:ea typeface="方正兰亭黑简体" panose="02000000000000000000" pitchFamily="2" charset="-122"/>
              </a:rPr>
              <a:t>    </a:t>
            </a:r>
            <a:r>
              <a:rPr lang="en-US" altLang="zh-CN" sz="1600" b="0" dirty="0">
                <a:solidFill>
                  <a:srgbClr val="AAAAAA"/>
                </a:solidFill>
                <a:effectLst/>
                <a:ea typeface="方正兰亭黑简体" panose="02000000000000000000" pitchFamily="2" charset="-122"/>
              </a:rPr>
              <a:t>// Caller should delete *executor when it is no longer needed.</a:t>
            </a:r>
            <a:endParaRPr lang="en-US" altLang="zh-CN" sz="1600" b="0" dirty="0">
              <a:solidFill>
                <a:srgbClr val="333333"/>
              </a:solidFill>
              <a:effectLst/>
              <a:ea typeface="方正兰亭黑简体" panose="02000000000000000000" pitchFamily="2" charset="-122"/>
            </a:endParaRPr>
          </a:p>
          <a:p>
            <a:r>
              <a:rPr lang="en-US" altLang="zh-CN" sz="1600" b="0" dirty="0">
                <a:solidFill>
                  <a:srgbClr val="333333"/>
                </a:solidFill>
                <a:effectLst/>
                <a:ea typeface="方正兰亭黑简体" panose="02000000000000000000" pitchFamily="2" charset="-122"/>
              </a:rPr>
              <a:t>    </a:t>
            </a:r>
            <a:r>
              <a:rPr lang="en-US" altLang="zh-CN" sz="1600" b="0" dirty="0">
                <a:solidFill>
                  <a:srgbClr val="4B69C6"/>
                </a:solidFill>
                <a:effectLst/>
                <a:ea typeface="方正兰亭黑简体" panose="02000000000000000000" pitchFamily="2" charset="-122"/>
              </a:rPr>
              <a:t>static</a:t>
            </a:r>
            <a:r>
              <a:rPr lang="en-US" altLang="zh-CN" sz="1600" b="0" dirty="0">
                <a:solidFill>
                  <a:srgbClr val="333333"/>
                </a:solidFill>
                <a:effectLst/>
                <a:ea typeface="方正兰亭黑简体" panose="02000000000000000000" pitchFamily="2" charset="-122"/>
              </a:rPr>
              <a:t> </a:t>
            </a:r>
            <a:r>
              <a:rPr lang="en-US" altLang="zh-CN" sz="1600" b="1" dirty="0">
                <a:solidFill>
                  <a:srgbClr val="7A3E9D"/>
                </a:solidFill>
                <a:effectLst/>
                <a:ea typeface="方正兰亭黑简体" panose="02000000000000000000" pitchFamily="2" charset="-122"/>
              </a:rPr>
              <a:t>Executor</a:t>
            </a:r>
            <a:r>
              <a:rPr lang="en-US" altLang="zh-CN" sz="1600" b="0" dirty="0">
                <a:solidFill>
                  <a:srgbClr val="4B69C6"/>
                </a:solidFill>
                <a:effectLst/>
                <a:ea typeface="方正兰亭黑简体" panose="02000000000000000000" pitchFamily="2" charset="-122"/>
              </a:rPr>
              <a:t>*</a:t>
            </a:r>
            <a:r>
              <a:rPr lang="en-US" altLang="zh-CN" sz="1600" b="0" dirty="0">
                <a:solidFill>
                  <a:srgbClr val="333333"/>
                </a:solidFill>
                <a:effectLst/>
                <a:ea typeface="方正兰亭黑简体" panose="02000000000000000000" pitchFamily="2" charset="-122"/>
              </a:rPr>
              <a:t> </a:t>
            </a:r>
            <a:r>
              <a:rPr lang="en-US" altLang="zh-CN" sz="1600" b="1" dirty="0" err="1">
                <a:solidFill>
                  <a:srgbClr val="AA3731"/>
                </a:solidFill>
                <a:effectLst/>
                <a:ea typeface="方正兰亭黑简体" panose="02000000000000000000" pitchFamily="2" charset="-122"/>
              </a:rPr>
              <a:t>NewExecutor</a:t>
            </a:r>
            <a:r>
              <a:rPr lang="en-US" altLang="zh-CN" sz="1600" b="0" dirty="0">
                <a:solidFill>
                  <a:srgbClr val="777777"/>
                </a:solidFill>
                <a:effectLst/>
                <a:ea typeface="方正兰亭黑简体" panose="02000000000000000000" pitchFamily="2" charset="-122"/>
              </a:rPr>
              <a:t>(</a:t>
            </a:r>
            <a:r>
              <a:rPr lang="en-US" altLang="zh-CN" sz="1600" b="0" dirty="0">
                <a:solidFill>
                  <a:srgbClr val="4B69C6"/>
                </a:solidFill>
                <a:effectLst/>
                <a:ea typeface="方正兰亭黑简体" panose="02000000000000000000" pitchFamily="2" charset="-122"/>
              </a:rPr>
              <a:t>const</a:t>
            </a:r>
            <a:r>
              <a:rPr lang="en-US" altLang="zh-CN" sz="1600" b="0" dirty="0">
                <a:solidFill>
                  <a:srgbClr val="333333"/>
                </a:solidFill>
                <a:effectLst/>
                <a:ea typeface="方正兰亭黑简体" panose="02000000000000000000" pitchFamily="2" charset="-122"/>
              </a:rPr>
              <a:t> </a:t>
            </a:r>
            <a:r>
              <a:rPr lang="en-US" altLang="zh-CN" sz="1600" b="1" dirty="0">
                <a:solidFill>
                  <a:srgbClr val="7A3E9D"/>
                </a:solidFill>
                <a:effectLst/>
                <a:ea typeface="方正兰亭黑简体" panose="02000000000000000000" pitchFamily="2" charset="-122"/>
              </a:rPr>
              <a:t>Pose</a:t>
            </a:r>
            <a:r>
              <a:rPr lang="en-US" altLang="zh-CN" sz="1600" b="0" dirty="0">
                <a:solidFill>
                  <a:srgbClr val="4B69C6"/>
                </a:solidFill>
                <a:effectLst/>
                <a:ea typeface="方正兰亭黑简体" panose="02000000000000000000" pitchFamily="2" charset="-122"/>
              </a:rPr>
              <a:t>&amp;</a:t>
            </a:r>
            <a:r>
              <a:rPr lang="en-US" altLang="zh-CN" sz="1600" b="0" dirty="0">
                <a:solidFill>
                  <a:srgbClr val="333333"/>
                </a:solidFill>
                <a:effectLst/>
                <a:ea typeface="方正兰亭黑简体" panose="02000000000000000000" pitchFamily="2" charset="-122"/>
              </a:rPr>
              <a:t> </a:t>
            </a:r>
            <a:r>
              <a:rPr lang="en-US" altLang="zh-CN" sz="1600" b="0" dirty="0">
                <a:solidFill>
                  <a:srgbClr val="7A3E9D"/>
                </a:solidFill>
                <a:effectLst/>
                <a:ea typeface="方正兰亭黑简体" panose="02000000000000000000" pitchFamily="2" charset="-122"/>
              </a:rPr>
              <a:t>pose</a:t>
            </a:r>
            <a:r>
              <a:rPr lang="en-US" altLang="zh-CN" sz="1600" b="0" dirty="0">
                <a:solidFill>
                  <a:srgbClr val="333333"/>
                </a:solidFill>
                <a:effectLst/>
                <a:ea typeface="方正兰亭黑简体" panose="02000000000000000000" pitchFamily="2" charset="-122"/>
              </a:rPr>
              <a:t> </a:t>
            </a:r>
            <a:r>
              <a:rPr lang="en-US" altLang="zh-CN" sz="1600" b="0" dirty="0">
                <a:solidFill>
                  <a:srgbClr val="777777"/>
                </a:solidFill>
                <a:effectLst/>
                <a:ea typeface="方正兰亭黑简体" panose="02000000000000000000" pitchFamily="2" charset="-122"/>
              </a:rPr>
              <a:t>=</a:t>
            </a:r>
            <a:r>
              <a:rPr lang="en-US" altLang="zh-CN" sz="1600" b="0" dirty="0">
                <a:solidFill>
                  <a:srgbClr val="333333"/>
                </a:solidFill>
                <a:effectLst/>
                <a:ea typeface="方正兰亭黑简体" panose="02000000000000000000" pitchFamily="2" charset="-122"/>
              </a:rPr>
              <a:t> {</a:t>
            </a:r>
            <a:r>
              <a:rPr lang="en-US" altLang="zh-CN" sz="1600" b="0" dirty="0">
                <a:solidFill>
                  <a:srgbClr val="9C5D27"/>
                </a:solidFill>
                <a:effectLst/>
                <a:ea typeface="方正兰亭黑简体" panose="02000000000000000000" pitchFamily="2" charset="-122"/>
              </a:rPr>
              <a:t>0</a:t>
            </a:r>
            <a:r>
              <a:rPr lang="en-US" altLang="zh-CN" sz="1600" b="0" dirty="0">
                <a:solidFill>
                  <a:srgbClr val="777777"/>
                </a:solidFill>
                <a:effectLst/>
                <a:ea typeface="方正兰亭黑简体" panose="02000000000000000000" pitchFamily="2" charset="-122"/>
              </a:rPr>
              <a:t>,</a:t>
            </a:r>
            <a:r>
              <a:rPr lang="en-US" altLang="zh-CN" sz="1600" b="0" dirty="0">
                <a:solidFill>
                  <a:srgbClr val="333333"/>
                </a:solidFill>
                <a:effectLst/>
                <a:ea typeface="方正兰亭黑简体" panose="02000000000000000000" pitchFamily="2" charset="-122"/>
              </a:rPr>
              <a:t> </a:t>
            </a:r>
            <a:r>
              <a:rPr lang="en-US" altLang="zh-CN" sz="1600" b="0" dirty="0">
                <a:solidFill>
                  <a:srgbClr val="9C5D27"/>
                </a:solidFill>
                <a:effectLst/>
                <a:ea typeface="方正兰亭黑简体" panose="02000000000000000000" pitchFamily="2" charset="-122"/>
              </a:rPr>
              <a:t>0</a:t>
            </a:r>
            <a:r>
              <a:rPr lang="en-US" altLang="zh-CN" sz="1600" b="0" dirty="0">
                <a:solidFill>
                  <a:srgbClr val="777777"/>
                </a:solidFill>
                <a:effectLst/>
                <a:ea typeface="方正兰亭黑简体" panose="02000000000000000000" pitchFamily="2" charset="-122"/>
              </a:rPr>
              <a:t>,</a:t>
            </a:r>
            <a:r>
              <a:rPr lang="en-US" altLang="zh-CN" sz="1600" b="0" dirty="0">
                <a:solidFill>
                  <a:srgbClr val="333333"/>
                </a:solidFill>
                <a:effectLst/>
                <a:ea typeface="方正兰亭黑简体" panose="02000000000000000000" pitchFamily="2" charset="-122"/>
              </a:rPr>
              <a:t> </a:t>
            </a:r>
            <a:r>
              <a:rPr lang="en-US" altLang="zh-CN" sz="1600" b="0" dirty="0">
                <a:solidFill>
                  <a:srgbClr val="777777"/>
                </a:solidFill>
                <a:effectLst/>
                <a:ea typeface="方正兰亭黑简体" panose="02000000000000000000" pitchFamily="2" charset="-122"/>
              </a:rPr>
              <a:t>'</a:t>
            </a:r>
            <a:r>
              <a:rPr lang="en-US" altLang="zh-CN" sz="1600" b="0" dirty="0">
                <a:solidFill>
                  <a:srgbClr val="448C27"/>
                </a:solidFill>
                <a:effectLst/>
                <a:ea typeface="方正兰亭黑简体" panose="02000000000000000000" pitchFamily="2" charset="-122"/>
              </a:rPr>
              <a:t>N</a:t>
            </a:r>
            <a:r>
              <a:rPr lang="en-US" altLang="zh-CN" sz="1600" b="0" dirty="0">
                <a:solidFill>
                  <a:srgbClr val="777777"/>
                </a:solidFill>
                <a:effectLst/>
                <a:ea typeface="方正兰亭黑简体" panose="02000000000000000000" pitchFamily="2" charset="-122"/>
              </a:rPr>
              <a:t>'</a:t>
            </a:r>
            <a:r>
              <a:rPr lang="en-US" altLang="zh-CN" sz="1600" b="0" dirty="0">
                <a:solidFill>
                  <a:srgbClr val="333333"/>
                </a:solidFill>
                <a:effectLst/>
                <a:ea typeface="方正兰亭黑简体" panose="02000000000000000000" pitchFamily="2" charset="-122"/>
              </a:rPr>
              <a:t>}</a:t>
            </a:r>
            <a:r>
              <a:rPr lang="en-US" altLang="zh-CN" sz="1600" b="0" dirty="0">
                <a:solidFill>
                  <a:srgbClr val="777777"/>
                </a:solidFill>
                <a:effectLst/>
                <a:ea typeface="方正兰亭黑简体" panose="02000000000000000000" pitchFamily="2" charset="-122"/>
              </a:rPr>
              <a:t>)</a:t>
            </a:r>
            <a:r>
              <a:rPr lang="en-US" altLang="zh-CN" sz="1600" b="0" dirty="0">
                <a:solidFill>
                  <a:srgbClr val="333333"/>
                </a:solidFill>
                <a:effectLst/>
                <a:ea typeface="方正兰亭黑简体" panose="02000000000000000000" pitchFamily="2" charset="-122"/>
              </a:rPr>
              <a:t> </a:t>
            </a:r>
            <a:r>
              <a:rPr lang="en-US" altLang="zh-CN" sz="1600" b="0" dirty="0" err="1">
                <a:solidFill>
                  <a:srgbClr val="4B69C6"/>
                </a:solidFill>
                <a:effectLst/>
                <a:ea typeface="方正兰亭黑简体" panose="02000000000000000000" pitchFamily="2" charset="-122"/>
              </a:rPr>
              <a:t>noexcept</a:t>
            </a:r>
            <a:r>
              <a:rPr lang="en-US" altLang="zh-CN" sz="1600" b="0" dirty="0">
                <a:solidFill>
                  <a:srgbClr val="777777"/>
                </a:solidFill>
                <a:effectLst/>
                <a:ea typeface="方正兰亭黑简体" panose="02000000000000000000" pitchFamily="2" charset="-122"/>
              </a:rPr>
              <a:t>;</a:t>
            </a:r>
            <a:endParaRPr lang="en-US" altLang="zh-CN" sz="1600" b="0" dirty="0">
              <a:solidFill>
                <a:srgbClr val="333333"/>
              </a:solidFill>
              <a:effectLst/>
              <a:ea typeface="方正兰亭黑简体" panose="02000000000000000000"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执行编译运行指令，得到预期的失败，确保用例有效</a:t>
            </a:r>
          </a:p>
        </p:txBody>
      </p:sp>
      <p:sp>
        <p:nvSpPr>
          <p:cNvPr id="3" name="文本框 2"/>
          <p:cNvSpPr txBox="1"/>
          <p:nvPr/>
        </p:nvSpPr>
        <p:spPr>
          <a:xfrm>
            <a:off x="731838" y="1581448"/>
            <a:ext cx="10728326" cy="1631216"/>
          </a:xfrm>
          <a:prstGeom prst="rect">
            <a:avLst/>
          </a:prstGeom>
          <a:solidFill>
            <a:schemeClr val="bg1">
              <a:lumMod val="85000"/>
            </a:schemeClr>
          </a:solidFill>
        </p:spPr>
        <p:txBody>
          <a:bodyPr wrap="square" rtlCol="0">
            <a:spAutoFit/>
          </a:bodyPr>
          <a:lstStyle/>
          <a:p>
            <a:r>
              <a:rPr lang="en-US" altLang="zh-CN" sz="2000" b="0" dirty="0">
                <a:solidFill>
                  <a:srgbClr val="6A9955"/>
                </a:solidFill>
                <a:effectLst/>
              </a:rPr>
              <a:t># windows </a:t>
            </a:r>
            <a:endParaRPr lang="en-US" altLang="zh-CN" sz="2000" b="0" dirty="0">
              <a:solidFill>
                <a:srgbClr val="D4D4D4"/>
              </a:solidFill>
              <a:effectLst/>
            </a:endParaRPr>
          </a:p>
          <a:p>
            <a:r>
              <a:rPr lang="en-US" altLang="zh-CN" sz="2000" b="0" dirty="0">
                <a:solidFill>
                  <a:schemeClr val="tx1">
                    <a:lumMod val="95000"/>
                    <a:lumOff val="5000"/>
                  </a:schemeClr>
                </a:solidFill>
                <a:effectLst/>
              </a:rPr>
              <a:t>script\build_and_run.bat</a:t>
            </a:r>
          </a:p>
          <a:p>
            <a:br>
              <a:rPr lang="en-US" altLang="zh-CN" sz="2000" b="0" dirty="0">
                <a:solidFill>
                  <a:srgbClr val="D4D4D4"/>
                </a:solidFill>
                <a:effectLst/>
              </a:rPr>
            </a:br>
            <a:r>
              <a:rPr lang="en-US" altLang="zh-CN" sz="2000" b="0" dirty="0">
                <a:solidFill>
                  <a:srgbClr val="6A9955"/>
                </a:solidFill>
                <a:effectLst/>
              </a:rPr>
              <a:t># </a:t>
            </a:r>
            <a:r>
              <a:rPr lang="en-US" altLang="zh-CN" sz="2000" b="0" dirty="0" err="1">
                <a:solidFill>
                  <a:srgbClr val="6A9955"/>
                </a:solidFill>
                <a:effectLst/>
              </a:rPr>
              <a:t>linux</a:t>
            </a:r>
            <a:r>
              <a:rPr lang="en-US" altLang="zh-CN" sz="2000" b="0" dirty="0">
                <a:solidFill>
                  <a:srgbClr val="6A9955"/>
                </a:solidFill>
                <a:effectLst/>
              </a:rPr>
              <a:t>/</a:t>
            </a:r>
            <a:r>
              <a:rPr lang="en-US" altLang="zh-CN" sz="2000" b="0" dirty="0" err="1">
                <a:solidFill>
                  <a:srgbClr val="6A9955"/>
                </a:solidFill>
                <a:effectLst/>
              </a:rPr>
              <a:t>macos</a:t>
            </a:r>
            <a:endParaRPr lang="en-US" altLang="zh-CN" sz="2000" b="0" dirty="0">
              <a:solidFill>
                <a:srgbClr val="D4D4D4"/>
              </a:solidFill>
              <a:effectLst/>
            </a:endParaRPr>
          </a:p>
          <a:p>
            <a:r>
              <a:rPr lang="en-US" altLang="zh-CN" sz="2000" b="0" dirty="0">
                <a:solidFill>
                  <a:schemeClr val="tx1">
                    <a:lumMod val="95000"/>
                    <a:lumOff val="5000"/>
                  </a:schemeClr>
                </a:solidFill>
                <a:effectLst/>
              </a:rPr>
              <a:t>bash script/build_and_run.sh</a:t>
            </a:r>
          </a:p>
        </p:txBody>
      </p:sp>
      <p:sp>
        <p:nvSpPr>
          <p:cNvPr id="5" name="文本框 4"/>
          <p:cNvSpPr txBox="1"/>
          <p:nvPr/>
        </p:nvSpPr>
        <p:spPr>
          <a:xfrm>
            <a:off x="731838" y="3492127"/>
            <a:ext cx="5116101" cy="508281"/>
          </a:xfrm>
          <a:prstGeom prst="rect">
            <a:avLst/>
          </a:prstGeom>
          <a:noFill/>
        </p:spPr>
        <p:txBody>
          <a:bodyPr wrap="square" rtlCol="0">
            <a:spAutoFit/>
          </a:bodyPr>
          <a:lstStyle/>
          <a:p>
            <a:pPr>
              <a:lnSpc>
                <a:spcPct val="150000"/>
              </a:lnSpc>
            </a:pPr>
            <a:r>
              <a:rPr lang="zh-CN" altLang="en-US" sz="2000" dirty="0">
                <a:latin typeface="方正兰亭黑简体" panose="02000000000000000000" pitchFamily="2" charset="-122"/>
                <a:ea typeface="方正兰亭黑简体" panose="02000000000000000000" pitchFamily="2" charset="-122"/>
              </a:rPr>
              <a:t>编译成功，执行得到预期的失败</a:t>
            </a:r>
          </a:p>
        </p:txBody>
      </p:sp>
      <p:sp>
        <p:nvSpPr>
          <p:cNvPr id="6" name="文本框 5"/>
          <p:cNvSpPr txBox="1"/>
          <p:nvPr/>
        </p:nvSpPr>
        <p:spPr>
          <a:xfrm>
            <a:off x="731838" y="4069750"/>
            <a:ext cx="10728325" cy="1477328"/>
          </a:xfrm>
          <a:prstGeom prst="rect">
            <a:avLst/>
          </a:prstGeom>
          <a:solidFill>
            <a:schemeClr val="bg1">
              <a:lumMod val="85000"/>
            </a:schemeClr>
          </a:solidFill>
        </p:spPr>
        <p:txBody>
          <a:bodyPr wrap="square" rtlCol="0">
            <a:spAutoFit/>
          </a:bodyPr>
          <a:lstStyle/>
          <a:p>
            <a:r>
              <a:rPr lang="en-US" altLang="zh-CN" b="0" dirty="0">
                <a:solidFill>
                  <a:schemeClr val="tx1">
                    <a:lumMod val="95000"/>
                    <a:lumOff val="5000"/>
                  </a:schemeClr>
                </a:solidFill>
                <a:effectLst/>
              </a:rPr>
              <a:t>[  FAILED   ] 2 tests, listed below:</a:t>
            </a:r>
          </a:p>
          <a:p>
            <a:r>
              <a:rPr lang="en-US" altLang="zh-CN" b="0" dirty="0">
                <a:solidFill>
                  <a:schemeClr val="tx1">
                    <a:lumMod val="95000"/>
                    <a:lumOff val="5000"/>
                  </a:schemeClr>
                </a:solidFill>
                <a:effectLst/>
              </a:rPr>
              <a:t>[  FAILED   ] </a:t>
            </a:r>
            <a:r>
              <a:rPr lang="en-US" altLang="zh-CN" b="0" dirty="0" err="1">
                <a:solidFill>
                  <a:schemeClr val="tx1">
                    <a:lumMod val="95000"/>
                    <a:lumOff val="5000"/>
                  </a:schemeClr>
                </a:solidFill>
                <a:effectLst/>
              </a:rPr>
              <a:t>Executor.should_return_init_pose_when_without_command</a:t>
            </a:r>
            <a:endParaRPr lang="en-US" altLang="zh-CN" b="0" dirty="0">
              <a:solidFill>
                <a:schemeClr val="tx1">
                  <a:lumMod val="95000"/>
                  <a:lumOff val="5000"/>
                </a:schemeClr>
              </a:solidFill>
              <a:effectLst/>
            </a:endParaRPr>
          </a:p>
          <a:p>
            <a:r>
              <a:rPr lang="en-US" altLang="zh-CN" b="0" dirty="0">
                <a:solidFill>
                  <a:schemeClr val="tx1">
                    <a:lumMod val="95000"/>
                    <a:lumOff val="5000"/>
                  </a:schemeClr>
                </a:solidFill>
                <a:effectLst/>
              </a:rPr>
              <a:t>[  FAILED   ] Executor. should_return_default_pose_when_without_init_and_command</a:t>
            </a:r>
          </a:p>
          <a:p>
            <a:endParaRPr lang="en-US" altLang="zh-CN" dirty="0">
              <a:solidFill>
                <a:schemeClr val="tx1">
                  <a:lumMod val="95000"/>
                  <a:lumOff val="5000"/>
                </a:schemeClr>
              </a:solidFill>
            </a:endParaRPr>
          </a:p>
          <a:p>
            <a:r>
              <a:rPr lang="en-US" altLang="zh-CN" b="0" dirty="0">
                <a:solidFill>
                  <a:schemeClr val="tx1">
                    <a:lumMod val="95000"/>
                    <a:lumOff val="5000"/>
                  </a:schemeClr>
                </a:solidFill>
                <a:effectLst/>
              </a:rPr>
              <a:t>2 FAILED TESTS</a:t>
            </a:r>
          </a:p>
        </p:txBody>
      </p:sp>
      <p:sp>
        <p:nvSpPr>
          <p:cNvPr id="8" name="文本框 7"/>
          <p:cNvSpPr txBox="1"/>
          <p:nvPr/>
        </p:nvSpPr>
        <p:spPr>
          <a:xfrm>
            <a:off x="630237" y="999195"/>
            <a:ext cx="5116101" cy="549831"/>
          </a:xfrm>
          <a:prstGeom prst="rect">
            <a:avLst/>
          </a:prstGeom>
          <a:noFill/>
        </p:spPr>
        <p:txBody>
          <a:bodyPr wrap="square" rtlCol="0">
            <a:spAutoFit/>
          </a:bodyPr>
          <a:lstStyle/>
          <a:p>
            <a:pPr>
              <a:lnSpc>
                <a:spcPct val="150000"/>
              </a:lnSpc>
            </a:pPr>
            <a:r>
              <a:rPr lang="zh-CN" altLang="en-US" sz="2200" dirty="0">
                <a:latin typeface="方正兰亭黑简体" panose="02000000000000000000" pitchFamily="2" charset="-122"/>
                <a:ea typeface="方正兰亭黑简体" panose="02000000000000000000" pitchFamily="2" charset="-122"/>
              </a:rPr>
              <a:t>执行指令</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dirty="0">
                <a:latin typeface="方正兰亭黑简体" panose="02000000000000000000" pitchFamily="2" charset="-122"/>
                <a:sym typeface="+mn-lt"/>
              </a:rPr>
              <a:t>企业软件开发的特点</a:t>
            </a:r>
          </a:p>
        </p:txBody>
      </p:sp>
      <p:sp>
        <p:nvSpPr>
          <p:cNvPr id="83" name="矩形 82"/>
          <p:cNvSpPr/>
          <p:nvPr/>
        </p:nvSpPr>
        <p:spPr>
          <a:xfrm>
            <a:off x="387760" y="844229"/>
            <a:ext cx="11315222" cy="1948348"/>
          </a:xfrm>
          <a:prstGeom prst="rect">
            <a:avLst/>
          </a:prstGeom>
          <a:solidFill>
            <a:schemeClr val="bg1">
              <a:lumMod val="95000"/>
            </a:schemeClr>
          </a:solidFill>
          <a:ln w="9525">
            <a:solidFill>
              <a:srgbClr val="FF0000"/>
            </a:solidFill>
            <a:miter lim="800000"/>
          </a:ln>
        </p:spPr>
        <p:txBody>
          <a:bodyPr vert="horz" wrap="square" lIns="80110" tIns="40055" rIns="80110" bIns="40055" numCol="1" anchor="t" anchorCtr="0" compatLnSpc="1"/>
          <a:lstStyle/>
          <a:p>
            <a:pPr marL="285750" indent="-285750" algn="just" defTabSz="913765" fontAlgn="ctr">
              <a:lnSpc>
                <a:spcPct val="150000"/>
              </a:lnSpc>
              <a:buSzPct val="100000"/>
              <a:buFont typeface="Wingdings" panose="05000000000000000000" pitchFamily="2" charset="2"/>
              <a:buChar char="l"/>
            </a:pPr>
            <a:r>
              <a:rPr lang="zh-CN" altLang="en-US" sz="1400" dirty="0">
                <a:latin typeface="方正兰亭黑简体" panose="02000000000000000000" pitchFamily="2" charset="-122"/>
                <a:ea typeface="方正兰亭黑简体" panose="02000000000000000000" pitchFamily="2" charset="-122"/>
                <a:sym typeface="+mn-lt"/>
              </a:rPr>
              <a:t>企业高质量产品对软件开发的要求：企业软件</a:t>
            </a:r>
            <a:r>
              <a:rPr lang="zh-CN" altLang="en-US" sz="1400" dirty="0">
                <a:solidFill>
                  <a:srgbClr val="C00000"/>
                </a:solidFill>
                <a:latin typeface="方正兰亭黑简体" panose="02000000000000000000" pitchFamily="2" charset="-122"/>
                <a:ea typeface="方正兰亭黑简体" panose="02000000000000000000" pitchFamily="2" charset="-122"/>
                <a:sym typeface="+mn-lt"/>
              </a:rPr>
              <a:t>规模大、生命周期长、可靠性要求高</a:t>
            </a:r>
            <a:r>
              <a:rPr lang="zh-CN" altLang="en-US" sz="1400" dirty="0">
                <a:latin typeface="方正兰亭黑简体" panose="02000000000000000000" pitchFamily="2" charset="-122"/>
                <a:ea typeface="方正兰亭黑简体" panose="02000000000000000000" pitchFamily="2" charset="-122"/>
                <a:sym typeface="+mn-lt"/>
              </a:rPr>
              <a:t>，软件代码不光满足功能和性能要求，还需要满足代码质量和安全要求，软件开发人员需要掌握良好的软件开发技能，遵循企业软件开发规范，应用软件代码实现的最佳实践</a:t>
            </a:r>
            <a:endParaRPr lang="en-US" altLang="zh-CN" sz="1400" dirty="0">
              <a:latin typeface="方正兰亭黑简体" panose="02000000000000000000" pitchFamily="2" charset="-122"/>
              <a:ea typeface="方正兰亭黑简体" panose="02000000000000000000" pitchFamily="2" charset="-122"/>
              <a:sym typeface="+mn-lt"/>
            </a:endParaRPr>
          </a:p>
          <a:p>
            <a:pPr marL="285750" indent="-285750" algn="just" defTabSz="913765" fontAlgn="ctr">
              <a:lnSpc>
                <a:spcPct val="150000"/>
              </a:lnSpc>
              <a:buSzPct val="100000"/>
              <a:buFont typeface="Wingdings" panose="05000000000000000000" pitchFamily="2" charset="2"/>
              <a:buChar char="l"/>
            </a:pPr>
            <a:r>
              <a:rPr lang="en-US" altLang="zh-CN" sz="1400" dirty="0">
                <a:latin typeface="方正兰亭黑简体" panose="02000000000000000000" pitchFamily="2" charset="-122"/>
                <a:ea typeface="方正兰亭黑简体" panose="02000000000000000000" pitchFamily="2" charset="-122"/>
                <a:sym typeface="+mn-lt"/>
              </a:rPr>
              <a:t>《</a:t>
            </a:r>
            <a:r>
              <a:rPr lang="zh-CN" altLang="en-US" sz="1400" dirty="0">
                <a:latin typeface="方正兰亭黑简体" panose="02000000000000000000" pitchFamily="2" charset="-122"/>
                <a:ea typeface="方正兰亭黑简体" panose="02000000000000000000" pitchFamily="2" charset="-122"/>
                <a:sym typeface="+mn-lt"/>
              </a:rPr>
              <a:t>企业软件开发实践</a:t>
            </a:r>
            <a:r>
              <a:rPr lang="en-US" altLang="zh-CN" sz="1400" dirty="0">
                <a:latin typeface="方正兰亭黑简体" panose="02000000000000000000" pitchFamily="2" charset="-122"/>
                <a:ea typeface="方正兰亭黑简体" panose="02000000000000000000" pitchFamily="2" charset="-122"/>
                <a:sym typeface="+mn-lt"/>
              </a:rPr>
              <a:t>》</a:t>
            </a:r>
            <a:r>
              <a:rPr lang="zh-CN" altLang="en-US" sz="1400" dirty="0">
                <a:latin typeface="方正兰亭黑简体" panose="02000000000000000000" pitchFamily="2" charset="-122"/>
                <a:ea typeface="方正兰亭黑简体" panose="02000000000000000000" pitchFamily="2" charset="-122"/>
                <a:sym typeface="+mn-lt"/>
              </a:rPr>
              <a:t>系列课程通过完整的需求开发，帮助学生提升满足企业软件开发要求的</a:t>
            </a:r>
            <a:r>
              <a:rPr lang="zh-CN" altLang="en-US" sz="1400" dirty="0">
                <a:solidFill>
                  <a:srgbClr val="C00000"/>
                </a:solidFill>
                <a:latin typeface="方正兰亭黑简体" panose="02000000000000000000" pitchFamily="2" charset="-122"/>
                <a:ea typeface="方正兰亭黑简体" panose="02000000000000000000" pitchFamily="2" charset="-122"/>
                <a:sym typeface="+mn-lt"/>
              </a:rPr>
              <a:t>软件实战能力</a:t>
            </a:r>
            <a:r>
              <a:rPr lang="zh-CN" altLang="en-US" sz="1400" dirty="0">
                <a:latin typeface="方正兰亭黑简体" panose="02000000000000000000" pitchFamily="2" charset="-122"/>
                <a:ea typeface="方正兰亭黑简体" panose="02000000000000000000" pitchFamily="2" charset="-122"/>
                <a:sym typeface="+mn-lt"/>
              </a:rPr>
              <a:t>：</a:t>
            </a:r>
          </a:p>
          <a:p>
            <a:pPr marL="742950" lvl="1" indent="-285750" algn="just" defTabSz="913765" fontAlgn="ctr">
              <a:lnSpc>
                <a:spcPct val="150000"/>
              </a:lnSpc>
              <a:buSzPct val="100000"/>
              <a:buFont typeface="Wingdings" panose="05000000000000000000" pitchFamily="2" charset="2"/>
              <a:buChar char="p"/>
            </a:pPr>
            <a:r>
              <a:rPr lang="zh-CN" altLang="en-US" sz="1400" dirty="0">
                <a:solidFill>
                  <a:srgbClr val="C00000"/>
                </a:solidFill>
                <a:latin typeface="方正兰亭黑简体" panose="02000000000000000000" pitchFamily="2" charset="-122"/>
                <a:ea typeface="方正兰亭黑简体" panose="02000000000000000000" pitchFamily="2" charset="-122"/>
                <a:sym typeface="+mn-lt"/>
              </a:rPr>
              <a:t>企业软件开发工程化思维</a:t>
            </a:r>
            <a:r>
              <a:rPr lang="zh-CN" altLang="en-US" sz="1400" dirty="0">
                <a:latin typeface="方正兰亭黑简体" panose="02000000000000000000" pitchFamily="2" charset="-122"/>
                <a:ea typeface="方正兰亭黑简体" panose="02000000000000000000" pitchFamily="2" charset="-122"/>
                <a:sym typeface="+mn-lt"/>
              </a:rPr>
              <a:t>，软件开发不仅仅是编写代码，还包括</a:t>
            </a:r>
            <a:r>
              <a:rPr lang="zh-CN" altLang="en-US" sz="1400" dirty="0">
                <a:solidFill>
                  <a:srgbClr val="C00000"/>
                </a:solidFill>
                <a:latin typeface="方正兰亭黑简体" panose="02000000000000000000" pitchFamily="2" charset="-122"/>
                <a:ea typeface="方正兰亭黑简体" panose="02000000000000000000" pitchFamily="2" charset="-122"/>
                <a:sym typeface="+mn-lt"/>
              </a:rPr>
              <a:t>版本管理、开发者测试、代码审查、自动化构建</a:t>
            </a:r>
            <a:r>
              <a:rPr lang="zh-CN" altLang="en-US" sz="1400" dirty="0">
                <a:latin typeface="方正兰亭黑简体" panose="02000000000000000000" pitchFamily="2" charset="-122"/>
                <a:ea typeface="方正兰亭黑简体" panose="02000000000000000000" pitchFamily="2" charset="-122"/>
                <a:sym typeface="+mn-lt"/>
              </a:rPr>
              <a:t>等；</a:t>
            </a:r>
          </a:p>
          <a:p>
            <a:pPr marL="742950" lvl="1" indent="-285750" algn="just" defTabSz="913765" fontAlgn="ctr">
              <a:lnSpc>
                <a:spcPct val="150000"/>
              </a:lnSpc>
              <a:buSzPct val="100000"/>
              <a:buFont typeface="Wingdings" panose="05000000000000000000" pitchFamily="2" charset="2"/>
              <a:buChar char="p"/>
            </a:pPr>
            <a:r>
              <a:rPr lang="zh-CN" altLang="en-US" sz="1400" dirty="0">
                <a:latin typeface="方正兰亭黑简体" panose="02000000000000000000" pitchFamily="2" charset="-122"/>
                <a:ea typeface="方正兰亭黑简体" panose="02000000000000000000" pitchFamily="2" charset="-122"/>
                <a:sym typeface="+mn-lt"/>
              </a:rPr>
              <a:t>语言编程</a:t>
            </a:r>
            <a:r>
              <a:rPr lang="zh-CN" altLang="en-US" sz="1400" dirty="0">
                <a:solidFill>
                  <a:srgbClr val="C00000"/>
                </a:solidFill>
                <a:latin typeface="方正兰亭黑简体" panose="02000000000000000000" pitchFamily="2" charset="-122"/>
                <a:ea typeface="方正兰亭黑简体" panose="02000000000000000000" pitchFamily="2" charset="-122"/>
                <a:sym typeface="+mn-lt"/>
              </a:rPr>
              <a:t>实践动手能力</a:t>
            </a:r>
            <a:r>
              <a:rPr lang="zh-CN" altLang="en-US" sz="1400" dirty="0">
                <a:latin typeface="方正兰亭黑简体" panose="02000000000000000000" pitchFamily="2" charset="-122"/>
                <a:ea typeface="方正兰亭黑简体" panose="02000000000000000000" pitchFamily="2" charset="-122"/>
                <a:sym typeface="+mn-lt"/>
              </a:rPr>
              <a:t>，遵循编码规范，合理运用语言特性，学习编写</a:t>
            </a:r>
            <a:r>
              <a:rPr lang="zh-CN" altLang="en-US" sz="1400" dirty="0">
                <a:solidFill>
                  <a:srgbClr val="C00000"/>
                </a:solidFill>
                <a:latin typeface="方正兰亭黑简体" panose="02000000000000000000" pitchFamily="2" charset="-122"/>
                <a:ea typeface="方正兰亭黑简体" panose="02000000000000000000" pitchFamily="2" charset="-122"/>
                <a:sym typeface="+mn-lt"/>
              </a:rPr>
              <a:t>高质量代码</a:t>
            </a:r>
            <a:r>
              <a:rPr lang="zh-CN" altLang="en-US" sz="1400" dirty="0">
                <a:latin typeface="方正兰亭黑简体" panose="02000000000000000000" pitchFamily="2" charset="-122"/>
                <a:ea typeface="方正兰亭黑简体" panose="02000000000000000000" pitchFamily="2" charset="-122"/>
                <a:sym typeface="+mn-lt"/>
              </a:rPr>
              <a:t>（可读、可维护、安全、高效等）的方法，养成良好的编程习惯。</a:t>
            </a:r>
          </a:p>
        </p:txBody>
      </p:sp>
      <p:grpSp>
        <p:nvGrpSpPr>
          <p:cNvPr id="3" name="组合 2"/>
          <p:cNvGrpSpPr/>
          <p:nvPr/>
        </p:nvGrpSpPr>
        <p:grpSpPr>
          <a:xfrm>
            <a:off x="5767145" y="4087035"/>
            <a:ext cx="726770" cy="1351645"/>
            <a:chOff x="5121278" y="3443378"/>
            <a:chExt cx="799789" cy="1352173"/>
          </a:xfrm>
        </p:grpSpPr>
        <p:sp>
          <p:nvSpPr>
            <p:cNvPr id="132" name="右箭头 16"/>
            <p:cNvSpPr/>
            <p:nvPr/>
          </p:nvSpPr>
          <p:spPr>
            <a:xfrm>
              <a:off x="5216396" y="3443378"/>
              <a:ext cx="704671" cy="1352173"/>
            </a:xfrm>
            <a:prstGeom prst="rightArrow">
              <a:avLst>
                <a:gd name="adj1" fmla="val 67266"/>
                <a:gd name="adj2"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dirty="0">
                <a:solidFill>
                  <a:srgbClr val="1D1D1A"/>
                </a:solidFill>
                <a:latin typeface="方正兰亭黑简体" panose="02000000000000000000" pitchFamily="2" charset="-122"/>
                <a:ea typeface="方正兰亭黑简体" panose="02000000000000000000" pitchFamily="2" charset="-122"/>
              </a:endParaRPr>
            </a:p>
          </p:txBody>
        </p:sp>
        <p:sp>
          <p:nvSpPr>
            <p:cNvPr id="133" name="矩形 132"/>
            <p:cNvSpPr/>
            <p:nvPr/>
          </p:nvSpPr>
          <p:spPr>
            <a:xfrm flipH="1">
              <a:off x="5121278" y="3675042"/>
              <a:ext cx="750378" cy="830997"/>
            </a:xfrm>
            <a:prstGeom prst="rect">
              <a:avLst/>
            </a:prstGeom>
          </p:spPr>
          <p:txBody>
            <a:bodyPr wrap="square">
              <a:spAutoFit/>
            </a:bodyPr>
            <a:lstStyle/>
            <a:p>
              <a:pPr algn="ctr"/>
              <a:r>
                <a:rPr lang="zh-CN" altLang="en-US" sz="1600" b="1" dirty="0">
                  <a:solidFill>
                    <a:srgbClr val="1D1D1A"/>
                  </a:solidFill>
                  <a:latin typeface="方正兰亭黑简体" panose="02000000000000000000" pitchFamily="2" charset="-122"/>
                  <a:ea typeface="方正兰亭黑简体" panose="02000000000000000000" pitchFamily="2" charset="-122"/>
                </a:rPr>
                <a:t>综合实战能力</a:t>
              </a:r>
            </a:p>
          </p:txBody>
        </p:sp>
      </p:grpSp>
      <p:grpSp>
        <p:nvGrpSpPr>
          <p:cNvPr id="5" name="组合 4"/>
          <p:cNvGrpSpPr/>
          <p:nvPr/>
        </p:nvGrpSpPr>
        <p:grpSpPr>
          <a:xfrm>
            <a:off x="6493915" y="2852855"/>
            <a:ext cx="5309922" cy="3394705"/>
            <a:chOff x="5994101" y="2552282"/>
            <a:chExt cx="5598115" cy="3684252"/>
          </a:xfrm>
        </p:grpSpPr>
        <p:sp>
          <p:nvSpPr>
            <p:cNvPr id="84" name="圆角矩形 24"/>
            <p:cNvSpPr/>
            <p:nvPr/>
          </p:nvSpPr>
          <p:spPr>
            <a:xfrm>
              <a:off x="5994101" y="2552282"/>
              <a:ext cx="5598115" cy="3684252"/>
            </a:xfrm>
            <a:prstGeom prst="roundRect">
              <a:avLst>
                <a:gd name="adj" fmla="val 644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666666"/>
                </a:solidFill>
                <a:latin typeface="方正兰亭黑简体" panose="02000000000000000000" pitchFamily="2" charset="-122"/>
                <a:ea typeface="方正兰亭黑简体" panose="02000000000000000000" pitchFamily="2" charset="-122"/>
              </a:endParaRPr>
            </a:p>
          </p:txBody>
        </p:sp>
        <p:grpSp>
          <p:nvGrpSpPr>
            <p:cNvPr id="111" name="组合 110"/>
            <p:cNvGrpSpPr/>
            <p:nvPr/>
          </p:nvGrpSpPr>
          <p:grpSpPr>
            <a:xfrm>
              <a:off x="6175522" y="2613200"/>
              <a:ext cx="5289119" cy="3539328"/>
              <a:chOff x="5864421" y="1629733"/>
              <a:chExt cx="5783259" cy="2848766"/>
            </a:xfrm>
          </p:grpSpPr>
          <p:sp>
            <p:nvSpPr>
              <p:cNvPr id="112" name="左箭头 23"/>
              <p:cNvSpPr/>
              <p:nvPr/>
            </p:nvSpPr>
            <p:spPr>
              <a:xfrm rot="16200000">
                <a:off x="8449254" y="1443539"/>
                <a:ext cx="208022" cy="580409"/>
              </a:xfrm>
              <a:prstGeom prst="lef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rgbClr val="666666"/>
                  </a:solidFill>
                  <a:latin typeface="方正兰亭黑简体" panose="02000000000000000000" pitchFamily="2" charset="-122"/>
                  <a:ea typeface="方正兰亭黑简体" panose="02000000000000000000" pitchFamily="2" charset="-122"/>
                </a:endParaRPr>
              </a:p>
            </p:txBody>
          </p:sp>
          <p:grpSp>
            <p:nvGrpSpPr>
              <p:cNvPr id="113" name="组合 112"/>
              <p:cNvGrpSpPr/>
              <p:nvPr/>
            </p:nvGrpSpPr>
            <p:grpSpPr>
              <a:xfrm>
                <a:off x="5864421" y="1883340"/>
                <a:ext cx="5783259" cy="2595159"/>
                <a:chOff x="5561760" y="1626753"/>
                <a:chExt cx="3928401" cy="2912435"/>
              </a:xfrm>
            </p:grpSpPr>
            <p:sp>
              <p:nvSpPr>
                <p:cNvPr id="114" name="圆角矩形 3"/>
                <p:cNvSpPr/>
                <p:nvPr/>
              </p:nvSpPr>
              <p:spPr>
                <a:xfrm>
                  <a:off x="6516453" y="1626753"/>
                  <a:ext cx="844695" cy="405211"/>
                </a:xfrm>
                <a:prstGeom prst="roundRect">
                  <a:avLst/>
                </a:prstGeom>
                <a:solidFill>
                  <a:schemeClr val="accent1">
                    <a:lumMod val="20000"/>
                    <a:lumOff val="8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1D1D1A"/>
                      </a:solidFill>
                      <a:latin typeface="方正兰亭黑简体" panose="02000000000000000000" pitchFamily="2" charset="-122"/>
                      <a:ea typeface="方正兰亭黑简体" panose="02000000000000000000" pitchFamily="2" charset="-122"/>
                    </a:rPr>
                    <a:t>需求分析</a:t>
                  </a:r>
                </a:p>
              </p:txBody>
            </p:sp>
            <p:sp>
              <p:nvSpPr>
                <p:cNvPr id="116" name="圆角矩形 5"/>
                <p:cNvSpPr/>
                <p:nvPr/>
              </p:nvSpPr>
              <p:spPr>
                <a:xfrm>
                  <a:off x="6810958" y="3111626"/>
                  <a:ext cx="1101267" cy="405211"/>
                </a:xfrm>
                <a:prstGeom prst="roundRect">
                  <a:avLst/>
                </a:prstGeom>
                <a:solidFill>
                  <a:srgbClr val="BFE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1D1D1A"/>
                      </a:solidFill>
                      <a:latin typeface="方正兰亭黑简体" panose="02000000000000000000" pitchFamily="2" charset="-122"/>
                      <a:ea typeface="方正兰亭黑简体" panose="02000000000000000000" pitchFamily="2" charset="-122"/>
                    </a:rPr>
                    <a:t>编码实现</a:t>
                  </a:r>
                </a:p>
              </p:txBody>
            </p:sp>
            <p:sp>
              <p:nvSpPr>
                <p:cNvPr id="117" name="圆角矩形 6"/>
                <p:cNvSpPr/>
                <p:nvPr/>
              </p:nvSpPr>
              <p:spPr>
                <a:xfrm>
                  <a:off x="5561760" y="2403095"/>
                  <a:ext cx="965486" cy="405211"/>
                </a:xfrm>
                <a:prstGeom prst="roundRect">
                  <a:avLst/>
                </a:prstGeom>
                <a:solidFill>
                  <a:srgbClr val="BFE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1D1D1A"/>
                      </a:solidFill>
                      <a:latin typeface="方正兰亭黑简体" panose="02000000000000000000" pitchFamily="2" charset="-122"/>
                      <a:ea typeface="方正兰亭黑简体" panose="02000000000000000000" pitchFamily="2" charset="-122"/>
                    </a:rPr>
                    <a:t>重构</a:t>
                  </a:r>
                </a:p>
              </p:txBody>
            </p:sp>
            <p:sp>
              <p:nvSpPr>
                <p:cNvPr id="118" name="右箭头 13"/>
                <p:cNvSpPr/>
                <p:nvPr/>
              </p:nvSpPr>
              <p:spPr>
                <a:xfrm>
                  <a:off x="5561760" y="3894763"/>
                  <a:ext cx="3928401" cy="337724"/>
                </a:xfrm>
                <a:prstGeom prst="rightArrow">
                  <a:avLst>
                    <a:gd name="adj1" fmla="val 70000"/>
                    <a:gd name="adj2" fmla="val 51429"/>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方正兰亭黑简体" panose="02000000000000000000" pitchFamily="2" charset="-122"/>
                      <a:ea typeface="方正兰亭黑简体" panose="02000000000000000000" pitchFamily="2" charset="-122"/>
                    </a:rPr>
                    <a:t>编程语言与技术的运用</a:t>
                  </a:r>
                </a:p>
              </p:txBody>
            </p:sp>
            <p:sp>
              <p:nvSpPr>
                <p:cNvPr id="119" name="右箭头 14"/>
                <p:cNvSpPr/>
                <p:nvPr/>
              </p:nvSpPr>
              <p:spPr>
                <a:xfrm>
                  <a:off x="5561760" y="4189436"/>
                  <a:ext cx="3928401" cy="349752"/>
                </a:xfrm>
                <a:prstGeom prst="rightArrow">
                  <a:avLst>
                    <a:gd name="adj1" fmla="val 70000"/>
                    <a:gd name="adj2" fmla="val 51429"/>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方正兰亭黑简体" panose="02000000000000000000" pitchFamily="2" charset="-122"/>
                      <a:ea typeface="方正兰亭黑简体" panose="02000000000000000000" pitchFamily="2" charset="-122"/>
                    </a:rPr>
                    <a:t>编程工具的使用（版本管理、代码审查等）</a:t>
                  </a:r>
                </a:p>
              </p:txBody>
            </p:sp>
            <p:sp>
              <p:nvSpPr>
                <p:cNvPr id="120" name="右箭头 19"/>
                <p:cNvSpPr/>
                <p:nvPr/>
              </p:nvSpPr>
              <p:spPr>
                <a:xfrm>
                  <a:off x="7987129" y="2482294"/>
                  <a:ext cx="253962" cy="246812"/>
                </a:xfrm>
                <a:prstGeom prst="rightArrow">
                  <a:avLst/>
                </a:prstGeom>
                <a:solidFill>
                  <a:srgbClr val="EA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666666"/>
                    </a:solidFill>
                    <a:latin typeface="方正兰亭黑简体" panose="02000000000000000000" pitchFamily="2" charset="-122"/>
                    <a:ea typeface="方正兰亭黑简体" panose="02000000000000000000" pitchFamily="2" charset="-122"/>
                  </a:endParaRPr>
                </a:p>
              </p:txBody>
            </p:sp>
            <p:sp>
              <p:nvSpPr>
                <p:cNvPr id="121" name="右箭头 20"/>
                <p:cNvSpPr/>
                <p:nvPr/>
              </p:nvSpPr>
              <p:spPr>
                <a:xfrm rot="5400000">
                  <a:off x="7280119" y="2825183"/>
                  <a:ext cx="212374" cy="226007"/>
                </a:xfrm>
                <a:prstGeom prst="rightArrow">
                  <a:avLst/>
                </a:prstGeom>
                <a:solidFill>
                  <a:srgbClr val="EA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666666"/>
                    </a:solidFill>
                    <a:latin typeface="方正兰亭黑简体" panose="02000000000000000000" pitchFamily="2" charset="-122"/>
                    <a:ea typeface="方正兰亭黑简体" panose="02000000000000000000" pitchFamily="2" charset="-122"/>
                  </a:endParaRPr>
                </a:p>
              </p:txBody>
            </p:sp>
            <p:sp>
              <p:nvSpPr>
                <p:cNvPr id="122" name="右箭头 21"/>
                <p:cNvSpPr/>
                <p:nvPr/>
              </p:nvSpPr>
              <p:spPr>
                <a:xfrm rot="10800000">
                  <a:off x="6561022" y="2504398"/>
                  <a:ext cx="260371" cy="202606"/>
                </a:xfrm>
                <a:prstGeom prst="rightArrow">
                  <a:avLst/>
                </a:prstGeom>
                <a:solidFill>
                  <a:srgbClr val="EA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666666"/>
                    </a:solidFill>
                    <a:latin typeface="方正兰亭黑简体" panose="02000000000000000000" pitchFamily="2" charset="-122"/>
                    <a:ea typeface="方正兰亭黑简体" panose="02000000000000000000" pitchFamily="2" charset="-122"/>
                  </a:endParaRPr>
                </a:p>
              </p:txBody>
            </p:sp>
            <p:sp>
              <p:nvSpPr>
                <p:cNvPr id="123" name="右箭头 22"/>
                <p:cNvSpPr/>
                <p:nvPr/>
              </p:nvSpPr>
              <p:spPr>
                <a:xfrm rot="16200000">
                  <a:off x="7279818" y="2072310"/>
                  <a:ext cx="212376" cy="226007"/>
                </a:xfrm>
                <a:prstGeom prst="rightArrow">
                  <a:avLst/>
                </a:prstGeom>
                <a:solidFill>
                  <a:srgbClr val="EA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rgbClr val="666666"/>
                    </a:solidFill>
                    <a:latin typeface="方正兰亭黑简体" panose="02000000000000000000" pitchFamily="2" charset="-122"/>
                    <a:ea typeface="方正兰亭黑简体" panose="02000000000000000000" pitchFamily="2" charset="-122"/>
                  </a:endParaRPr>
                </a:p>
              </p:txBody>
            </p:sp>
            <p:sp>
              <p:nvSpPr>
                <p:cNvPr id="124" name="文本框 123"/>
                <p:cNvSpPr txBox="1"/>
                <p:nvPr/>
              </p:nvSpPr>
              <p:spPr>
                <a:xfrm>
                  <a:off x="6855168" y="2294436"/>
                  <a:ext cx="1098186" cy="555987"/>
                </a:xfrm>
                <a:prstGeom prst="rect">
                  <a:avLst/>
                </a:prstGeom>
                <a:noFill/>
              </p:spPr>
              <p:txBody>
                <a:bodyPr wrap="square" rtlCol="0">
                  <a:spAutoFit/>
                </a:bodyPr>
                <a:lstStyle/>
                <a:p>
                  <a:pPr algn="ctr"/>
                  <a:r>
                    <a:rPr lang="zh-CN" altLang="en-US" sz="1600" dirty="0">
                      <a:solidFill>
                        <a:srgbClr val="1D1D1A"/>
                      </a:solidFill>
                      <a:latin typeface="方正兰亭黑简体" panose="02000000000000000000" pitchFamily="2" charset="-122"/>
                      <a:ea typeface="方正兰亭黑简体" panose="02000000000000000000" pitchFamily="2" charset="-122"/>
                    </a:rPr>
                    <a:t>高质量代码</a:t>
                  </a:r>
                  <a:endParaRPr lang="en-US" altLang="zh-CN" sz="1600" dirty="0">
                    <a:solidFill>
                      <a:srgbClr val="1D1D1A"/>
                    </a:solidFill>
                    <a:latin typeface="方正兰亭黑简体" panose="02000000000000000000" pitchFamily="2" charset="-122"/>
                    <a:ea typeface="方正兰亭黑简体" panose="02000000000000000000" pitchFamily="2" charset="-122"/>
                  </a:endParaRPr>
                </a:p>
                <a:p>
                  <a:pPr algn="ctr"/>
                  <a:r>
                    <a:rPr lang="en-US" altLang="zh-CN" sz="1600" dirty="0">
                      <a:solidFill>
                        <a:srgbClr val="1D1D1A"/>
                      </a:solidFill>
                      <a:latin typeface="方正兰亭黑简体" panose="02000000000000000000" pitchFamily="2" charset="-122"/>
                      <a:ea typeface="方正兰亭黑简体" panose="02000000000000000000" pitchFamily="2" charset="-122"/>
                    </a:rPr>
                    <a:t>Clean Code</a:t>
                  </a:r>
                  <a:endParaRPr lang="zh-CN" altLang="en-US" sz="1600" dirty="0">
                    <a:solidFill>
                      <a:srgbClr val="1D1D1A"/>
                    </a:solidFill>
                    <a:latin typeface="方正兰亭黑简体" panose="02000000000000000000" pitchFamily="2" charset="-122"/>
                    <a:ea typeface="方正兰亭黑简体" panose="02000000000000000000" pitchFamily="2" charset="-122"/>
                  </a:endParaRPr>
                </a:p>
              </p:txBody>
            </p:sp>
            <p:sp>
              <p:nvSpPr>
                <p:cNvPr id="129" name="右箭头 55"/>
                <p:cNvSpPr/>
                <p:nvPr/>
              </p:nvSpPr>
              <p:spPr>
                <a:xfrm>
                  <a:off x="5561760" y="3540903"/>
                  <a:ext cx="3928401" cy="349752"/>
                </a:xfrm>
                <a:prstGeom prst="rightArrow">
                  <a:avLst>
                    <a:gd name="adj1" fmla="val 70000"/>
                    <a:gd name="adj2" fmla="val 51429"/>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1D1D1A"/>
                      </a:solidFill>
                      <a:latin typeface="方正兰亭黑简体" panose="02000000000000000000" pitchFamily="2" charset="-122"/>
                      <a:ea typeface="方正兰亭黑简体" panose="02000000000000000000" pitchFamily="2" charset="-122"/>
                    </a:rPr>
                    <a:t>软件设计、</a:t>
                  </a:r>
                  <a:r>
                    <a:rPr lang="zh-CN" altLang="en-US" sz="1400" dirty="0">
                      <a:solidFill>
                        <a:schemeClr val="tx1"/>
                      </a:solidFill>
                      <a:latin typeface="方正兰亭黑简体" panose="02000000000000000000" pitchFamily="2" charset="-122"/>
                      <a:ea typeface="方正兰亭黑简体" panose="02000000000000000000" pitchFamily="2" charset="-122"/>
                    </a:rPr>
                    <a:t>高质量编码</a:t>
                  </a:r>
                </a:p>
              </p:txBody>
            </p:sp>
          </p:grpSp>
        </p:grpSp>
        <p:sp>
          <p:nvSpPr>
            <p:cNvPr id="50" name="圆角矩形 3"/>
            <p:cNvSpPr/>
            <p:nvPr/>
          </p:nvSpPr>
          <p:spPr>
            <a:xfrm>
              <a:off x="8714370" y="2923233"/>
              <a:ext cx="1182795" cy="456344"/>
            </a:xfrm>
            <a:prstGeom prst="roundRect">
              <a:avLst/>
            </a:prstGeom>
            <a:solidFill>
              <a:schemeClr val="accent1">
                <a:lumMod val="20000"/>
                <a:lumOff val="8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1D1D1A"/>
                  </a:solidFill>
                  <a:latin typeface="方正兰亭黑简体" panose="02000000000000000000" pitchFamily="2" charset="-122"/>
                  <a:ea typeface="方正兰亭黑简体" panose="02000000000000000000" pitchFamily="2" charset="-122"/>
                </a:rPr>
                <a:t>软件设计</a:t>
              </a:r>
            </a:p>
          </p:txBody>
        </p:sp>
      </p:grpSp>
      <p:graphicFrame>
        <p:nvGraphicFramePr>
          <p:cNvPr id="7" name="表格 6"/>
          <p:cNvGraphicFramePr>
            <a:graphicFrameLocks noGrp="1"/>
          </p:cNvGraphicFramePr>
          <p:nvPr>
            <p:extLst>
              <p:ext uri="{D42A27DB-BD31-4B8C-83A1-F6EECF244321}">
                <p14:modId xmlns:p14="http://schemas.microsoft.com/office/powerpoint/2010/main" val="2559210339"/>
              </p:ext>
            </p:extLst>
          </p:nvPr>
        </p:nvGraphicFramePr>
        <p:xfrm>
          <a:off x="383822" y="2867954"/>
          <a:ext cx="5406330" cy="3508455"/>
        </p:xfrm>
        <a:graphic>
          <a:graphicData uri="http://schemas.openxmlformats.org/drawingml/2006/table">
            <a:tbl>
              <a:tblPr/>
              <a:tblGrid>
                <a:gridCol w="982134">
                  <a:extLst>
                    <a:ext uri="{9D8B030D-6E8A-4147-A177-3AD203B41FA5}">
                      <a16:colId xmlns:a16="http://schemas.microsoft.com/office/drawing/2014/main" val="20000"/>
                    </a:ext>
                  </a:extLst>
                </a:gridCol>
                <a:gridCol w="3115733">
                  <a:extLst>
                    <a:ext uri="{9D8B030D-6E8A-4147-A177-3AD203B41FA5}">
                      <a16:colId xmlns:a16="http://schemas.microsoft.com/office/drawing/2014/main" val="20001"/>
                    </a:ext>
                  </a:extLst>
                </a:gridCol>
                <a:gridCol w="1308463">
                  <a:extLst>
                    <a:ext uri="{9D8B030D-6E8A-4147-A177-3AD203B41FA5}">
                      <a16:colId xmlns:a16="http://schemas.microsoft.com/office/drawing/2014/main" val="20002"/>
                    </a:ext>
                  </a:extLst>
                </a:gridCol>
              </a:tblGrid>
              <a:tr h="376490">
                <a:tc>
                  <a:txBody>
                    <a:bodyPr/>
                    <a:lstStyle/>
                    <a:p>
                      <a:pPr algn="ctr" fontAlgn="ctr"/>
                      <a:r>
                        <a:rPr lang="zh-CN" altLang="en-US" sz="1400" b="1" i="0" u="none" strike="noStrike" dirty="0">
                          <a:solidFill>
                            <a:srgbClr val="000000"/>
                          </a:solidFill>
                          <a:effectLst/>
                          <a:latin typeface="方正兰亭黑简体" panose="02000000000000000000" pitchFamily="2" charset="-122"/>
                          <a:ea typeface="方正兰亭黑简体" panose="02000000000000000000" pitchFamily="2" charset="-122"/>
                        </a:rPr>
                        <a:t>业务特点</a:t>
                      </a:r>
                    </a:p>
                  </a:txBody>
                  <a:tcPr marL="9521" marR="9521" marT="952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zh-CN" altLang="en-US" sz="1400" b="1" i="0" u="none" strike="noStrike" dirty="0">
                          <a:solidFill>
                            <a:srgbClr val="000000"/>
                          </a:solidFill>
                          <a:effectLst/>
                          <a:latin typeface="方正兰亭黑简体" panose="02000000000000000000" pitchFamily="2" charset="-122"/>
                          <a:ea typeface="方正兰亭黑简体" panose="02000000000000000000" pitchFamily="2" charset="-122"/>
                        </a:rPr>
                        <a:t>对软件技术的诉求</a:t>
                      </a:r>
                    </a:p>
                  </a:txBody>
                  <a:tcPr marL="9521" marR="9521" marT="952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zh-CN" altLang="en-US" sz="1400" b="1" i="0" u="none" strike="noStrike" dirty="0">
                          <a:solidFill>
                            <a:srgbClr val="000000"/>
                          </a:solidFill>
                          <a:effectLst/>
                          <a:latin typeface="方正兰亭黑简体" panose="02000000000000000000" pitchFamily="2" charset="-122"/>
                          <a:ea typeface="方正兰亭黑简体" panose="02000000000000000000" pitchFamily="2" charset="-122"/>
                        </a:rPr>
                        <a:t>高质量代码要求</a:t>
                      </a:r>
                    </a:p>
                  </a:txBody>
                  <a:tcPr marL="9521" marR="9521" marT="952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645429">
                <a:tc>
                  <a:txBody>
                    <a:bodyPr/>
                    <a:lstStyle/>
                    <a:p>
                      <a:pPr algn="l" fontAlgn="ctr">
                        <a:lnSpc>
                          <a:spcPct val="125000"/>
                        </a:lnSpc>
                      </a:pPr>
                      <a:r>
                        <a:rPr lang="zh-CN" altLang="en-US" sz="1400" b="0" i="0" u="none" strike="noStrike" dirty="0">
                          <a:solidFill>
                            <a:srgbClr val="000000"/>
                          </a:solidFill>
                          <a:effectLst/>
                          <a:latin typeface="方正兰亭黑简体" panose="02000000000000000000" pitchFamily="2" charset="-122"/>
                          <a:ea typeface="方正兰亭黑简体" panose="02000000000000000000" pitchFamily="2" charset="-122"/>
                        </a:rPr>
                        <a:t>质量要求高</a:t>
                      </a:r>
                    </a:p>
                  </a:txBody>
                  <a:tcPr marL="9521" marR="9521" marT="952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228600" algn="l" defTabSz="913765" rtl="0" eaLnBrk="1" fontAlgn="ctr" latinLnBrk="0" hangingPunct="1">
                        <a:lnSpc>
                          <a:spcPct val="125000"/>
                        </a:lnSpc>
                        <a:buFont typeface="+mj-lt"/>
                        <a:buAutoNum type="arabicPeriod"/>
                      </a:pPr>
                      <a:r>
                        <a:rPr lang="zh-CN" altLang="en-US" sz="1400" b="0" i="0" u="none" strike="noStrike" kern="1200" dirty="0">
                          <a:solidFill>
                            <a:srgbClr val="C00000"/>
                          </a:solidFill>
                          <a:effectLst/>
                          <a:latin typeface="方正兰亭黑简体" panose="02000000000000000000" pitchFamily="2" charset="-122"/>
                          <a:ea typeface="方正兰亭黑简体" panose="02000000000000000000" pitchFamily="2" charset="-122"/>
                          <a:cs typeface="+mn-cs"/>
                        </a:rPr>
                        <a:t>可靠性</a:t>
                      </a:r>
                      <a:r>
                        <a:rPr lang="zh-CN" altLang="en-US" sz="1400" b="0" i="0" u="none" strike="noStrike" kern="1200" dirty="0">
                          <a:solidFill>
                            <a:srgbClr val="000000"/>
                          </a:solidFill>
                          <a:effectLst/>
                          <a:latin typeface="方正兰亭黑简体" panose="02000000000000000000" pitchFamily="2" charset="-122"/>
                          <a:ea typeface="方正兰亭黑简体" panose="02000000000000000000" pitchFamily="2" charset="-122"/>
                          <a:cs typeface="+mn-cs"/>
                        </a:rPr>
                        <a:t>、</a:t>
                      </a:r>
                      <a:r>
                        <a:rPr lang="zh-CN" altLang="en-US" sz="1400" b="0" i="0" u="none" strike="noStrike" kern="1200" dirty="0">
                          <a:solidFill>
                            <a:srgbClr val="C00000"/>
                          </a:solidFill>
                          <a:effectLst/>
                          <a:latin typeface="方正兰亭黑简体" panose="02000000000000000000" pitchFamily="2" charset="-122"/>
                          <a:ea typeface="方正兰亭黑简体" panose="02000000000000000000" pitchFamily="2" charset="-122"/>
                          <a:cs typeface="+mn-cs"/>
                        </a:rPr>
                        <a:t>韧性</a:t>
                      </a:r>
                      <a:r>
                        <a:rPr lang="zh-CN" altLang="en-US" sz="1400" b="0" i="0" u="none" strike="noStrike" kern="1200" dirty="0">
                          <a:solidFill>
                            <a:srgbClr val="000000"/>
                          </a:solidFill>
                          <a:effectLst/>
                          <a:latin typeface="方正兰亭黑简体" panose="02000000000000000000" pitchFamily="2" charset="-122"/>
                          <a:ea typeface="方正兰亭黑简体" panose="02000000000000000000" pitchFamily="2" charset="-122"/>
                          <a:cs typeface="+mn-cs"/>
                        </a:rPr>
                        <a:t>要求高，异常处理完善</a:t>
                      </a:r>
                      <a:r>
                        <a:rPr lang="en-US" altLang="zh-CN" sz="1400" b="0" i="0" u="none" strike="noStrike" kern="1200" dirty="0">
                          <a:solidFill>
                            <a:srgbClr val="000000"/>
                          </a:solidFill>
                          <a:effectLst/>
                          <a:latin typeface="方正兰亭黑简体" panose="02000000000000000000" pitchFamily="2" charset="-122"/>
                          <a:ea typeface="方正兰亭黑简体" panose="02000000000000000000" pitchFamily="2" charset="-122"/>
                          <a:cs typeface="+mn-cs"/>
                        </a:rPr>
                        <a:t>;</a:t>
                      </a:r>
                    </a:p>
                    <a:p>
                      <a:pPr marL="0" indent="-228600" algn="l" defTabSz="913765" rtl="0" eaLnBrk="1" fontAlgn="ctr" latinLnBrk="0" hangingPunct="1">
                        <a:lnSpc>
                          <a:spcPct val="125000"/>
                        </a:lnSpc>
                        <a:buFont typeface="+mj-lt"/>
                        <a:buAutoNum type="arabicPeriod"/>
                      </a:pPr>
                      <a:r>
                        <a:rPr lang="zh-CN" altLang="en-US" sz="1400" b="0" i="0" u="none" strike="noStrike" kern="1200" dirty="0">
                          <a:solidFill>
                            <a:srgbClr val="000000"/>
                          </a:solidFill>
                          <a:effectLst/>
                          <a:latin typeface="方正兰亭黑简体" panose="02000000000000000000" pitchFamily="2" charset="-122"/>
                          <a:ea typeface="方正兰亭黑简体" panose="02000000000000000000" pitchFamily="2" charset="-122"/>
                          <a:cs typeface="+mn-cs"/>
                        </a:rPr>
                        <a:t>并发</a:t>
                      </a:r>
                      <a:r>
                        <a:rPr lang="zh-CN" altLang="en-US" sz="1400" b="0" i="0" u="none" strike="noStrike" kern="1200" dirty="0">
                          <a:solidFill>
                            <a:srgbClr val="C00000"/>
                          </a:solidFill>
                          <a:effectLst/>
                          <a:latin typeface="方正兰亭黑简体" panose="02000000000000000000" pitchFamily="2" charset="-122"/>
                          <a:ea typeface="方正兰亭黑简体" panose="02000000000000000000" pitchFamily="2" charset="-122"/>
                          <a:cs typeface="+mn-cs"/>
                        </a:rPr>
                        <a:t>性能</a:t>
                      </a:r>
                      <a:r>
                        <a:rPr lang="zh-CN" altLang="en-US" sz="1400" b="0" i="0" u="none" strike="noStrike" kern="1200" dirty="0">
                          <a:solidFill>
                            <a:srgbClr val="000000"/>
                          </a:solidFill>
                          <a:effectLst/>
                          <a:latin typeface="方正兰亭黑简体" panose="02000000000000000000" pitchFamily="2" charset="-122"/>
                          <a:ea typeface="方正兰亭黑简体" panose="02000000000000000000" pitchFamily="2" charset="-122"/>
                          <a:cs typeface="+mn-cs"/>
                        </a:rPr>
                        <a:t>高，</a:t>
                      </a:r>
                      <a:r>
                        <a:rPr lang="zh-CN" altLang="en-US" sz="1400" b="0" i="0" u="none" strike="noStrike" kern="1200" dirty="0">
                          <a:solidFill>
                            <a:srgbClr val="C00000"/>
                          </a:solidFill>
                          <a:effectLst/>
                          <a:latin typeface="方正兰亭黑简体" panose="02000000000000000000" pitchFamily="2" charset="-122"/>
                          <a:ea typeface="方正兰亭黑简体" panose="02000000000000000000" pitchFamily="2" charset="-122"/>
                          <a:cs typeface="+mn-cs"/>
                        </a:rPr>
                        <a:t>资源</a:t>
                      </a:r>
                      <a:r>
                        <a:rPr lang="zh-CN" altLang="en-US" sz="1400" b="0" i="0" u="none" strike="noStrike" kern="1200" dirty="0">
                          <a:solidFill>
                            <a:srgbClr val="000000"/>
                          </a:solidFill>
                          <a:effectLst/>
                          <a:latin typeface="方正兰亭黑简体" panose="02000000000000000000" pitchFamily="2" charset="-122"/>
                          <a:ea typeface="方正兰亭黑简体" panose="02000000000000000000" pitchFamily="2" charset="-122"/>
                          <a:cs typeface="+mn-cs"/>
                        </a:rPr>
                        <a:t>利用率高；</a:t>
                      </a:r>
                    </a:p>
                  </a:txBody>
                  <a:tcPr marL="9521" marR="9521" marT="952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方正兰亭黑简体" panose="02000000000000000000" pitchFamily="2" charset="-122"/>
                          <a:ea typeface="方正兰亭黑简体" panose="02000000000000000000" pitchFamily="2" charset="-122"/>
                        </a:rPr>
                        <a:t>安全、</a:t>
                      </a:r>
                      <a:br>
                        <a:rPr lang="zh-CN" altLang="en-US" sz="1400" b="0" i="0" u="none" strike="noStrike" dirty="0">
                          <a:solidFill>
                            <a:srgbClr val="000000"/>
                          </a:solidFill>
                          <a:effectLst/>
                          <a:latin typeface="方正兰亭黑简体" panose="02000000000000000000" pitchFamily="2" charset="-122"/>
                          <a:ea typeface="方正兰亭黑简体" panose="02000000000000000000" pitchFamily="2" charset="-122"/>
                        </a:rPr>
                      </a:br>
                      <a:r>
                        <a:rPr lang="zh-CN" altLang="en-US" sz="1400" b="0" i="0" u="none" strike="noStrike" dirty="0">
                          <a:solidFill>
                            <a:srgbClr val="000000"/>
                          </a:solidFill>
                          <a:effectLst/>
                          <a:latin typeface="方正兰亭黑简体" panose="02000000000000000000" pitchFamily="2" charset="-122"/>
                          <a:ea typeface="方正兰亭黑简体" panose="02000000000000000000" pitchFamily="2" charset="-122"/>
                        </a:rPr>
                        <a:t>可靠性、</a:t>
                      </a:r>
                      <a:br>
                        <a:rPr lang="zh-CN" altLang="en-US" sz="1400" b="0" i="0" u="none" strike="noStrike" dirty="0">
                          <a:solidFill>
                            <a:srgbClr val="000000"/>
                          </a:solidFill>
                          <a:effectLst/>
                          <a:latin typeface="方正兰亭黑简体" panose="02000000000000000000" pitchFamily="2" charset="-122"/>
                          <a:ea typeface="方正兰亭黑简体" panose="02000000000000000000" pitchFamily="2" charset="-122"/>
                        </a:rPr>
                      </a:br>
                      <a:r>
                        <a:rPr lang="zh-CN" altLang="en-US" sz="1400" b="0" i="0" u="none" strike="noStrike" dirty="0">
                          <a:solidFill>
                            <a:srgbClr val="000000"/>
                          </a:solidFill>
                          <a:effectLst/>
                          <a:latin typeface="方正兰亭黑简体" panose="02000000000000000000" pitchFamily="2" charset="-122"/>
                          <a:ea typeface="方正兰亭黑简体" panose="02000000000000000000" pitchFamily="2" charset="-122"/>
                        </a:rPr>
                        <a:t>高效</a:t>
                      </a:r>
                    </a:p>
                  </a:txBody>
                  <a:tcPr marL="9521" marR="9521" marT="952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57418">
                <a:tc>
                  <a:txBody>
                    <a:bodyPr/>
                    <a:lstStyle/>
                    <a:p>
                      <a:pPr marL="0" algn="l" defTabSz="913765" rtl="0" eaLnBrk="1" fontAlgn="ctr" latinLnBrk="0" hangingPunct="1">
                        <a:lnSpc>
                          <a:spcPct val="125000"/>
                        </a:lnSpc>
                      </a:pPr>
                      <a:r>
                        <a:rPr lang="zh-CN" altLang="en-US" sz="1400" b="0" i="0" u="none" strike="noStrike" kern="1200" dirty="0">
                          <a:solidFill>
                            <a:srgbClr val="000000"/>
                          </a:solidFill>
                          <a:effectLst/>
                          <a:latin typeface="方正兰亭黑简体" panose="02000000000000000000" pitchFamily="2" charset="-122"/>
                          <a:ea typeface="方正兰亭黑简体" panose="02000000000000000000" pitchFamily="2" charset="-122"/>
                          <a:cs typeface="+mn-cs"/>
                        </a:rPr>
                        <a:t>客户众多，全球化分布</a:t>
                      </a:r>
                    </a:p>
                  </a:txBody>
                  <a:tcPr marL="9521" marR="9521" marT="952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228600" algn="l" defTabSz="913765" rtl="0" eaLnBrk="1" fontAlgn="ctr" latinLnBrk="0" hangingPunct="1">
                        <a:lnSpc>
                          <a:spcPct val="125000"/>
                        </a:lnSpc>
                        <a:buFont typeface="+mj-lt"/>
                        <a:buAutoNum type="arabicPeriod"/>
                      </a:pPr>
                      <a:r>
                        <a:rPr lang="zh-CN" altLang="en-US" sz="1400" b="0" i="0" u="none" strike="noStrike" kern="1200" dirty="0">
                          <a:solidFill>
                            <a:srgbClr val="000000"/>
                          </a:solidFill>
                          <a:effectLst/>
                          <a:latin typeface="方正兰亭黑简体" panose="02000000000000000000" pitchFamily="2" charset="-122"/>
                          <a:ea typeface="方正兰亭黑简体" panose="02000000000000000000" pitchFamily="2" charset="-122"/>
                          <a:cs typeface="+mn-cs"/>
                        </a:rPr>
                        <a:t>适应不同的环境和</a:t>
                      </a:r>
                      <a:r>
                        <a:rPr lang="zh-CN" altLang="en-US" sz="1400" b="0" i="0" u="none" strike="noStrike" kern="1200" dirty="0">
                          <a:solidFill>
                            <a:srgbClr val="C00000"/>
                          </a:solidFill>
                          <a:effectLst/>
                          <a:latin typeface="方正兰亭黑简体" panose="02000000000000000000" pitchFamily="2" charset="-122"/>
                          <a:ea typeface="方正兰亭黑简体" panose="02000000000000000000" pitchFamily="2" charset="-122"/>
                          <a:cs typeface="+mn-cs"/>
                        </a:rPr>
                        <a:t>场景</a:t>
                      </a:r>
                      <a:r>
                        <a:rPr lang="zh-CN" altLang="en-US" sz="1400" b="0" i="0" u="none" strike="noStrike" kern="1200" dirty="0">
                          <a:solidFill>
                            <a:srgbClr val="000000"/>
                          </a:solidFill>
                          <a:effectLst/>
                          <a:latin typeface="方正兰亭黑简体" panose="02000000000000000000" pitchFamily="2" charset="-122"/>
                          <a:ea typeface="方正兰亭黑简体" panose="02000000000000000000" pitchFamily="2" charset="-122"/>
                          <a:cs typeface="+mn-cs"/>
                        </a:rPr>
                        <a:t>；</a:t>
                      </a:r>
                      <a:endParaRPr lang="en-US" altLang="zh-CN" sz="1400" b="0" i="0" u="none" strike="noStrike" kern="1200" dirty="0">
                        <a:solidFill>
                          <a:srgbClr val="000000"/>
                        </a:solidFill>
                        <a:effectLst/>
                        <a:latin typeface="方正兰亭黑简体" panose="02000000000000000000" pitchFamily="2" charset="-122"/>
                        <a:ea typeface="方正兰亭黑简体" panose="02000000000000000000" pitchFamily="2" charset="-122"/>
                        <a:cs typeface="+mn-cs"/>
                      </a:endParaRPr>
                    </a:p>
                    <a:p>
                      <a:pPr marL="0" indent="-228600" algn="l" defTabSz="913765" rtl="0" eaLnBrk="1" fontAlgn="ctr" latinLnBrk="0" hangingPunct="1">
                        <a:lnSpc>
                          <a:spcPct val="125000"/>
                        </a:lnSpc>
                        <a:buFont typeface="+mj-lt"/>
                        <a:buAutoNum type="arabicPeriod"/>
                      </a:pPr>
                      <a:r>
                        <a:rPr lang="zh-CN" altLang="en-US" sz="1400" b="0" i="0" u="none" strike="noStrike" kern="1200" dirty="0">
                          <a:solidFill>
                            <a:srgbClr val="C00000"/>
                          </a:solidFill>
                          <a:effectLst/>
                          <a:latin typeface="方正兰亭黑简体" panose="02000000000000000000" pitchFamily="2" charset="-122"/>
                          <a:ea typeface="方正兰亭黑简体" panose="02000000000000000000" pitchFamily="2" charset="-122"/>
                          <a:cs typeface="+mn-cs"/>
                        </a:rPr>
                        <a:t>快速地响应</a:t>
                      </a:r>
                      <a:r>
                        <a:rPr lang="zh-CN" altLang="en-US" sz="1400" b="0" i="0" u="none" strike="noStrike" kern="1200" dirty="0">
                          <a:solidFill>
                            <a:srgbClr val="000000"/>
                          </a:solidFill>
                          <a:effectLst/>
                          <a:latin typeface="方正兰亭黑简体" panose="02000000000000000000" pitchFamily="2" charset="-122"/>
                          <a:ea typeface="方正兰亭黑简体" panose="02000000000000000000" pitchFamily="2" charset="-122"/>
                          <a:cs typeface="+mn-cs"/>
                        </a:rPr>
                        <a:t>不同用户的差异化</a:t>
                      </a:r>
                      <a:r>
                        <a:rPr lang="zh-CN" altLang="en-US" sz="1400" b="0" i="0" u="none" strike="noStrike" kern="1200" dirty="0">
                          <a:solidFill>
                            <a:srgbClr val="C00000"/>
                          </a:solidFill>
                          <a:effectLst/>
                          <a:latin typeface="方正兰亭黑简体" panose="02000000000000000000" pitchFamily="2" charset="-122"/>
                          <a:ea typeface="方正兰亭黑简体" panose="02000000000000000000" pitchFamily="2" charset="-122"/>
                          <a:cs typeface="+mn-cs"/>
                        </a:rPr>
                        <a:t>需求</a:t>
                      </a:r>
                      <a:r>
                        <a:rPr lang="zh-CN" altLang="en-US" sz="1400" b="0" i="0" u="none" strike="noStrike" kern="1200" dirty="0">
                          <a:solidFill>
                            <a:srgbClr val="000000"/>
                          </a:solidFill>
                          <a:effectLst/>
                          <a:latin typeface="方正兰亭黑简体" panose="02000000000000000000" pitchFamily="2" charset="-122"/>
                          <a:ea typeface="方正兰亭黑简体" panose="02000000000000000000" pitchFamily="2" charset="-122"/>
                          <a:cs typeface="+mn-cs"/>
                        </a:rPr>
                        <a:t>；</a:t>
                      </a:r>
                      <a:endParaRPr lang="en-US" altLang="zh-CN" sz="1400" b="0" i="0" u="none" strike="noStrike" kern="1200" dirty="0">
                        <a:solidFill>
                          <a:srgbClr val="000000"/>
                        </a:solidFill>
                        <a:effectLst/>
                        <a:latin typeface="方正兰亭黑简体" panose="02000000000000000000" pitchFamily="2" charset="-122"/>
                        <a:ea typeface="方正兰亭黑简体" panose="02000000000000000000" pitchFamily="2" charset="-122"/>
                        <a:cs typeface="+mn-cs"/>
                      </a:endParaRPr>
                    </a:p>
                  </a:txBody>
                  <a:tcPr marL="9521" marR="9521" marT="952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方正兰亭黑简体" panose="02000000000000000000" pitchFamily="2" charset="-122"/>
                          <a:ea typeface="方正兰亭黑简体" panose="02000000000000000000" pitchFamily="2" charset="-122"/>
                        </a:rPr>
                        <a:t>可维护</a:t>
                      </a:r>
                      <a:r>
                        <a:rPr lang="en-US" altLang="zh-CN" sz="1400" b="0" i="0" u="none" strike="noStrike" dirty="0">
                          <a:solidFill>
                            <a:srgbClr val="000000"/>
                          </a:solidFill>
                          <a:effectLst/>
                          <a:latin typeface="方正兰亭黑简体" panose="02000000000000000000" pitchFamily="2" charset="-122"/>
                          <a:ea typeface="方正兰亭黑简体" panose="02000000000000000000" pitchFamily="2" charset="-122"/>
                        </a:rPr>
                        <a:t>-</a:t>
                      </a:r>
                      <a:r>
                        <a:rPr lang="zh-CN" altLang="en-US" sz="1400" b="0" i="0" u="none" strike="noStrike" dirty="0">
                          <a:solidFill>
                            <a:srgbClr val="000000"/>
                          </a:solidFill>
                          <a:effectLst/>
                          <a:latin typeface="方正兰亭黑简体" panose="02000000000000000000" pitchFamily="2" charset="-122"/>
                          <a:ea typeface="方正兰亭黑简体" panose="02000000000000000000" pitchFamily="2" charset="-122"/>
                        </a:rPr>
                        <a:t>可修改</a:t>
                      </a:r>
                      <a:r>
                        <a:rPr lang="en-US" altLang="zh-CN" sz="1400" b="0" i="0" u="none" strike="noStrike" dirty="0">
                          <a:solidFill>
                            <a:srgbClr val="000000"/>
                          </a:solidFill>
                          <a:effectLst/>
                          <a:latin typeface="方正兰亭黑简体" panose="02000000000000000000" pitchFamily="2" charset="-122"/>
                          <a:ea typeface="方正兰亭黑简体" panose="02000000000000000000" pitchFamily="2" charset="-122"/>
                        </a:rPr>
                        <a:t>/</a:t>
                      </a:r>
                      <a:r>
                        <a:rPr lang="zh-CN" altLang="en-US" sz="1400" b="0" i="0" u="none" strike="noStrike" dirty="0">
                          <a:solidFill>
                            <a:srgbClr val="000000"/>
                          </a:solidFill>
                          <a:effectLst/>
                          <a:latin typeface="方正兰亭黑简体" panose="02000000000000000000" pitchFamily="2" charset="-122"/>
                          <a:ea typeface="方正兰亭黑简体" panose="02000000000000000000" pitchFamily="2" charset="-122"/>
                        </a:rPr>
                        <a:t>扩展、</a:t>
                      </a:r>
                      <a:endParaRPr lang="en-US" altLang="zh-CN" sz="1400" b="0" i="0" u="none" strike="noStrike" dirty="0">
                        <a:solidFill>
                          <a:srgbClr val="000000"/>
                        </a:solidFill>
                        <a:effectLst/>
                        <a:latin typeface="方正兰亭黑简体" panose="02000000000000000000" pitchFamily="2" charset="-122"/>
                        <a:ea typeface="方正兰亭黑简体" panose="02000000000000000000" pitchFamily="2" charset="-122"/>
                      </a:endParaRPr>
                    </a:p>
                    <a:p>
                      <a:pPr algn="l" fontAlgn="ctr"/>
                      <a:r>
                        <a:rPr lang="zh-CN" altLang="en-US" sz="1400" b="0" i="0" u="none" strike="noStrike" dirty="0">
                          <a:solidFill>
                            <a:srgbClr val="000000"/>
                          </a:solidFill>
                          <a:effectLst/>
                          <a:latin typeface="方正兰亭黑简体" panose="02000000000000000000" pitchFamily="2" charset="-122"/>
                          <a:ea typeface="方正兰亭黑简体" panose="02000000000000000000" pitchFamily="2" charset="-122"/>
                        </a:rPr>
                        <a:t>可复用、</a:t>
                      </a:r>
                      <a:br>
                        <a:rPr lang="zh-CN" altLang="en-US" sz="1400" b="0" i="0" u="none" strike="noStrike" dirty="0">
                          <a:solidFill>
                            <a:srgbClr val="000000"/>
                          </a:solidFill>
                          <a:effectLst/>
                          <a:latin typeface="方正兰亭黑简体" panose="02000000000000000000" pitchFamily="2" charset="-122"/>
                          <a:ea typeface="方正兰亭黑简体" panose="02000000000000000000" pitchFamily="2" charset="-122"/>
                        </a:rPr>
                      </a:br>
                      <a:r>
                        <a:rPr lang="zh-CN" altLang="en-US" sz="1400" b="0" i="0" u="none" strike="noStrike" dirty="0">
                          <a:solidFill>
                            <a:srgbClr val="000000"/>
                          </a:solidFill>
                          <a:effectLst/>
                          <a:latin typeface="方正兰亭黑简体" panose="02000000000000000000" pitchFamily="2" charset="-122"/>
                          <a:ea typeface="方正兰亭黑简体" panose="02000000000000000000" pitchFamily="2" charset="-122"/>
                        </a:rPr>
                        <a:t>可测试</a:t>
                      </a:r>
                    </a:p>
                  </a:txBody>
                  <a:tcPr marL="9521" marR="9521" marT="952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619403">
                <a:tc>
                  <a:txBody>
                    <a:bodyPr/>
                    <a:lstStyle/>
                    <a:p>
                      <a:pPr marL="0" algn="l" defTabSz="913765" rtl="0" eaLnBrk="1" fontAlgn="ctr" latinLnBrk="0" hangingPunct="1">
                        <a:lnSpc>
                          <a:spcPct val="125000"/>
                        </a:lnSpc>
                      </a:pPr>
                      <a:r>
                        <a:rPr lang="zh-CN" altLang="en-US" sz="1400" b="0" i="0" u="none" strike="noStrike" kern="1200" dirty="0">
                          <a:solidFill>
                            <a:srgbClr val="000000"/>
                          </a:solidFill>
                          <a:effectLst/>
                          <a:latin typeface="方正兰亭黑简体" panose="02000000000000000000" pitchFamily="2" charset="-122"/>
                          <a:ea typeface="方正兰亭黑简体" panose="02000000000000000000" pitchFamily="2" charset="-122"/>
                          <a:cs typeface="+mn-cs"/>
                        </a:rPr>
                        <a:t>产品生命周期长，迭代演进</a:t>
                      </a:r>
                    </a:p>
                  </a:txBody>
                  <a:tcPr marL="9521" marR="9521" marT="952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indent="-228600" algn="l" fontAlgn="ctr">
                        <a:lnSpc>
                          <a:spcPct val="125000"/>
                        </a:lnSpc>
                        <a:buFont typeface="+mj-lt"/>
                        <a:buAutoNum type="arabicPeriod"/>
                      </a:pPr>
                      <a:r>
                        <a:rPr lang="zh-CN" altLang="en-US" sz="1400" b="0" i="0" u="none" strike="noStrike" dirty="0">
                          <a:solidFill>
                            <a:srgbClr val="C00000"/>
                          </a:solidFill>
                          <a:effectLst/>
                          <a:latin typeface="方正兰亭黑简体" panose="02000000000000000000" pitchFamily="2" charset="-122"/>
                          <a:ea typeface="方正兰亭黑简体" panose="02000000000000000000" pitchFamily="2" charset="-122"/>
                        </a:rPr>
                        <a:t>长期开发和运营</a:t>
                      </a:r>
                      <a:r>
                        <a:rPr lang="zh-CN" altLang="en-US" sz="1400" b="0" i="0" u="none" strike="noStrike" dirty="0">
                          <a:solidFill>
                            <a:srgbClr val="000000"/>
                          </a:solidFill>
                          <a:effectLst/>
                          <a:latin typeface="方正兰亭黑简体" panose="02000000000000000000" pitchFamily="2" charset="-122"/>
                          <a:ea typeface="方正兰亭黑简体" panose="02000000000000000000" pitchFamily="2" charset="-122"/>
                        </a:rPr>
                        <a:t>，需要不断地进行迭代和优化，以适应市场的变化，保持产品的竞争力；</a:t>
                      </a:r>
                      <a:endParaRPr lang="en-US" altLang="zh-CN" sz="1400" b="0" i="0" u="none" strike="noStrike" dirty="0">
                        <a:solidFill>
                          <a:srgbClr val="000000"/>
                        </a:solidFill>
                        <a:effectLst/>
                        <a:latin typeface="方正兰亭黑简体" panose="02000000000000000000" pitchFamily="2" charset="-122"/>
                        <a:ea typeface="方正兰亭黑简体" panose="02000000000000000000" pitchFamily="2" charset="-122"/>
                      </a:endParaRPr>
                    </a:p>
                    <a:p>
                      <a:pPr marL="228600" indent="-228600" algn="l" fontAlgn="ctr">
                        <a:lnSpc>
                          <a:spcPct val="125000"/>
                        </a:lnSpc>
                        <a:buFont typeface="+mj-lt"/>
                        <a:buAutoNum type="arabicPeriod"/>
                      </a:pPr>
                      <a:r>
                        <a:rPr lang="zh-CN" altLang="en-US" sz="1400" b="0" i="0" u="none" strike="noStrike" dirty="0">
                          <a:solidFill>
                            <a:srgbClr val="C00000"/>
                          </a:solidFill>
                          <a:effectLst/>
                          <a:latin typeface="方正兰亭黑简体" panose="02000000000000000000" pitchFamily="2" charset="-122"/>
                          <a:ea typeface="方正兰亭黑简体" panose="02000000000000000000" pitchFamily="2" charset="-122"/>
                        </a:rPr>
                        <a:t>软件规模大</a:t>
                      </a:r>
                      <a:r>
                        <a:rPr lang="zh-CN" altLang="en-US" sz="1400" b="0" i="0" u="none" strike="noStrike" dirty="0">
                          <a:solidFill>
                            <a:srgbClr val="000000"/>
                          </a:solidFill>
                          <a:effectLst/>
                          <a:latin typeface="方正兰亭黑简体" panose="02000000000000000000" pitchFamily="2" charset="-122"/>
                          <a:ea typeface="方正兰亭黑简体" panose="02000000000000000000" pitchFamily="2" charset="-122"/>
                        </a:rPr>
                        <a:t>，需要能够方便地进行修改和扩展，能够有效地进行复用和测试，能够高效地进行维护和更新；</a:t>
                      </a:r>
                    </a:p>
                  </a:txBody>
                  <a:tcPr marL="9521" marR="9521" marT="952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方正兰亭黑简体" panose="02000000000000000000" pitchFamily="2" charset="-122"/>
                          <a:ea typeface="方正兰亭黑简体" panose="02000000000000000000" pitchFamily="2" charset="-122"/>
                        </a:rPr>
                        <a:t>可读、</a:t>
                      </a:r>
                      <a:br>
                        <a:rPr lang="zh-CN" altLang="en-US" sz="1400" b="0" i="0" u="none" strike="noStrike" dirty="0">
                          <a:solidFill>
                            <a:srgbClr val="000000"/>
                          </a:solidFill>
                          <a:effectLst/>
                          <a:latin typeface="方正兰亭黑简体" panose="02000000000000000000" pitchFamily="2" charset="-122"/>
                          <a:ea typeface="方正兰亭黑简体" panose="02000000000000000000" pitchFamily="2" charset="-122"/>
                        </a:rPr>
                      </a:br>
                      <a:r>
                        <a:rPr lang="zh-CN" altLang="en-US" sz="1400" b="0" i="0" u="none" strike="noStrike" dirty="0">
                          <a:solidFill>
                            <a:srgbClr val="000000"/>
                          </a:solidFill>
                          <a:effectLst/>
                          <a:latin typeface="方正兰亭黑简体" panose="02000000000000000000" pitchFamily="2" charset="-122"/>
                          <a:ea typeface="方正兰亭黑简体" panose="02000000000000000000" pitchFamily="2" charset="-122"/>
                        </a:rPr>
                        <a:t>可维护、</a:t>
                      </a:r>
                      <a:endParaRPr lang="en-US" altLang="zh-CN" sz="1400" b="0" i="0" u="none" strike="noStrike" dirty="0">
                        <a:solidFill>
                          <a:srgbClr val="000000"/>
                        </a:solidFill>
                        <a:effectLst/>
                        <a:latin typeface="方正兰亭黑简体" panose="02000000000000000000" pitchFamily="2" charset="-122"/>
                        <a:ea typeface="方正兰亭黑简体" panose="02000000000000000000" pitchFamily="2" charset="-122"/>
                      </a:endParaRPr>
                    </a:p>
                    <a:p>
                      <a:pPr algn="l" fontAlgn="ctr"/>
                      <a:r>
                        <a:rPr lang="zh-CN" altLang="en-US" sz="1400" b="0" i="0" u="none" strike="noStrike" dirty="0">
                          <a:solidFill>
                            <a:srgbClr val="000000"/>
                          </a:solidFill>
                          <a:effectLst/>
                          <a:latin typeface="方正兰亭黑简体" panose="02000000000000000000" pitchFamily="2" charset="-122"/>
                          <a:ea typeface="方正兰亭黑简体" panose="02000000000000000000" pitchFamily="2" charset="-122"/>
                        </a:rPr>
                        <a:t>可复用、</a:t>
                      </a:r>
                      <a:br>
                        <a:rPr lang="zh-CN" altLang="en-US" sz="1400" b="0" i="0" u="none" strike="noStrike" dirty="0">
                          <a:solidFill>
                            <a:srgbClr val="000000"/>
                          </a:solidFill>
                          <a:effectLst/>
                          <a:latin typeface="方正兰亭黑简体" panose="02000000000000000000" pitchFamily="2" charset="-122"/>
                          <a:ea typeface="方正兰亭黑简体" panose="02000000000000000000" pitchFamily="2" charset="-122"/>
                        </a:rPr>
                      </a:br>
                      <a:r>
                        <a:rPr lang="zh-CN" altLang="en-US" sz="1400" b="0" i="0" u="none" strike="noStrike" dirty="0">
                          <a:solidFill>
                            <a:srgbClr val="000000"/>
                          </a:solidFill>
                          <a:effectLst/>
                          <a:latin typeface="方正兰亭黑简体" panose="02000000000000000000" pitchFamily="2" charset="-122"/>
                          <a:ea typeface="方正兰亭黑简体" panose="02000000000000000000" pitchFamily="2" charset="-122"/>
                        </a:rPr>
                        <a:t>可测试</a:t>
                      </a:r>
                    </a:p>
                  </a:txBody>
                  <a:tcPr marL="9521" marR="9521" marT="952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5" name="圆角矩形 5">
            <a:extLst>
              <a:ext uri="{FF2B5EF4-FFF2-40B4-BE49-F238E27FC236}">
                <a16:creationId xmlns:a16="http://schemas.microsoft.com/office/drawing/2014/main" id="{9DA0BE43-2FD5-4D3B-9F80-F4F34C41A348}"/>
              </a:ext>
            </a:extLst>
          </p:cNvPr>
          <p:cNvSpPr/>
          <p:nvPr/>
        </p:nvSpPr>
        <p:spPr>
          <a:xfrm>
            <a:off x="10242564" y="3948222"/>
            <a:ext cx="1406392" cy="413338"/>
          </a:xfrm>
          <a:prstGeom prst="roundRect">
            <a:avLst/>
          </a:prstGeom>
          <a:solidFill>
            <a:srgbClr val="BFE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1D1D1A"/>
                </a:solidFill>
                <a:latin typeface="方正兰亭黑简体" panose="02000000000000000000" pitchFamily="2" charset="-122"/>
                <a:ea typeface="方正兰亭黑简体" panose="02000000000000000000" pitchFamily="2" charset="-122"/>
              </a:rPr>
              <a:t>开发者测试</a:t>
            </a:r>
          </a:p>
        </p:txBody>
      </p:sp>
      <p:sp>
        <p:nvSpPr>
          <p:cNvPr id="4" name="弧形 3">
            <a:extLst>
              <a:ext uri="{FF2B5EF4-FFF2-40B4-BE49-F238E27FC236}">
                <a16:creationId xmlns:a16="http://schemas.microsoft.com/office/drawing/2014/main" id="{5CDD0CA9-0E82-44D2-8212-AB28AC02C18C}"/>
              </a:ext>
            </a:extLst>
          </p:cNvPr>
          <p:cNvSpPr/>
          <p:nvPr/>
        </p:nvSpPr>
        <p:spPr>
          <a:xfrm rot="340270">
            <a:off x="9816289" y="3353219"/>
            <a:ext cx="914400" cy="914400"/>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弧形 27">
            <a:extLst>
              <a:ext uri="{FF2B5EF4-FFF2-40B4-BE49-F238E27FC236}">
                <a16:creationId xmlns:a16="http://schemas.microsoft.com/office/drawing/2014/main" id="{2A1F0432-31CC-412B-9D6D-FAD55590A1CB}"/>
              </a:ext>
            </a:extLst>
          </p:cNvPr>
          <p:cNvSpPr/>
          <p:nvPr/>
        </p:nvSpPr>
        <p:spPr>
          <a:xfrm rot="6088185">
            <a:off x="9488551" y="3993312"/>
            <a:ext cx="914400" cy="914400"/>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弧形 28">
            <a:extLst>
              <a:ext uri="{FF2B5EF4-FFF2-40B4-BE49-F238E27FC236}">
                <a16:creationId xmlns:a16="http://schemas.microsoft.com/office/drawing/2014/main" id="{A59E80FA-A1CD-4820-A845-B47A38F8D02F}"/>
              </a:ext>
            </a:extLst>
          </p:cNvPr>
          <p:cNvSpPr/>
          <p:nvPr/>
        </p:nvSpPr>
        <p:spPr>
          <a:xfrm rot="15464078">
            <a:off x="7414885" y="3393042"/>
            <a:ext cx="914400" cy="914400"/>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弧形 29">
            <a:extLst>
              <a:ext uri="{FF2B5EF4-FFF2-40B4-BE49-F238E27FC236}">
                <a16:creationId xmlns:a16="http://schemas.microsoft.com/office/drawing/2014/main" id="{FB71544F-D7AB-43DC-ACEA-9890472EFFBA}"/>
              </a:ext>
            </a:extLst>
          </p:cNvPr>
          <p:cNvSpPr/>
          <p:nvPr/>
        </p:nvSpPr>
        <p:spPr>
          <a:xfrm rot="10535522">
            <a:off x="7638733" y="4025007"/>
            <a:ext cx="914400" cy="914400"/>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初始化车位置和朝向场景</a:t>
            </a:r>
            <a:r>
              <a:rPr lang="en-US" altLang="zh-CN" dirty="0"/>
              <a:t>-</a:t>
            </a:r>
            <a:r>
              <a:rPr lang="zh-CN" altLang="en-US" dirty="0"/>
              <a:t>测试用例上库</a:t>
            </a:r>
          </a:p>
        </p:txBody>
      </p:sp>
      <p:sp>
        <p:nvSpPr>
          <p:cNvPr id="3" name="文本框 2"/>
          <p:cNvSpPr txBox="1"/>
          <p:nvPr/>
        </p:nvSpPr>
        <p:spPr>
          <a:xfrm>
            <a:off x="731838" y="1276275"/>
            <a:ext cx="10728325" cy="2630720"/>
          </a:xfrm>
          <a:prstGeom prst="rect">
            <a:avLst/>
          </a:prstGeom>
          <a:solidFill>
            <a:schemeClr val="bg1">
              <a:lumMod val="85000"/>
            </a:schemeClr>
          </a:solidFill>
        </p:spPr>
        <p:txBody>
          <a:bodyPr wrap="square" rtlCol="0">
            <a:spAutoFit/>
          </a:bodyPr>
          <a:lstStyle/>
          <a:p>
            <a:pPr>
              <a:lnSpc>
                <a:spcPct val="150000"/>
              </a:lnSpc>
            </a:pPr>
            <a:r>
              <a:rPr lang="en-US" altLang="zh-CN" sz="2000" b="1" dirty="0">
                <a:solidFill>
                  <a:schemeClr val="tx1">
                    <a:lumMod val="95000"/>
                    <a:lumOff val="5000"/>
                  </a:schemeClr>
                </a:solidFill>
                <a:effectLst/>
              </a:rPr>
              <a:t>git add .</a:t>
            </a:r>
          </a:p>
          <a:p>
            <a:pPr>
              <a:lnSpc>
                <a:spcPct val="150000"/>
              </a:lnSpc>
            </a:pPr>
            <a:r>
              <a:rPr lang="en-US" altLang="zh-CN" sz="2000" b="1" dirty="0">
                <a:solidFill>
                  <a:schemeClr val="tx1">
                    <a:lumMod val="95000"/>
                    <a:lumOff val="5000"/>
                  </a:schemeClr>
                </a:solidFill>
                <a:effectLst/>
              </a:rPr>
              <a:t>git commit -m </a:t>
            </a:r>
            <a:r>
              <a:rPr lang="en-US" altLang="zh-CN" b="0" dirty="0">
                <a:solidFill>
                  <a:schemeClr val="tx1">
                    <a:lumMod val="95000"/>
                    <a:lumOff val="5000"/>
                  </a:schemeClr>
                </a:solidFill>
                <a:effectLst/>
              </a:rPr>
              <a:t>'feat: Add test cases for initial and default poses</a:t>
            </a:r>
          </a:p>
          <a:p>
            <a:pPr>
              <a:lnSpc>
                <a:spcPct val="150000"/>
              </a:lnSpc>
            </a:pPr>
            <a:r>
              <a:rPr lang="en-US" altLang="zh-CN" b="0" dirty="0">
                <a:solidFill>
                  <a:schemeClr val="tx1">
                    <a:lumMod val="95000"/>
                    <a:lumOff val="5000"/>
                  </a:schemeClr>
                </a:solidFill>
                <a:effectLst/>
              </a:rPr>
              <a:t>- should_return_init_pose_when_without_command: Ensures the initial pose is returned in the absence of a command.</a:t>
            </a:r>
          </a:p>
          <a:p>
            <a:pPr>
              <a:lnSpc>
                <a:spcPct val="150000"/>
              </a:lnSpc>
            </a:pPr>
            <a:r>
              <a:rPr lang="en-US" altLang="zh-CN" b="0" dirty="0">
                <a:solidFill>
                  <a:schemeClr val="tx1">
                    <a:lumMod val="95000"/>
                    <a:lumOff val="5000"/>
                  </a:schemeClr>
                </a:solidFill>
                <a:effectLst/>
              </a:rPr>
              <a:t>- should_return_default_pose_when_without_init_and_command: Ensures the default pose is returned when there is no initial pose or command.'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初始化车位置和朝向场景</a:t>
            </a:r>
            <a:r>
              <a:rPr lang="en-US" altLang="zh-CN" dirty="0"/>
              <a:t>-</a:t>
            </a:r>
            <a:r>
              <a:rPr lang="zh-CN" altLang="en-US" dirty="0"/>
              <a:t>功能代码实现</a:t>
            </a:r>
          </a:p>
        </p:txBody>
      </p:sp>
      <p:sp>
        <p:nvSpPr>
          <p:cNvPr id="3" name="文本框 2"/>
          <p:cNvSpPr txBox="1"/>
          <p:nvPr/>
        </p:nvSpPr>
        <p:spPr>
          <a:xfrm>
            <a:off x="731839" y="1744261"/>
            <a:ext cx="10827984" cy="1477328"/>
          </a:xfrm>
          <a:prstGeom prst="rect">
            <a:avLst/>
          </a:prstGeom>
          <a:solidFill>
            <a:schemeClr val="bg1">
              <a:lumMod val="85000"/>
            </a:schemeClr>
          </a:solidFill>
        </p:spPr>
        <p:txBody>
          <a:bodyPr wrap="square" rtlCol="0">
            <a:spAutoFit/>
          </a:bodyPr>
          <a:lstStyle/>
          <a:p>
            <a:r>
              <a:rPr lang="en-US" altLang="zh-CN" b="0" dirty="0">
                <a:solidFill>
                  <a:srgbClr val="D4D4D4"/>
                </a:solidFill>
                <a:effectLst/>
                <a:latin typeface="方正兰亭黑简体" panose="02000000000000000000" pitchFamily="2" charset="-122"/>
                <a:ea typeface="方正兰亭黑简体" panose="02000000000000000000" pitchFamily="2" charset="-122"/>
              </a:rPr>
              <a:t>…</a:t>
            </a:r>
          </a:p>
          <a:p>
            <a:r>
              <a:rPr lang="en-US" altLang="zh-CN" b="1" dirty="0" err="1">
                <a:solidFill>
                  <a:srgbClr val="7A3E9D"/>
                </a:solidFill>
                <a:effectLst/>
                <a:ea typeface="方正兰亭黑简体" panose="02000000000000000000" pitchFamily="2" charset="-122"/>
              </a:rPr>
              <a:t>ExecutorImpl</a:t>
            </a:r>
            <a:r>
              <a:rPr lang="en-US" altLang="zh-CN" b="0" dirty="0">
                <a:solidFill>
                  <a:srgbClr val="777777"/>
                </a:solidFill>
                <a:effectLst/>
                <a:ea typeface="方正兰亭黑简体" panose="02000000000000000000" pitchFamily="2" charset="-122"/>
              </a:rPr>
              <a:t>::</a:t>
            </a:r>
            <a:r>
              <a:rPr lang="en-US" altLang="zh-CN" b="1" dirty="0" err="1">
                <a:solidFill>
                  <a:srgbClr val="AA3731"/>
                </a:solidFill>
                <a:effectLst/>
                <a:ea typeface="方正兰亭黑简体" panose="02000000000000000000" pitchFamily="2" charset="-122"/>
              </a:rPr>
              <a:t>ExecutorImpl</a:t>
            </a:r>
            <a:r>
              <a:rPr lang="en-US" altLang="zh-CN" b="0" dirty="0">
                <a:solidFill>
                  <a:srgbClr val="777777"/>
                </a:solidFill>
                <a:effectLst/>
                <a:ea typeface="方正兰亭黑简体" panose="02000000000000000000" pitchFamily="2" charset="-122"/>
              </a:rPr>
              <a:t>(</a:t>
            </a:r>
            <a:r>
              <a:rPr lang="en-US" altLang="zh-CN" b="0" dirty="0">
                <a:solidFill>
                  <a:srgbClr val="4B69C6"/>
                </a:solidFill>
                <a:effectLst/>
                <a:ea typeface="方正兰亭黑简体" panose="02000000000000000000" pitchFamily="2" charset="-122"/>
              </a:rPr>
              <a:t>const</a:t>
            </a:r>
            <a:r>
              <a:rPr lang="en-US" altLang="zh-CN" b="0" dirty="0">
                <a:solidFill>
                  <a:srgbClr val="333333"/>
                </a:solidFill>
                <a:effectLst/>
                <a:ea typeface="方正兰亭黑简体" panose="02000000000000000000" pitchFamily="2" charset="-122"/>
              </a:rPr>
              <a:t> </a:t>
            </a:r>
            <a:r>
              <a:rPr lang="en-US" altLang="zh-CN" b="1" dirty="0">
                <a:solidFill>
                  <a:srgbClr val="7A3E9D"/>
                </a:solidFill>
                <a:effectLst/>
                <a:ea typeface="方正兰亭黑简体" panose="02000000000000000000" pitchFamily="2" charset="-122"/>
              </a:rPr>
              <a:t>Pose</a:t>
            </a:r>
            <a:r>
              <a:rPr lang="en-US" altLang="zh-CN" b="0" dirty="0">
                <a:solidFill>
                  <a:srgbClr val="777777"/>
                </a:solidFill>
                <a:effectLst/>
                <a:ea typeface="方正兰亭黑简体" panose="02000000000000000000" pitchFamily="2" charset="-122"/>
              </a:rPr>
              <a:t>&amp;</a:t>
            </a:r>
            <a:r>
              <a:rPr lang="en-US" altLang="zh-CN" b="0" dirty="0">
                <a:solidFill>
                  <a:srgbClr val="333333"/>
                </a:solidFill>
                <a:effectLst/>
                <a:ea typeface="方正兰亭黑简体" panose="02000000000000000000" pitchFamily="2" charset="-122"/>
              </a:rPr>
              <a:t> </a:t>
            </a:r>
            <a:r>
              <a:rPr lang="en-US" altLang="zh-CN" b="0" dirty="0">
                <a:solidFill>
                  <a:srgbClr val="7A3E9D"/>
                </a:solidFill>
                <a:effectLst/>
                <a:ea typeface="方正兰亭黑简体" panose="02000000000000000000" pitchFamily="2" charset="-122"/>
              </a:rPr>
              <a:t>pose</a:t>
            </a:r>
            <a:r>
              <a:rPr lang="en-US" altLang="zh-CN" b="0" dirty="0">
                <a:solidFill>
                  <a:srgbClr val="777777"/>
                </a:solidFill>
                <a:effectLst/>
                <a:ea typeface="方正兰亭黑简体" panose="02000000000000000000" pitchFamily="2" charset="-122"/>
              </a:rPr>
              <a:t>)</a:t>
            </a:r>
            <a:r>
              <a:rPr lang="en-US" altLang="zh-CN" b="0" dirty="0">
                <a:solidFill>
                  <a:srgbClr val="333333"/>
                </a:solidFill>
                <a:effectLst/>
                <a:ea typeface="方正兰亭黑简体" panose="02000000000000000000" pitchFamily="2" charset="-122"/>
              </a:rPr>
              <a:t> </a:t>
            </a:r>
            <a:r>
              <a:rPr lang="en-US" altLang="zh-CN" b="0" dirty="0" err="1">
                <a:solidFill>
                  <a:srgbClr val="777777"/>
                </a:solidFill>
                <a:effectLst/>
                <a:ea typeface="方正兰亭黑简体" panose="02000000000000000000" pitchFamily="2" charset="-122"/>
              </a:rPr>
              <a:t>noexcept</a:t>
            </a:r>
            <a:r>
              <a:rPr lang="en-US" altLang="zh-CN" b="0" dirty="0">
                <a:solidFill>
                  <a:srgbClr val="333333"/>
                </a:solidFill>
                <a:effectLst/>
                <a:ea typeface="方正兰亭黑简体" panose="02000000000000000000" pitchFamily="2" charset="-122"/>
              </a:rPr>
              <a:t> : </a:t>
            </a:r>
            <a:r>
              <a:rPr lang="en-US" altLang="zh-CN" b="1" dirty="0">
                <a:solidFill>
                  <a:srgbClr val="7A3E9D"/>
                </a:solidFill>
                <a:effectLst/>
                <a:ea typeface="方正兰亭黑简体" panose="02000000000000000000" pitchFamily="2" charset="-122"/>
              </a:rPr>
              <a:t>pose</a:t>
            </a:r>
            <a:r>
              <a:rPr lang="en-US" altLang="zh-CN" b="0" dirty="0">
                <a:solidFill>
                  <a:srgbClr val="777777"/>
                </a:solidFill>
                <a:effectLst/>
                <a:ea typeface="方正兰亭黑简体" panose="02000000000000000000" pitchFamily="2" charset="-122"/>
              </a:rPr>
              <a:t>(</a:t>
            </a:r>
            <a:r>
              <a:rPr lang="en-US" altLang="zh-CN" b="0" dirty="0">
                <a:solidFill>
                  <a:srgbClr val="7A3E9D"/>
                </a:solidFill>
                <a:effectLst/>
                <a:ea typeface="方正兰亭黑简体" panose="02000000000000000000" pitchFamily="2" charset="-122"/>
              </a:rPr>
              <a:t>pose</a:t>
            </a:r>
            <a:r>
              <a:rPr lang="en-US" altLang="zh-CN" b="0" dirty="0">
                <a:solidFill>
                  <a:srgbClr val="777777"/>
                </a:solidFill>
                <a:effectLst/>
                <a:ea typeface="方正兰亭黑简体" panose="02000000000000000000" pitchFamily="2" charset="-122"/>
              </a:rPr>
              <a:t>)</a:t>
            </a:r>
            <a:endParaRPr lang="en-US" altLang="zh-CN" b="0" dirty="0">
              <a:solidFill>
                <a:srgbClr val="333333"/>
              </a:solidFill>
              <a:effectLst/>
              <a:ea typeface="方正兰亭黑简体" panose="02000000000000000000" pitchFamily="2" charset="-122"/>
            </a:endParaRPr>
          </a:p>
          <a:p>
            <a:r>
              <a:rPr lang="en-US" altLang="zh-CN" b="0" dirty="0">
                <a:solidFill>
                  <a:srgbClr val="777777"/>
                </a:solidFill>
                <a:effectLst/>
                <a:ea typeface="方正兰亭黑简体" panose="02000000000000000000" pitchFamily="2" charset="-122"/>
              </a:rPr>
              <a:t>{</a:t>
            </a:r>
            <a:endParaRPr lang="en-US" altLang="zh-CN" b="0" dirty="0">
              <a:solidFill>
                <a:srgbClr val="333333"/>
              </a:solidFill>
              <a:effectLst/>
              <a:ea typeface="方正兰亭黑简体" panose="02000000000000000000" pitchFamily="2" charset="-122"/>
            </a:endParaRPr>
          </a:p>
          <a:p>
            <a:r>
              <a:rPr lang="en-US" altLang="zh-CN" b="0" dirty="0">
                <a:solidFill>
                  <a:srgbClr val="777777"/>
                </a:solidFill>
                <a:effectLst/>
                <a:ea typeface="方正兰亭黑简体" panose="02000000000000000000" pitchFamily="2" charset="-122"/>
              </a:rPr>
              <a:t>}</a:t>
            </a:r>
          </a:p>
          <a:p>
            <a:r>
              <a:rPr lang="en-US" altLang="zh-CN" dirty="0">
                <a:solidFill>
                  <a:srgbClr val="D4D4D4"/>
                </a:solidFill>
                <a:latin typeface="方正兰亭黑简体" panose="02000000000000000000" pitchFamily="2" charset="-122"/>
                <a:ea typeface="方正兰亭黑简体" panose="02000000000000000000" pitchFamily="2" charset="-122"/>
              </a:rPr>
              <a:t>…</a:t>
            </a:r>
            <a:endParaRPr lang="en-US" altLang="zh-CN" b="0" dirty="0">
              <a:solidFill>
                <a:srgbClr val="D4D4D4"/>
              </a:solidFill>
              <a:effectLst/>
              <a:latin typeface="方正兰亭黑简体" panose="02000000000000000000" pitchFamily="2" charset="-122"/>
              <a:ea typeface="方正兰亭黑简体" panose="02000000000000000000" pitchFamily="2" charset="-122"/>
            </a:endParaRPr>
          </a:p>
        </p:txBody>
      </p:sp>
      <p:sp>
        <p:nvSpPr>
          <p:cNvPr id="5" name="文本框 4"/>
          <p:cNvSpPr txBox="1"/>
          <p:nvPr/>
        </p:nvSpPr>
        <p:spPr>
          <a:xfrm>
            <a:off x="731838" y="1058341"/>
            <a:ext cx="5116101" cy="542777"/>
          </a:xfrm>
          <a:prstGeom prst="rect">
            <a:avLst/>
          </a:prstGeom>
          <a:noFill/>
        </p:spPr>
        <p:txBody>
          <a:bodyPr wrap="square" rtlCol="0">
            <a:spAutoFit/>
          </a:bodyPr>
          <a:lstStyle/>
          <a:p>
            <a:pPr>
              <a:lnSpc>
                <a:spcPct val="150000"/>
              </a:lnSpc>
            </a:pPr>
            <a:r>
              <a:rPr lang="en-US" altLang="zh-CN" sz="2200" dirty="0" err="1"/>
              <a:t>src</a:t>
            </a:r>
            <a:r>
              <a:rPr lang="en-US" altLang="zh-CN" sz="2200" dirty="0"/>
              <a:t>/ExecutorImpl.cpp</a:t>
            </a:r>
            <a:endParaRPr lang="zh-CN" altLang="en-US" sz="22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初始化车位置和朝向场景</a:t>
            </a:r>
            <a:r>
              <a:rPr lang="en-US" altLang="zh-CN" dirty="0"/>
              <a:t>-</a:t>
            </a:r>
            <a:r>
              <a:rPr lang="zh-CN" altLang="en-US" dirty="0"/>
              <a:t>用例验收</a:t>
            </a:r>
          </a:p>
        </p:txBody>
      </p:sp>
      <p:sp>
        <p:nvSpPr>
          <p:cNvPr id="3" name="文本框 2"/>
          <p:cNvSpPr txBox="1"/>
          <p:nvPr/>
        </p:nvSpPr>
        <p:spPr>
          <a:xfrm>
            <a:off x="731838" y="1373942"/>
            <a:ext cx="10728325" cy="1477328"/>
          </a:xfrm>
          <a:prstGeom prst="rect">
            <a:avLst/>
          </a:prstGeom>
          <a:solidFill>
            <a:schemeClr val="bg1">
              <a:lumMod val="85000"/>
            </a:schemeClr>
          </a:solidFill>
        </p:spPr>
        <p:txBody>
          <a:bodyPr wrap="square" rtlCol="0">
            <a:spAutoFit/>
          </a:bodyPr>
          <a:lstStyle/>
          <a:p>
            <a:r>
              <a:rPr lang="en-US" altLang="zh-CN" b="0" dirty="0">
                <a:solidFill>
                  <a:srgbClr val="6A9955"/>
                </a:solidFill>
                <a:effectLst/>
              </a:rPr>
              <a:t># windows </a:t>
            </a:r>
            <a:endParaRPr lang="en-US" altLang="zh-CN" b="0" dirty="0">
              <a:solidFill>
                <a:srgbClr val="D4D4D4"/>
              </a:solidFill>
              <a:effectLst/>
            </a:endParaRPr>
          </a:p>
          <a:p>
            <a:r>
              <a:rPr lang="en-US" altLang="zh-CN" b="0" dirty="0">
                <a:solidFill>
                  <a:schemeClr val="tx1">
                    <a:lumMod val="95000"/>
                    <a:lumOff val="5000"/>
                  </a:schemeClr>
                </a:solidFill>
                <a:effectLst/>
              </a:rPr>
              <a:t>script\build_and_run.bat</a:t>
            </a:r>
          </a:p>
          <a:p>
            <a:br>
              <a:rPr lang="en-US" altLang="zh-CN" b="0" dirty="0">
                <a:solidFill>
                  <a:srgbClr val="D4D4D4"/>
                </a:solidFill>
                <a:effectLst/>
              </a:rPr>
            </a:br>
            <a:r>
              <a:rPr lang="en-US" altLang="zh-CN" b="0" dirty="0">
                <a:solidFill>
                  <a:srgbClr val="6A9955"/>
                </a:solidFill>
                <a:effectLst/>
              </a:rPr>
              <a:t># </a:t>
            </a:r>
            <a:r>
              <a:rPr lang="en-US" altLang="zh-CN" b="0" dirty="0" err="1">
                <a:solidFill>
                  <a:srgbClr val="6A9955"/>
                </a:solidFill>
                <a:effectLst/>
              </a:rPr>
              <a:t>linux</a:t>
            </a:r>
            <a:r>
              <a:rPr lang="en-US" altLang="zh-CN" b="0" dirty="0">
                <a:solidFill>
                  <a:srgbClr val="6A9955"/>
                </a:solidFill>
                <a:effectLst/>
              </a:rPr>
              <a:t>/</a:t>
            </a:r>
            <a:r>
              <a:rPr lang="en-US" altLang="zh-CN" b="0" dirty="0" err="1">
                <a:solidFill>
                  <a:srgbClr val="6A9955"/>
                </a:solidFill>
                <a:effectLst/>
              </a:rPr>
              <a:t>macos</a:t>
            </a:r>
            <a:endParaRPr lang="en-US" altLang="zh-CN" b="0" dirty="0">
              <a:solidFill>
                <a:srgbClr val="D4D4D4"/>
              </a:solidFill>
              <a:effectLst/>
            </a:endParaRPr>
          </a:p>
          <a:p>
            <a:r>
              <a:rPr lang="en-US" altLang="zh-CN" b="0" dirty="0">
                <a:solidFill>
                  <a:schemeClr val="tx1">
                    <a:lumMod val="95000"/>
                    <a:lumOff val="5000"/>
                  </a:schemeClr>
                </a:solidFill>
                <a:effectLst/>
              </a:rPr>
              <a:t>bash script/build_and_run.sh</a:t>
            </a:r>
          </a:p>
        </p:txBody>
      </p:sp>
      <p:sp>
        <p:nvSpPr>
          <p:cNvPr id="5" name="文本框 4"/>
          <p:cNvSpPr txBox="1"/>
          <p:nvPr/>
        </p:nvSpPr>
        <p:spPr>
          <a:xfrm>
            <a:off x="727788" y="2755136"/>
            <a:ext cx="2607733" cy="508281"/>
          </a:xfrm>
          <a:prstGeom prst="rect">
            <a:avLst/>
          </a:prstGeom>
          <a:noFill/>
        </p:spPr>
        <p:txBody>
          <a:bodyPr wrap="square" rtlCol="0">
            <a:spAutoFit/>
          </a:bodyPr>
          <a:lstStyle/>
          <a:p>
            <a:pPr>
              <a:lnSpc>
                <a:spcPct val="150000"/>
              </a:lnSpc>
            </a:pPr>
            <a:r>
              <a:rPr lang="zh-CN" altLang="en-US" sz="2000" dirty="0">
                <a:latin typeface="方正兰亭黑简体" panose="02000000000000000000" pitchFamily="2" charset="-122"/>
                <a:ea typeface="方正兰亭黑简体" panose="02000000000000000000" pitchFamily="2" charset="-122"/>
              </a:rPr>
              <a:t>执行验收通过</a:t>
            </a:r>
          </a:p>
        </p:txBody>
      </p:sp>
      <p:sp>
        <p:nvSpPr>
          <p:cNvPr id="6" name="文本框 5"/>
          <p:cNvSpPr txBox="1"/>
          <p:nvPr/>
        </p:nvSpPr>
        <p:spPr>
          <a:xfrm>
            <a:off x="731837" y="3280649"/>
            <a:ext cx="10728325" cy="3046988"/>
          </a:xfrm>
          <a:prstGeom prst="rect">
            <a:avLst/>
          </a:prstGeom>
          <a:solidFill>
            <a:schemeClr val="bg1">
              <a:lumMod val="85000"/>
            </a:schemeClr>
          </a:solidFill>
        </p:spPr>
        <p:txBody>
          <a:bodyPr wrap="square" rtlCol="0">
            <a:spAutoFit/>
          </a:bodyPr>
          <a:lstStyle/>
          <a:p>
            <a:r>
              <a:rPr lang="en-US" altLang="zh-CN" sz="1600" b="0" dirty="0">
                <a:solidFill>
                  <a:schemeClr val="tx1">
                    <a:lumMod val="95000"/>
                    <a:lumOff val="5000"/>
                  </a:schemeClr>
                </a:solidFill>
                <a:effectLst/>
                <a:ea typeface="方正兰亭黑简体" panose="02000000000000000000" pitchFamily="2" charset="-122"/>
              </a:rPr>
              <a:t>[==========] Running 2 tests from 1 test suite.</a:t>
            </a:r>
          </a:p>
          <a:p>
            <a:r>
              <a:rPr lang="en-US" altLang="zh-CN" sz="1600" b="0" dirty="0">
                <a:solidFill>
                  <a:schemeClr val="tx1">
                    <a:lumMod val="95000"/>
                    <a:lumOff val="5000"/>
                  </a:schemeClr>
                </a:solidFill>
                <a:effectLst/>
                <a:ea typeface="方正兰亭黑简体" panose="02000000000000000000" pitchFamily="2" charset="-122"/>
              </a:rPr>
              <a:t>[---------------] Global test environment set-up.</a:t>
            </a:r>
          </a:p>
          <a:p>
            <a:r>
              <a:rPr lang="en-US" altLang="zh-CN" sz="1600" b="0" dirty="0">
                <a:solidFill>
                  <a:schemeClr val="tx1">
                    <a:lumMod val="95000"/>
                    <a:lumOff val="5000"/>
                  </a:schemeClr>
                </a:solidFill>
                <a:effectLst/>
                <a:ea typeface="方正兰亭黑简体" panose="02000000000000000000" pitchFamily="2" charset="-122"/>
              </a:rPr>
              <a:t>[---------------] 2 tests from Executor</a:t>
            </a:r>
          </a:p>
          <a:p>
            <a:r>
              <a:rPr lang="en-US" altLang="zh-CN" sz="1600" b="0" dirty="0">
                <a:solidFill>
                  <a:schemeClr val="tx1">
                    <a:lumMod val="95000"/>
                    <a:lumOff val="5000"/>
                  </a:schemeClr>
                </a:solidFill>
                <a:effectLst/>
                <a:ea typeface="方正兰亭黑简体" panose="02000000000000000000" pitchFamily="2" charset="-122"/>
              </a:rPr>
              <a:t>[RUN            ] </a:t>
            </a:r>
            <a:r>
              <a:rPr lang="en-US" altLang="zh-CN" sz="1600" b="0" dirty="0" err="1">
                <a:solidFill>
                  <a:schemeClr val="tx1">
                    <a:lumMod val="95000"/>
                    <a:lumOff val="5000"/>
                  </a:schemeClr>
                </a:solidFill>
                <a:effectLst/>
                <a:ea typeface="方正兰亭黑简体" panose="02000000000000000000" pitchFamily="2" charset="-122"/>
              </a:rPr>
              <a:t>Executor.should_return_init_pose_when_without_command</a:t>
            </a:r>
            <a:endParaRPr lang="en-US" altLang="zh-CN" sz="1600" b="0" dirty="0">
              <a:solidFill>
                <a:schemeClr val="tx1">
                  <a:lumMod val="95000"/>
                  <a:lumOff val="5000"/>
                </a:schemeClr>
              </a:solidFill>
              <a:effectLst/>
              <a:ea typeface="方正兰亭黑简体" panose="02000000000000000000" pitchFamily="2" charset="-122"/>
            </a:endParaRPr>
          </a:p>
          <a:p>
            <a:r>
              <a:rPr lang="en-US" altLang="zh-CN" sz="1600" b="0" dirty="0">
                <a:solidFill>
                  <a:schemeClr val="tx1">
                    <a:lumMod val="95000"/>
                    <a:lumOff val="5000"/>
                  </a:schemeClr>
                </a:solidFill>
                <a:effectLst/>
                <a:ea typeface="方正兰亭黑简体" panose="02000000000000000000" pitchFamily="2" charset="-122"/>
              </a:rPr>
              <a:t>[             OK ] </a:t>
            </a:r>
            <a:r>
              <a:rPr lang="en-US" altLang="zh-CN" sz="1600" b="0" dirty="0" err="1">
                <a:solidFill>
                  <a:schemeClr val="tx1">
                    <a:lumMod val="95000"/>
                    <a:lumOff val="5000"/>
                  </a:schemeClr>
                </a:solidFill>
                <a:effectLst/>
                <a:ea typeface="方正兰亭黑简体" panose="02000000000000000000" pitchFamily="2" charset="-122"/>
              </a:rPr>
              <a:t>Executor.should_return_init_pose_when_without_command</a:t>
            </a:r>
            <a:r>
              <a:rPr lang="en-US" altLang="zh-CN" sz="1600" b="0" dirty="0">
                <a:solidFill>
                  <a:schemeClr val="tx1">
                    <a:lumMod val="95000"/>
                    <a:lumOff val="5000"/>
                  </a:schemeClr>
                </a:solidFill>
                <a:effectLst/>
                <a:ea typeface="方正兰亭黑简体" panose="02000000000000000000" pitchFamily="2" charset="-122"/>
              </a:rPr>
              <a:t> (0 </a:t>
            </a:r>
            <a:r>
              <a:rPr lang="en-US" altLang="zh-CN" sz="1600" b="0" dirty="0" err="1">
                <a:solidFill>
                  <a:schemeClr val="tx1">
                    <a:lumMod val="95000"/>
                    <a:lumOff val="5000"/>
                  </a:schemeClr>
                </a:solidFill>
                <a:effectLst/>
                <a:ea typeface="方正兰亭黑简体" panose="02000000000000000000" pitchFamily="2" charset="-122"/>
              </a:rPr>
              <a:t>ms</a:t>
            </a:r>
            <a:r>
              <a:rPr lang="en-US" altLang="zh-CN" sz="1600" b="0" dirty="0">
                <a:solidFill>
                  <a:schemeClr val="tx1">
                    <a:lumMod val="95000"/>
                    <a:lumOff val="5000"/>
                  </a:schemeClr>
                </a:solidFill>
                <a:effectLst/>
                <a:ea typeface="方正兰亭黑简体" panose="02000000000000000000" pitchFamily="2" charset="-122"/>
              </a:rPr>
              <a:t>)</a:t>
            </a:r>
          </a:p>
          <a:p>
            <a:r>
              <a:rPr lang="en-US" altLang="zh-CN" sz="1600" b="0" dirty="0">
                <a:solidFill>
                  <a:schemeClr val="tx1">
                    <a:lumMod val="95000"/>
                    <a:lumOff val="5000"/>
                  </a:schemeClr>
                </a:solidFill>
                <a:effectLst/>
                <a:ea typeface="方正兰亭黑简体" panose="02000000000000000000" pitchFamily="2" charset="-122"/>
              </a:rPr>
              <a:t>[ RUN           ] Executor.should_return_default_pose_when_without_init_and_command</a:t>
            </a:r>
          </a:p>
          <a:p>
            <a:r>
              <a:rPr lang="en-US" altLang="zh-CN" sz="1600" b="0" dirty="0">
                <a:solidFill>
                  <a:schemeClr val="tx1">
                    <a:lumMod val="95000"/>
                    <a:lumOff val="5000"/>
                  </a:schemeClr>
                </a:solidFill>
                <a:effectLst/>
                <a:ea typeface="方正兰亭黑简体" panose="02000000000000000000" pitchFamily="2" charset="-122"/>
              </a:rPr>
              <a:t>[             OK ] Executor.should_return_default_pose_when_without_init_and_command (0 </a:t>
            </a:r>
            <a:r>
              <a:rPr lang="en-US" altLang="zh-CN" sz="1600" b="0" dirty="0" err="1">
                <a:solidFill>
                  <a:schemeClr val="tx1">
                    <a:lumMod val="95000"/>
                    <a:lumOff val="5000"/>
                  </a:schemeClr>
                </a:solidFill>
                <a:effectLst/>
                <a:ea typeface="方正兰亭黑简体" panose="02000000000000000000" pitchFamily="2" charset="-122"/>
              </a:rPr>
              <a:t>ms</a:t>
            </a:r>
            <a:r>
              <a:rPr lang="en-US" altLang="zh-CN" sz="1600" b="0" dirty="0">
                <a:solidFill>
                  <a:schemeClr val="tx1">
                    <a:lumMod val="95000"/>
                    <a:lumOff val="5000"/>
                  </a:schemeClr>
                </a:solidFill>
                <a:effectLst/>
                <a:ea typeface="方正兰亭黑简体" panose="02000000000000000000" pitchFamily="2" charset="-122"/>
              </a:rPr>
              <a:t>)</a:t>
            </a:r>
          </a:p>
          <a:p>
            <a:r>
              <a:rPr lang="en-US" altLang="zh-CN" sz="1600" b="0" dirty="0">
                <a:solidFill>
                  <a:schemeClr val="tx1">
                    <a:lumMod val="95000"/>
                    <a:lumOff val="5000"/>
                  </a:schemeClr>
                </a:solidFill>
                <a:effectLst/>
                <a:ea typeface="方正兰亭黑简体" panose="02000000000000000000" pitchFamily="2" charset="-122"/>
              </a:rPr>
              <a:t>[ ------------- ] 2 tests from Executor (0 </a:t>
            </a:r>
            <a:r>
              <a:rPr lang="en-US" altLang="zh-CN" sz="1600" b="0" dirty="0" err="1">
                <a:solidFill>
                  <a:schemeClr val="tx1">
                    <a:lumMod val="95000"/>
                    <a:lumOff val="5000"/>
                  </a:schemeClr>
                </a:solidFill>
                <a:effectLst/>
                <a:ea typeface="方正兰亭黑简体" panose="02000000000000000000" pitchFamily="2" charset="-122"/>
              </a:rPr>
              <a:t>ms</a:t>
            </a:r>
            <a:r>
              <a:rPr lang="en-US" altLang="zh-CN" sz="1600" b="0" dirty="0">
                <a:solidFill>
                  <a:schemeClr val="tx1">
                    <a:lumMod val="95000"/>
                    <a:lumOff val="5000"/>
                  </a:schemeClr>
                </a:solidFill>
                <a:effectLst/>
                <a:ea typeface="方正兰亭黑简体" panose="02000000000000000000" pitchFamily="2" charset="-122"/>
              </a:rPr>
              <a:t> total)</a:t>
            </a:r>
          </a:p>
          <a:p>
            <a:br>
              <a:rPr lang="en-US" altLang="zh-CN" sz="1600" b="0" dirty="0">
                <a:solidFill>
                  <a:schemeClr val="tx1">
                    <a:lumMod val="95000"/>
                    <a:lumOff val="5000"/>
                  </a:schemeClr>
                </a:solidFill>
                <a:effectLst/>
                <a:ea typeface="方正兰亭黑简体" panose="02000000000000000000" pitchFamily="2" charset="-122"/>
              </a:rPr>
            </a:br>
            <a:r>
              <a:rPr lang="en-US" altLang="zh-CN" sz="1600" b="0" dirty="0">
                <a:solidFill>
                  <a:schemeClr val="tx1">
                    <a:lumMod val="95000"/>
                    <a:lumOff val="5000"/>
                  </a:schemeClr>
                </a:solidFill>
                <a:effectLst/>
                <a:ea typeface="方正兰亭黑简体" panose="02000000000000000000" pitchFamily="2" charset="-122"/>
              </a:rPr>
              <a:t>[ ------------- ] Global test environment tear-down</a:t>
            </a:r>
          </a:p>
          <a:p>
            <a:r>
              <a:rPr lang="en-US" altLang="zh-CN" sz="1600" b="0" dirty="0">
                <a:solidFill>
                  <a:schemeClr val="tx1">
                    <a:lumMod val="95000"/>
                    <a:lumOff val="5000"/>
                  </a:schemeClr>
                </a:solidFill>
                <a:effectLst/>
                <a:ea typeface="方正兰亭黑简体" panose="02000000000000000000" pitchFamily="2" charset="-122"/>
              </a:rPr>
              <a:t>[==========] 2 tests from 1 test suite ran. (0 </a:t>
            </a:r>
            <a:r>
              <a:rPr lang="en-US" altLang="zh-CN" sz="1600" b="0" dirty="0" err="1">
                <a:solidFill>
                  <a:schemeClr val="tx1">
                    <a:lumMod val="95000"/>
                    <a:lumOff val="5000"/>
                  </a:schemeClr>
                </a:solidFill>
                <a:effectLst/>
                <a:ea typeface="方正兰亭黑简体" panose="02000000000000000000" pitchFamily="2" charset="-122"/>
              </a:rPr>
              <a:t>ms</a:t>
            </a:r>
            <a:r>
              <a:rPr lang="en-US" altLang="zh-CN" sz="1600" b="0" dirty="0">
                <a:solidFill>
                  <a:schemeClr val="tx1">
                    <a:lumMod val="95000"/>
                    <a:lumOff val="5000"/>
                  </a:schemeClr>
                </a:solidFill>
                <a:effectLst/>
                <a:ea typeface="方正兰亭黑简体" panose="02000000000000000000" pitchFamily="2" charset="-122"/>
              </a:rPr>
              <a:t> total)</a:t>
            </a:r>
          </a:p>
          <a:p>
            <a:r>
              <a:rPr lang="en-US" altLang="zh-CN" sz="1600" b="0" dirty="0">
                <a:solidFill>
                  <a:schemeClr val="tx1">
                    <a:lumMod val="95000"/>
                    <a:lumOff val="5000"/>
                  </a:schemeClr>
                </a:solidFill>
                <a:effectLst/>
                <a:ea typeface="方正兰亭黑简体" panose="02000000000000000000" pitchFamily="2" charset="-122"/>
              </a:rPr>
              <a:t>[    PASSED   ] 2 tests.</a:t>
            </a:r>
          </a:p>
        </p:txBody>
      </p:sp>
      <p:sp>
        <p:nvSpPr>
          <p:cNvPr id="8" name="文本框 7"/>
          <p:cNvSpPr txBox="1"/>
          <p:nvPr/>
        </p:nvSpPr>
        <p:spPr>
          <a:xfrm>
            <a:off x="727788" y="802983"/>
            <a:ext cx="2603684" cy="549831"/>
          </a:xfrm>
          <a:prstGeom prst="rect">
            <a:avLst/>
          </a:prstGeom>
          <a:noFill/>
        </p:spPr>
        <p:txBody>
          <a:bodyPr wrap="square" rtlCol="0">
            <a:spAutoFit/>
          </a:bodyPr>
          <a:lstStyle/>
          <a:p>
            <a:pPr>
              <a:lnSpc>
                <a:spcPct val="150000"/>
              </a:lnSpc>
            </a:pPr>
            <a:r>
              <a:rPr lang="zh-CN" altLang="en-US" sz="2200" dirty="0">
                <a:latin typeface="方正兰亭黑简体" panose="02000000000000000000" pitchFamily="2" charset="-122"/>
                <a:ea typeface="方正兰亭黑简体" panose="02000000000000000000" pitchFamily="2" charset="-122"/>
              </a:rPr>
              <a:t>执行指令</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初始化车位置和朝向场景</a:t>
            </a:r>
            <a:r>
              <a:rPr lang="en-US" altLang="zh-CN" dirty="0"/>
              <a:t>-</a:t>
            </a:r>
            <a:r>
              <a:rPr lang="zh-CN" altLang="en-US" dirty="0"/>
              <a:t>功能代码上库</a:t>
            </a:r>
          </a:p>
        </p:txBody>
      </p:sp>
      <p:sp>
        <p:nvSpPr>
          <p:cNvPr id="3" name="文本框 2"/>
          <p:cNvSpPr txBox="1"/>
          <p:nvPr/>
        </p:nvSpPr>
        <p:spPr>
          <a:xfrm>
            <a:off x="731838" y="1276275"/>
            <a:ext cx="10728325" cy="1050609"/>
          </a:xfrm>
          <a:prstGeom prst="rect">
            <a:avLst/>
          </a:prstGeom>
          <a:solidFill>
            <a:schemeClr val="bg1">
              <a:lumMod val="85000"/>
            </a:schemeClr>
          </a:solidFill>
        </p:spPr>
        <p:txBody>
          <a:bodyPr wrap="square" rtlCol="0">
            <a:spAutoFit/>
          </a:bodyPr>
          <a:lstStyle/>
          <a:p>
            <a:pPr>
              <a:lnSpc>
                <a:spcPct val="150000"/>
              </a:lnSpc>
            </a:pPr>
            <a:r>
              <a:rPr lang="en-US" altLang="zh-CN" sz="2200" b="0" dirty="0">
                <a:solidFill>
                  <a:schemeClr val="tx1">
                    <a:lumMod val="95000"/>
                    <a:lumOff val="5000"/>
                  </a:schemeClr>
                </a:solidFill>
                <a:effectLst/>
              </a:rPr>
              <a:t>git add .</a:t>
            </a:r>
          </a:p>
          <a:p>
            <a:pPr>
              <a:lnSpc>
                <a:spcPct val="150000"/>
              </a:lnSpc>
            </a:pPr>
            <a:r>
              <a:rPr lang="en-US" altLang="zh-CN" sz="2200" b="0" dirty="0">
                <a:solidFill>
                  <a:schemeClr val="tx1">
                    <a:lumMod val="95000"/>
                    <a:lumOff val="5000"/>
                  </a:schemeClr>
                </a:solidFill>
                <a:effectLst/>
              </a:rPr>
              <a:t>git commit -m ‘test: Pass initial and default pose test cases’</a:t>
            </a:r>
          </a:p>
        </p:txBody>
      </p:sp>
      <p:sp>
        <p:nvSpPr>
          <p:cNvPr id="5" name="文本占位符 3">
            <a:extLst>
              <a:ext uri="{FF2B5EF4-FFF2-40B4-BE49-F238E27FC236}">
                <a16:creationId xmlns:a16="http://schemas.microsoft.com/office/drawing/2014/main" id="{CEC8DEBF-167D-47D8-BD9C-90DEBB14B39D}"/>
              </a:ext>
            </a:extLst>
          </p:cNvPr>
          <p:cNvSpPr txBox="1">
            <a:spLocks/>
          </p:cNvSpPr>
          <p:nvPr/>
        </p:nvSpPr>
        <p:spPr>
          <a:xfrm>
            <a:off x="731838" y="3475513"/>
            <a:ext cx="10728325" cy="1277109"/>
          </a:xfrm>
          <a:prstGeom prst="rect">
            <a:avLst/>
          </a:prstGeom>
        </p:spPr>
        <p:txBody>
          <a:bodyPr/>
          <a:lstStyle>
            <a:lvl1pPr marL="302260" indent="-302260" algn="l" defTabSz="913765" rtl="0" eaLnBrk="1" fontAlgn="ctr" latinLnBrk="0" hangingPunct="1">
              <a:lnSpc>
                <a:spcPct val="140000"/>
              </a:lnSpc>
              <a:spcBef>
                <a:spcPts val="790"/>
              </a:spcBef>
              <a:buClr>
                <a:schemeClr val="bg1">
                  <a:lumMod val="50000"/>
                </a:schemeClr>
              </a:buClr>
              <a:buSzPct val="60000"/>
              <a:buFont typeface="Wingdings" panose="05000000000000000000" pitchFamily="2" charset="2"/>
              <a:buChar char="l"/>
              <a:defRPr sz="2800" kern="1200">
                <a:solidFill>
                  <a:schemeClr val="tx1"/>
                </a:solidFill>
                <a:latin typeface="Huawei Sans" panose="020C0503030203020204" pitchFamily="34" charset="0"/>
                <a:ea typeface="方正兰亭黑简体" panose="02000000000000000000" pitchFamily="2" charset="-122"/>
                <a:cs typeface="+mn-cs"/>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400" kern="120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20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latin typeface="方正兰亭黑简体" panose="02000000000000000000" pitchFamily="2" charset="-122"/>
              </a:rPr>
              <a:t>小步提交：每次提交应包含一个小的、独立的功能或修复，便于回溯和管理</a:t>
            </a:r>
          </a:p>
          <a:p>
            <a:r>
              <a:rPr lang="zh-CN" altLang="en-US" sz="1800" dirty="0">
                <a:latin typeface="方正兰亭黑简体" panose="02000000000000000000" pitchFamily="2" charset="-122"/>
              </a:rPr>
              <a:t>清晰的提交信息：提交信息应简洁明了</a:t>
            </a:r>
            <a:endParaRPr lang="en-US" altLang="zh-CN" sz="1800" dirty="0">
              <a:latin typeface="方正兰亭黑简体" panose="02000000000000000000" pitchFamily="2" charset="-122"/>
            </a:endParaRPr>
          </a:p>
        </p:txBody>
      </p:sp>
      <p:sp>
        <p:nvSpPr>
          <p:cNvPr id="2" name="文本框 1">
            <a:extLst>
              <a:ext uri="{FF2B5EF4-FFF2-40B4-BE49-F238E27FC236}">
                <a16:creationId xmlns:a16="http://schemas.microsoft.com/office/drawing/2014/main" id="{28113A3D-D901-420E-8759-F16600D72B18}"/>
              </a:ext>
            </a:extLst>
          </p:cNvPr>
          <p:cNvSpPr txBox="1"/>
          <p:nvPr/>
        </p:nvSpPr>
        <p:spPr>
          <a:xfrm>
            <a:off x="731838" y="2905780"/>
            <a:ext cx="958917" cy="400110"/>
          </a:xfrm>
          <a:prstGeom prst="rect">
            <a:avLst/>
          </a:prstGeom>
          <a:noFill/>
        </p:spPr>
        <p:txBody>
          <a:bodyPr wrap="none" rtlCol="0">
            <a:spAutoFit/>
          </a:bodyPr>
          <a:lstStyle/>
          <a:p>
            <a:r>
              <a:rPr lang="zh-CN" altLang="en-US" sz="2000" b="1" dirty="0">
                <a:latin typeface="方正兰亭黑简体" panose="02000000000000000000" pitchFamily="2" charset="-122"/>
                <a:ea typeface="方正兰亭黑简体" panose="02000000000000000000" pitchFamily="2" charset="-122"/>
              </a:rPr>
              <a:t>小结：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用例</a:t>
            </a:r>
            <a:r>
              <a:rPr lang="en-US" altLang="zh-CN" dirty="0"/>
              <a:t>3</a:t>
            </a:r>
            <a:r>
              <a:rPr lang="zh-CN" altLang="en-US" dirty="0"/>
              <a:t>：移动指令支持，向东移动</a:t>
            </a:r>
            <a:r>
              <a:rPr lang="en-US" altLang="zh-CN" dirty="0"/>
              <a:t>1</a:t>
            </a:r>
            <a:r>
              <a:rPr lang="zh-CN" altLang="en-US" dirty="0"/>
              <a:t>步</a:t>
            </a:r>
            <a:r>
              <a:rPr lang="en-US" altLang="zh-CN" dirty="0"/>
              <a:t>-</a:t>
            </a:r>
            <a:r>
              <a:rPr lang="zh-CN" altLang="en-US" dirty="0"/>
              <a:t>测试用例设计</a:t>
            </a:r>
          </a:p>
        </p:txBody>
      </p:sp>
      <p:sp>
        <p:nvSpPr>
          <p:cNvPr id="2" name="文本框 1"/>
          <p:cNvSpPr txBox="1"/>
          <p:nvPr/>
        </p:nvSpPr>
        <p:spPr>
          <a:xfrm>
            <a:off x="613133" y="1039764"/>
            <a:ext cx="3094117" cy="430887"/>
          </a:xfrm>
          <a:prstGeom prst="rect">
            <a:avLst/>
          </a:prstGeom>
          <a:noFill/>
        </p:spPr>
        <p:txBody>
          <a:bodyPr wrap="none" rtlCol="0">
            <a:spAutoFit/>
          </a:bodyPr>
          <a:lstStyle/>
          <a:p>
            <a:r>
              <a:rPr lang="en-US" altLang="zh-CN" sz="2200" dirty="0"/>
              <a:t>Tests/ExecutorTest.cpp</a:t>
            </a:r>
            <a:endParaRPr lang="zh-CN" altLang="en-US" sz="2200" dirty="0"/>
          </a:p>
        </p:txBody>
      </p:sp>
      <p:sp>
        <p:nvSpPr>
          <p:cNvPr id="5" name="文本框 4"/>
          <p:cNvSpPr txBox="1"/>
          <p:nvPr/>
        </p:nvSpPr>
        <p:spPr>
          <a:xfrm>
            <a:off x="731838" y="1582801"/>
            <a:ext cx="10816695" cy="4247317"/>
          </a:xfrm>
          <a:prstGeom prst="rect">
            <a:avLst/>
          </a:prstGeom>
          <a:solidFill>
            <a:schemeClr val="bg1">
              <a:lumMod val="85000"/>
            </a:schemeClr>
          </a:solidFill>
        </p:spPr>
        <p:txBody>
          <a:bodyPr wrap="square" rtlCol="0">
            <a:spAutoFit/>
          </a:bodyPr>
          <a:lstStyle/>
          <a:p>
            <a:r>
              <a:rPr lang="en-US" altLang="zh-CN" b="0" dirty="0">
                <a:solidFill>
                  <a:srgbClr val="569CD6"/>
                </a:solidFill>
                <a:effectLst/>
              </a:rPr>
              <a:t>…</a:t>
            </a:r>
            <a:endParaRPr lang="en-US" altLang="zh-CN" b="0" dirty="0">
              <a:solidFill>
                <a:srgbClr val="D4D4D4"/>
              </a:solidFill>
              <a:effectLst/>
            </a:endParaRPr>
          </a:p>
          <a:p>
            <a:r>
              <a:rPr lang="en-US" altLang="zh-CN" b="0" dirty="0">
                <a:solidFill>
                  <a:srgbClr val="6A9955"/>
                </a:solidFill>
                <a:effectLst/>
              </a:rPr>
              <a:t>// M</a:t>
            </a:r>
            <a:endParaRPr lang="en-US" altLang="zh-CN" b="0" dirty="0">
              <a:solidFill>
                <a:srgbClr val="D4D4D4"/>
              </a:solidFill>
              <a:effectLst/>
            </a:endParaRPr>
          </a:p>
          <a:p>
            <a:r>
              <a:rPr lang="en-US" altLang="zh-CN" b="1" dirty="0">
                <a:solidFill>
                  <a:srgbClr val="AA3731"/>
                </a:solidFill>
                <a:effectLst/>
              </a:rPr>
              <a:t>TEST</a:t>
            </a:r>
            <a:r>
              <a:rPr lang="en-US" altLang="zh-CN" b="0" dirty="0">
                <a:solidFill>
                  <a:srgbClr val="777777"/>
                </a:solidFill>
                <a:effectLst/>
              </a:rPr>
              <a:t>(</a:t>
            </a:r>
            <a:r>
              <a:rPr lang="en-US" altLang="zh-CN" b="0" dirty="0" err="1">
                <a:solidFill>
                  <a:srgbClr val="333333"/>
                </a:solidFill>
                <a:effectLst/>
              </a:rPr>
              <a:t>ExecutorTest</a:t>
            </a:r>
            <a:r>
              <a:rPr lang="en-US" altLang="zh-CN" b="0" dirty="0">
                <a:solidFill>
                  <a:srgbClr val="777777"/>
                </a:solidFill>
                <a:effectLst/>
              </a:rPr>
              <a:t>,</a:t>
            </a:r>
            <a:r>
              <a:rPr lang="en-US" altLang="zh-CN" b="0" dirty="0">
                <a:solidFill>
                  <a:srgbClr val="333333"/>
                </a:solidFill>
                <a:effectLst/>
              </a:rPr>
              <a:t> should_return_x_plus_1_given_command_is_M_and_facing_is_E</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777777"/>
                </a:solidFill>
                <a:effectLst/>
              </a:rPr>
              <a:t>{</a:t>
            </a:r>
            <a:endParaRPr lang="en-US" altLang="zh-CN" b="0" dirty="0">
              <a:solidFill>
                <a:srgbClr val="333333"/>
              </a:solidFill>
              <a:effectLst/>
            </a:endParaRPr>
          </a:p>
          <a:p>
            <a:r>
              <a:rPr lang="en-US" altLang="zh-CN" b="0" i="1" dirty="0">
                <a:solidFill>
                  <a:srgbClr val="AAAAAA"/>
                </a:solidFill>
                <a:effectLst/>
              </a:rPr>
              <a:t>    // given</a:t>
            </a:r>
            <a:endParaRPr lang="en-US" altLang="zh-CN" b="0" dirty="0">
              <a:solidFill>
                <a:srgbClr val="333333"/>
              </a:solidFill>
              <a:effectLst/>
            </a:endParaRPr>
          </a:p>
          <a:p>
            <a:r>
              <a:rPr lang="en-US" altLang="zh-CN" b="0" dirty="0">
                <a:solidFill>
                  <a:srgbClr val="333333"/>
                </a:solidFill>
                <a:effectLst/>
              </a:rPr>
              <a:t>    </a:t>
            </a:r>
            <a:r>
              <a:rPr lang="en-US" altLang="zh-CN" b="1" dirty="0">
                <a:solidFill>
                  <a:srgbClr val="7A3E9D"/>
                </a:solidFill>
                <a:effectLst/>
              </a:rPr>
              <a:t>std</a:t>
            </a:r>
            <a:r>
              <a:rPr lang="en-US" altLang="zh-CN" b="0" dirty="0">
                <a:solidFill>
                  <a:srgbClr val="777777"/>
                </a:solidFill>
                <a:effectLst/>
              </a:rPr>
              <a:t>::</a:t>
            </a:r>
            <a:r>
              <a:rPr lang="en-US" altLang="zh-CN" b="1" dirty="0" err="1">
                <a:solidFill>
                  <a:srgbClr val="7A3E9D"/>
                </a:solidFill>
                <a:effectLst/>
              </a:rPr>
              <a:t>unique_ptr</a:t>
            </a:r>
            <a:r>
              <a:rPr lang="en-US" altLang="zh-CN" b="0" dirty="0">
                <a:solidFill>
                  <a:srgbClr val="777777"/>
                </a:solidFill>
                <a:effectLst/>
              </a:rPr>
              <a:t>&lt;</a:t>
            </a:r>
            <a:r>
              <a:rPr lang="en-US" altLang="zh-CN" b="1" dirty="0">
                <a:solidFill>
                  <a:srgbClr val="7A3E9D"/>
                </a:solidFill>
                <a:effectLst/>
              </a:rPr>
              <a:t>Executor</a:t>
            </a:r>
            <a:r>
              <a:rPr lang="en-US" altLang="zh-CN" b="0" dirty="0">
                <a:solidFill>
                  <a:srgbClr val="777777"/>
                </a:solidFill>
                <a:effectLst/>
              </a:rPr>
              <a:t>&gt;</a:t>
            </a:r>
            <a:r>
              <a:rPr lang="en-US" altLang="zh-CN" b="0" dirty="0">
                <a:solidFill>
                  <a:srgbClr val="333333"/>
                </a:solidFill>
                <a:effectLst/>
              </a:rPr>
              <a:t> </a:t>
            </a:r>
            <a:r>
              <a:rPr lang="en-US" altLang="zh-CN" b="1" dirty="0">
                <a:solidFill>
                  <a:srgbClr val="7A3E9D"/>
                </a:solidFill>
                <a:effectLst/>
              </a:rPr>
              <a:t>executor</a:t>
            </a:r>
            <a:r>
              <a:rPr lang="en-US" altLang="zh-CN" b="0" dirty="0">
                <a:solidFill>
                  <a:srgbClr val="777777"/>
                </a:solidFill>
                <a:effectLst/>
              </a:rPr>
              <a:t>(</a:t>
            </a:r>
            <a:r>
              <a:rPr lang="en-US" altLang="zh-CN" b="1" dirty="0">
                <a:solidFill>
                  <a:srgbClr val="7A3E9D"/>
                </a:solidFill>
                <a:effectLst/>
              </a:rPr>
              <a:t>Executor</a:t>
            </a:r>
            <a:r>
              <a:rPr lang="en-US" altLang="zh-CN" b="0" dirty="0">
                <a:solidFill>
                  <a:srgbClr val="777777"/>
                </a:solidFill>
                <a:effectLst/>
              </a:rPr>
              <a:t>::</a:t>
            </a:r>
            <a:r>
              <a:rPr lang="en-US" altLang="zh-CN" b="1" dirty="0" err="1">
                <a:solidFill>
                  <a:srgbClr val="AA3731"/>
                </a:solidFill>
                <a:effectLst/>
              </a:rPr>
              <a:t>NewExecutor</a:t>
            </a:r>
            <a:r>
              <a:rPr lang="en-US" altLang="zh-CN" b="0" dirty="0">
                <a:solidFill>
                  <a:srgbClr val="777777"/>
                </a:solidFill>
                <a:effectLst/>
              </a:rPr>
              <a:t>(</a:t>
            </a:r>
            <a:r>
              <a:rPr lang="en-US" altLang="zh-CN" b="0" dirty="0">
                <a:solidFill>
                  <a:srgbClr val="333333"/>
                </a:solidFill>
                <a:effectLst/>
              </a:rPr>
              <a:t>{</a:t>
            </a:r>
            <a:r>
              <a:rPr lang="en-US" altLang="zh-CN" b="0" dirty="0">
                <a:solidFill>
                  <a:srgbClr val="9C5D27"/>
                </a:solidFill>
                <a:effectLst/>
              </a:rPr>
              <a:t>0</a:t>
            </a:r>
            <a:r>
              <a:rPr lang="en-US" altLang="zh-CN" b="0" dirty="0">
                <a:solidFill>
                  <a:srgbClr val="777777"/>
                </a:solidFill>
                <a:effectLst/>
              </a:rPr>
              <a:t>,</a:t>
            </a:r>
            <a:r>
              <a:rPr lang="en-US" altLang="zh-CN" b="0" dirty="0">
                <a:solidFill>
                  <a:srgbClr val="333333"/>
                </a:solidFill>
                <a:effectLst/>
              </a:rPr>
              <a:t> </a:t>
            </a:r>
            <a:r>
              <a:rPr lang="en-US" altLang="zh-CN" b="0" dirty="0">
                <a:solidFill>
                  <a:srgbClr val="9C5D27"/>
                </a:solidFill>
                <a:effectLst/>
              </a:rPr>
              <a:t>0</a:t>
            </a:r>
            <a:r>
              <a:rPr lang="en-US" altLang="zh-CN" b="0" dirty="0">
                <a:solidFill>
                  <a:srgbClr val="777777"/>
                </a:solidFill>
                <a:effectLst/>
              </a:rPr>
              <a:t>,</a:t>
            </a:r>
            <a:r>
              <a:rPr lang="en-US" altLang="zh-CN" b="0" dirty="0">
                <a:solidFill>
                  <a:srgbClr val="333333"/>
                </a:solidFill>
                <a:effectLst/>
              </a:rPr>
              <a:t> </a:t>
            </a:r>
            <a:r>
              <a:rPr lang="en-US" altLang="zh-CN" b="0" dirty="0">
                <a:solidFill>
                  <a:srgbClr val="777777"/>
                </a:solidFill>
                <a:effectLst/>
              </a:rPr>
              <a:t>'</a:t>
            </a:r>
            <a:r>
              <a:rPr lang="en-US" altLang="zh-CN" b="0" dirty="0">
                <a:solidFill>
                  <a:srgbClr val="448C27"/>
                </a:solidFill>
                <a:effectLst/>
              </a:rPr>
              <a:t>E</a:t>
            </a:r>
            <a:r>
              <a:rPr lang="en-US" altLang="zh-CN" b="0" dirty="0">
                <a:solidFill>
                  <a:srgbClr val="777777"/>
                </a:solidFill>
                <a:effectLst/>
              </a:rPr>
              <a:t>'</a:t>
            </a:r>
            <a:r>
              <a:rPr lang="en-US" altLang="zh-CN" b="0" dirty="0">
                <a:solidFill>
                  <a:srgbClr val="333333"/>
                </a:solidFill>
                <a:effectLst/>
              </a:rPr>
              <a:t>}</a:t>
            </a:r>
            <a:r>
              <a:rPr lang="en-US" altLang="zh-CN" b="0" dirty="0">
                <a:solidFill>
                  <a:srgbClr val="777777"/>
                </a:solidFill>
                <a:effectLst/>
              </a:rPr>
              <a:t>));</a:t>
            </a:r>
            <a:endParaRPr lang="en-US" altLang="zh-CN" b="0" dirty="0">
              <a:solidFill>
                <a:srgbClr val="333333"/>
              </a:solidFill>
              <a:effectLst/>
            </a:endParaRPr>
          </a:p>
          <a:p>
            <a:br>
              <a:rPr lang="en-US" altLang="zh-CN" b="0" dirty="0">
                <a:solidFill>
                  <a:srgbClr val="333333"/>
                </a:solidFill>
                <a:effectLst/>
              </a:rPr>
            </a:br>
            <a:r>
              <a:rPr lang="en-US" altLang="zh-CN" b="0" i="1" dirty="0">
                <a:solidFill>
                  <a:srgbClr val="AAAAAA"/>
                </a:solidFill>
                <a:effectLst/>
              </a:rPr>
              <a:t>    // when</a:t>
            </a:r>
            <a:endParaRPr lang="en-US" altLang="zh-CN" b="0" dirty="0">
              <a:solidFill>
                <a:srgbClr val="333333"/>
              </a:solidFill>
              <a:effectLst/>
            </a:endParaRPr>
          </a:p>
          <a:p>
            <a:r>
              <a:rPr lang="en-US" altLang="zh-CN" b="0" dirty="0">
                <a:solidFill>
                  <a:srgbClr val="333333"/>
                </a:solidFill>
                <a:effectLst/>
              </a:rPr>
              <a:t>    </a:t>
            </a:r>
            <a:r>
              <a:rPr lang="en-US" altLang="zh-CN" b="0" dirty="0">
                <a:solidFill>
                  <a:srgbClr val="7A3E9D"/>
                </a:solidFill>
                <a:effectLst/>
              </a:rPr>
              <a:t>executor</a:t>
            </a:r>
            <a:r>
              <a:rPr lang="en-US" altLang="zh-CN" b="1" dirty="0">
                <a:solidFill>
                  <a:srgbClr val="AA3731"/>
                </a:solidFill>
                <a:effectLst/>
              </a:rPr>
              <a:t>-&gt;Execute</a:t>
            </a:r>
            <a:r>
              <a:rPr lang="en-US" altLang="zh-CN" b="0" dirty="0">
                <a:solidFill>
                  <a:srgbClr val="777777"/>
                </a:solidFill>
                <a:effectLst/>
              </a:rPr>
              <a:t>("</a:t>
            </a:r>
            <a:r>
              <a:rPr lang="en-US" altLang="zh-CN" b="0" dirty="0">
                <a:solidFill>
                  <a:srgbClr val="448C27"/>
                </a:solidFill>
                <a:effectLst/>
              </a:rPr>
              <a:t>M</a:t>
            </a:r>
            <a:r>
              <a:rPr lang="en-US" altLang="zh-CN" b="0" dirty="0">
                <a:solidFill>
                  <a:srgbClr val="777777"/>
                </a:solidFill>
                <a:effectLst/>
              </a:rPr>
              <a:t>");</a:t>
            </a:r>
            <a:endParaRPr lang="en-US" altLang="zh-CN" b="0" dirty="0">
              <a:solidFill>
                <a:srgbClr val="333333"/>
              </a:solidFill>
              <a:effectLst/>
            </a:endParaRPr>
          </a:p>
          <a:p>
            <a:br>
              <a:rPr lang="en-US" altLang="zh-CN" b="0" dirty="0">
                <a:solidFill>
                  <a:srgbClr val="333333"/>
                </a:solidFill>
                <a:effectLst/>
              </a:rPr>
            </a:br>
            <a:r>
              <a:rPr lang="en-US" altLang="zh-CN" b="0" i="1" dirty="0">
                <a:solidFill>
                  <a:srgbClr val="AAAAAA"/>
                </a:solidFill>
                <a:effectLst/>
              </a:rPr>
              <a:t>    // then</a:t>
            </a:r>
            <a:endParaRPr lang="en-US" altLang="zh-CN" b="0" dirty="0">
              <a:solidFill>
                <a:srgbClr val="333333"/>
              </a:solidFill>
              <a:effectLst/>
            </a:endParaRPr>
          </a:p>
          <a:p>
            <a:r>
              <a:rPr lang="en-US" altLang="zh-CN" b="0" dirty="0">
                <a:solidFill>
                  <a:srgbClr val="333333"/>
                </a:solidFill>
                <a:effectLst/>
              </a:rPr>
              <a:t>    </a:t>
            </a:r>
            <a:r>
              <a:rPr lang="en-US" altLang="zh-CN" b="0" dirty="0">
                <a:solidFill>
                  <a:srgbClr val="4B69C6"/>
                </a:solidFill>
                <a:effectLst/>
              </a:rPr>
              <a:t>const</a:t>
            </a:r>
            <a:r>
              <a:rPr lang="en-US" altLang="zh-CN" b="0" dirty="0">
                <a:solidFill>
                  <a:srgbClr val="333333"/>
                </a:solidFill>
                <a:effectLst/>
              </a:rPr>
              <a:t> </a:t>
            </a:r>
            <a:r>
              <a:rPr lang="en-US" altLang="zh-CN" b="1" dirty="0">
                <a:solidFill>
                  <a:srgbClr val="7A3E9D"/>
                </a:solidFill>
                <a:effectLst/>
              </a:rPr>
              <a:t>Pose</a:t>
            </a:r>
            <a:r>
              <a:rPr lang="en-US" altLang="zh-CN" b="0" dirty="0">
                <a:solidFill>
                  <a:srgbClr val="333333"/>
                </a:solidFill>
                <a:effectLst/>
              </a:rPr>
              <a:t> </a:t>
            </a:r>
            <a:r>
              <a:rPr lang="en-US" altLang="zh-CN" b="1" dirty="0">
                <a:solidFill>
                  <a:srgbClr val="7A3E9D"/>
                </a:solidFill>
                <a:effectLst/>
              </a:rPr>
              <a:t>target</a:t>
            </a:r>
            <a:r>
              <a:rPr lang="en-US" altLang="zh-CN" b="0" dirty="0">
                <a:solidFill>
                  <a:srgbClr val="777777"/>
                </a:solidFill>
                <a:effectLst/>
              </a:rPr>
              <a:t>(</a:t>
            </a:r>
            <a:r>
              <a:rPr lang="en-US" altLang="zh-CN" b="0" dirty="0">
                <a:solidFill>
                  <a:srgbClr val="333333"/>
                </a:solidFill>
                <a:effectLst/>
              </a:rPr>
              <a:t>{</a:t>
            </a:r>
            <a:r>
              <a:rPr lang="en-US" altLang="zh-CN" b="0" dirty="0">
                <a:solidFill>
                  <a:srgbClr val="9C5D27"/>
                </a:solidFill>
                <a:effectLst/>
              </a:rPr>
              <a:t>1</a:t>
            </a:r>
            <a:r>
              <a:rPr lang="en-US" altLang="zh-CN" b="0" dirty="0">
                <a:solidFill>
                  <a:srgbClr val="777777"/>
                </a:solidFill>
                <a:effectLst/>
              </a:rPr>
              <a:t>,</a:t>
            </a:r>
            <a:r>
              <a:rPr lang="en-US" altLang="zh-CN" b="0" dirty="0">
                <a:solidFill>
                  <a:srgbClr val="333333"/>
                </a:solidFill>
                <a:effectLst/>
              </a:rPr>
              <a:t> </a:t>
            </a:r>
            <a:r>
              <a:rPr lang="en-US" altLang="zh-CN" b="0" dirty="0">
                <a:solidFill>
                  <a:srgbClr val="9C5D27"/>
                </a:solidFill>
                <a:effectLst/>
              </a:rPr>
              <a:t>0</a:t>
            </a:r>
            <a:r>
              <a:rPr lang="en-US" altLang="zh-CN" b="0" dirty="0">
                <a:solidFill>
                  <a:srgbClr val="777777"/>
                </a:solidFill>
                <a:effectLst/>
              </a:rPr>
              <a:t>,</a:t>
            </a:r>
            <a:r>
              <a:rPr lang="en-US" altLang="zh-CN" b="0" dirty="0">
                <a:solidFill>
                  <a:srgbClr val="333333"/>
                </a:solidFill>
                <a:effectLst/>
              </a:rPr>
              <a:t> </a:t>
            </a:r>
            <a:r>
              <a:rPr lang="en-US" altLang="zh-CN" b="0" dirty="0">
                <a:solidFill>
                  <a:srgbClr val="777777"/>
                </a:solidFill>
                <a:effectLst/>
              </a:rPr>
              <a:t>'</a:t>
            </a:r>
            <a:r>
              <a:rPr lang="en-US" altLang="zh-CN" b="0" dirty="0">
                <a:solidFill>
                  <a:srgbClr val="448C27"/>
                </a:solidFill>
                <a:effectLst/>
              </a:rPr>
              <a:t>E</a:t>
            </a:r>
            <a:r>
              <a:rPr lang="en-US" altLang="zh-CN" b="0" dirty="0">
                <a:solidFill>
                  <a:srgbClr val="777777"/>
                </a:solidFill>
                <a:effectLst/>
              </a:rPr>
              <a:t>'</a:t>
            </a:r>
            <a:r>
              <a:rPr lang="en-US" altLang="zh-CN" b="0" dirty="0">
                <a:solidFill>
                  <a:srgbClr val="333333"/>
                </a:solidFill>
                <a:effectLst/>
              </a:rPr>
              <a:t>}</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333333"/>
                </a:solidFill>
                <a:effectLst/>
              </a:rPr>
              <a:t>    </a:t>
            </a:r>
            <a:r>
              <a:rPr lang="en-US" altLang="zh-CN" b="1" dirty="0">
                <a:solidFill>
                  <a:srgbClr val="AA3731"/>
                </a:solidFill>
                <a:effectLst/>
              </a:rPr>
              <a:t>ASSERT_EQ</a:t>
            </a:r>
            <a:r>
              <a:rPr lang="en-US" altLang="zh-CN" b="0" dirty="0">
                <a:solidFill>
                  <a:srgbClr val="777777"/>
                </a:solidFill>
                <a:effectLst/>
              </a:rPr>
              <a:t>(</a:t>
            </a:r>
            <a:r>
              <a:rPr lang="en-US" altLang="zh-CN" b="0" dirty="0">
                <a:solidFill>
                  <a:srgbClr val="7A3E9D"/>
                </a:solidFill>
                <a:effectLst/>
              </a:rPr>
              <a:t>target</a:t>
            </a:r>
            <a:r>
              <a:rPr lang="en-US" altLang="zh-CN" b="0" dirty="0">
                <a:solidFill>
                  <a:srgbClr val="777777"/>
                </a:solidFill>
                <a:effectLst/>
              </a:rPr>
              <a:t>,</a:t>
            </a:r>
            <a:r>
              <a:rPr lang="en-US" altLang="zh-CN" b="0" dirty="0">
                <a:solidFill>
                  <a:srgbClr val="333333"/>
                </a:solidFill>
                <a:effectLst/>
              </a:rPr>
              <a:t> </a:t>
            </a:r>
            <a:r>
              <a:rPr lang="en-US" altLang="zh-CN" b="0" dirty="0">
                <a:solidFill>
                  <a:srgbClr val="7A3E9D"/>
                </a:solidFill>
                <a:effectLst/>
              </a:rPr>
              <a:t>executor</a:t>
            </a:r>
            <a:r>
              <a:rPr lang="en-US" altLang="zh-CN" b="1" dirty="0">
                <a:solidFill>
                  <a:srgbClr val="AA3731"/>
                </a:solidFill>
                <a:effectLst/>
              </a:rPr>
              <a:t>-&gt;Query</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777777"/>
                </a:solidFill>
                <a:effectLst/>
              </a:rPr>
              <a:t>}</a:t>
            </a:r>
            <a:endParaRPr lang="en-US" altLang="zh-CN" b="0" dirty="0">
              <a:solidFill>
                <a:srgbClr val="333333"/>
              </a:solidFill>
              <a:effectLst/>
            </a:endParaRPr>
          </a:p>
          <a:p>
            <a:r>
              <a:rPr lang="en-US" altLang="zh-CN" b="0" dirty="0">
                <a:solidFill>
                  <a:schemeClr val="tx1">
                    <a:lumMod val="95000"/>
                    <a:lumOff val="5000"/>
                  </a:schemeClr>
                </a:solidFill>
                <a:effectLst/>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用例</a:t>
            </a:r>
            <a:r>
              <a:rPr lang="en-US" altLang="zh-CN" dirty="0"/>
              <a:t>4</a:t>
            </a:r>
            <a:r>
              <a:rPr lang="zh-CN" altLang="en-US" dirty="0"/>
              <a:t>：移动指令支持，向西移动</a:t>
            </a:r>
            <a:r>
              <a:rPr lang="en-US" altLang="zh-CN" dirty="0"/>
              <a:t>1</a:t>
            </a:r>
            <a:r>
              <a:rPr lang="zh-CN" altLang="en-US" dirty="0"/>
              <a:t>步</a:t>
            </a:r>
            <a:r>
              <a:rPr lang="en-US" altLang="zh-CN" dirty="0"/>
              <a:t>-</a:t>
            </a:r>
            <a:r>
              <a:rPr lang="zh-CN" altLang="en-US" dirty="0"/>
              <a:t>测试用例设计</a:t>
            </a:r>
          </a:p>
        </p:txBody>
      </p:sp>
      <p:sp>
        <p:nvSpPr>
          <p:cNvPr id="2" name="文本框 1"/>
          <p:cNvSpPr txBox="1"/>
          <p:nvPr/>
        </p:nvSpPr>
        <p:spPr>
          <a:xfrm>
            <a:off x="646999" y="1027882"/>
            <a:ext cx="3094117" cy="430887"/>
          </a:xfrm>
          <a:prstGeom prst="rect">
            <a:avLst/>
          </a:prstGeom>
          <a:noFill/>
        </p:spPr>
        <p:txBody>
          <a:bodyPr wrap="none" rtlCol="0">
            <a:spAutoFit/>
          </a:bodyPr>
          <a:lstStyle/>
          <a:p>
            <a:r>
              <a:rPr lang="en-US" altLang="zh-CN" sz="2200" dirty="0"/>
              <a:t>Tests/ExecutorTest.cpp</a:t>
            </a:r>
            <a:endParaRPr lang="zh-CN" altLang="en-US" sz="2200" dirty="0"/>
          </a:p>
        </p:txBody>
      </p:sp>
      <p:sp>
        <p:nvSpPr>
          <p:cNvPr id="5" name="文本框 4"/>
          <p:cNvSpPr txBox="1"/>
          <p:nvPr/>
        </p:nvSpPr>
        <p:spPr>
          <a:xfrm>
            <a:off x="731838" y="1633923"/>
            <a:ext cx="10728325" cy="3970318"/>
          </a:xfrm>
          <a:prstGeom prst="rect">
            <a:avLst/>
          </a:prstGeom>
          <a:solidFill>
            <a:schemeClr val="bg1">
              <a:lumMod val="85000"/>
            </a:schemeClr>
          </a:solidFill>
        </p:spPr>
        <p:txBody>
          <a:bodyPr wrap="square" rtlCol="0">
            <a:spAutoFit/>
          </a:bodyPr>
          <a:lstStyle/>
          <a:p>
            <a:r>
              <a:rPr lang="en-US" altLang="zh-CN" b="0" dirty="0">
                <a:solidFill>
                  <a:srgbClr val="569CD6"/>
                </a:solidFill>
                <a:effectLst/>
              </a:rPr>
              <a:t>…</a:t>
            </a:r>
            <a:endParaRPr lang="en-US" altLang="zh-CN" b="0" dirty="0">
              <a:solidFill>
                <a:srgbClr val="D4D4D4"/>
              </a:solidFill>
              <a:effectLst/>
            </a:endParaRPr>
          </a:p>
          <a:p>
            <a:r>
              <a:rPr lang="en-US" altLang="zh-CN" b="1" dirty="0">
                <a:solidFill>
                  <a:srgbClr val="AA3731"/>
                </a:solidFill>
                <a:effectLst/>
              </a:rPr>
              <a:t>TEST</a:t>
            </a:r>
            <a:r>
              <a:rPr lang="en-US" altLang="zh-CN" b="0" dirty="0">
                <a:solidFill>
                  <a:srgbClr val="777777"/>
                </a:solidFill>
                <a:effectLst/>
              </a:rPr>
              <a:t>(</a:t>
            </a:r>
            <a:r>
              <a:rPr lang="en-US" altLang="zh-CN" b="0" dirty="0" err="1">
                <a:solidFill>
                  <a:srgbClr val="333333"/>
                </a:solidFill>
                <a:effectLst/>
              </a:rPr>
              <a:t>ExecutorTest</a:t>
            </a:r>
            <a:r>
              <a:rPr lang="en-US" altLang="zh-CN" b="0" dirty="0">
                <a:solidFill>
                  <a:srgbClr val="777777"/>
                </a:solidFill>
                <a:effectLst/>
              </a:rPr>
              <a:t>,</a:t>
            </a:r>
            <a:r>
              <a:rPr lang="en-US" altLang="zh-CN" b="0" dirty="0">
                <a:solidFill>
                  <a:srgbClr val="333333"/>
                </a:solidFill>
                <a:effectLst/>
              </a:rPr>
              <a:t> should_return_x_minus_1_given_command_is_M_and_facing_is_W</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777777"/>
                </a:solidFill>
                <a:effectLst/>
              </a:rPr>
              <a:t>{</a:t>
            </a:r>
            <a:endParaRPr lang="en-US" altLang="zh-CN" b="0" dirty="0">
              <a:solidFill>
                <a:srgbClr val="333333"/>
              </a:solidFill>
              <a:effectLst/>
            </a:endParaRPr>
          </a:p>
          <a:p>
            <a:r>
              <a:rPr lang="en-US" altLang="zh-CN" b="0" i="1" dirty="0">
                <a:solidFill>
                  <a:srgbClr val="AAAAAA"/>
                </a:solidFill>
                <a:effectLst/>
              </a:rPr>
              <a:t>    // given</a:t>
            </a:r>
            <a:endParaRPr lang="en-US" altLang="zh-CN" b="0" dirty="0">
              <a:solidFill>
                <a:srgbClr val="333333"/>
              </a:solidFill>
              <a:effectLst/>
            </a:endParaRPr>
          </a:p>
          <a:p>
            <a:r>
              <a:rPr lang="en-US" altLang="zh-CN" b="0" dirty="0">
                <a:solidFill>
                  <a:srgbClr val="333333"/>
                </a:solidFill>
                <a:effectLst/>
              </a:rPr>
              <a:t>    </a:t>
            </a:r>
            <a:r>
              <a:rPr lang="en-US" altLang="zh-CN" b="1" dirty="0">
                <a:solidFill>
                  <a:srgbClr val="7A3E9D"/>
                </a:solidFill>
                <a:effectLst/>
              </a:rPr>
              <a:t>std</a:t>
            </a:r>
            <a:r>
              <a:rPr lang="en-US" altLang="zh-CN" b="0" dirty="0">
                <a:solidFill>
                  <a:srgbClr val="777777"/>
                </a:solidFill>
                <a:effectLst/>
              </a:rPr>
              <a:t>::</a:t>
            </a:r>
            <a:r>
              <a:rPr lang="en-US" altLang="zh-CN" b="1" dirty="0" err="1">
                <a:solidFill>
                  <a:srgbClr val="7A3E9D"/>
                </a:solidFill>
                <a:effectLst/>
              </a:rPr>
              <a:t>unique_ptr</a:t>
            </a:r>
            <a:r>
              <a:rPr lang="en-US" altLang="zh-CN" b="0" dirty="0">
                <a:solidFill>
                  <a:srgbClr val="777777"/>
                </a:solidFill>
                <a:effectLst/>
              </a:rPr>
              <a:t>&lt;</a:t>
            </a:r>
            <a:r>
              <a:rPr lang="en-US" altLang="zh-CN" b="1" dirty="0">
                <a:solidFill>
                  <a:srgbClr val="7A3E9D"/>
                </a:solidFill>
                <a:effectLst/>
              </a:rPr>
              <a:t>Executor</a:t>
            </a:r>
            <a:r>
              <a:rPr lang="en-US" altLang="zh-CN" b="0" dirty="0">
                <a:solidFill>
                  <a:srgbClr val="777777"/>
                </a:solidFill>
                <a:effectLst/>
              </a:rPr>
              <a:t>&gt;</a:t>
            </a:r>
            <a:r>
              <a:rPr lang="en-US" altLang="zh-CN" b="0" dirty="0">
                <a:solidFill>
                  <a:srgbClr val="333333"/>
                </a:solidFill>
                <a:effectLst/>
              </a:rPr>
              <a:t> </a:t>
            </a:r>
            <a:r>
              <a:rPr lang="en-US" altLang="zh-CN" b="1" dirty="0">
                <a:solidFill>
                  <a:srgbClr val="7A3E9D"/>
                </a:solidFill>
                <a:effectLst/>
              </a:rPr>
              <a:t>executor</a:t>
            </a:r>
            <a:r>
              <a:rPr lang="en-US" altLang="zh-CN" b="0" dirty="0">
                <a:solidFill>
                  <a:srgbClr val="777777"/>
                </a:solidFill>
                <a:effectLst/>
              </a:rPr>
              <a:t>(</a:t>
            </a:r>
            <a:r>
              <a:rPr lang="en-US" altLang="zh-CN" b="1" dirty="0">
                <a:solidFill>
                  <a:srgbClr val="7A3E9D"/>
                </a:solidFill>
                <a:effectLst/>
              </a:rPr>
              <a:t>Executor</a:t>
            </a:r>
            <a:r>
              <a:rPr lang="en-US" altLang="zh-CN" b="0" dirty="0">
                <a:solidFill>
                  <a:srgbClr val="777777"/>
                </a:solidFill>
                <a:effectLst/>
              </a:rPr>
              <a:t>::</a:t>
            </a:r>
            <a:r>
              <a:rPr lang="en-US" altLang="zh-CN" b="1" dirty="0" err="1">
                <a:solidFill>
                  <a:srgbClr val="AA3731"/>
                </a:solidFill>
                <a:effectLst/>
              </a:rPr>
              <a:t>NewExecutor</a:t>
            </a:r>
            <a:r>
              <a:rPr lang="en-US" altLang="zh-CN" b="0" dirty="0">
                <a:solidFill>
                  <a:srgbClr val="777777"/>
                </a:solidFill>
                <a:effectLst/>
              </a:rPr>
              <a:t>(</a:t>
            </a:r>
            <a:r>
              <a:rPr lang="en-US" altLang="zh-CN" b="0" dirty="0">
                <a:solidFill>
                  <a:srgbClr val="333333"/>
                </a:solidFill>
                <a:effectLst/>
              </a:rPr>
              <a:t>{</a:t>
            </a:r>
            <a:r>
              <a:rPr lang="en-US" altLang="zh-CN" b="0" dirty="0">
                <a:solidFill>
                  <a:srgbClr val="9C5D27"/>
                </a:solidFill>
                <a:effectLst/>
              </a:rPr>
              <a:t>0</a:t>
            </a:r>
            <a:r>
              <a:rPr lang="en-US" altLang="zh-CN" b="0" dirty="0">
                <a:solidFill>
                  <a:srgbClr val="777777"/>
                </a:solidFill>
                <a:effectLst/>
              </a:rPr>
              <a:t>,</a:t>
            </a:r>
            <a:r>
              <a:rPr lang="en-US" altLang="zh-CN" b="0" dirty="0">
                <a:solidFill>
                  <a:srgbClr val="333333"/>
                </a:solidFill>
                <a:effectLst/>
              </a:rPr>
              <a:t> </a:t>
            </a:r>
            <a:r>
              <a:rPr lang="en-US" altLang="zh-CN" b="0" dirty="0">
                <a:solidFill>
                  <a:srgbClr val="9C5D27"/>
                </a:solidFill>
                <a:effectLst/>
              </a:rPr>
              <a:t>0</a:t>
            </a:r>
            <a:r>
              <a:rPr lang="en-US" altLang="zh-CN" b="0" dirty="0">
                <a:solidFill>
                  <a:srgbClr val="777777"/>
                </a:solidFill>
                <a:effectLst/>
              </a:rPr>
              <a:t>,</a:t>
            </a:r>
            <a:r>
              <a:rPr lang="en-US" altLang="zh-CN" b="0" dirty="0">
                <a:solidFill>
                  <a:srgbClr val="333333"/>
                </a:solidFill>
                <a:effectLst/>
              </a:rPr>
              <a:t> </a:t>
            </a:r>
            <a:r>
              <a:rPr lang="en-US" altLang="zh-CN" b="0" dirty="0">
                <a:solidFill>
                  <a:srgbClr val="777777"/>
                </a:solidFill>
                <a:effectLst/>
              </a:rPr>
              <a:t>'</a:t>
            </a:r>
            <a:r>
              <a:rPr lang="en-US" altLang="zh-CN" b="0" dirty="0">
                <a:solidFill>
                  <a:srgbClr val="448C27"/>
                </a:solidFill>
                <a:effectLst/>
              </a:rPr>
              <a:t>W</a:t>
            </a:r>
            <a:r>
              <a:rPr lang="en-US" altLang="zh-CN" b="0" dirty="0">
                <a:solidFill>
                  <a:srgbClr val="777777"/>
                </a:solidFill>
                <a:effectLst/>
              </a:rPr>
              <a:t>'</a:t>
            </a:r>
            <a:r>
              <a:rPr lang="en-US" altLang="zh-CN" b="0" dirty="0">
                <a:solidFill>
                  <a:srgbClr val="333333"/>
                </a:solidFill>
                <a:effectLst/>
              </a:rPr>
              <a:t>}</a:t>
            </a:r>
            <a:r>
              <a:rPr lang="en-US" altLang="zh-CN" b="0" dirty="0">
                <a:solidFill>
                  <a:srgbClr val="777777"/>
                </a:solidFill>
                <a:effectLst/>
              </a:rPr>
              <a:t>));</a:t>
            </a:r>
            <a:endParaRPr lang="en-US" altLang="zh-CN" b="0" dirty="0">
              <a:solidFill>
                <a:srgbClr val="333333"/>
              </a:solidFill>
              <a:effectLst/>
            </a:endParaRPr>
          </a:p>
          <a:p>
            <a:br>
              <a:rPr lang="en-US" altLang="zh-CN" b="0" dirty="0">
                <a:solidFill>
                  <a:srgbClr val="333333"/>
                </a:solidFill>
                <a:effectLst/>
              </a:rPr>
            </a:br>
            <a:r>
              <a:rPr lang="en-US" altLang="zh-CN" b="0" i="1" dirty="0">
                <a:solidFill>
                  <a:srgbClr val="AAAAAA"/>
                </a:solidFill>
                <a:effectLst/>
              </a:rPr>
              <a:t>    // when</a:t>
            </a:r>
            <a:endParaRPr lang="en-US" altLang="zh-CN" b="0" dirty="0">
              <a:solidFill>
                <a:srgbClr val="333333"/>
              </a:solidFill>
              <a:effectLst/>
            </a:endParaRPr>
          </a:p>
          <a:p>
            <a:r>
              <a:rPr lang="en-US" altLang="zh-CN" b="0" dirty="0">
                <a:solidFill>
                  <a:srgbClr val="333333"/>
                </a:solidFill>
                <a:effectLst/>
              </a:rPr>
              <a:t>    </a:t>
            </a:r>
            <a:r>
              <a:rPr lang="en-US" altLang="zh-CN" b="0" dirty="0">
                <a:solidFill>
                  <a:srgbClr val="7A3E9D"/>
                </a:solidFill>
                <a:effectLst/>
              </a:rPr>
              <a:t>executor</a:t>
            </a:r>
            <a:r>
              <a:rPr lang="en-US" altLang="zh-CN" b="1" dirty="0">
                <a:solidFill>
                  <a:srgbClr val="AA3731"/>
                </a:solidFill>
                <a:effectLst/>
              </a:rPr>
              <a:t>-&gt;Execute</a:t>
            </a:r>
            <a:r>
              <a:rPr lang="en-US" altLang="zh-CN" b="0" dirty="0">
                <a:solidFill>
                  <a:srgbClr val="777777"/>
                </a:solidFill>
                <a:effectLst/>
              </a:rPr>
              <a:t>("</a:t>
            </a:r>
            <a:r>
              <a:rPr lang="en-US" altLang="zh-CN" b="0" dirty="0">
                <a:solidFill>
                  <a:srgbClr val="448C27"/>
                </a:solidFill>
                <a:effectLst/>
              </a:rPr>
              <a:t>M</a:t>
            </a:r>
            <a:r>
              <a:rPr lang="en-US" altLang="zh-CN" b="0" dirty="0">
                <a:solidFill>
                  <a:srgbClr val="777777"/>
                </a:solidFill>
                <a:effectLst/>
              </a:rPr>
              <a:t>");</a:t>
            </a:r>
            <a:endParaRPr lang="en-US" altLang="zh-CN" b="0" dirty="0">
              <a:solidFill>
                <a:srgbClr val="333333"/>
              </a:solidFill>
              <a:effectLst/>
            </a:endParaRPr>
          </a:p>
          <a:p>
            <a:br>
              <a:rPr lang="en-US" altLang="zh-CN" b="0" dirty="0">
                <a:solidFill>
                  <a:srgbClr val="333333"/>
                </a:solidFill>
                <a:effectLst/>
              </a:rPr>
            </a:br>
            <a:r>
              <a:rPr lang="en-US" altLang="zh-CN" b="0" i="1" dirty="0">
                <a:solidFill>
                  <a:srgbClr val="AAAAAA"/>
                </a:solidFill>
                <a:effectLst/>
              </a:rPr>
              <a:t>    // then</a:t>
            </a:r>
            <a:endParaRPr lang="en-US" altLang="zh-CN" b="0" dirty="0">
              <a:solidFill>
                <a:srgbClr val="333333"/>
              </a:solidFill>
              <a:effectLst/>
            </a:endParaRPr>
          </a:p>
          <a:p>
            <a:r>
              <a:rPr lang="en-US" altLang="zh-CN" b="0" dirty="0">
                <a:solidFill>
                  <a:srgbClr val="333333"/>
                </a:solidFill>
                <a:effectLst/>
              </a:rPr>
              <a:t>    </a:t>
            </a:r>
            <a:r>
              <a:rPr lang="en-US" altLang="zh-CN" b="0" dirty="0">
                <a:solidFill>
                  <a:srgbClr val="4B69C6"/>
                </a:solidFill>
                <a:effectLst/>
              </a:rPr>
              <a:t>const</a:t>
            </a:r>
            <a:r>
              <a:rPr lang="en-US" altLang="zh-CN" b="0" dirty="0">
                <a:solidFill>
                  <a:srgbClr val="333333"/>
                </a:solidFill>
                <a:effectLst/>
              </a:rPr>
              <a:t> </a:t>
            </a:r>
            <a:r>
              <a:rPr lang="en-US" altLang="zh-CN" b="1" dirty="0">
                <a:solidFill>
                  <a:srgbClr val="7A3E9D"/>
                </a:solidFill>
                <a:effectLst/>
              </a:rPr>
              <a:t>Pose</a:t>
            </a:r>
            <a:r>
              <a:rPr lang="en-US" altLang="zh-CN" b="0" dirty="0">
                <a:solidFill>
                  <a:srgbClr val="333333"/>
                </a:solidFill>
                <a:effectLst/>
              </a:rPr>
              <a:t> </a:t>
            </a:r>
            <a:r>
              <a:rPr lang="en-US" altLang="zh-CN" b="1" dirty="0">
                <a:solidFill>
                  <a:srgbClr val="7A3E9D"/>
                </a:solidFill>
                <a:effectLst/>
              </a:rPr>
              <a:t>target</a:t>
            </a:r>
            <a:r>
              <a:rPr lang="en-US" altLang="zh-CN" b="0" dirty="0">
                <a:solidFill>
                  <a:srgbClr val="777777"/>
                </a:solidFill>
                <a:effectLst/>
              </a:rPr>
              <a:t>(</a:t>
            </a:r>
            <a:r>
              <a:rPr lang="en-US" altLang="zh-CN" b="0" dirty="0">
                <a:solidFill>
                  <a:srgbClr val="333333"/>
                </a:solidFill>
                <a:effectLst/>
              </a:rPr>
              <a:t>{</a:t>
            </a:r>
            <a:r>
              <a:rPr lang="en-US" altLang="zh-CN" b="0" dirty="0">
                <a:solidFill>
                  <a:srgbClr val="777777"/>
                </a:solidFill>
                <a:effectLst/>
              </a:rPr>
              <a:t>-</a:t>
            </a:r>
            <a:r>
              <a:rPr lang="en-US" altLang="zh-CN" b="0" dirty="0">
                <a:solidFill>
                  <a:srgbClr val="9C5D27"/>
                </a:solidFill>
                <a:effectLst/>
              </a:rPr>
              <a:t>1</a:t>
            </a:r>
            <a:r>
              <a:rPr lang="en-US" altLang="zh-CN" b="0" dirty="0">
                <a:solidFill>
                  <a:srgbClr val="777777"/>
                </a:solidFill>
                <a:effectLst/>
              </a:rPr>
              <a:t>,</a:t>
            </a:r>
            <a:r>
              <a:rPr lang="en-US" altLang="zh-CN" b="0" dirty="0">
                <a:solidFill>
                  <a:srgbClr val="333333"/>
                </a:solidFill>
                <a:effectLst/>
              </a:rPr>
              <a:t> </a:t>
            </a:r>
            <a:r>
              <a:rPr lang="en-US" altLang="zh-CN" b="0" dirty="0">
                <a:solidFill>
                  <a:srgbClr val="9C5D27"/>
                </a:solidFill>
                <a:effectLst/>
              </a:rPr>
              <a:t>0</a:t>
            </a:r>
            <a:r>
              <a:rPr lang="en-US" altLang="zh-CN" b="0" dirty="0">
                <a:solidFill>
                  <a:srgbClr val="777777"/>
                </a:solidFill>
                <a:effectLst/>
              </a:rPr>
              <a:t>,</a:t>
            </a:r>
            <a:r>
              <a:rPr lang="en-US" altLang="zh-CN" b="0" dirty="0">
                <a:solidFill>
                  <a:srgbClr val="333333"/>
                </a:solidFill>
                <a:effectLst/>
              </a:rPr>
              <a:t> </a:t>
            </a:r>
            <a:r>
              <a:rPr lang="en-US" altLang="zh-CN" b="0" dirty="0">
                <a:solidFill>
                  <a:srgbClr val="777777"/>
                </a:solidFill>
                <a:effectLst/>
              </a:rPr>
              <a:t>'</a:t>
            </a:r>
            <a:r>
              <a:rPr lang="en-US" altLang="zh-CN" b="0" dirty="0">
                <a:solidFill>
                  <a:srgbClr val="448C27"/>
                </a:solidFill>
                <a:effectLst/>
              </a:rPr>
              <a:t>W</a:t>
            </a:r>
            <a:r>
              <a:rPr lang="en-US" altLang="zh-CN" b="0" dirty="0">
                <a:solidFill>
                  <a:srgbClr val="777777"/>
                </a:solidFill>
                <a:effectLst/>
              </a:rPr>
              <a:t>'</a:t>
            </a:r>
            <a:r>
              <a:rPr lang="en-US" altLang="zh-CN" b="0" dirty="0">
                <a:solidFill>
                  <a:srgbClr val="333333"/>
                </a:solidFill>
                <a:effectLst/>
              </a:rPr>
              <a:t>}</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333333"/>
                </a:solidFill>
                <a:effectLst/>
              </a:rPr>
              <a:t>    </a:t>
            </a:r>
            <a:r>
              <a:rPr lang="en-US" altLang="zh-CN" b="1" dirty="0">
                <a:solidFill>
                  <a:srgbClr val="AA3731"/>
                </a:solidFill>
                <a:effectLst/>
              </a:rPr>
              <a:t>ASSERT_EQ</a:t>
            </a:r>
            <a:r>
              <a:rPr lang="en-US" altLang="zh-CN" b="0" dirty="0">
                <a:solidFill>
                  <a:srgbClr val="777777"/>
                </a:solidFill>
                <a:effectLst/>
              </a:rPr>
              <a:t>(</a:t>
            </a:r>
            <a:r>
              <a:rPr lang="en-US" altLang="zh-CN" b="0" dirty="0">
                <a:solidFill>
                  <a:srgbClr val="7A3E9D"/>
                </a:solidFill>
                <a:effectLst/>
              </a:rPr>
              <a:t>target</a:t>
            </a:r>
            <a:r>
              <a:rPr lang="en-US" altLang="zh-CN" b="0" dirty="0">
                <a:solidFill>
                  <a:srgbClr val="777777"/>
                </a:solidFill>
                <a:effectLst/>
              </a:rPr>
              <a:t>,</a:t>
            </a:r>
            <a:r>
              <a:rPr lang="en-US" altLang="zh-CN" b="0" dirty="0">
                <a:solidFill>
                  <a:srgbClr val="333333"/>
                </a:solidFill>
                <a:effectLst/>
              </a:rPr>
              <a:t> </a:t>
            </a:r>
            <a:r>
              <a:rPr lang="en-US" altLang="zh-CN" b="0" dirty="0">
                <a:solidFill>
                  <a:srgbClr val="7A3E9D"/>
                </a:solidFill>
                <a:effectLst/>
              </a:rPr>
              <a:t>executor</a:t>
            </a:r>
            <a:r>
              <a:rPr lang="en-US" altLang="zh-CN" b="1" dirty="0">
                <a:solidFill>
                  <a:srgbClr val="AA3731"/>
                </a:solidFill>
                <a:effectLst/>
              </a:rPr>
              <a:t>-&gt;Query</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777777"/>
                </a:solidFill>
                <a:effectLst/>
              </a:rPr>
              <a:t>}</a:t>
            </a:r>
            <a:br>
              <a:rPr lang="en-US" altLang="zh-CN" b="0" dirty="0">
                <a:solidFill>
                  <a:srgbClr val="D4D4D4"/>
                </a:solidFill>
                <a:effectLst/>
              </a:rPr>
            </a:br>
            <a:r>
              <a:rPr lang="en-US" altLang="zh-CN" b="0" dirty="0">
                <a:solidFill>
                  <a:schemeClr val="tx1">
                    <a:lumMod val="95000"/>
                    <a:lumOff val="5000"/>
                  </a:schemeClr>
                </a:solidFill>
                <a:effectLst/>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用例</a:t>
            </a:r>
            <a:r>
              <a:rPr lang="en-US" altLang="zh-CN" dirty="0"/>
              <a:t>5</a:t>
            </a:r>
            <a:r>
              <a:rPr lang="zh-CN" altLang="en-US" dirty="0"/>
              <a:t>：移动指令支持，向北移动</a:t>
            </a:r>
            <a:r>
              <a:rPr lang="en-US" altLang="zh-CN" dirty="0"/>
              <a:t>1</a:t>
            </a:r>
            <a:r>
              <a:rPr lang="zh-CN" altLang="en-US" dirty="0"/>
              <a:t>步</a:t>
            </a:r>
            <a:r>
              <a:rPr lang="en-US" altLang="zh-CN" dirty="0"/>
              <a:t>-</a:t>
            </a:r>
            <a:r>
              <a:rPr lang="zh-CN" altLang="en-US" dirty="0"/>
              <a:t>测试用例设计</a:t>
            </a:r>
          </a:p>
        </p:txBody>
      </p:sp>
      <p:sp>
        <p:nvSpPr>
          <p:cNvPr id="2" name="文本框 1"/>
          <p:cNvSpPr txBox="1"/>
          <p:nvPr/>
        </p:nvSpPr>
        <p:spPr>
          <a:xfrm>
            <a:off x="731838" y="1028475"/>
            <a:ext cx="3094117" cy="430887"/>
          </a:xfrm>
          <a:prstGeom prst="rect">
            <a:avLst/>
          </a:prstGeom>
          <a:noFill/>
        </p:spPr>
        <p:txBody>
          <a:bodyPr wrap="none" rtlCol="0">
            <a:spAutoFit/>
          </a:bodyPr>
          <a:lstStyle/>
          <a:p>
            <a:r>
              <a:rPr lang="en-US" altLang="zh-CN" sz="2200" dirty="0"/>
              <a:t>Tests/ExecutorTest.cpp</a:t>
            </a:r>
            <a:endParaRPr lang="zh-CN" altLang="en-US" sz="2200" dirty="0"/>
          </a:p>
        </p:txBody>
      </p:sp>
      <p:sp>
        <p:nvSpPr>
          <p:cNvPr id="5" name="文本框 4"/>
          <p:cNvSpPr txBox="1"/>
          <p:nvPr/>
        </p:nvSpPr>
        <p:spPr>
          <a:xfrm>
            <a:off x="731838" y="1654199"/>
            <a:ext cx="10816695" cy="3970318"/>
          </a:xfrm>
          <a:prstGeom prst="rect">
            <a:avLst/>
          </a:prstGeom>
          <a:solidFill>
            <a:schemeClr val="bg1">
              <a:lumMod val="85000"/>
            </a:schemeClr>
          </a:solidFill>
        </p:spPr>
        <p:txBody>
          <a:bodyPr wrap="square" rtlCol="0">
            <a:spAutoFit/>
          </a:bodyPr>
          <a:lstStyle/>
          <a:p>
            <a:r>
              <a:rPr lang="en-US" altLang="zh-CN" b="0" dirty="0">
                <a:solidFill>
                  <a:srgbClr val="569CD6"/>
                </a:solidFill>
                <a:effectLst/>
              </a:rPr>
              <a:t>…</a:t>
            </a:r>
            <a:endParaRPr lang="en-US" altLang="zh-CN" b="0" dirty="0">
              <a:solidFill>
                <a:srgbClr val="D4D4D4"/>
              </a:solidFill>
              <a:effectLst/>
            </a:endParaRPr>
          </a:p>
          <a:p>
            <a:r>
              <a:rPr lang="en-US" altLang="zh-CN" b="1" dirty="0">
                <a:solidFill>
                  <a:srgbClr val="AA3731"/>
                </a:solidFill>
                <a:effectLst/>
              </a:rPr>
              <a:t>TEST</a:t>
            </a:r>
            <a:r>
              <a:rPr lang="en-US" altLang="zh-CN" b="0" dirty="0">
                <a:solidFill>
                  <a:srgbClr val="777777"/>
                </a:solidFill>
                <a:effectLst/>
              </a:rPr>
              <a:t>(</a:t>
            </a:r>
            <a:r>
              <a:rPr lang="en-US" altLang="zh-CN" b="0" dirty="0" err="1">
                <a:solidFill>
                  <a:srgbClr val="333333"/>
                </a:solidFill>
                <a:effectLst/>
              </a:rPr>
              <a:t>ExecutorTest</a:t>
            </a:r>
            <a:r>
              <a:rPr lang="en-US" altLang="zh-CN" b="0" dirty="0">
                <a:solidFill>
                  <a:srgbClr val="777777"/>
                </a:solidFill>
                <a:effectLst/>
              </a:rPr>
              <a:t>,</a:t>
            </a:r>
            <a:r>
              <a:rPr lang="en-US" altLang="zh-CN" b="0" dirty="0">
                <a:solidFill>
                  <a:srgbClr val="333333"/>
                </a:solidFill>
                <a:effectLst/>
              </a:rPr>
              <a:t> should_return_y_plus_1_given_command_is_M_and_facing_is_N</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777777"/>
                </a:solidFill>
                <a:effectLst/>
              </a:rPr>
              <a:t>{</a:t>
            </a:r>
            <a:endParaRPr lang="en-US" altLang="zh-CN" b="0" dirty="0">
              <a:solidFill>
                <a:srgbClr val="333333"/>
              </a:solidFill>
              <a:effectLst/>
            </a:endParaRPr>
          </a:p>
          <a:p>
            <a:r>
              <a:rPr lang="en-US" altLang="zh-CN" b="0" i="1" dirty="0">
                <a:solidFill>
                  <a:srgbClr val="AAAAAA"/>
                </a:solidFill>
                <a:effectLst/>
              </a:rPr>
              <a:t>    // given</a:t>
            </a:r>
            <a:endParaRPr lang="en-US" altLang="zh-CN" b="0" dirty="0">
              <a:solidFill>
                <a:srgbClr val="333333"/>
              </a:solidFill>
              <a:effectLst/>
            </a:endParaRPr>
          </a:p>
          <a:p>
            <a:r>
              <a:rPr lang="en-US" altLang="zh-CN" b="0" dirty="0">
                <a:solidFill>
                  <a:srgbClr val="333333"/>
                </a:solidFill>
                <a:effectLst/>
              </a:rPr>
              <a:t>    </a:t>
            </a:r>
            <a:r>
              <a:rPr lang="en-US" altLang="zh-CN" b="1" dirty="0">
                <a:solidFill>
                  <a:srgbClr val="7A3E9D"/>
                </a:solidFill>
                <a:effectLst/>
              </a:rPr>
              <a:t>std</a:t>
            </a:r>
            <a:r>
              <a:rPr lang="en-US" altLang="zh-CN" b="0" dirty="0">
                <a:solidFill>
                  <a:srgbClr val="777777"/>
                </a:solidFill>
                <a:effectLst/>
              </a:rPr>
              <a:t>::</a:t>
            </a:r>
            <a:r>
              <a:rPr lang="en-US" altLang="zh-CN" b="1" dirty="0" err="1">
                <a:solidFill>
                  <a:srgbClr val="7A3E9D"/>
                </a:solidFill>
                <a:effectLst/>
              </a:rPr>
              <a:t>unique_ptr</a:t>
            </a:r>
            <a:r>
              <a:rPr lang="en-US" altLang="zh-CN" b="0" dirty="0">
                <a:solidFill>
                  <a:srgbClr val="777777"/>
                </a:solidFill>
                <a:effectLst/>
              </a:rPr>
              <a:t>&lt;</a:t>
            </a:r>
            <a:r>
              <a:rPr lang="en-US" altLang="zh-CN" b="1" dirty="0">
                <a:solidFill>
                  <a:srgbClr val="7A3E9D"/>
                </a:solidFill>
                <a:effectLst/>
              </a:rPr>
              <a:t>Executor</a:t>
            </a:r>
            <a:r>
              <a:rPr lang="en-US" altLang="zh-CN" b="0" dirty="0">
                <a:solidFill>
                  <a:srgbClr val="777777"/>
                </a:solidFill>
                <a:effectLst/>
              </a:rPr>
              <a:t>&gt;</a:t>
            </a:r>
            <a:r>
              <a:rPr lang="en-US" altLang="zh-CN" b="0" dirty="0">
                <a:solidFill>
                  <a:srgbClr val="333333"/>
                </a:solidFill>
                <a:effectLst/>
              </a:rPr>
              <a:t> </a:t>
            </a:r>
            <a:r>
              <a:rPr lang="en-US" altLang="zh-CN" b="1" dirty="0">
                <a:solidFill>
                  <a:srgbClr val="7A3E9D"/>
                </a:solidFill>
                <a:effectLst/>
              </a:rPr>
              <a:t>executor</a:t>
            </a:r>
            <a:r>
              <a:rPr lang="en-US" altLang="zh-CN" b="0" dirty="0">
                <a:solidFill>
                  <a:srgbClr val="777777"/>
                </a:solidFill>
                <a:effectLst/>
              </a:rPr>
              <a:t>(</a:t>
            </a:r>
            <a:r>
              <a:rPr lang="en-US" altLang="zh-CN" b="1" dirty="0">
                <a:solidFill>
                  <a:srgbClr val="7A3E9D"/>
                </a:solidFill>
                <a:effectLst/>
              </a:rPr>
              <a:t>Executor</a:t>
            </a:r>
            <a:r>
              <a:rPr lang="en-US" altLang="zh-CN" b="0" dirty="0">
                <a:solidFill>
                  <a:srgbClr val="777777"/>
                </a:solidFill>
                <a:effectLst/>
              </a:rPr>
              <a:t>::</a:t>
            </a:r>
            <a:r>
              <a:rPr lang="en-US" altLang="zh-CN" b="1" dirty="0" err="1">
                <a:solidFill>
                  <a:srgbClr val="AA3731"/>
                </a:solidFill>
                <a:effectLst/>
              </a:rPr>
              <a:t>NewExecutor</a:t>
            </a:r>
            <a:r>
              <a:rPr lang="en-US" altLang="zh-CN" b="0" dirty="0">
                <a:solidFill>
                  <a:srgbClr val="777777"/>
                </a:solidFill>
                <a:effectLst/>
              </a:rPr>
              <a:t>(</a:t>
            </a:r>
            <a:r>
              <a:rPr lang="en-US" altLang="zh-CN" b="0" dirty="0">
                <a:solidFill>
                  <a:srgbClr val="333333"/>
                </a:solidFill>
                <a:effectLst/>
              </a:rPr>
              <a:t>{</a:t>
            </a:r>
            <a:r>
              <a:rPr lang="en-US" altLang="zh-CN" b="0" dirty="0">
                <a:solidFill>
                  <a:srgbClr val="9C5D27"/>
                </a:solidFill>
                <a:effectLst/>
              </a:rPr>
              <a:t>0</a:t>
            </a:r>
            <a:r>
              <a:rPr lang="en-US" altLang="zh-CN" b="0" dirty="0">
                <a:solidFill>
                  <a:srgbClr val="777777"/>
                </a:solidFill>
                <a:effectLst/>
              </a:rPr>
              <a:t>,</a:t>
            </a:r>
            <a:r>
              <a:rPr lang="en-US" altLang="zh-CN" b="0" dirty="0">
                <a:solidFill>
                  <a:srgbClr val="333333"/>
                </a:solidFill>
                <a:effectLst/>
              </a:rPr>
              <a:t> </a:t>
            </a:r>
            <a:r>
              <a:rPr lang="en-US" altLang="zh-CN" b="0" dirty="0">
                <a:solidFill>
                  <a:srgbClr val="9C5D27"/>
                </a:solidFill>
                <a:effectLst/>
              </a:rPr>
              <a:t>0</a:t>
            </a:r>
            <a:r>
              <a:rPr lang="en-US" altLang="zh-CN" b="0" dirty="0">
                <a:solidFill>
                  <a:srgbClr val="777777"/>
                </a:solidFill>
                <a:effectLst/>
              </a:rPr>
              <a:t>,</a:t>
            </a:r>
            <a:r>
              <a:rPr lang="en-US" altLang="zh-CN" b="0" dirty="0">
                <a:solidFill>
                  <a:srgbClr val="333333"/>
                </a:solidFill>
                <a:effectLst/>
              </a:rPr>
              <a:t> </a:t>
            </a:r>
            <a:r>
              <a:rPr lang="en-US" altLang="zh-CN" b="0" dirty="0">
                <a:solidFill>
                  <a:srgbClr val="777777"/>
                </a:solidFill>
                <a:effectLst/>
              </a:rPr>
              <a:t>'</a:t>
            </a:r>
            <a:r>
              <a:rPr lang="en-US" altLang="zh-CN" b="0" dirty="0">
                <a:solidFill>
                  <a:srgbClr val="448C27"/>
                </a:solidFill>
                <a:effectLst/>
              </a:rPr>
              <a:t>N</a:t>
            </a:r>
            <a:r>
              <a:rPr lang="en-US" altLang="zh-CN" b="0" dirty="0">
                <a:solidFill>
                  <a:srgbClr val="777777"/>
                </a:solidFill>
                <a:effectLst/>
              </a:rPr>
              <a:t>'</a:t>
            </a:r>
            <a:r>
              <a:rPr lang="en-US" altLang="zh-CN" b="0" dirty="0">
                <a:solidFill>
                  <a:srgbClr val="333333"/>
                </a:solidFill>
                <a:effectLst/>
              </a:rPr>
              <a:t>}</a:t>
            </a:r>
            <a:r>
              <a:rPr lang="en-US" altLang="zh-CN" b="0" dirty="0">
                <a:solidFill>
                  <a:srgbClr val="777777"/>
                </a:solidFill>
                <a:effectLst/>
              </a:rPr>
              <a:t>));</a:t>
            </a:r>
            <a:endParaRPr lang="en-US" altLang="zh-CN" b="0" dirty="0">
              <a:solidFill>
                <a:srgbClr val="333333"/>
              </a:solidFill>
              <a:effectLst/>
            </a:endParaRPr>
          </a:p>
          <a:p>
            <a:br>
              <a:rPr lang="en-US" altLang="zh-CN" b="0" dirty="0">
                <a:solidFill>
                  <a:srgbClr val="333333"/>
                </a:solidFill>
                <a:effectLst/>
              </a:rPr>
            </a:br>
            <a:r>
              <a:rPr lang="en-US" altLang="zh-CN" b="0" i="1" dirty="0">
                <a:solidFill>
                  <a:srgbClr val="AAAAAA"/>
                </a:solidFill>
                <a:effectLst/>
              </a:rPr>
              <a:t>    // when</a:t>
            </a:r>
            <a:endParaRPr lang="en-US" altLang="zh-CN" b="0" dirty="0">
              <a:solidFill>
                <a:srgbClr val="333333"/>
              </a:solidFill>
              <a:effectLst/>
            </a:endParaRPr>
          </a:p>
          <a:p>
            <a:r>
              <a:rPr lang="en-US" altLang="zh-CN" b="0" dirty="0">
                <a:solidFill>
                  <a:srgbClr val="333333"/>
                </a:solidFill>
                <a:effectLst/>
              </a:rPr>
              <a:t>    </a:t>
            </a:r>
            <a:r>
              <a:rPr lang="en-US" altLang="zh-CN" b="0" dirty="0">
                <a:solidFill>
                  <a:srgbClr val="7A3E9D"/>
                </a:solidFill>
                <a:effectLst/>
              </a:rPr>
              <a:t>executor</a:t>
            </a:r>
            <a:r>
              <a:rPr lang="en-US" altLang="zh-CN" b="1" dirty="0">
                <a:solidFill>
                  <a:srgbClr val="AA3731"/>
                </a:solidFill>
                <a:effectLst/>
              </a:rPr>
              <a:t>-&gt;Execute</a:t>
            </a:r>
            <a:r>
              <a:rPr lang="en-US" altLang="zh-CN" b="0" dirty="0">
                <a:solidFill>
                  <a:srgbClr val="777777"/>
                </a:solidFill>
                <a:effectLst/>
              </a:rPr>
              <a:t>("</a:t>
            </a:r>
            <a:r>
              <a:rPr lang="en-US" altLang="zh-CN" b="0" dirty="0">
                <a:solidFill>
                  <a:srgbClr val="448C27"/>
                </a:solidFill>
                <a:effectLst/>
              </a:rPr>
              <a:t>M</a:t>
            </a:r>
            <a:r>
              <a:rPr lang="en-US" altLang="zh-CN" b="0" dirty="0">
                <a:solidFill>
                  <a:srgbClr val="777777"/>
                </a:solidFill>
                <a:effectLst/>
              </a:rPr>
              <a:t>");</a:t>
            </a:r>
            <a:endParaRPr lang="en-US" altLang="zh-CN" b="0" dirty="0">
              <a:solidFill>
                <a:srgbClr val="333333"/>
              </a:solidFill>
              <a:effectLst/>
            </a:endParaRPr>
          </a:p>
          <a:p>
            <a:br>
              <a:rPr lang="en-US" altLang="zh-CN" b="0" dirty="0">
                <a:solidFill>
                  <a:srgbClr val="333333"/>
                </a:solidFill>
                <a:effectLst/>
              </a:rPr>
            </a:br>
            <a:r>
              <a:rPr lang="en-US" altLang="zh-CN" b="0" i="1" dirty="0">
                <a:solidFill>
                  <a:srgbClr val="AAAAAA"/>
                </a:solidFill>
                <a:effectLst/>
              </a:rPr>
              <a:t>    // then</a:t>
            </a:r>
            <a:endParaRPr lang="en-US" altLang="zh-CN" b="0" dirty="0">
              <a:solidFill>
                <a:srgbClr val="333333"/>
              </a:solidFill>
              <a:effectLst/>
            </a:endParaRPr>
          </a:p>
          <a:p>
            <a:r>
              <a:rPr lang="en-US" altLang="zh-CN" b="0" dirty="0">
                <a:solidFill>
                  <a:srgbClr val="333333"/>
                </a:solidFill>
                <a:effectLst/>
              </a:rPr>
              <a:t>    </a:t>
            </a:r>
            <a:r>
              <a:rPr lang="en-US" altLang="zh-CN" b="0" dirty="0">
                <a:solidFill>
                  <a:srgbClr val="4B69C6"/>
                </a:solidFill>
                <a:effectLst/>
              </a:rPr>
              <a:t>const</a:t>
            </a:r>
            <a:r>
              <a:rPr lang="en-US" altLang="zh-CN" b="0" dirty="0">
                <a:solidFill>
                  <a:srgbClr val="333333"/>
                </a:solidFill>
                <a:effectLst/>
              </a:rPr>
              <a:t> </a:t>
            </a:r>
            <a:r>
              <a:rPr lang="en-US" altLang="zh-CN" b="1" dirty="0">
                <a:solidFill>
                  <a:srgbClr val="7A3E9D"/>
                </a:solidFill>
                <a:effectLst/>
              </a:rPr>
              <a:t>Pose</a:t>
            </a:r>
            <a:r>
              <a:rPr lang="en-US" altLang="zh-CN" b="0" dirty="0">
                <a:solidFill>
                  <a:srgbClr val="333333"/>
                </a:solidFill>
                <a:effectLst/>
              </a:rPr>
              <a:t> </a:t>
            </a:r>
            <a:r>
              <a:rPr lang="en-US" altLang="zh-CN" b="1" dirty="0">
                <a:solidFill>
                  <a:srgbClr val="7A3E9D"/>
                </a:solidFill>
                <a:effectLst/>
              </a:rPr>
              <a:t>target</a:t>
            </a:r>
            <a:r>
              <a:rPr lang="en-US" altLang="zh-CN" b="0" dirty="0">
                <a:solidFill>
                  <a:srgbClr val="777777"/>
                </a:solidFill>
                <a:effectLst/>
              </a:rPr>
              <a:t>(</a:t>
            </a:r>
            <a:r>
              <a:rPr lang="en-US" altLang="zh-CN" b="0" dirty="0">
                <a:solidFill>
                  <a:srgbClr val="333333"/>
                </a:solidFill>
                <a:effectLst/>
              </a:rPr>
              <a:t>{</a:t>
            </a:r>
            <a:r>
              <a:rPr lang="en-US" altLang="zh-CN" b="0" dirty="0">
                <a:solidFill>
                  <a:srgbClr val="9C5D27"/>
                </a:solidFill>
                <a:effectLst/>
              </a:rPr>
              <a:t>0</a:t>
            </a:r>
            <a:r>
              <a:rPr lang="en-US" altLang="zh-CN" b="0" dirty="0">
                <a:solidFill>
                  <a:srgbClr val="777777"/>
                </a:solidFill>
                <a:effectLst/>
              </a:rPr>
              <a:t>,</a:t>
            </a:r>
            <a:r>
              <a:rPr lang="en-US" altLang="zh-CN" b="0" dirty="0">
                <a:solidFill>
                  <a:srgbClr val="333333"/>
                </a:solidFill>
                <a:effectLst/>
              </a:rPr>
              <a:t> </a:t>
            </a:r>
            <a:r>
              <a:rPr lang="en-US" altLang="zh-CN" b="0" dirty="0">
                <a:solidFill>
                  <a:srgbClr val="9C5D27"/>
                </a:solidFill>
                <a:effectLst/>
              </a:rPr>
              <a:t>1</a:t>
            </a:r>
            <a:r>
              <a:rPr lang="en-US" altLang="zh-CN" b="0" dirty="0">
                <a:solidFill>
                  <a:srgbClr val="777777"/>
                </a:solidFill>
                <a:effectLst/>
              </a:rPr>
              <a:t>,</a:t>
            </a:r>
            <a:r>
              <a:rPr lang="en-US" altLang="zh-CN" b="0" dirty="0">
                <a:solidFill>
                  <a:srgbClr val="333333"/>
                </a:solidFill>
                <a:effectLst/>
              </a:rPr>
              <a:t> </a:t>
            </a:r>
            <a:r>
              <a:rPr lang="en-US" altLang="zh-CN" b="0" dirty="0">
                <a:solidFill>
                  <a:srgbClr val="777777"/>
                </a:solidFill>
                <a:effectLst/>
              </a:rPr>
              <a:t>'</a:t>
            </a:r>
            <a:r>
              <a:rPr lang="en-US" altLang="zh-CN" b="0" dirty="0">
                <a:solidFill>
                  <a:srgbClr val="448C27"/>
                </a:solidFill>
                <a:effectLst/>
              </a:rPr>
              <a:t>N</a:t>
            </a:r>
            <a:r>
              <a:rPr lang="en-US" altLang="zh-CN" b="0" dirty="0">
                <a:solidFill>
                  <a:srgbClr val="777777"/>
                </a:solidFill>
                <a:effectLst/>
              </a:rPr>
              <a:t>'</a:t>
            </a:r>
            <a:r>
              <a:rPr lang="en-US" altLang="zh-CN" b="0" dirty="0">
                <a:solidFill>
                  <a:srgbClr val="333333"/>
                </a:solidFill>
                <a:effectLst/>
              </a:rPr>
              <a:t>}</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333333"/>
                </a:solidFill>
                <a:effectLst/>
              </a:rPr>
              <a:t>    </a:t>
            </a:r>
            <a:r>
              <a:rPr lang="en-US" altLang="zh-CN" b="1" dirty="0">
                <a:solidFill>
                  <a:srgbClr val="AA3731"/>
                </a:solidFill>
                <a:effectLst/>
              </a:rPr>
              <a:t>ASSERT_EQ</a:t>
            </a:r>
            <a:r>
              <a:rPr lang="en-US" altLang="zh-CN" b="0" dirty="0">
                <a:solidFill>
                  <a:srgbClr val="777777"/>
                </a:solidFill>
                <a:effectLst/>
              </a:rPr>
              <a:t>(</a:t>
            </a:r>
            <a:r>
              <a:rPr lang="en-US" altLang="zh-CN" b="0" dirty="0">
                <a:solidFill>
                  <a:srgbClr val="7A3E9D"/>
                </a:solidFill>
                <a:effectLst/>
              </a:rPr>
              <a:t>target</a:t>
            </a:r>
            <a:r>
              <a:rPr lang="en-US" altLang="zh-CN" b="0" dirty="0">
                <a:solidFill>
                  <a:srgbClr val="777777"/>
                </a:solidFill>
                <a:effectLst/>
              </a:rPr>
              <a:t>,</a:t>
            </a:r>
            <a:r>
              <a:rPr lang="en-US" altLang="zh-CN" b="0" dirty="0">
                <a:solidFill>
                  <a:srgbClr val="333333"/>
                </a:solidFill>
                <a:effectLst/>
              </a:rPr>
              <a:t> </a:t>
            </a:r>
            <a:r>
              <a:rPr lang="en-US" altLang="zh-CN" b="0" dirty="0">
                <a:solidFill>
                  <a:srgbClr val="7A3E9D"/>
                </a:solidFill>
                <a:effectLst/>
              </a:rPr>
              <a:t>executor</a:t>
            </a:r>
            <a:r>
              <a:rPr lang="en-US" altLang="zh-CN" b="1" dirty="0">
                <a:solidFill>
                  <a:srgbClr val="AA3731"/>
                </a:solidFill>
                <a:effectLst/>
              </a:rPr>
              <a:t>-&gt;Query</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777777"/>
                </a:solidFill>
                <a:effectLst/>
              </a:rPr>
              <a:t>}</a:t>
            </a:r>
            <a:endParaRPr lang="en-US" altLang="zh-CN" b="0" dirty="0">
              <a:solidFill>
                <a:srgbClr val="333333"/>
              </a:solidFill>
              <a:effectLst/>
            </a:endParaRPr>
          </a:p>
          <a:p>
            <a:r>
              <a:rPr lang="en-US" altLang="zh-CN" b="0" dirty="0">
                <a:solidFill>
                  <a:schemeClr val="tx1">
                    <a:lumMod val="95000"/>
                    <a:lumOff val="5000"/>
                  </a:schemeClr>
                </a:solidFill>
                <a:effectLst/>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用例</a:t>
            </a:r>
            <a:r>
              <a:rPr lang="en-US" altLang="zh-CN" dirty="0"/>
              <a:t>6</a:t>
            </a:r>
            <a:r>
              <a:rPr lang="zh-CN" altLang="en-US" dirty="0"/>
              <a:t>：移动指令支持，向南移动</a:t>
            </a:r>
            <a:r>
              <a:rPr lang="en-US" altLang="zh-CN" dirty="0"/>
              <a:t>1</a:t>
            </a:r>
            <a:r>
              <a:rPr lang="zh-CN" altLang="en-US" dirty="0"/>
              <a:t>步</a:t>
            </a:r>
            <a:r>
              <a:rPr lang="en-US" altLang="zh-CN" dirty="0"/>
              <a:t>-</a:t>
            </a:r>
            <a:r>
              <a:rPr lang="zh-CN" altLang="en-US" dirty="0"/>
              <a:t>测试用例设计</a:t>
            </a:r>
          </a:p>
        </p:txBody>
      </p:sp>
      <p:sp>
        <p:nvSpPr>
          <p:cNvPr id="2" name="文本框 1"/>
          <p:cNvSpPr txBox="1"/>
          <p:nvPr/>
        </p:nvSpPr>
        <p:spPr>
          <a:xfrm>
            <a:off x="731838" y="1038315"/>
            <a:ext cx="3094117" cy="430887"/>
          </a:xfrm>
          <a:prstGeom prst="rect">
            <a:avLst/>
          </a:prstGeom>
          <a:noFill/>
        </p:spPr>
        <p:txBody>
          <a:bodyPr wrap="none" rtlCol="0">
            <a:spAutoFit/>
          </a:bodyPr>
          <a:lstStyle/>
          <a:p>
            <a:r>
              <a:rPr lang="en-US" altLang="zh-CN" sz="2200" dirty="0"/>
              <a:t>Tests/ExecutorTest.cpp</a:t>
            </a:r>
            <a:endParaRPr lang="zh-CN" altLang="en-US" sz="2200" dirty="0"/>
          </a:p>
        </p:txBody>
      </p:sp>
      <p:sp>
        <p:nvSpPr>
          <p:cNvPr id="5" name="文本框 4"/>
          <p:cNvSpPr txBox="1"/>
          <p:nvPr/>
        </p:nvSpPr>
        <p:spPr>
          <a:xfrm>
            <a:off x="731838" y="1633923"/>
            <a:ext cx="10728325" cy="3970318"/>
          </a:xfrm>
          <a:prstGeom prst="rect">
            <a:avLst/>
          </a:prstGeom>
          <a:solidFill>
            <a:schemeClr val="bg1">
              <a:lumMod val="85000"/>
            </a:schemeClr>
          </a:solidFill>
        </p:spPr>
        <p:txBody>
          <a:bodyPr wrap="square" rtlCol="0">
            <a:spAutoFit/>
          </a:bodyPr>
          <a:lstStyle/>
          <a:p>
            <a:r>
              <a:rPr lang="en-US" altLang="zh-CN" b="0" dirty="0">
                <a:solidFill>
                  <a:srgbClr val="569CD6"/>
                </a:solidFill>
                <a:effectLst/>
              </a:rPr>
              <a:t>…</a:t>
            </a:r>
            <a:endParaRPr lang="en-US" altLang="zh-CN" b="0" dirty="0">
              <a:solidFill>
                <a:srgbClr val="D4D4D4"/>
              </a:solidFill>
              <a:effectLst/>
            </a:endParaRPr>
          </a:p>
          <a:p>
            <a:r>
              <a:rPr lang="en-US" altLang="zh-CN" b="1" dirty="0">
                <a:solidFill>
                  <a:srgbClr val="AA3731"/>
                </a:solidFill>
                <a:effectLst/>
              </a:rPr>
              <a:t>TEST</a:t>
            </a:r>
            <a:r>
              <a:rPr lang="en-US" altLang="zh-CN" b="0" dirty="0">
                <a:solidFill>
                  <a:srgbClr val="777777"/>
                </a:solidFill>
                <a:effectLst/>
              </a:rPr>
              <a:t>(</a:t>
            </a:r>
            <a:r>
              <a:rPr lang="en-US" altLang="zh-CN" b="0" dirty="0" err="1">
                <a:solidFill>
                  <a:srgbClr val="333333"/>
                </a:solidFill>
                <a:effectLst/>
              </a:rPr>
              <a:t>ExecutorTest</a:t>
            </a:r>
            <a:r>
              <a:rPr lang="en-US" altLang="zh-CN" b="0" dirty="0">
                <a:solidFill>
                  <a:srgbClr val="777777"/>
                </a:solidFill>
                <a:effectLst/>
              </a:rPr>
              <a:t>,</a:t>
            </a:r>
            <a:r>
              <a:rPr lang="en-US" altLang="zh-CN" b="0" dirty="0">
                <a:solidFill>
                  <a:srgbClr val="333333"/>
                </a:solidFill>
                <a:effectLst/>
              </a:rPr>
              <a:t> should_return_y_minus_1_given_command_is_M_and_facing_is_S</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777777"/>
                </a:solidFill>
                <a:effectLst/>
              </a:rPr>
              <a:t>{</a:t>
            </a:r>
            <a:endParaRPr lang="en-US" altLang="zh-CN" b="0" dirty="0">
              <a:solidFill>
                <a:srgbClr val="333333"/>
              </a:solidFill>
              <a:effectLst/>
            </a:endParaRPr>
          </a:p>
          <a:p>
            <a:r>
              <a:rPr lang="en-US" altLang="zh-CN" b="0" i="1" dirty="0">
                <a:solidFill>
                  <a:srgbClr val="AAAAAA"/>
                </a:solidFill>
                <a:effectLst/>
              </a:rPr>
              <a:t>    // given</a:t>
            </a:r>
            <a:endParaRPr lang="en-US" altLang="zh-CN" b="0" dirty="0">
              <a:solidFill>
                <a:srgbClr val="333333"/>
              </a:solidFill>
              <a:effectLst/>
            </a:endParaRPr>
          </a:p>
          <a:p>
            <a:r>
              <a:rPr lang="en-US" altLang="zh-CN" b="0" dirty="0">
                <a:solidFill>
                  <a:srgbClr val="333333"/>
                </a:solidFill>
                <a:effectLst/>
              </a:rPr>
              <a:t>    </a:t>
            </a:r>
            <a:r>
              <a:rPr lang="en-US" altLang="zh-CN" b="1" dirty="0">
                <a:solidFill>
                  <a:srgbClr val="7A3E9D"/>
                </a:solidFill>
                <a:effectLst/>
              </a:rPr>
              <a:t>std</a:t>
            </a:r>
            <a:r>
              <a:rPr lang="en-US" altLang="zh-CN" b="0" dirty="0">
                <a:solidFill>
                  <a:srgbClr val="777777"/>
                </a:solidFill>
                <a:effectLst/>
              </a:rPr>
              <a:t>::</a:t>
            </a:r>
            <a:r>
              <a:rPr lang="en-US" altLang="zh-CN" b="1" dirty="0" err="1">
                <a:solidFill>
                  <a:srgbClr val="7A3E9D"/>
                </a:solidFill>
                <a:effectLst/>
              </a:rPr>
              <a:t>unique_ptr</a:t>
            </a:r>
            <a:r>
              <a:rPr lang="en-US" altLang="zh-CN" b="0" dirty="0">
                <a:solidFill>
                  <a:srgbClr val="777777"/>
                </a:solidFill>
                <a:effectLst/>
              </a:rPr>
              <a:t>&lt;</a:t>
            </a:r>
            <a:r>
              <a:rPr lang="en-US" altLang="zh-CN" b="1" dirty="0">
                <a:solidFill>
                  <a:srgbClr val="7A3E9D"/>
                </a:solidFill>
                <a:effectLst/>
              </a:rPr>
              <a:t>Executor</a:t>
            </a:r>
            <a:r>
              <a:rPr lang="en-US" altLang="zh-CN" b="0" dirty="0">
                <a:solidFill>
                  <a:srgbClr val="777777"/>
                </a:solidFill>
                <a:effectLst/>
              </a:rPr>
              <a:t>&gt;</a:t>
            </a:r>
            <a:r>
              <a:rPr lang="en-US" altLang="zh-CN" b="0" dirty="0">
                <a:solidFill>
                  <a:srgbClr val="333333"/>
                </a:solidFill>
                <a:effectLst/>
              </a:rPr>
              <a:t> </a:t>
            </a:r>
            <a:r>
              <a:rPr lang="en-US" altLang="zh-CN" b="1" dirty="0">
                <a:solidFill>
                  <a:srgbClr val="7A3E9D"/>
                </a:solidFill>
                <a:effectLst/>
              </a:rPr>
              <a:t>executor</a:t>
            </a:r>
            <a:r>
              <a:rPr lang="en-US" altLang="zh-CN" b="0" dirty="0">
                <a:solidFill>
                  <a:srgbClr val="777777"/>
                </a:solidFill>
                <a:effectLst/>
              </a:rPr>
              <a:t>(</a:t>
            </a:r>
            <a:r>
              <a:rPr lang="en-US" altLang="zh-CN" b="1" dirty="0">
                <a:solidFill>
                  <a:srgbClr val="7A3E9D"/>
                </a:solidFill>
                <a:effectLst/>
              </a:rPr>
              <a:t>Executor</a:t>
            </a:r>
            <a:r>
              <a:rPr lang="en-US" altLang="zh-CN" b="0" dirty="0">
                <a:solidFill>
                  <a:srgbClr val="777777"/>
                </a:solidFill>
                <a:effectLst/>
              </a:rPr>
              <a:t>::</a:t>
            </a:r>
            <a:r>
              <a:rPr lang="en-US" altLang="zh-CN" b="1" dirty="0" err="1">
                <a:solidFill>
                  <a:srgbClr val="AA3731"/>
                </a:solidFill>
                <a:effectLst/>
              </a:rPr>
              <a:t>NewExecutor</a:t>
            </a:r>
            <a:r>
              <a:rPr lang="en-US" altLang="zh-CN" b="0" dirty="0">
                <a:solidFill>
                  <a:srgbClr val="777777"/>
                </a:solidFill>
                <a:effectLst/>
              </a:rPr>
              <a:t>(</a:t>
            </a:r>
            <a:r>
              <a:rPr lang="en-US" altLang="zh-CN" b="0" dirty="0">
                <a:solidFill>
                  <a:srgbClr val="333333"/>
                </a:solidFill>
                <a:effectLst/>
              </a:rPr>
              <a:t>{</a:t>
            </a:r>
            <a:r>
              <a:rPr lang="en-US" altLang="zh-CN" b="0" dirty="0">
                <a:solidFill>
                  <a:srgbClr val="9C5D27"/>
                </a:solidFill>
                <a:effectLst/>
              </a:rPr>
              <a:t>0</a:t>
            </a:r>
            <a:r>
              <a:rPr lang="en-US" altLang="zh-CN" b="0" dirty="0">
                <a:solidFill>
                  <a:srgbClr val="777777"/>
                </a:solidFill>
                <a:effectLst/>
              </a:rPr>
              <a:t>,</a:t>
            </a:r>
            <a:r>
              <a:rPr lang="en-US" altLang="zh-CN" b="0" dirty="0">
                <a:solidFill>
                  <a:srgbClr val="333333"/>
                </a:solidFill>
                <a:effectLst/>
              </a:rPr>
              <a:t> </a:t>
            </a:r>
            <a:r>
              <a:rPr lang="en-US" altLang="zh-CN" b="0" dirty="0">
                <a:solidFill>
                  <a:srgbClr val="9C5D27"/>
                </a:solidFill>
                <a:effectLst/>
              </a:rPr>
              <a:t>0</a:t>
            </a:r>
            <a:r>
              <a:rPr lang="en-US" altLang="zh-CN" b="0" dirty="0">
                <a:solidFill>
                  <a:srgbClr val="777777"/>
                </a:solidFill>
                <a:effectLst/>
              </a:rPr>
              <a:t>,</a:t>
            </a:r>
            <a:r>
              <a:rPr lang="en-US" altLang="zh-CN" b="0" dirty="0">
                <a:solidFill>
                  <a:srgbClr val="333333"/>
                </a:solidFill>
                <a:effectLst/>
              </a:rPr>
              <a:t> </a:t>
            </a:r>
            <a:r>
              <a:rPr lang="en-US" altLang="zh-CN" b="0" dirty="0">
                <a:solidFill>
                  <a:srgbClr val="777777"/>
                </a:solidFill>
                <a:effectLst/>
              </a:rPr>
              <a:t>'</a:t>
            </a:r>
            <a:r>
              <a:rPr lang="en-US" altLang="zh-CN" b="0" dirty="0">
                <a:solidFill>
                  <a:srgbClr val="448C27"/>
                </a:solidFill>
                <a:effectLst/>
              </a:rPr>
              <a:t>S</a:t>
            </a:r>
            <a:r>
              <a:rPr lang="en-US" altLang="zh-CN" b="0" dirty="0">
                <a:solidFill>
                  <a:srgbClr val="777777"/>
                </a:solidFill>
                <a:effectLst/>
              </a:rPr>
              <a:t>'</a:t>
            </a:r>
            <a:r>
              <a:rPr lang="en-US" altLang="zh-CN" b="0" dirty="0">
                <a:solidFill>
                  <a:srgbClr val="333333"/>
                </a:solidFill>
                <a:effectLst/>
              </a:rPr>
              <a:t>}</a:t>
            </a:r>
            <a:r>
              <a:rPr lang="en-US" altLang="zh-CN" b="0" dirty="0">
                <a:solidFill>
                  <a:srgbClr val="777777"/>
                </a:solidFill>
                <a:effectLst/>
              </a:rPr>
              <a:t>));</a:t>
            </a:r>
            <a:endParaRPr lang="en-US" altLang="zh-CN" b="0" dirty="0">
              <a:solidFill>
                <a:srgbClr val="333333"/>
              </a:solidFill>
              <a:effectLst/>
            </a:endParaRPr>
          </a:p>
          <a:p>
            <a:br>
              <a:rPr lang="en-US" altLang="zh-CN" b="0" dirty="0">
                <a:solidFill>
                  <a:srgbClr val="333333"/>
                </a:solidFill>
                <a:effectLst/>
              </a:rPr>
            </a:br>
            <a:r>
              <a:rPr lang="en-US" altLang="zh-CN" b="0" i="1" dirty="0">
                <a:solidFill>
                  <a:srgbClr val="AAAAAA"/>
                </a:solidFill>
                <a:effectLst/>
              </a:rPr>
              <a:t>    // when</a:t>
            </a:r>
            <a:endParaRPr lang="en-US" altLang="zh-CN" b="0" dirty="0">
              <a:solidFill>
                <a:srgbClr val="333333"/>
              </a:solidFill>
              <a:effectLst/>
            </a:endParaRPr>
          </a:p>
          <a:p>
            <a:r>
              <a:rPr lang="en-US" altLang="zh-CN" b="0" dirty="0">
                <a:solidFill>
                  <a:srgbClr val="333333"/>
                </a:solidFill>
                <a:effectLst/>
              </a:rPr>
              <a:t>    </a:t>
            </a:r>
            <a:r>
              <a:rPr lang="en-US" altLang="zh-CN" b="0" dirty="0">
                <a:solidFill>
                  <a:srgbClr val="7A3E9D"/>
                </a:solidFill>
                <a:effectLst/>
              </a:rPr>
              <a:t>executor</a:t>
            </a:r>
            <a:r>
              <a:rPr lang="en-US" altLang="zh-CN" b="1" dirty="0">
                <a:solidFill>
                  <a:srgbClr val="AA3731"/>
                </a:solidFill>
                <a:effectLst/>
              </a:rPr>
              <a:t>-&gt;Execute</a:t>
            </a:r>
            <a:r>
              <a:rPr lang="en-US" altLang="zh-CN" b="0" dirty="0">
                <a:solidFill>
                  <a:srgbClr val="777777"/>
                </a:solidFill>
                <a:effectLst/>
              </a:rPr>
              <a:t>("</a:t>
            </a:r>
            <a:r>
              <a:rPr lang="en-US" altLang="zh-CN" b="0" dirty="0">
                <a:solidFill>
                  <a:srgbClr val="448C27"/>
                </a:solidFill>
                <a:effectLst/>
              </a:rPr>
              <a:t>M</a:t>
            </a:r>
            <a:r>
              <a:rPr lang="en-US" altLang="zh-CN" b="0" dirty="0">
                <a:solidFill>
                  <a:srgbClr val="777777"/>
                </a:solidFill>
                <a:effectLst/>
              </a:rPr>
              <a:t>");</a:t>
            </a:r>
            <a:endParaRPr lang="en-US" altLang="zh-CN" b="0" dirty="0">
              <a:solidFill>
                <a:srgbClr val="333333"/>
              </a:solidFill>
              <a:effectLst/>
            </a:endParaRPr>
          </a:p>
          <a:p>
            <a:br>
              <a:rPr lang="en-US" altLang="zh-CN" b="0" dirty="0">
                <a:solidFill>
                  <a:srgbClr val="333333"/>
                </a:solidFill>
                <a:effectLst/>
              </a:rPr>
            </a:br>
            <a:r>
              <a:rPr lang="en-US" altLang="zh-CN" b="0" i="1" dirty="0">
                <a:solidFill>
                  <a:srgbClr val="AAAAAA"/>
                </a:solidFill>
                <a:effectLst/>
              </a:rPr>
              <a:t>    // then</a:t>
            </a:r>
            <a:endParaRPr lang="en-US" altLang="zh-CN" b="0" dirty="0">
              <a:solidFill>
                <a:srgbClr val="333333"/>
              </a:solidFill>
              <a:effectLst/>
            </a:endParaRPr>
          </a:p>
          <a:p>
            <a:r>
              <a:rPr lang="en-US" altLang="zh-CN" b="0" dirty="0">
                <a:solidFill>
                  <a:srgbClr val="333333"/>
                </a:solidFill>
                <a:effectLst/>
              </a:rPr>
              <a:t>    </a:t>
            </a:r>
            <a:r>
              <a:rPr lang="en-US" altLang="zh-CN" b="0" dirty="0">
                <a:solidFill>
                  <a:srgbClr val="4B69C6"/>
                </a:solidFill>
                <a:effectLst/>
              </a:rPr>
              <a:t>const</a:t>
            </a:r>
            <a:r>
              <a:rPr lang="en-US" altLang="zh-CN" b="0" dirty="0">
                <a:solidFill>
                  <a:srgbClr val="333333"/>
                </a:solidFill>
                <a:effectLst/>
              </a:rPr>
              <a:t> </a:t>
            </a:r>
            <a:r>
              <a:rPr lang="en-US" altLang="zh-CN" b="1" dirty="0">
                <a:solidFill>
                  <a:srgbClr val="7A3E9D"/>
                </a:solidFill>
                <a:effectLst/>
              </a:rPr>
              <a:t>Pose</a:t>
            </a:r>
            <a:r>
              <a:rPr lang="en-US" altLang="zh-CN" b="0" dirty="0">
                <a:solidFill>
                  <a:srgbClr val="333333"/>
                </a:solidFill>
                <a:effectLst/>
              </a:rPr>
              <a:t> </a:t>
            </a:r>
            <a:r>
              <a:rPr lang="en-US" altLang="zh-CN" b="1" dirty="0">
                <a:solidFill>
                  <a:srgbClr val="7A3E9D"/>
                </a:solidFill>
                <a:effectLst/>
              </a:rPr>
              <a:t>target</a:t>
            </a:r>
            <a:r>
              <a:rPr lang="en-US" altLang="zh-CN" b="0" dirty="0">
                <a:solidFill>
                  <a:srgbClr val="777777"/>
                </a:solidFill>
                <a:effectLst/>
              </a:rPr>
              <a:t>(</a:t>
            </a:r>
            <a:r>
              <a:rPr lang="en-US" altLang="zh-CN" b="0" dirty="0">
                <a:solidFill>
                  <a:srgbClr val="333333"/>
                </a:solidFill>
                <a:effectLst/>
              </a:rPr>
              <a:t>{</a:t>
            </a:r>
            <a:r>
              <a:rPr lang="en-US" altLang="zh-CN" b="0" dirty="0">
                <a:solidFill>
                  <a:srgbClr val="9C5D27"/>
                </a:solidFill>
                <a:effectLst/>
              </a:rPr>
              <a:t>0</a:t>
            </a:r>
            <a:r>
              <a:rPr lang="en-US" altLang="zh-CN" b="0" dirty="0">
                <a:solidFill>
                  <a:srgbClr val="777777"/>
                </a:solidFill>
                <a:effectLst/>
              </a:rPr>
              <a:t>,</a:t>
            </a:r>
            <a:r>
              <a:rPr lang="en-US" altLang="zh-CN" b="0" dirty="0">
                <a:solidFill>
                  <a:srgbClr val="333333"/>
                </a:solidFill>
                <a:effectLst/>
              </a:rPr>
              <a:t> </a:t>
            </a:r>
            <a:r>
              <a:rPr lang="en-US" altLang="zh-CN" b="0" dirty="0">
                <a:solidFill>
                  <a:srgbClr val="777777"/>
                </a:solidFill>
                <a:effectLst/>
              </a:rPr>
              <a:t>-</a:t>
            </a:r>
            <a:r>
              <a:rPr lang="en-US" altLang="zh-CN" b="0" dirty="0">
                <a:solidFill>
                  <a:srgbClr val="9C5D27"/>
                </a:solidFill>
                <a:effectLst/>
              </a:rPr>
              <a:t>1</a:t>
            </a:r>
            <a:r>
              <a:rPr lang="en-US" altLang="zh-CN" b="0" dirty="0">
                <a:solidFill>
                  <a:srgbClr val="777777"/>
                </a:solidFill>
                <a:effectLst/>
              </a:rPr>
              <a:t>,</a:t>
            </a:r>
            <a:r>
              <a:rPr lang="en-US" altLang="zh-CN" b="0" dirty="0">
                <a:solidFill>
                  <a:srgbClr val="333333"/>
                </a:solidFill>
                <a:effectLst/>
              </a:rPr>
              <a:t> </a:t>
            </a:r>
            <a:r>
              <a:rPr lang="en-US" altLang="zh-CN" b="0" dirty="0">
                <a:solidFill>
                  <a:srgbClr val="777777"/>
                </a:solidFill>
                <a:effectLst/>
              </a:rPr>
              <a:t>'</a:t>
            </a:r>
            <a:r>
              <a:rPr lang="en-US" altLang="zh-CN" b="0" dirty="0">
                <a:solidFill>
                  <a:srgbClr val="448C27"/>
                </a:solidFill>
                <a:effectLst/>
              </a:rPr>
              <a:t>S</a:t>
            </a:r>
            <a:r>
              <a:rPr lang="en-US" altLang="zh-CN" b="0" dirty="0">
                <a:solidFill>
                  <a:srgbClr val="777777"/>
                </a:solidFill>
                <a:effectLst/>
              </a:rPr>
              <a:t>'</a:t>
            </a:r>
            <a:r>
              <a:rPr lang="en-US" altLang="zh-CN" b="0" dirty="0">
                <a:solidFill>
                  <a:srgbClr val="333333"/>
                </a:solidFill>
                <a:effectLst/>
              </a:rPr>
              <a:t>}</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333333"/>
                </a:solidFill>
                <a:effectLst/>
              </a:rPr>
              <a:t>    </a:t>
            </a:r>
            <a:r>
              <a:rPr lang="en-US" altLang="zh-CN" b="1" dirty="0">
                <a:solidFill>
                  <a:srgbClr val="AA3731"/>
                </a:solidFill>
                <a:effectLst/>
              </a:rPr>
              <a:t>ASSERT_EQ</a:t>
            </a:r>
            <a:r>
              <a:rPr lang="en-US" altLang="zh-CN" b="0" dirty="0">
                <a:solidFill>
                  <a:srgbClr val="777777"/>
                </a:solidFill>
                <a:effectLst/>
              </a:rPr>
              <a:t>(</a:t>
            </a:r>
            <a:r>
              <a:rPr lang="en-US" altLang="zh-CN" b="0" dirty="0">
                <a:solidFill>
                  <a:srgbClr val="7A3E9D"/>
                </a:solidFill>
                <a:effectLst/>
              </a:rPr>
              <a:t>target</a:t>
            </a:r>
            <a:r>
              <a:rPr lang="en-US" altLang="zh-CN" b="0" dirty="0">
                <a:solidFill>
                  <a:srgbClr val="777777"/>
                </a:solidFill>
                <a:effectLst/>
              </a:rPr>
              <a:t>,</a:t>
            </a:r>
            <a:r>
              <a:rPr lang="en-US" altLang="zh-CN" b="0" dirty="0">
                <a:solidFill>
                  <a:srgbClr val="333333"/>
                </a:solidFill>
                <a:effectLst/>
              </a:rPr>
              <a:t> </a:t>
            </a:r>
            <a:r>
              <a:rPr lang="en-US" altLang="zh-CN" b="0" dirty="0">
                <a:solidFill>
                  <a:srgbClr val="7A3E9D"/>
                </a:solidFill>
                <a:effectLst/>
              </a:rPr>
              <a:t>executor</a:t>
            </a:r>
            <a:r>
              <a:rPr lang="en-US" altLang="zh-CN" b="1" dirty="0">
                <a:solidFill>
                  <a:srgbClr val="AA3731"/>
                </a:solidFill>
                <a:effectLst/>
              </a:rPr>
              <a:t>-&gt;Query</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777777"/>
                </a:solidFill>
                <a:effectLst/>
              </a:rPr>
              <a:t>}</a:t>
            </a:r>
            <a:br>
              <a:rPr lang="en-US" altLang="zh-CN" b="0" dirty="0">
                <a:solidFill>
                  <a:srgbClr val="D4D4D4"/>
                </a:solidFill>
                <a:effectLst/>
              </a:rPr>
            </a:br>
            <a:r>
              <a:rPr lang="en-US" altLang="zh-CN" b="0" dirty="0">
                <a:solidFill>
                  <a:schemeClr val="tx1">
                    <a:lumMod val="95000"/>
                    <a:lumOff val="5000"/>
                  </a:schemeClr>
                </a:solidFill>
                <a:effectLst/>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执行编译运行指令，得到预期的失败，确保用例有效</a:t>
            </a:r>
          </a:p>
        </p:txBody>
      </p:sp>
      <p:sp>
        <p:nvSpPr>
          <p:cNvPr id="3" name="文本框 2"/>
          <p:cNvSpPr txBox="1"/>
          <p:nvPr/>
        </p:nvSpPr>
        <p:spPr>
          <a:xfrm>
            <a:off x="731838" y="1602236"/>
            <a:ext cx="10590918" cy="1631216"/>
          </a:xfrm>
          <a:prstGeom prst="rect">
            <a:avLst/>
          </a:prstGeom>
          <a:solidFill>
            <a:schemeClr val="bg1">
              <a:lumMod val="85000"/>
            </a:schemeClr>
          </a:solidFill>
        </p:spPr>
        <p:txBody>
          <a:bodyPr wrap="square" rtlCol="0">
            <a:spAutoFit/>
          </a:bodyPr>
          <a:lstStyle/>
          <a:p>
            <a:r>
              <a:rPr lang="en-US" altLang="zh-CN" sz="2000" b="0" dirty="0">
                <a:solidFill>
                  <a:srgbClr val="6A9955"/>
                </a:solidFill>
                <a:effectLst/>
              </a:rPr>
              <a:t># windows </a:t>
            </a:r>
            <a:endParaRPr lang="en-US" altLang="zh-CN" sz="2000" b="0" dirty="0">
              <a:solidFill>
                <a:srgbClr val="D4D4D4"/>
              </a:solidFill>
              <a:effectLst/>
            </a:endParaRPr>
          </a:p>
          <a:p>
            <a:r>
              <a:rPr lang="en-US" altLang="zh-CN" sz="2000" b="0" dirty="0">
                <a:solidFill>
                  <a:schemeClr val="tx1">
                    <a:lumMod val="95000"/>
                    <a:lumOff val="5000"/>
                  </a:schemeClr>
                </a:solidFill>
                <a:effectLst/>
              </a:rPr>
              <a:t>script\build_and_run.bat</a:t>
            </a:r>
          </a:p>
          <a:p>
            <a:br>
              <a:rPr lang="en-US" altLang="zh-CN" sz="2000" b="0" dirty="0">
                <a:solidFill>
                  <a:srgbClr val="D4D4D4"/>
                </a:solidFill>
                <a:effectLst/>
              </a:rPr>
            </a:br>
            <a:r>
              <a:rPr lang="en-US" altLang="zh-CN" sz="2000" b="0" dirty="0">
                <a:solidFill>
                  <a:srgbClr val="6A9955"/>
                </a:solidFill>
                <a:effectLst/>
              </a:rPr>
              <a:t># </a:t>
            </a:r>
            <a:r>
              <a:rPr lang="en-US" altLang="zh-CN" sz="2000" b="0" dirty="0" err="1">
                <a:solidFill>
                  <a:srgbClr val="6A9955"/>
                </a:solidFill>
                <a:effectLst/>
              </a:rPr>
              <a:t>linux</a:t>
            </a:r>
            <a:r>
              <a:rPr lang="en-US" altLang="zh-CN" sz="2000" b="0" dirty="0">
                <a:solidFill>
                  <a:srgbClr val="6A9955"/>
                </a:solidFill>
                <a:effectLst/>
              </a:rPr>
              <a:t>/</a:t>
            </a:r>
            <a:r>
              <a:rPr lang="en-US" altLang="zh-CN" sz="2000" b="0" dirty="0" err="1">
                <a:solidFill>
                  <a:srgbClr val="6A9955"/>
                </a:solidFill>
                <a:effectLst/>
              </a:rPr>
              <a:t>macos</a:t>
            </a:r>
            <a:endParaRPr lang="en-US" altLang="zh-CN" sz="2000" b="0" dirty="0">
              <a:solidFill>
                <a:srgbClr val="D4D4D4"/>
              </a:solidFill>
              <a:effectLst/>
            </a:endParaRPr>
          </a:p>
          <a:p>
            <a:r>
              <a:rPr lang="en-US" altLang="zh-CN" sz="2000" b="0" dirty="0">
                <a:solidFill>
                  <a:schemeClr val="tx1">
                    <a:lumMod val="95000"/>
                    <a:lumOff val="5000"/>
                  </a:schemeClr>
                </a:solidFill>
                <a:effectLst/>
              </a:rPr>
              <a:t>bash script/build_and_run.sh</a:t>
            </a:r>
          </a:p>
        </p:txBody>
      </p:sp>
      <p:sp>
        <p:nvSpPr>
          <p:cNvPr id="5" name="文本框 4"/>
          <p:cNvSpPr txBox="1"/>
          <p:nvPr/>
        </p:nvSpPr>
        <p:spPr>
          <a:xfrm>
            <a:off x="729897" y="982424"/>
            <a:ext cx="5116101" cy="549831"/>
          </a:xfrm>
          <a:prstGeom prst="rect">
            <a:avLst/>
          </a:prstGeom>
          <a:noFill/>
        </p:spPr>
        <p:txBody>
          <a:bodyPr wrap="square" rtlCol="0">
            <a:spAutoFit/>
          </a:bodyPr>
          <a:lstStyle/>
          <a:p>
            <a:pPr>
              <a:lnSpc>
                <a:spcPct val="150000"/>
              </a:lnSpc>
            </a:pPr>
            <a:r>
              <a:rPr lang="zh-CN" altLang="en-US" sz="2200" dirty="0">
                <a:latin typeface="方正兰亭黑简体" panose="02000000000000000000" pitchFamily="2" charset="-122"/>
                <a:ea typeface="方正兰亭黑简体" panose="02000000000000000000" pitchFamily="2" charset="-122"/>
              </a:rPr>
              <a:t>编译成功，执行得到预期的失败</a:t>
            </a:r>
          </a:p>
        </p:txBody>
      </p:sp>
      <p:sp>
        <p:nvSpPr>
          <p:cNvPr id="6" name="文本框 5"/>
          <p:cNvSpPr txBox="1"/>
          <p:nvPr/>
        </p:nvSpPr>
        <p:spPr>
          <a:xfrm>
            <a:off x="729896" y="4285973"/>
            <a:ext cx="10590917" cy="1137747"/>
          </a:xfrm>
          <a:prstGeom prst="rect">
            <a:avLst/>
          </a:prstGeom>
          <a:solidFill>
            <a:schemeClr val="bg1">
              <a:lumMod val="85000"/>
            </a:schemeClr>
          </a:solidFill>
        </p:spPr>
        <p:txBody>
          <a:bodyPr wrap="square" rtlCol="0">
            <a:spAutoFit/>
          </a:bodyPr>
          <a:lstStyle/>
          <a:p>
            <a:pPr>
              <a:lnSpc>
                <a:spcPct val="150000"/>
              </a:lnSpc>
            </a:pPr>
            <a:r>
              <a:rPr lang="en-US" altLang="zh-CN" sz="2400" b="0" dirty="0">
                <a:solidFill>
                  <a:schemeClr val="tx1">
                    <a:lumMod val="95000"/>
                    <a:lumOff val="5000"/>
                  </a:schemeClr>
                </a:solidFill>
                <a:effectLst/>
              </a:rPr>
              <a:t>git add .</a:t>
            </a:r>
          </a:p>
          <a:p>
            <a:pPr>
              <a:lnSpc>
                <a:spcPct val="150000"/>
              </a:lnSpc>
            </a:pPr>
            <a:r>
              <a:rPr lang="en-US" altLang="zh-CN" sz="2400" b="0" dirty="0">
                <a:solidFill>
                  <a:schemeClr val="tx1">
                    <a:lumMod val="95000"/>
                    <a:lumOff val="5000"/>
                  </a:schemeClr>
                </a:solidFill>
                <a:effectLst/>
              </a:rPr>
              <a:t>git commit -m 'feat: Add test cases for move command'</a:t>
            </a:r>
          </a:p>
        </p:txBody>
      </p:sp>
      <p:sp>
        <p:nvSpPr>
          <p:cNvPr id="7" name="文本框 6"/>
          <p:cNvSpPr txBox="1"/>
          <p:nvPr/>
        </p:nvSpPr>
        <p:spPr>
          <a:xfrm>
            <a:off x="731838" y="3624548"/>
            <a:ext cx="5116101" cy="549831"/>
          </a:xfrm>
          <a:prstGeom prst="rect">
            <a:avLst/>
          </a:prstGeom>
          <a:noFill/>
        </p:spPr>
        <p:txBody>
          <a:bodyPr wrap="square" rtlCol="0">
            <a:spAutoFit/>
          </a:bodyPr>
          <a:lstStyle/>
          <a:p>
            <a:pPr>
              <a:lnSpc>
                <a:spcPct val="150000"/>
              </a:lnSpc>
            </a:pPr>
            <a:r>
              <a:rPr lang="en-US" altLang="zh-CN" sz="2200" dirty="0">
                <a:latin typeface="方正兰亭黑简体" panose="02000000000000000000" pitchFamily="2" charset="-122"/>
                <a:ea typeface="方正兰亭黑简体" panose="02000000000000000000" pitchFamily="2" charset="-122"/>
              </a:rPr>
              <a:t>git</a:t>
            </a:r>
            <a:r>
              <a:rPr lang="zh-CN" altLang="en-US" sz="2200" dirty="0">
                <a:latin typeface="方正兰亭黑简体" panose="02000000000000000000" pitchFamily="2" charset="-122"/>
                <a:ea typeface="方正兰亭黑简体" panose="02000000000000000000" pitchFamily="2" charset="-122"/>
              </a:rPr>
              <a:t>提交</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移动指令功能代码实现，逐个用例通过</a:t>
            </a:r>
          </a:p>
        </p:txBody>
      </p:sp>
      <p:sp>
        <p:nvSpPr>
          <p:cNvPr id="3" name="文本框 2"/>
          <p:cNvSpPr txBox="1"/>
          <p:nvPr/>
        </p:nvSpPr>
        <p:spPr>
          <a:xfrm>
            <a:off x="731838" y="1140232"/>
            <a:ext cx="2845651" cy="430887"/>
          </a:xfrm>
          <a:prstGeom prst="rect">
            <a:avLst/>
          </a:prstGeom>
          <a:noFill/>
        </p:spPr>
        <p:txBody>
          <a:bodyPr wrap="none" rtlCol="0">
            <a:spAutoFit/>
          </a:bodyPr>
          <a:lstStyle/>
          <a:p>
            <a:r>
              <a:rPr lang="en-US" altLang="zh-CN" sz="2200" dirty="0" err="1"/>
              <a:t>src</a:t>
            </a:r>
            <a:r>
              <a:rPr lang="en-US" altLang="zh-CN" sz="2200" dirty="0"/>
              <a:t>/ExecutorImpl.cpp</a:t>
            </a:r>
            <a:endParaRPr lang="zh-CN" altLang="en-US" sz="2200" dirty="0"/>
          </a:p>
        </p:txBody>
      </p:sp>
      <p:sp>
        <p:nvSpPr>
          <p:cNvPr id="5" name="文本框 4"/>
          <p:cNvSpPr txBox="1"/>
          <p:nvPr/>
        </p:nvSpPr>
        <p:spPr>
          <a:xfrm>
            <a:off x="731838" y="1766789"/>
            <a:ext cx="10681229" cy="3785652"/>
          </a:xfrm>
          <a:prstGeom prst="rect">
            <a:avLst/>
          </a:prstGeom>
          <a:solidFill>
            <a:schemeClr val="bg1">
              <a:lumMod val="85000"/>
            </a:schemeClr>
          </a:solidFill>
        </p:spPr>
        <p:txBody>
          <a:bodyPr wrap="square" rtlCol="0">
            <a:spAutoFit/>
          </a:bodyPr>
          <a:lstStyle/>
          <a:p>
            <a:r>
              <a:rPr lang="en-US" altLang="zh-CN" sz="2000" b="0" dirty="0">
                <a:solidFill>
                  <a:srgbClr val="569CD6"/>
                </a:solidFill>
                <a:effectLst/>
              </a:rPr>
              <a:t>…</a:t>
            </a:r>
            <a:endParaRPr lang="en-US" altLang="zh-CN" sz="2000" b="0" dirty="0">
              <a:solidFill>
                <a:srgbClr val="D4D4D4"/>
              </a:solidFill>
              <a:effectLst/>
            </a:endParaRPr>
          </a:p>
          <a:p>
            <a:r>
              <a:rPr lang="en-US" altLang="zh-CN" sz="2000" b="0" dirty="0">
                <a:solidFill>
                  <a:srgbClr val="7A3E9D"/>
                </a:solidFill>
                <a:effectLst/>
              </a:rPr>
              <a:t>void</a:t>
            </a:r>
            <a:r>
              <a:rPr lang="en-US" altLang="zh-CN" sz="2000" b="0" dirty="0">
                <a:solidFill>
                  <a:srgbClr val="333333"/>
                </a:solidFill>
                <a:effectLst/>
              </a:rPr>
              <a:t> </a:t>
            </a:r>
            <a:r>
              <a:rPr lang="en-US" altLang="zh-CN" sz="2000" b="1" dirty="0" err="1">
                <a:solidFill>
                  <a:srgbClr val="7A3E9D"/>
                </a:solidFill>
                <a:effectLst/>
              </a:rPr>
              <a:t>ExecutorImpl</a:t>
            </a:r>
            <a:r>
              <a:rPr lang="en-US" altLang="zh-CN" sz="2000" b="0" dirty="0">
                <a:solidFill>
                  <a:srgbClr val="777777"/>
                </a:solidFill>
                <a:effectLst/>
              </a:rPr>
              <a:t>::</a:t>
            </a:r>
            <a:r>
              <a:rPr lang="en-US" altLang="zh-CN" sz="2000" b="1" dirty="0">
                <a:solidFill>
                  <a:srgbClr val="AA3731"/>
                </a:solidFill>
                <a:effectLst/>
              </a:rPr>
              <a:t>Execute</a:t>
            </a:r>
            <a:r>
              <a:rPr lang="en-US" altLang="zh-CN" sz="2000" b="0" dirty="0">
                <a:solidFill>
                  <a:srgbClr val="777777"/>
                </a:solidFill>
                <a:effectLst/>
              </a:rPr>
              <a:t>(</a:t>
            </a:r>
            <a:r>
              <a:rPr lang="en-US" altLang="zh-CN" sz="2000" b="0" dirty="0">
                <a:solidFill>
                  <a:srgbClr val="4B69C6"/>
                </a:solidFill>
                <a:effectLst/>
              </a:rPr>
              <a:t>const</a:t>
            </a:r>
            <a:r>
              <a:rPr lang="en-US" altLang="zh-CN" sz="2000" b="0" dirty="0">
                <a:solidFill>
                  <a:srgbClr val="333333"/>
                </a:solidFill>
                <a:effectLst/>
              </a:rPr>
              <a:t> </a:t>
            </a:r>
            <a:r>
              <a:rPr lang="en-US" altLang="zh-CN" sz="2000" b="1" dirty="0">
                <a:solidFill>
                  <a:srgbClr val="7A3E9D"/>
                </a:solidFill>
                <a:effectLst/>
              </a:rPr>
              <a:t>std</a:t>
            </a:r>
            <a:r>
              <a:rPr lang="en-US" altLang="zh-CN" sz="2000" b="0" dirty="0">
                <a:solidFill>
                  <a:srgbClr val="777777"/>
                </a:solidFill>
                <a:effectLst/>
              </a:rPr>
              <a:t>::</a:t>
            </a:r>
            <a:r>
              <a:rPr lang="en-US" altLang="zh-CN" sz="2000" b="1" dirty="0">
                <a:solidFill>
                  <a:srgbClr val="7A3E9D"/>
                </a:solidFill>
                <a:effectLst/>
              </a:rPr>
              <a:t>string</a:t>
            </a:r>
            <a:r>
              <a:rPr lang="en-US" altLang="zh-CN" sz="2000" b="0" dirty="0">
                <a:solidFill>
                  <a:srgbClr val="4B69C6"/>
                </a:solidFill>
                <a:effectLst/>
              </a:rPr>
              <a:t>&amp;</a:t>
            </a:r>
            <a:r>
              <a:rPr lang="en-US" altLang="zh-CN" sz="2000" b="0" dirty="0">
                <a:solidFill>
                  <a:srgbClr val="333333"/>
                </a:solidFill>
                <a:effectLst/>
              </a:rPr>
              <a:t> </a:t>
            </a:r>
            <a:r>
              <a:rPr lang="en-US" altLang="zh-CN" sz="2000" b="0" dirty="0">
                <a:solidFill>
                  <a:srgbClr val="7A3E9D"/>
                </a:solidFill>
                <a:effectLst/>
              </a:rPr>
              <a:t>commands</a:t>
            </a:r>
            <a:r>
              <a:rPr lang="en-US" altLang="zh-CN" sz="2000" b="0" dirty="0">
                <a:solidFill>
                  <a:srgbClr val="777777"/>
                </a:solidFill>
                <a:effectLst/>
              </a:rPr>
              <a:t>)</a:t>
            </a:r>
            <a:r>
              <a:rPr lang="en-US" altLang="zh-CN" sz="2000" b="0" dirty="0">
                <a:solidFill>
                  <a:srgbClr val="333333"/>
                </a:solidFill>
                <a:effectLst/>
              </a:rPr>
              <a:t> </a:t>
            </a:r>
            <a:r>
              <a:rPr lang="en-US" altLang="zh-CN" sz="2000" b="0" dirty="0" err="1">
                <a:solidFill>
                  <a:srgbClr val="4B69C6"/>
                </a:solidFill>
                <a:effectLst/>
              </a:rPr>
              <a:t>noexcept</a:t>
            </a:r>
            <a:endParaRPr lang="en-US" altLang="zh-CN" sz="2000" b="0" dirty="0">
              <a:solidFill>
                <a:srgbClr val="333333"/>
              </a:solidFill>
              <a:effectLst/>
            </a:endParaRPr>
          </a:p>
          <a:p>
            <a:r>
              <a:rPr lang="en-US" altLang="zh-CN" sz="2000" b="0" dirty="0">
                <a:solidFill>
                  <a:srgbClr val="777777"/>
                </a:solidFill>
                <a:effectLst/>
              </a:rPr>
              <a:t>{</a:t>
            </a:r>
            <a:endParaRPr lang="en-US" altLang="zh-CN" sz="2000" b="0" dirty="0">
              <a:solidFill>
                <a:srgbClr val="333333"/>
              </a:solidFill>
              <a:effectLst/>
            </a:endParaRPr>
          </a:p>
          <a:p>
            <a:r>
              <a:rPr lang="en-US" altLang="zh-CN" sz="2000" b="0" dirty="0">
                <a:solidFill>
                  <a:srgbClr val="333333"/>
                </a:solidFill>
                <a:effectLst/>
              </a:rPr>
              <a:t>    </a:t>
            </a:r>
            <a:r>
              <a:rPr lang="en-US" altLang="zh-CN" sz="2000" b="0" dirty="0">
                <a:solidFill>
                  <a:srgbClr val="4B69C6"/>
                </a:solidFill>
                <a:effectLst/>
              </a:rPr>
              <a:t>for</a:t>
            </a:r>
            <a:r>
              <a:rPr lang="en-US" altLang="zh-CN" sz="2000" b="0" dirty="0">
                <a:solidFill>
                  <a:srgbClr val="333333"/>
                </a:solidFill>
                <a:effectLst/>
              </a:rPr>
              <a:t> </a:t>
            </a:r>
            <a:r>
              <a:rPr lang="en-US" altLang="zh-CN" sz="2000" b="0" dirty="0">
                <a:solidFill>
                  <a:srgbClr val="777777"/>
                </a:solidFill>
                <a:effectLst/>
              </a:rPr>
              <a:t>(</a:t>
            </a:r>
            <a:r>
              <a:rPr lang="en-US" altLang="zh-CN" sz="2000" b="0" dirty="0">
                <a:solidFill>
                  <a:srgbClr val="4B69C6"/>
                </a:solidFill>
                <a:effectLst/>
              </a:rPr>
              <a:t>const</a:t>
            </a:r>
            <a:r>
              <a:rPr lang="en-US" altLang="zh-CN" sz="2000" b="0" dirty="0">
                <a:solidFill>
                  <a:srgbClr val="333333"/>
                </a:solidFill>
                <a:effectLst/>
              </a:rPr>
              <a:t> </a:t>
            </a:r>
            <a:r>
              <a:rPr lang="en-US" altLang="zh-CN" sz="2000" b="0" dirty="0">
                <a:solidFill>
                  <a:srgbClr val="7A3E9D"/>
                </a:solidFill>
                <a:effectLst/>
              </a:rPr>
              <a:t>auto</a:t>
            </a:r>
            <a:r>
              <a:rPr lang="en-US" altLang="zh-CN" sz="2000" b="0" dirty="0">
                <a:solidFill>
                  <a:srgbClr val="333333"/>
                </a:solidFill>
                <a:effectLst/>
              </a:rPr>
              <a:t> </a:t>
            </a:r>
            <a:r>
              <a:rPr lang="en-US" altLang="zh-CN" sz="2000" b="0" dirty="0" err="1">
                <a:solidFill>
                  <a:srgbClr val="7A3E9D"/>
                </a:solidFill>
                <a:effectLst/>
              </a:rPr>
              <a:t>cmd</a:t>
            </a:r>
            <a:r>
              <a:rPr lang="en-US" altLang="zh-CN" sz="2000" b="0" dirty="0">
                <a:solidFill>
                  <a:srgbClr val="333333"/>
                </a:solidFill>
                <a:effectLst/>
              </a:rPr>
              <a:t> </a:t>
            </a:r>
            <a:r>
              <a:rPr lang="en-US" altLang="zh-CN" sz="2000" b="0" dirty="0">
                <a:solidFill>
                  <a:srgbClr val="777777"/>
                </a:solidFill>
                <a:effectLst/>
              </a:rPr>
              <a:t>:</a:t>
            </a:r>
            <a:r>
              <a:rPr lang="en-US" altLang="zh-CN" sz="2000" b="0" dirty="0">
                <a:solidFill>
                  <a:srgbClr val="333333"/>
                </a:solidFill>
                <a:effectLst/>
              </a:rPr>
              <a:t> </a:t>
            </a:r>
            <a:r>
              <a:rPr lang="en-US" altLang="zh-CN" sz="2000" b="0" dirty="0">
                <a:solidFill>
                  <a:srgbClr val="7A3E9D"/>
                </a:solidFill>
                <a:effectLst/>
              </a:rPr>
              <a:t>commands</a:t>
            </a:r>
            <a:r>
              <a:rPr lang="en-US" altLang="zh-CN" sz="2000" b="0" dirty="0">
                <a:solidFill>
                  <a:srgbClr val="777777"/>
                </a:solidFill>
                <a:effectLst/>
              </a:rPr>
              <a:t>)</a:t>
            </a:r>
            <a:r>
              <a:rPr lang="en-US" altLang="zh-CN" sz="2000" b="0" dirty="0">
                <a:solidFill>
                  <a:srgbClr val="333333"/>
                </a:solidFill>
                <a:effectLst/>
              </a:rPr>
              <a:t> </a:t>
            </a:r>
            <a:r>
              <a:rPr lang="en-US" altLang="zh-CN" sz="2000" b="0" dirty="0">
                <a:solidFill>
                  <a:srgbClr val="777777"/>
                </a:solidFill>
                <a:effectLst/>
              </a:rPr>
              <a:t>{</a:t>
            </a:r>
            <a:endParaRPr lang="en-US" altLang="zh-CN" sz="2000" b="0" dirty="0">
              <a:solidFill>
                <a:srgbClr val="333333"/>
              </a:solidFill>
              <a:effectLst/>
            </a:endParaRPr>
          </a:p>
          <a:p>
            <a:r>
              <a:rPr lang="en-US" altLang="zh-CN" sz="2000" b="0" dirty="0">
                <a:solidFill>
                  <a:srgbClr val="333333"/>
                </a:solidFill>
                <a:effectLst/>
              </a:rPr>
              <a:t>        </a:t>
            </a:r>
            <a:r>
              <a:rPr lang="en-US" altLang="zh-CN" sz="2000" b="0" dirty="0">
                <a:solidFill>
                  <a:srgbClr val="4B69C6"/>
                </a:solidFill>
                <a:effectLst/>
              </a:rPr>
              <a:t>if</a:t>
            </a:r>
            <a:r>
              <a:rPr lang="en-US" altLang="zh-CN" sz="2000" b="0" dirty="0">
                <a:solidFill>
                  <a:srgbClr val="333333"/>
                </a:solidFill>
                <a:effectLst/>
              </a:rPr>
              <a:t> </a:t>
            </a:r>
            <a:r>
              <a:rPr lang="en-US" altLang="zh-CN" sz="2000" b="0" dirty="0">
                <a:solidFill>
                  <a:srgbClr val="777777"/>
                </a:solidFill>
                <a:effectLst/>
              </a:rPr>
              <a:t>(</a:t>
            </a:r>
            <a:r>
              <a:rPr lang="en-US" altLang="zh-CN" sz="2000" b="0" dirty="0" err="1">
                <a:solidFill>
                  <a:srgbClr val="7A3E9D"/>
                </a:solidFill>
                <a:effectLst/>
              </a:rPr>
              <a:t>cmd</a:t>
            </a:r>
            <a:r>
              <a:rPr lang="en-US" altLang="zh-CN" sz="2000" b="0" dirty="0">
                <a:solidFill>
                  <a:srgbClr val="333333"/>
                </a:solidFill>
                <a:effectLst/>
              </a:rPr>
              <a:t> </a:t>
            </a:r>
            <a:r>
              <a:rPr lang="en-US" altLang="zh-CN" sz="2000" b="0" dirty="0">
                <a:solidFill>
                  <a:srgbClr val="777777"/>
                </a:solidFill>
                <a:effectLst/>
              </a:rPr>
              <a:t>==</a:t>
            </a:r>
            <a:r>
              <a:rPr lang="en-US" altLang="zh-CN" sz="2000" b="0" dirty="0">
                <a:solidFill>
                  <a:srgbClr val="333333"/>
                </a:solidFill>
                <a:effectLst/>
              </a:rPr>
              <a:t> </a:t>
            </a:r>
            <a:r>
              <a:rPr lang="en-US" altLang="zh-CN" sz="2000" b="0" dirty="0">
                <a:solidFill>
                  <a:srgbClr val="777777"/>
                </a:solidFill>
                <a:effectLst/>
              </a:rPr>
              <a:t>'</a:t>
            </a:r>
            <a:r>
              <a:rPr lang="en-US" altLang="zh-CN" sz="2000" b="0" dirty="0">
                <a:solidFill>
                  <a:srgbClr val="448C27"/>
                </a:solidFill>
                <a:effectLst/>
              </a:rPr>
              <a:t>M</a:t>
            </a:r>
            <a:r>
              <a:rPr lang="en-US" altLang="zh-CN" sz="2000" b="0" dirty="0">
                <a:solidFill>
                  <a:srgbClr val="777777"/>
                </a:solidFill>
                <a:effectLst/>
              </a:rPr>
              <a:t>')</a:t>
            </a:r>
            <a:r>
              <a:rPr lang="en-US" altLang="zh-CN" sz="2000" b="0" dirty="0">
                <a:solidFill>
                  <a:srgbClr val="333333"/>
                </a:solidFill>
                <a:effectLst/>
              </a:rPr>
              <a:t> </a:t>
            </a:r>
            <a:r>
              <a:rPr lang="en-US" altLang="zh-CN" sz="2000" b="0" dirty="0">
                <a:solidFill>
                  <a:srgbClr val="777777"/>
                </a:solidFill>
                <a:effectLst/>
              </a:rPr>
              <a:t>{</a:t>
            </a:r>
            <a:endParaRPr lang="en-US" altLang="zh-CN" sz="2000" b="0" dirty="0">
              <a:solidFill>
                <a:srgbClr val="333333"/>
              </a:solidFill>
              <a:effectLst/>
            </a:endParaRPr>
          </a:p>
          <a:p>
            <a:r>
              <a:rPr lang="en-US" altLang="zh-CN" sz="2000" b="0" dirty="0">
                <a:solidFill>
                  <a:srgbClr val="333333"/>
                </a:solidFill>
                <a:effectLst/>
              </a:rPr>
              <a:t>            </a:t>
            </a:r>
            <a:r>
              <a:rPr lang="en-US" altLang="zh-CN" sz="2000" b="0" dirty="0">
                <a:solidFill>
                  <a:srgbClr val="4B69C6"/>
                </a:solidFill>
                <a:effectLst/>
              </a:rPr>
              <a:t>if</a:t>
            </a:r>
            <a:r>
              <a:rPr lang="en-US" altLang="zh-CN" sz="2000" b="0" dirty="0">
                <a:solidFill>
                  <a:srgbClr val="333333"/>
                </a:solidFill>
                <a:effectLst/>
              </a:rPr>
              <a:t> </a:t>
            </a:r>
            <a:r>
              <a:rPr lang="en-US" altLang="zh-CN" sz="2000" b="0" dirty="0">
                <a:solidFill>
                  <a:srgbClr val="777777"/>
                </a:solidFill>
                <a:effectLst/>
              </a:rPr>
              <a:t>(</a:t>
            </a:r>
            <a:r>
              <a:rPr lang="en-US" altLang="zh-CN" sz="2000" b="0" dirty="0" err="1">
                <a:solidFill>
                  <a:srgbClr val="7A3E9D"/>
                </a:solidFill>
                <a:effectLst/>
              </a:rPr>
              <a:t>pose</a:t>
            </a:r>
            <a:r>
              <a:rPr lang="en-US" altLang="zh-CN" sz="2000" b="0" dirty="0" err="1">
                <a:solidFill>
                  <a:srgbClr val="777777"/>
                </a:solidFill>
                <a:effectLst/>
              </a:rPr>
              <a:t>.</a:t>
            </a:r>
            <a:r>
              <a:rPr lang="en-US" altLang="zh-CN" sz="2000" b="0" dirty="0" err="1">
                <a:solidFill>
                  <a:srgbClr val="7A3E9D"/>
                </a:solidFill>
                <a:effectLst/>
              </a:rPr>
              <a:t>heading</a:t>
            </a:r>
            <a:r>
              <a:rPr lang="en-US" altLang="zh-CN" sz="2000" b="0" dirty="0">
                <a:solidFill>
                  <a:srgbClr val="333333"/>
                </a:solidFill>
                <a:effectLst/>
              </a:rPr>
              <a:t> </a:t>
            </a:r>
            <a:r>
              <a:rPr lang="en-US" altLang="zh-CN" sz="2000" b="0" dirty="0">
                <a:solidFill>
                  <a:srgbClr val="777777"/>
                </a:solidFill>
                <a:effectLst/>
              </a:rPr>
              <a:t>==</a:t>
            </a:r>
            <a:r>
              <a:rPr lang="en-US" altLang="zh-CN" sz="2000" b="0" dirty="0">
                <a:solidFill>
                  <a:srgbClr val="333333"/>
                </a:solidFill>
                <a:effectLst/>
              </a:rPr>
              <a:t> </a:t>
            </a:r>
            <a:r>
              <a:rPr lang="en-US" altLang="zh-CN" sz="2000" b="0" dirty="0">
                <a:solidFill>
                  <a:srgbClr val="777777"/>
                </a:solidFill>
                <a:effectLst/>
              </a:rPr>
              <a:t>'</a:t>
            </a:r>
            <a:r>
              <a:rPr lang="en-US" altLang="zh-CN" sz="2000" b="0" dirty="0">
                <a:solidFill>
                  <a:srgbClr val="448C27"/>
                </a:solidFill>
                <a:effectLst/>
              </a:rPr>
              <a:t>E</a:t>
            </a:r>
            <a:r>
              <a:rPr lang="en-US" altLang="zh-CN" sz="2000" b="0" dirty="0">
                <a:solidFill>
                  <a:srgbClr val="777777"/>
                </a:solidFill>
                <a:effectLst/>
              </a:rPr>
              <a:t>')</a:t>
            </a:r>
            <a:r>
              <a:rPr lang="en-US" altLang="zh-CN" sz="2000" b="0" dirty="0">
                <a:solidFill>
                  <a:srgbClr val="333333"/>
                </a:solidFill>
                <a:effectLst/>
              </a:rPr>
              <a:t> </a:t>
            </a:r>
            <a:r>
              <a:rPr lang="en-US" altLang="zh-CN" sz="2000" b="0" dirty="0">
                <a:solidFill>
                  <a:srgbClr val="777777"/>
                </a:solidFill>
                <a:effectLst/>
              </a:rPr>
              <a:t>{</a:t>
            </a:r>
            <a:endParaRPr lang="en-US" altLang="zh-CN" sz="2000" b="0" dirty="0">
              <a:solidFill>
                <a:srgbClr val="333333"/>
              </a:solidFill>
              <a:effectLst/>
            </a:endParaRPr>
          </a:p>
          <a:p>
            <a:r>
              <a:rPr lang="en-US" altLang="zh-CN" sz="2000" b="0" dirty="0">
                <a:solidFill>
                  <a:srgbClr val="333333"/>
                </a:solidFill>
                <a:effectLst/>
              </a:rPr>
              <a:t>                </a:t>
            </a:r>
            <a:r>
              <a:rPr lang="en-US" altLang="zh-CN" sz="2000" b="0" dirty="0">
                <a:solidFill>
                  <a:srgbClr val="777777"/>
                </a:solidFill>
                <a:effectLst/>
              </a:rPr>
              <a:t>++</a:t>
            </a:r>
            <a:r>
              <a:rPr lang="en-US" altLang="zh-CN" sz="2000" b="0" dirty="0" err="1">
                <a:solidFill>
                  <a:srgbClr val="7A3E9D"/>
                </a:solidFill>
                <a:effectLst/>
              </a:rPr>
              <a:t>pose</a:t>
            </a:r>
            <a:r>
              <a:rPr lang="en-US" altLang="zh-CN" sz="2000" b="0" dirty="0" err="1">
                <a:solidFill>
                  <a:srgbClr val="777777"/>
                </a:solidFill>
                <a:effectLst/>
              </a:rPr>
              <a:t>.</a:t>
            </a:r>
            <a:r>
              <a:rPr lang="en-US" altLang="zh-CN" sz="2000" b="0" dirty="0" err="1">
                <a:solidFill>
                  <a:srgbClr val="7A3E9D"/>
                </a:solidFill>
                <a:effectLst/>
              </a:rPr>
              <a:t>x</a:t>
            </a:r>
            <a:r>
              <a:rPr lang="en-US" altLang="zh-CN" sz="2000" b="0" dirty="0">
                <a:solidFill>
                  <a:srgbClr val="777777"/>
                </a:solidFill>
                <a:effectLst/>
              </a:rPr>
              <a:t>;</a:t>
            </a:r>
            <a:endParaRPr lang="en-US" altLang="zh-CN" sz="2000" b="0" dirty="0">
              <a:solidFill>
                <a:srgbClr val="333333"/>
              </a:solidFill>
              <a:effectLst/>
            </a:endParaRPr>
          </a:p>
          <a:p>
            <a:r>
              <a:rPr lang="en-US" altLang="zh-CN" sz="2000" dirty="0">
                <a:solidFill>
                  <a:srgbClr val="777777"/>
                </a:solidFill>
              </a:rPr>
              <a:t>            }</a:t>
            </a:r>
          </a:p>
          <a:p>
            <a:r>
              <a:rPr lang="en-US" altLang="zh-CN" sz="2000" dirty="0">
                <a:solidFill>
                  <a:srgbClr val="777777"/>
                </a:solidFill>
              </a:rPr>
              <a:t>        }</a:t>
            </a:r>
          </a:p>
          <a:p>
            <a:r>
              <a:rPr lang="en-US" altLang="zh-CN" sz="2000" dirty="0">
                <a:solidFill>
                  <a:srgbClr val="777777"/>
                </a:solidFill>
              </a:rPr>
              <a:t>    }</a:t>
            </a:r>
          </a:p>
          <a:p>
            <a:r>
              <a:rPr lang="en-US" altLang="zh-CN" sz="2000" dirty="0">
                <a:solidFill>
                  <a:srgbClr val="777777"/>
                </a:solidFill>
              </a:rPr>
              <a:t>}</a:t>
            </a:r>
            <a:br>
              <a:rPr lang="en-US" altLang="zh-CN" sz="2000" dirty="0">
                <a:solidFill>
                  <a:srgbClr val="777777"/>
                </a:solidFill>
              </a:rPr>
            </a:br>
            <a:r>
              <a:rPr lang="en-US" altLang="zh-CN" sz="2000" dirty="0">
                <a:solidFill>
                  <a:srgbClr val="777777"/>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0577" y="228591"/>
            <a:ext cx="10728325" cy="485982"/>
          </a:xfrm>
        </p:spPr>
        <p:txBody>
          <a:bodyPr/>
          <a:lstStyle/>
          <a:p>
            <a:r>
              <a:rPr lang="zh-CN" altLang="en-US" dirty="0"/>
              <a:t>课程整体框架</a:t>
            </a:r>
          </a:p>
        </p:txBody>
      </p:sp>
      <p:graphicFrame>
        <p:nvGraphicFramePr>
          <p:cNvPr id="2" name="表格 1"/>
          <p:cNvGraphicFramePr>
            <a:graphicFrameLocks noGrp="1"/>
          </p:cNvGraphicFramePr>
          <p:nvPr>
            <p:extLst>
              <p:ext uri="{D42A27DB-BD31-4B8C-83A1-F6EECF244321}">
                <p14:modId xmlns:p14="http://schemas.microsoft.com/office/powerpoint/2010/main" val="994322954"/>
              </p:ext>
            </p:extLst>
          </p:nvPr>
        </p:nvGraphicFramePr>
        <p:xfrm>
          <a:off x="530578" y="866004"/>
          <a:ext cx="11142132" cy="5370339"/>
        </p:xfrm>
        <a:graphic>
          <a:graphicData uri="http://schemas.openxmlformats.org/drawingml/2006/table">
            <a:tbl>
              <a:tblPr>
                <a:tableStyleId>{72833802-FEF1-4C79-8D5D-14CF1EAF98D9}</a:tableStyleId>
              </a:tblPr>
              <a:tblGrid>
                <a:gridCol w="1211504">
                  <a:extLst>
                    <a:ext uri="{9D8B030D-6E8A-4147-A177-3AD203B41FA5}">
                      <a16:colId xmlns:a16="http://schemas.microsoft.com/office/drawing/2014/main" val="20000"/>
                    </a:ext>
                  </a:extLst>
                </a:gridCol>
                <a:gridCol w="1555435">
                  <a:extLst>
                    <a:ext uri="{9D8B030D-6E8A-4147-A177-3AD203B41FA5}">
                      <a16:colId xmlns:a16="http://schemas.microsoft.com/office/drawing/2014/main" val="20001"/>
                    </a:ext>
                  </a:extLst>
                </a:gridCol>
                <a:gridCol w="738632">
                  <a:extLst>
                    <a:ext uri="{9D8B030D-6E8A-4147-A177-3AD203B41FA5}">
                      <a16:colId xmlns:a16="http://schemas.microsoft.com/office/drawing/2014/main" val="20002"/>
                    </a:ext>
                  </a:extLst>
                </a:gridCol>
                <a:gridCol w="2297966">
                  <a:extLst>
                    <a:ext uri="{9D8B030D-6E8A-4147-A177-3AD203B41FA5}">
                      <a16:colId xmlns:a16="http://schemas.microsoft.com/office/drawing/2014/main" val="20003"/>
                    </a:ext>
                  </a:extLst>
                </a:gridCol>
                <a:gridCol w="5338595">
                  <a:extLst>
                    <a:ext uri="{9D8B030D-6E8A-4147-A177-3AD203B41FA5}">
                      <a16:colId xmlns:a16="http://schemas.microsoft.com/office/drawing/2014/main" val="20004"/>
                    </a:ext>
                  </a:extLst>
                </a:gridCol>
              </a:tblGrid>
              <a:tr h="464304">
                <a:tc>
                  <a:txBody>
                    <a:bodyPr/>
                    <a:lstStyle/>
                    <a:p>
                      <a:pPr algn="ctr" fontAlgn="ctr"/>
                      <a:r>
                        <a:rPr lang="en-US" sz="1600" b="1" u="none" strike="noStrike" dirty="0">
                          <a:effectLst/>
                          <a:latin typeface="+mn-ea"/>
                          <a:ea typeface="+mn-ea"/>
                        </a:rPr>
                        <a:t>Level1</a:t>
                      </a:r>
                      <a:br>
                        <a:rPr lang="en-US" sz="1600" b="1" u="none" strike="noStrike" dirty="0">
                          <a:effectLst/>
                          <a:latin typeface="+mn-ea"/>
                          <a:ea typeface="+mn-ea"/>
                        </a:rPr>
                      </a:br>
                      <a:r>
                        <a:rPr lang="zh-CN" altLang="en-US" sz="1600" b="1" u="none" strike="noStrike" dirty="0">
                          <a:effectLst/>
                          <a:latin typeface="+mn-ea"/>
                          <a:ea typeface="+mn-ea"/>
                        </a:rPr>
                        <a:t>课程模块</a:t>
                      </a:r>
                      <a:endParaRPr lang="zh-CN" altLang="en-US" sz="1600" b="1" i="0" u="none" strike="noStrike" dirty="0">
                        <a:solidFill>
                          <a:srgbClr val="FFFFFF"/>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600" b="1" u="none" strike="noStrike" dirty="0">
                          <a:effectLst/>
                          <a:latin typeface="+mn-ea"/>
                          <a:ea typeface="+mn-ea"/>
                        </a:rPr>
                        <a:t>Leve2</a:t>
                      </a:r>
                      <a:br>
                        <a:rPr lang="en-US" sz="1600" b="1" u="none" strike="noStrike" dirty="0">
                          <a:effectLst/>
                          <a:latin typeface="+mn-ea"/>
                          <a:ea typeface="+mn-ea"/>
                        </a:rPr>
                      </a:br>
                      <a:r>
                        <a:rPr lang="zh-CN" altLang="en-US" sz="1600" b="1" u="none" strike="noStrike" dirty="0">
                          <a:effectLst/>
                          <a:latin typeface="+mn-ea"/>
                          <a:ea typeface="+mn-ea"/>
                        </a:rPr>
                        <a:t>课程目录</a:t>
                      </a:r>
                      <a:endParaRPr lang="zh-CN" altLang="en-US" sz="1600" b="1" i="0" u="none" strike="noStrike" dirty="0">
                        <a:solidFill>
                          <a:srgbClr val="FFFFFF"/>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ctr"/>
                      <a:r>
                        <a:rPr lang="zh-CN" altLang="en-US" sz="1600" b="1" u="none" strike="noStrike" dirty="0">
                          <a:effectLst/>
                          <a:latin typeface="+mn-ea"/>
                          <a:ea typeface="+mn-ea"/>
                        </a:rPr>
                        <a:t>学时</a:t>
                      </a:r>
                      <a:br>
                        <a:rPr lang="zh-CN" altLang="en-US" sz="1600" b="1" u="none" strike="noStrike" dirty="0">
                          <a:effectLst/>
                          <a:latin typeface="+mn-ea"/>
                          <a:ea typeface="+mn-ea"/>
                        </a:rPr>
                      </a:br>
                      <a:r>
                        <a:rPr lang="zh-CN" altLang="en-US" sz="1600" b="1" u="none" strike="noStrike" dirty="0">
                          <a:effectLst/>
                          <a:latin typeface="+mn-ea"/>
                          <a:ea typeface="+mn-ea"/>
                        </a:rPr>
                        <a:t>（</a:t>
                      </a:r>
                      <a:r>
                        <a:rPr lang="en-US" sz="1600" b="1" u="none" strike="noStrike" dirty="0">
                          <a:effectLst/>
                          <a:latin typeface="+mn-ea"/>
                          <a:ea typeface="+mn-ea"/>
                        </a:rPr>
                        <a:t>h）</a:t>
                      </a:r>
                      <a:endParaRPr lang="en-US" sz="1600" b="1" i="0" u="none" strike="noStrike" dirty="0">
                        <a:solidFill>
                          <a:srgbClr val="FFFFFF"/>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ctr"/>
                      <a:r>
                        <a:rPr lang="en-US" sz="1600" b="1" u="none" strike="noStrike" dirty="0">
                          <a:effectLst/>
                          <a:latin typeface="+mn-ea"/>
                          <a:ea typeface="+mn-ea"/>
                        </a:rPr>
                        <a:t>Leve3</a:t>
                      </a:r>
                      <a:br>
                        <a:rPr lang="en-US" sz="1600" b="1" u="none" strike="noStrike" dirty="0">
                          <a:effectLst/>
                          <a:latin typeface="+mn-ea"/>
                          <a:ea typeface="+mn-ea"/>
                        </a:rPr>
                      </a:br>
                      <a:r>
                        <a:rPr lang="zh-CN" altLang="en-US" sz="1600" b="1" u="none" strike="noStrike" dirty="0">
                          <a:effectLst/>
                          <a:latin typeface="+mn-ea"/>
                          <a:ea typeface="+mn-ea"/>
                        </a:rPr>
                        <a:t>主要内容</a:t>
                      </a:r>
                      <a:endParaRPr lang="zh-CN" altLang="en-US" sz="1600" b="1" i="0" u="none" strike="noStrike" dirty="0">
                        <a:solidFill>
                          <a:srgbClr val="FFFFFF"/>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rtl="0" fontAlgn="ctr"/>
                      <a:r>
                        <a:rPr lang="zh-CN" altLang="en-US" sz="1600" b="1" u="none" strike="noStrike" dirty="0">
                          <a:effectLst/>
                          <a:latin typeface="+mn-ea"/>
                          <a:ea typeface="+mn-ea"/>
                        </a:rPr>
                        <a:t>内容要点</a:t>
                      </a:r>
                      <a:endParaRPr lang="zh-CN" altLang="en-US" sz="1600" b="1" i="0" u="none" strike="noStrike" dirty="0">
                        <a:solidFill>
                          <a:srgbClr val="FFFFFF"/>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12334">
                <a:tc rowSpan="3">
                  <a:txBody>
                    <a:bodyPr/>
                    <a:lstStyle/>
                    <a:p>
                      <a:pPr algn="ctr" fontAlgn="ctr"/>
                      <a:r>
                        <a:rPr lang="zh-CN" altLang="en-US" sz="1400" u="none" strike="noStrike" dirty="0">
                          <a:effectLst/>
                          <a:latin typeface="+mn-ea"/>
                          <a:ea typeface="+mn-ea"/>
                        </a:rPr>
                        <a:t>实验</a:t>
                      </a:r>
                      <a:r>
                        <a:rPr lang="en-US" altLang="zh-CN" sz="1400" u="none" strike="noStrike" dirty="0">
                          <a:effectLst/>
                          <a:latin typeface="+mn-ea"/>
                          <a:ea typeface="+mn-ea"/>
                        </a:rPr>
                        <a:t>1</a:t>
                      </a:r>
                      <a:endParaRPr lang="en-US" altLang="zh-CN"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zh-CN" altLang="en-US" sz="1400" u="none" strike="noStrike" dirty="0">
                          <a:solidFill>
                            <a:srgbClr val="C00000"/>
                          </a:solidFill>
                          <a:effectLst/>
                          <a:latin typeface="+mn-ea"/>
                          <a:ea typeface="+mn-ea"/>
                        </a:rPr>
                        <a:t>高质量编程基础</a:t>
                      </a:r>
                      <a:endParaRPr lang="en-US" altLang="zh-CN" sz="1400" b="0" i="0" u="none" strike="noStrike" dirty="0">
                        <a:solidFill>
                          <a:srgbClr val="C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en-US" altLang="zh-CN" sz="1400" u="none" strike="noStrike" dirty="0">
                          <a:effectLst/>
                          <a:latin typeface="+mn-ea"/>
                          <a:ea typeface="+mn-ea"/>
                        </a:rPr>
                        <a:t>4</a:t>
                      </a:r>
                      <a:endParaRPr lang="en-US" altLang="zh-CN"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effectLst/>
                          <a:latin typeface="+mn-ea"/>
                          <a:ea typeface="+mn-ea"/>
                        </a:rPr>
                        <a:t>开发者自测试</a:t>
                      </a: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a:t>如何确保代码的正确性和需求的完整性</a:t>
                      </a: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692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400" b="0" i="0" u="none" strike="noStrike" dirty="0">
                          <a:solidFill>
                            <a:srgbClr val="000000"/>
                          </a:solidFill>
                          <a:effectLst/>
                          <a:latin typeface="+mn-ea"/>
                          <a:ea typeface="+mn-ea"/>
                        </a:rPr>
                        <a:t>命名</a:t>
                      </a:r>
                      <a:endParaRPr 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400" u="none" strike="noStrike" dirty="0">
                          <a:effectLst/>
                          <a:latin typeface="+mn-ea"/>
                          <a:ea typeface="+mn-ea"/>
                        </a:rPr>
                        <a:t>代码可读性的原则、规范、实践</a:t>
                      </a:r>
                      <a:endParaRPr lang="zh-CN" alt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6642747"/>
                  </a:ext>
                </a:extLst>
              </a:tr>
              <a:tr h="306928">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ctr" fontAlgn="ctr"/>
                      <a:r>
                        <a:rPr lang="zh-CN" altLang="en-US" sz="1400" b="0" i="0" u="none" strike="noStrike" dirty="0">
                          <a:solidFill>
                            <a:srgbClr val="000000"/>
                          </a:solidFill>
                          <a:effectLst/>
                          <a:latin typeface="+mn-ea"/>
                          <a:ea typeface="+mn-ea"/>
                        </a:rPr>
                        <a:t>代码版本管理</a:t>
                      </a:r>
                      <a:endParaRPr 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400" dirty="0">
                          <a:latin typeface="+mn-ea"/>
                          <a:ea typeface="+mn-ea"/>
                          <a:cs typeface="+mn-ea"/>
                          <a:sym typeface="Huawei Sans" panose="020C0503030203020204" pitchFamily="34" charset="0"/>
                        </a:rPr>
                        <a:t>使用</a:t>
                      </a:r>
                      <a:r>
                        <a:rPr lang="en-US" altLang="zh-CN" sz="1400" dirty="0">
                          <a:latin typeface="+mn-ea"/>
                          <a:ea typeface="+mn-ea"/>
                          <a:cs typeface="+mn-ea"/>
                          <a:sym typeface="Huawei Sans" panose="020C0503030203020204" pitchFamily="34" charset="0"/>
                        </a:rPr>
                        <a:t>git</a:t>
                      </a:r>
                      <a:r>
                        <a:rPr lang="zh-CN" altLang="en-US" sz="1400" dirty="0">
                          <a:latin typeface="+mn-ea"/>
                          <a:ea typeface="+mn-ea"/>
                          <a:cs typeface="+mn-ea"/>
                          <a:sym typeface="Huawei Sans" panose="020C0503030203020204" pitchFamily="34" charset="0"/>
                        </a:rPr>
                        <a:t>进行代码版本管理的规范和实践</a:t>
                      </a:r>
                      <a:endParaRPr lang="zh-CN" alt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7373">
                <a:tc rowSpan="2">
                  <a:txBody>
                    <a:bodyPr/>
                    <a:lstStyle/>
                    <a:p>
                      <a:pPr algn="ctr" fontAlgn="ctr"/>
                      <a:r>
                        <a:rPr lang="zh-CN" altLang="en-US" sz="1400" u="none" strike="noStrike" dirty="0">
                          <a:effectLst/>
                          <a:latin typeface="+mn-ea"/>
                          <a:ea typeface="+mn-ea"/>
                        </a:rPr>
                        <a:t>实验</a:t>
                      </a:r>
                      <a:r>
                        <a:rPr lang="en-US" altLang="zh-CN" sz="1400" u="none" strike="noStrike" dirty="0">
                          <a:effectLst/>
                          <a:latin typeface="+mn-ea"/>
                          <a:ea typeface="+mn-ea"/>
                        </a:rPr>
                        <a:t>2</a:t>
                      </a:r>
                      <a:endParaRPr lang="en-US" altLang="zh-CN"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zh-CN" altLang="en-US" sz="1400" u="none" strike="noStrike" dirty="0">
                          <a:solidFill>
                            <a:srgbClr val="C00000"/>
                          </a:solidFill>
                          <a:effectLst/>
                          <a:latin typeface="+mn-ea"/>
                          <a:ea typeface="+mn-ea"/>
                        </a:rPr>
                        <a:t>面向对象编程</a:t>
                      </a:r>
                      <a:endParaRPr 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altLang="zh-CN" sz="1400" u="none" strike="noStrike" dirty="0">
                          <a:effectLst/>
                          <a:latin typeface="+mn-ea"/>
                          <a:ea typeface="+mn-ea"/>
                        </a:rPr>
                        <a:t>4</a:t>
                      </a:r>
                      <a:endParaRPr lang="en-US" altLang="zh-CN"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400" u="none" strike="noStrike" dirty="0">
                          <a:effectLst/>
                          <a:latin typeface="+mn-ea"/>
                          <a:ea typeface="+mn-ea"/>
                        </a:rPr>
                        <a:t>封装</a:t>
                      </a:r>
                      <a:endParaRPr lang="zh-CN" alt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400" dirty="0">
                          <a:latin typeface="+mn-ea"/>
                          <a:ea typeface="+mn-ea"/>
                          <a:cs typeface="+mn-ea"/>
                          <a:sym typeface="Huawei Sans" panose="020C0503030203020204" pitchFamily="34" charset="0"/>
                        </a:rPr>
                        <a:t>掌握面向对象编程的基本概念，包括类和对象的封装，以及如何通过封装实现代码的复用性</a:t>
                      </a:r>
                      <a:endParaRPr lang="zh-CN" alt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6928">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ctr" fontAlgn="ctr"/>
                      <a:r>
                        <a:rPr lang="zh-CN" altLang="en-US" sz="1400" u="none" strike="noStrike" dirty="0">
                          <a:effectLst/>
                          <a:latin typeface="+mn-ea"/>
                          <a:ea typeface="+mn-ea"/>
                        </a:rPr>
                        <a:t>继承与多态</a:t>
                      </a:r>
                      <a:endParaRPr lang="zh-CN" alt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400" dirty="0">
                          <a:latin typeface="+mn-ea"/>
                          <a:ea typeface="+mn-ea"/>
                          <a:cs typeface="+mn-ea"/>
                          <a:sym typeface="Huawei Sans" panose="020C0503030203020204" pitchFamily="34" charset="0"/>
                        </a:rPr>
                        <a:t>掌握面向对象中，继承、多态等特性，实现代码的良好扩展性</a:t>
                      </a:r>
                      <a:endParaRPr lang="zh-CN" alt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06928">
                <a:tc rowSpan="5">
                  <a:txBody>
                    <a:bodyPr/>
                    <a:lstStyle/>
                    <a:p>
                      <a:pPr algn="ctr" fontAlgn="ctr"/>
                      <a:r>
                        <a:rPr lang="zh-CN" altLang="en-US" sz="1400" u="none" strike="noStrike">
                          <a:effectLst/>
                          <a:latin typeface="+mn-ea"/>
                          <a:ea typeface="+mn-ea"/>
                        </a:rPr>
                        <a:t>实验</a:t>
                      </a:r>
                      <a:r>
                        <a:rPr lang="en-US" altLang="zh-CN" sz="1400" u="none" strike="noStrike">
                          <a:effectLst/>
                          <a:latin typeface="+mn-ea"/>
                          <a:ea typeface="+mn-ea"/>
                        </a:rPr>
                        <a:t>3</a:t>
                      </a:r>
                      <a:endParaRPr lang="en-US" altLang="zh-CN" sz="1400" b="0" i="0" u="none" strike="noStrike">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zh-CN" altLang="en-US" sz="1400" u="none" strike="noStrike" dirty="0">
                          <a:solidFill>
                            <a:srgbClr val="C00000"/>
                          </a:solidFill>
                          <a:effectLst/>
                          <a:latin typeface="+mn-ea"/>
                          <a:ea typeface="+mn-ea"/>
                        </a:rPr>
                        <a:t>面向对象编程</a:t>
                      </a:r>
                      <a:endParaRPr 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fontAlgn="ctr"/>
                      <a:r>
                        <a:rPr lang="en-US" altLang="zh-CN" sz="1400" u="none" strike="noStrike">
                          <a:effectLst/>
                          <a:latin typeface="+mn-ea"/>
                          <a:ea typeface="+mn-ea"/>
                        </a:rPr>
                        <a:t>4</a:t>
                      </a:r>
                      <a:endParaRPr lang="en-US" altLang="zh-CN" sz="1400" b="0" i="0" u="none" strike="noStrike">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400" u="none" strike="noStrike" dirty="0">
                          <a:effectLst/>
                          <a:latin typeface="+mn-ea"/>
                          <a:ea typeface="+mn-ea"/>
                        </a:rPr>
                        <a:t>表驱动和</a:t>
                      </a:r>
                      <a:r>
                        <a:rPr lang="en-US" altLang="zh-CN" sz="1400" u="none" strike="noStrike" dirty="0">
                          <a:effectLst/>
                          <a:latin typeface="+mn-ea"/>
                          <a:ea typeface="+mn-ea"/>
                        </a:rPr>
                        <a:t>STL</a:t>
                      </a:r>
                      <a:r>
                        <a:rPr lang="zh-CN" altLang="en-US" sz="1400" u="none" strike="noStrike" dirty="0">
                          <a:effectLst/>
                          <a:latin typeface="+mn-ea"/>
                          <a:ea typeface="+mn-ea"/>
                        </a:rPr>
                        <a:t>容器</a:t>
                      </a:r>
                      <a:endParaRPr lang="zh-CN" alt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400" dirty="0">
                          <a:latin typeface="+mn-ea"/>
                          <a:ea typeface="+mn-ea"/>
                          <a:cs typeface="+mn-ea"/>
                          <a:sym typeface="Huawei Sans" panose="020C0503030203020204" pitchFamily="34" charset="0"/>
                        </a:rPr>
                        <a:t>有效地使用</a:t>
                      </a:r>
                      <a:r>
                        <a:rPr lang="en-US" altLang="zh-CN" sz="1400" dirty="0">
                          <a:latin typeface="+mn-ea"/>
                          <a:ea typeface="+mn-ea"/>
                          <a:cs typeface="+mn-ea"/>
                          <a:sym typeface="Huawei Sans" panose="020C0503030203020204" pitchFamily="34" charset="0"/>
                        </a:rPr>
                        <a:t>STL</a:t>
                      </a:r>
                      <a:r>
                        <a:rPr lang="zh-CN" altLang="en-US" sz="1400" dirty="0">
                          <a:latin typeface="+mn-ea"/>
                          <a:ea typeface="+mn-ea"/>
                          <a:cs typeface="+mn-ea"/>
                          <a:sym typeface="Huawei Sans" panose="020C0503030203020204" pitchFamily="34" charset="0"/>
                        </a:rPr>
                        <a:t>容器和智能指针，提升代码的可扩展性和灵活性</a:t>
                      </a:r>
                      <a:endParaRPr lang="zh-CN" alt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06928">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ctr" fontAlgn="ctr"/>
                      <a:r>
                        <a:rPr lang="zh-CN" altLang="en-US" sz="1400" u="none" strike="noStrike" dirty="0">
                          <a:effectLst/>
                          <a:latin typeface="+mn-ea"/>
                          <a:ea typeface="+mn-ea"/>
                        </a:rPr>
                        <a:t>解耦循环依赖</a:t>
                      </a:r>
                      <a:endParaRPr lang="zh-CN" alt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400" dirty="0">
                          <a:latin typeface="+mn-ea"/>
                          <a:ea typeface="+mn-ea"/>
                          <a:cs typeface="+mn-ea"/>
                          <a:sym typeface="Huawei Sans" panose="020C0503030203020204" pitchFamily="34" charset="0"/>
                        </a:rPr>
                        <a:t>如何通过分层设计和抽象化来有效地解耦代码中的循环依赖</a:t>
                      </a:r>
                      <a:endParaRPr lang="zh-CN" alt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vMerge="1">
                  <a:txBody>
                    <a:bodyPr/>
                    <a:lstStyle/>
                    <a:p>
                      <a:endParaRPr lang="zh-CN"/>
                    </a:p>
                  </a:txBody>
                  <a:tcPr/>
                </a:tc>
                <a:tc vMerge="1">
                  <a:txBody>
                    <a:bodyPr/>
                    <a:lstStyle/>
                    <a:p>
                      <a:endParaRPr lang="zh-CN"/>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tc>
                <a:tc rowSpan="2">
                  <a:txBody>
                    <a:bodyPr/>
                    <a:lstStyle/>
                    <a:p>
                      <a:pPr algn="ctr" fontAlgn="ctr"/>
                      <a:r>
                        <a:rPr lang="zh-CN" altLang="en-US" sz="1400" u="none" strike="noStrike">
                          <a:effectLst/>
                          <a:latin typeface="+mn-ea"/>
                          <a:ea typeface="+mn-ea"/>
                        </a:rPr>
                        <a:t>函数式编程</a:t>
                      </a:r>
                      <a:endParaRPr lang="zh-CN" altLang="en-US" sz="1400" b="0" i="0" u="none" strike="noStrike">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fontAlgn="ctr">
                        <a:lnSpc>
                          <a:spcPct val="150000"/>
                        </a:lnSpc>
                      </a:pPr>
                      <a:r>
                        <a:rPr lang="zh-CN" altLang="en-US" sz="1400" dirty="0">
                          <a:latin typeface="+mn-ea"/>
                          <a:ea typeface="+mn-ea"/>
                          <a:cs typeface="+mn-ea"/>
                          <a:sym typeface="Huawei Sans" panose="020C0503030203020204" pitchFamily="34" charset="0"/>
                        </a:rPr>
                        <a:t>掌握</a:t>
                      </a:r>
                      <a:r>
                        <a:rPr lang="en-US" altLang="zh-CN" sz="1400" dirty="0">
                          <a:latin typeface="+mn-ea"/>
                          <a:ea typeface="+mn-ea"/>
                          <a:cs typeface="+mn-ea"/>
                          <a:sym typeface="Huawei Sans" panose="020C0503030203020204" pitchFamily="34" charset="0"/>
                        </a:rPr>
                        <a:t>C++</a:t>
                      </a:r>
                      <a:r>
                        <a:rPr lang="zh-CN" altLang="en-US" sz="1400" dirty="0">
                          <a:latin typeface="+mn-ea"/>
                          <a:ea typeface="+mn-ea"/>
                          <a:cs typeface="+mn-ea"/>
                          <a:sym typeface="Huawei Sans" panose="020C0503030203020204" pitchFamily="34" charset="0"/>
                        </a:rPr>
                        <a:t>新特性带来的代码简洁性收益，写出简洁优雅的代码</a:t>
                      </a:r>
                      <a:endParaRPr lang="zh-CN" alt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76601">
                <a:tc vMerge="1">
                  <a:txBody>
                    <a:bodyPr/>
                    <a:lstStyle/>
                    <a:p>
                      <a:endParaRPr lang="zh-CN"/>
                    </a:p>
                  </a:txBody>
                  <a:tcPr/>
                </a:tc>
                <a:tc rowSpan="2">
                  <a:txBody>
                    <a:bodyPr/>
                    <a:lstStyle/>
                    <a:p>
                      <a:pPr algn="ctr" fontAlgn="ctr"/>
                      <a:r>
                        <a:rPr lang="zh-CN" altLang="en-US" sz="1400" u="none" strike="noStrike" dirty="0">
                          <a:solidFill>
                            <a:srgbClr val="C00000"/>
                          </a:solidFill>
                          <a:effectLst/>
                          <a:latin typeface="+mn-ea"/>
                          <a:ea typeface="+mn-ea"/>
                        </a:rPr>
                        <a:t>函数式编程</a:t>
                      </a:r>
                      <a:endParaRPr 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a:tc>
                <a:tc vMerge="1">
                  <a:txBody>
                    <a:bodyPr/>
                    <a:lstStyle/>
                    <a:p>
                      <a:endParaRPr lang="zh-CN"/>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607373">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ctr" fontAlgn="ctr"/>
                      <a:r>
                        <a:rPr lang="zh-CN" altLang="en-US" sz="1400" u="none" strike="noStrike">
                          <a:effectLst/>
                          <a:latin typeface="+mn-ea"/>
                          <a:ea typeface="+mn-ea"/>
                        </a:rPr>
                        <a:t>对象生命周期安全</a:t>
                      </a:r>
                      <a:endParaRPr lang="zh-CN" altLang="en-US" sz="1400" b="0" i="0" u="none" strike="noStrike">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400" dirty="0">
                          <a:latin typeface="+mn-ea"/>
                          <a:ea typeface="+mn-ea"/>
                          <a:cs typeface="+mn-ea"/>
                          <a:sym typeface="Huawei Sans" panose="020C0503030203020204" pitchFamily="34" charset="0"/>
                        </a:rPr>
                        <a:t>关注</a:t>
                      </a:r>
                      <a:r>
                        <a:rPr lang="en-US" altLang="zh-CN" sz="1400" dirty="0">
                          <a:latin typeface="+mn-ea"/>
                          <a:ea typeface="+mn-ea"/>
                          <a:cs typeface="+mn-ea"/>
                          <a:sym typeface="Huawei Sans" panose="020C0503030203020204" pitchFamily="34" charset="0"/>
                        </a:rPr>
                        <a:t>C++</a:t>
                      </a:r>
                      <a:r>
                        <a:rPr lang="zh-CN" altLang="en-US" sz="1400" dirty="0">
                          <a:latin typeface="+mn-ea"/>
                          <a:ea typeface="+mn-ea"/>
                          <a:cs typeface="+mn-ea"/>
                          <a:sym typeface="Huawei Sans" panose="020C0503030203020204" pitchFamily="34" charset="0"/>
                        </a:rPr>
                        <a:t>使用过程中编程陷阱可能导致的问题，对背后原理究根，学习</a:t>
                      </a:r>
                      <a:r>
                        <a:rPr lang="en-US" altLang="zh-CN" sz="1400" dirty="0">
                          <a:latin typeface="+mn-ea"/>
                          <a:ea typeface="+mn-ea"/>
                          <a:cs typeface="+mn-ea"/>
                          <a:sym typeface="Huawei Sans" panose="020C0503030203020204" pitchFamily="34" charset="0"/>
                        </a:rPr>
                        <a:t>C++</a:t>
                      </a:r>
                      <a:r>
                        <a:rPr lang="zh-CN" altLang="en-US" sz="1400" dirty="0">
                          <a:latin typeface="+mn-ea"/>
                          <a:ea typeface="+mn-ea"/>
                          <a:cs typeface="+mn-ea"/>
                          <a:sym typeface="Huawei Sans" panose="020C0503030203020204" pitchFamily="34" charset="0"/>
                        </a:rPr>
                        <a:t>特性整体体系</a:t>
                      </a:r>
                      <a:endParaRPr lang="zh-CN" alt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06928">
                <a:tc rowSpan="3">
                  <a:txBody>
                    <a:bodyPr/>
                    <a:lstStyle/>
                    <a:p>
                      <a:pPr algn="ctr" fontAlgn="ctr"/>
                      <a:r>
                        <a:rPr lang="zh-CN" altLang="en-US" sz="1400" u="none" strike="noStrike" dirty="0">
                          <a:effectLst/>
                          <a:latin typeface="+mn-ea"/>
                          <a:ea typeface="+mn-ea"/>
                        </a:rPr>
                        <a:t>实验</a:t>
                      </a:r>
                      <a:r>
                        <a:rPr lang="en-US" altLang="zh-CN" sz="1400" u="none" strike="noStrike" dirty="0">
                          <a:effectLst/>
                          <a:latin typeface="+mn-ea"/>
                          <a:ea typeface="+mn-ea"/>
                        </a:rPr>
                        <a:t>4</a:t>
                      </a:r>
                      <a:endParaRPr lang="en-US" altLang="zh-CN"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zh-CN" altLang="en-US" sz="1400" u="none" strike="noStrike" dirty="0">
                          <a:solidFill>
                            <a:srgbClr val="C00000"/>
                          </a:solidFill>
                          <a:effectLst/>
                          <a:latin typeface="+mn-ea"/>
                          <a:ea typeface="+mn-ea"/>
                        </a:rPr>
                        <a:t>综合实战</a:t>
                      </a:r>
                      <a:endParaRPr 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en-US" altLang="zh-CN" sz="1400" u="none" strike="noStrike" dirty="0">
                          <a:effectLst/>
                          <a:latin typeface="+mn-ea"/>
                          <a:ea typeface="+mn-ea"/>
                        </a:rPr>
                        <a:t>4</a:t>
                      </a:r>
                      <a:endParaRPr lang="en-US" altLang="zh-CN"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effectLst/>
                          <a:latin typeface="+mn-ea"/>
                          <a:ea typeface="+mn-ea"/>
                        </a:rPr>
                        <a:t>面向接口编程</a:t>
                      </a: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400" dirty="0">
                          <a:latin typeface="+mn-ea"/>
                          <a:ea typeface="+mn-ea"/>
                          <a:cs typeface="+mn-ea"/>
                          <a:sym typeface="Huawei Sans" panose="020C0503030203020204" pitchFamily="34" charset="0"/>
                        </a:rPr>
                        <a:t>通过</a:t>
                      </a:r>
                      <a:r>
                        <a:rPr lang="en-US" altLang="zh-CN" sz="1400" dirty="0">
                          <a:latin typeface="+mn-ea"/>
                          <a:ea typeface="+mn-ea"/>
                          <a:cs typeface="+mn-ea"/>
                          <a:sym typeface="Huawei Sans" panose="020C0503030203020204" pitchFamily="34" charset="0"/>
                        </a:rPr>
                        <a:t>C++</a:t>
                      </a:r>
                      <a:r>
                        <a:rPr lang="zh-CN" altLang="en-US" sz="1400" dirty="0">
                          <a:latin typeface="+mn-ea"/>
                          <a:ea typeface="+mn-ea"/>
                          <a:cs typeface="+mn-ea"/>
                          <a:sym typeface="Huawei Sans" panose="020C0503030203020204" pitchFamily="34" charset="0"/>
                        </a:rPr>
                        <a:t>泛型编程技术，提升代码效率和可扩展性</a:t>
                      </a:r>
                      <a:endParaRPr lang="zh-CN" alt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06928">
                <a:tc vMerge="1">
                  <a:txBody>
                    <a:bodyPr/>
                    <a:lstStyle/>
                    <a:p>
                      <a:pPr algn="l" fontAlgn="ctr"/>
                      <a:endParaRPr lang="en-US" altLang="zh-CN" sz="1400" b="0" i="0" u="none" strike="noStrike">
                        <a:solidFill>
                          <a:srgbClr val="000000"/>
                        </a:solidFill>
                        <a:effectLst/>
                        <a:latin typeface="方正兰亭黑简体" panose="02000000000000000000" pitchFamily="2" charset="-122"/>
                        <a:ea typeface="方正兰亭黑简体" panose="02000000000000000000" pitchFamily="2" charset="-122"/>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fontAlgn="ctr"/>
                      <a:endParaRPr lang="en-US" sz="1400" b="0" i="0" u="none" strike="noStrike" dirty="0">
                        <a:solidFill>
                          <a:srgbClr val="000000"/>
                        </a:solidFill>
                        <a:effectLst/>
                        <a:latin typeface="方正兰亭黑简体" panose="02000000000000000000" pitchFamily="2" charset="-122"/>
                        <a:ea typeface="方正兰亭黑简体" panose="02000000000000000000" pitchFamily="2" charset="-122"/>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fontAlgn="ctr"/>
                      <a:endParaRPr lang="en-US" altLang="zh-CN" sz="1400" b="0" i="0" u="none" strike="noStrike" dirty="0">
                        <a:solidFill>
                          <a:srgbClr val="000000"/>
                        </a:solidFill>
                        <a:effectLst/>
                        <a:latin typeface="方正兰亭黑简体" panose="02000000000000000000" pitchFamily="2" charset="-122"/>
                        <a:ea typeface="方正兰亭黑简体" panose="02000000000000000000" pitchFamily="2" charset="-122"/>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effectLst/>
                          <a:latin typeface="+mn-ea"/>
                          <a:ea typeface="+mn-ea"/>
                        </a:rPr>
                        <a:t>任务编排</a:t>
                      </a: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034" rtl="0" eaLnBrk="1" fontAlgn="ctr" latinLnBrk="0" hangingPunct="1">
                        <a:lnSpc>
                          <a:spcPct val="150000"/>
                        </a:lnSpc>
                        <a:spcBef>
                          <a:spcPts val="0"/>
                        </a:spcBef>
                        <a:spcAft>
                          <a:spcPts val="0"/>
                        </a:spcAft>
                        <a:buClrTx/>
                        <a:buSzTx/>
                        <a:buFontTx/>
                        <a:buNone/>
                        <a:tabLst/>
                        <a:defRPr/>
                      </a:pPr>
                      <a:r>
                        <a:rPr lang="zh-CN" altLang="en-US" sz="1400" dirty="0">
                          <a:latin typeface="+mn-ea"/>
                          <a:ea typeface="+mn-ea"/>
                          <a:cs typeface="+mn-ea"/>
                          <a:sym typeface="Huawei Sans" panose="020C0503030203020204" pitchFamily="34" charset="0"/>
                        </a:rPr>
                        <a:t>将复杂问题分解为原子操作，逐步实现，提升代码扩展性</a:t>
                      </a:r>
                      <a:endParaRPr lang="zh-CN" alt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9548733"/>
                  </a:ext>
                </a:extLst>
              </a:tr>
              <a:tr h="306928">
                <a:tc vMerge="1">
                  <a:txBody>
                    <a:bodyPr/>
                    <a:lstStyle/>
                    <a:p>
                      <a:pPr algn="l" fontAlgn="ctr"/>
                      <a:endParaRPr lang="en-US" altLang="zh-CN" sz="1400" b="0" i="0" u="none" strike="noStrike" dirty="0">
                        <a:solidFill>
                          <a:srgbClr val="000000"/>
                        </a:solidFill>
                        <a:effectLst/>
                        <a:latin typeface="方正兰亭黑简体" panose="02000000000000000000" pitchFamily="2" charset="-122"/>
                        <a:ea typeface="方正兰亭黑简体" panose="02000000000000000000" pitchFamily="2" charset="-122"/>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fontAlgn="ctr"/>
                      <a:endParaRPr lang="en-US" sz="1400" b="0" i="0" u="none" strike="noStrike" dirty="0">
                        <a:solidFill>
                          <a:srgbClr val="000000"/>
                        </a:solidFill>
                        <a:effectLst/>
                        <a:latin typeface="方正兰亭黑简体" panose="02000000000000000000" pitchFamily="2" charset="-122"/>
                        <a:ea typeface="方正兰亭黑简体" panose="02000000000000000000" pitchFamily="2" charset="-122"/>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fontAlgn="ctr"/>
                      <a:endParaRPr lang="en-US" altLang="zh-CN" sz="1400" b="0" i="0" u="none" strike="noStrike" dirty="0">
                        <a:solidFill>
                          <a:srgbClr val="000000"/>
                        </a:solidFill>
                        <a:effectLst/>
                        <a:latin typeface="方正兰亭黑简体" panose="02000000000000000000" pitchFamily="2" charset="-122"/>
                        <a:ea typeface="方正兰亭黑简体" panose="02000000000000000000" pitchFamily="2" charset="-122"/>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effectLst/>
                          <a:latin typeface="+mn-ea"/>
                          <a:ea typeface="+mn-ea"/>
                        </a:rPr>
                        <a:t>目录结构划分</a:t>
                      </a: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034" rtl="0" eaLnBrk="1" fontAlgn="ctr" latinLnBrk="0" hangingPunct="1">
                        <a:lnSpc>
                          <a:spcPct val="150000"/>
                        </a:lnSpc>
                        <a:spcBef>
                          <a:spcPts val="0"/>
                        </a:spcBef>
                        <a:spcAft>
                          <a:spcPts val="0"/>
                        </a:spcAft>
                        <a:buClrTx/>
                        <a:buSzTx/>
                        <a:buFontTx/>
                        <a:buNone/>
                        <a:tabLst/>
                        <a:defRPr/>
                      </a:pPr>
                      <a:r>
                        <a:rPr lang="zh-CN" altLang="en-US" sz="1400" dirty="0">
                          <a:latin typeface="+mn-ea"/>
                          <a:ea typeface="+mn-ea"/>
                          <a:cs typeface="+mn-ea"/>
                          <a:sym typeface="Huawei Sans" panose="020C0503030203020204" pitchFamily="34" charset="0"/>
                        </a:rPr>
                        <a:t>理解和应用物理设计原则，优化代码结构和组织</a:t>
                      </a:r>
                      <a:endParaRPr lang="zh-CN" alt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3305971"/>
                  </a:ext>
                </a:extLst>
              </a:tr>
              <a:tr h="306928">
                <a:tc>
                  <a:txBody>
                    <a:bodyPr/>
                    <a:lstStyle/>
                    <a:p>
                      <a:pPr algn="ctr" fontAlgn="ctr"/>
                      <a:r>
                        <a:rPr lang="zh-CN" altLang="en-US" sz="1400" u="none" strike="noStrike">
                          <a:effectLst/>
                          <a:latin typeface="+mn-ea"/>
                          <a:ea typeface="+mn-ea"/>
                        </a:rPr>
                        <a:t>课后作业</a:t>
                      </a:r>
                      <a:endParaRPr lang="zh-CN" altLang="en-US" sz="1400" b="0" i="0" u="none" strike="noStrike">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400" u="none" strike="noStrike">
                          <a:effectLst/>
                          <a:latin typeface="+mn-ea"/>
                          <a:ea typeface="+mn-ea"/>
                        </a:rPr>
                        <a:t>课程内容巩固</a:t>
                      </a:r>
                      <a:endParaRPr lang="zh-CN" altLang="en-US" sz="1400" b="0" i="0" u="none" strike="noStrike">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400" u="none" strike="noStrike">
                          <a:effectLst/>
                          <a:latin typeface="+mn-ea"/>
                          <a:ea typeface="+mn-ea"/>
                        </a:rPr>
                        <a:t>0.5~4</a:t>
                      </a:r>
                      <a:endParaRPr lang="en-US" altLang="zh-CN" sz="1400" b="0" i="0" u="none" strike="noStrike">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400" u="none" strike="noStrike" dirty="0">
                          <a:effectLst/>
                          <a:latin typeface="+mn-ea"/>
                          <a:ea typeface="+mn-ea"/>
                        </a:rPr>
                        <a:t>课程内容巩固</a:t>
                      </a:r>
                      <a:endParaRPr lang="zh-CN" alt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en-US" sz="1400" u="none" strike="noStrike" dirty="0">
                          <a:effectLst/>
                          <a:latin typeface="+mn-ea"/>
                          <a:ea typeface="+mn-ea"/>
                        </a:rPr>
                        <a:t>all</a:t>
                      </a:r>
                      <a:endParaRPr lang="en-US" sz="1400" b="0" i="0" u="none" strike="noStrike" dirty="0">
                        <a:solidFill>
                          <a:srgbClr val="000000"/>
                        </a:solidFill>
                        <a:effectLst/>
                        <a:latin typeface="+mn-ea"/>
                        <a:ea typeface="+mn-ea"/>
                      </a:endParaRPr>
                    </a:p>
                  </a:txBody>
                  <a:tcPr marL="6905" marR="6905" marT="69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移动指令功能代码验证</a:t>
            </a:r>
          </a:p>
        </p:txBody>
      </p:sp>
      <p:sp>
        <p:nvSpPr>
          <p:cNvPr id="5" name="文本框 4"/>
          <p:cNvSpPr txBox="1"/>
          <p:nvPr/>
        </p:nvSpPr>
        <p:spPr>
          <a:xfrm>
            <a:off x="731837" y="1122175"/>
            <a:ext cx="11218697" cy="549831"/>
          </a:xfrm>
          <a:prstGeom prst="rect">
            <a:avLst/>
          </a:prstGeom>
          <a:noFill/>
        </p:spPr>
        <p:txBody>
          <a:bodyPr wrap="square" rtlCol="0">
            <a:spAutoFit/>
          </a:bodyPr>
          <a:lstStyle/>
          <a:p>
            <a:pPr>
              <a:lnSpc>
                <a:spcPct val="150000"/>
              </a:lnSpc>
            </a:pPr>
            <a:r>
              <a:rPr lang="zh-CN" altLang="en-US" sz="2200" dirty="0">
                <a:latin typeface="方正兰亭黑简体" panose="02000000000000000000" pitchFamily="2" charset="-122"/>
                <a:ea typeface="方正兰亭黑简体" panose="02000000000000000000" pitchFamily="2" charset="-122"/>
              </a:rPr>
              <a:t>编译成功，执行得到预期的结果，移动指令测试用例</a:t>
            </a:r>
            <a:r>
              <a:rPr lang="en-US" altLang="zh-CN" sz="2200" dirty="0">
                <a:solidFill>
                  <a:srgbClr val="00B050"/>
                </a:solidFill>
                <a:latin typeface="方正兰亭黑简体" panose="02000000000000000000" pitchFamily="2" charset="-122"/>
                <a:ea typeface="方正兰亭黑简体" panose="02000000000000000000" pitchFamily="2" charset="-122"/>
              </a:rPr>
              <a:t>1</a:t>
            </a:r>
            <a:r>
              <a:rPr lang="zh-CN" altLang="en-US" sz="2200" dirty="0">
                <a:solidFill>
                  <a:srgbClr val="00B050"/>
                </a:solidFill>
                <a:latin typeface="方正兰亭黑简体" panose="02000000000000000000" pitchFamily="2" charset="-122"/>
                <a:ea typeface="方正兰亭黑简体" panose="02000000000000000000" pitchFamily="2" charset="-122"/>
              </a:rPr>
              <a:t>个</a:t>
            </a:r>
            <a:r>
              <a:rPr lang="en-US" altLang="zh-CN" sz="2200" dirty="0">
                <a:solidFill>
                  <a:srgbClr val="00B050"/>
                </a:solidFill>
                <a:latin typeface="方正兰亭黑简体" panose="02000000000000000000" pitchFamily="2" charset="-122"/>
                <a:ea typeface="方正兰亭黑简体" panose="02000000000000000000" pitchFamily="2" charset="-122"/>
              </a:rPr>
              <a:t>PASSED</a:t>
            </a:r>
            <a:r>
              <a:rPr lang="en-US" altLang="zh-CN" sz="2200" dirty="0">
                <a:solidFill>
                  <a:srgbClr val="C00000"/>
                </a:solidFill>
                <a:latin typeface="方正兰亭黑简体" panose="02000000000000000000" pitchFamily="2" charset="-122"/>
                <a:ea typeface="方正兰亭黑简体" panose="02000000000000000000" pitchFamily="2" charset="-122"/>
              </a:rPr>
              <a:t>3</a:t>
            </a:r>
            <a:r>
              <a:rPr lang="zh-CN" altLang="en-US" sz="2200" dirty="0">
                <a:solidFill>
                  <a:srgbClr val="C00000"/>
                </a:solidFill>
                <a:latin typeface="方正兰亭黑简体" panose="02000000000000000000" pitchFamily="2" charset="-122"/>
                <a:ea typeface="方正兰亭黑简体" panose="02000000000000000000" pitchFamily="2" charset="-122"/>
              </a:rPr>
              <a:t>个</a:t>
            </a:r>
            <a:r>
              <a:rPr lang="en-US" altLang="zh-CN" sz="2200" dirty="0">
                <a:solidFill>
                  <a:srgbClr val="C00000"/>
                </a:solidFill>
                <a:latin typeface="方正兰亭黑简体" panose="02000000000000000000" pitchFamily="2" charset="-122"/>
                <a:ea typeface="方正兰亭黑简体" panose="02000000000000000000" pitchFamily="2" charset="-122"/>
              </a:rPr>
              <a:t>FAILED</a:t>
            </a:r>
            <a:endParaRPr lang="zh-CN" altLang="en-US" sz="2200" dirty="0">
              <a:solidFill>
                <a:srgbClr val="C00000"/>
              </a:solidFill>
              <a:latin typeface="方正兰亭黑简体" panose="02000000000000000000" pitchFamily="2" charset="-122"/>
              <a:ea typeface="方正兰亭黑简体" panose="02000000000000000000" pitchFamily="2" charset="-122"/>
            </a:endParaRPr>
          </a:p>
        </p:txBody>
      </p:sp>
      <p:sp>
        <p:nvSpPr>
          <p:cNvPr id="6" name="文本框 5"/>
          <p:cNvSpPr txBox="1"/>
          <p:nvPr/>
        </p:nvSpPr>
        <p:spPr>
          <a:xfrm>
            <a:off x="731838" y="1857026"/>
            <a:ext cx="9349256" cy="1631216"/>
          </a:xfrm>
          <a:prstGeom prst="rect">
            <a:avLst/>
          </a:prstGeom>
          <a:solidFill>
            <a:schemeClr val="bg1">
              <a:lumMod val="85000"/>
            </a:schemeClr>
          </a:solidFill>
        </p:spPr>
        <p:txBody>
          <a:bodyPr wrap="square" rtlCol="0">
            <a:spAutoFit/>
          </a:bodyPr>
          <a:lstStyle/>
          <a:p>
            <a:r>
              <a:rPr lang="en-US" altLang="zh-CN" sz="2000" b="0" dirty="0">
                <a:solidFill>
                  <a:srgbClr val="6A9955"/>
                </a:solidFill>
                <a:effectLst/>
              </a:rPr>
              <a:t># windows </a:t>
            </a:r>
            <a:endParaRPr lang="en-US" altLang="zh-CN" sz="2000" b="0" dirty="0">
              <a:solidFill>
                <a:srgbClr val="D4D4D4"/>
              </a:solidFill>
              <a:effectLst/>
            </a:endParaRPr>
          </a:p>
          <a:p>
            <a:r>
              <a:rPr lang="en-US" altLang="zh-CN" sz="2000" dirty="0">
                <a:solidFill>
                  <a:schemeClr val="tx1">
                    <a:lumMod val="95000"/>
                    <a:lumOff val="5000"/>
                  </a:schemeClr>
                </a:solidFill>
              </a:rPr>
              <a:t>script\build_and_run.bat</a:t>
            </a:r>
          </a:p>
          <a:p>
            <a:br>
              <a:rPr lang="en-US" altLang="zh-CN" sz="2000" b="0" dirty="0">
                <a:solidFill>
                  <a:srgbClr val="D4D4D4"/>
                </a:solidFill>
                <a:effectLst/>
              </a:rPr>
            </a:br>
            <a:r>
              <a:rPr lang="en-US" altLang="zh-CN" sz="2000" b="0" dirty="0">
                <a:solidFill>
                  <a:srgbClr val="6A9955"/>
                </a:solidFill>
                <a:effectLst/>
              </a:rPr>
              <a:t># </a:t>
            </a:r>
            <a:r>
              <a:rPr lang="en-US" altLang="zh-CN" sz="2000" b="0" dirty="0" err="1">
                <a:solidFill>
                  <a:srgbClr val="6A9955"/>
                </a:solidFill>
                <a:effectLst/>
              </a:rPr>
              <a:t>linux</a:t>
            </a:r>
            <a:r>
              <a:rPr lang="en-US" altLang="zh-CN" sz="2000" b="0" dirty="0">
                <a:solidFill>
                  <a:srgbClr val="6A9955"/>
                </a:solidFill>
                <a:effectLst/>
              </a:rPr>
              <a:t>/</a:t>
            </a:r>
            <a:r>
              <a:rPr lang="en-US" altLang="zh-CN" sz="2000" b="0" dirty="0" err="1">
                <a:solidFill>
                  <a:srgbClr val="6A9955"/>
                </a:solidFill>
                <a:effectLst/>
              </a:rPr>
              <a:t>macos</a:t>
            </a:r>
            <a:endParaRPr lang="en-US" altLang="zh-CN" sz="2000" b="0" dirty="0">
              <a:solidFill>
                <a:srgbClr val="D4D4D4"/>
              </a:solidFill>
              <a:effectLst/>
            </a:endParaRPr>
          </a:p>
          <a:p>
            <a:r>
              <a:rPr lang="en-US" altLang="zh-CN" sz="2000" dirty="0">
                <a:solidFill>
                  <a:schemeClr val="tx1">
                    <a:lumMod val="95000"/>
                    <a:lumOff val="5000"/>
                  </a:schemeClr>
                </a:solidFill>
              </a:rPr>
              <a:t>bash </a:t>
            </a:r>
            <a:r>
              <a:rPr lang="en-US" altLang="zh-CN" sz="2000" b="0" dirty="0">
                <a:solidFill>
                  <a:schemeClr val="tx1">
                    <a:lumMod val="95000"/>
                    <a:lumOff val="5000"/>
                  </a:schemeClr>
                </a:solidFill>
                <a:effectLst/>
              </a:rPr>
              <a:t>script/build_and_run.sh</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逐个验收移动指令用例</a:t>
            </a:r>
          </a:p>
        </p:txBody>
      </p:sp>
      <p:sp>
        <p:nvSpPr>
          <p:cNvPr id="8" name="文本框 7"/>
          <p:cNvSpPr txBox="1"/>
          <p:nvPr/>
        </p:nvSpPr>
        <p:spPr>
          <a:xfrm>
            <a:off x="633840" y="939381"/>
            <a:ext cx="2845651" cy="430887"/>
          </a:xfrm>
          <a:prstGeom prst="rect">
            <a:avLst/>
          </a:prstGeom>
          <a:noFill/>
        </p:spPr>
        <p:txBody>
          <a:bodyPr wrap="none" rtlCol="0">
            <a:spAutoFit/>
          </a:bodyPr>
          <a:lstStyle/>
          <a:p>
            <a:r>
              <a:rPr lang="en-US" altLang="zh-CN" sz="2200" dirty="0" err="1"/>
              <a:t>src</a:t>
            </a:r>
            <a:r>
              <a:rPr lang="en-US" altLang="zh-CN" sz="2200" dirty="0"/>
              <a:t>/ExecutorImpl.cpp</a:t>
            </a:r>
            <a:endParaRPr lang="zh-CN" altLang="en-US" sz="2200" dirty="0"/>
          </a:p>
        </p:txBody>
      </p:sp>
      <p:sp>
        <p:nvSpPr>
          <p:cNvPr id="9" name="文本框 8"/>
          <p:cNvSpPr txBox="1"/>
          <p:nvPr/>
        </p:nvSpPr>
        <p:spPr>
          <a:xfrm>
            <a:off x="731838" y="1493267"/>
            <a:ext cx="10728325" cy="4647426"/>
          </a:xfrm>
          <a:prstGeom prst="rect">
            <a:avLst/>
          </a:prstGeom>
          <a:solidFill>
            <a:schemeClr val="bg1">
              <a:lumMod val="85000"/>
            </a:schemeClr>
          </a:solidFill>
          <a:ln>
            <a:noFill/>
          </a:ln>
        </p:spPr>
        <p:txBody>
          <a:bodyPr wrap="square" rtlCol="0">
            <a:spAutoFit/>
          </a:bodyPr>
          <a:lstStyle/>
          <a:p>
            <a:r>
              <a:rPr lang="en-US" altLang="zh-CN" sz="1600" b="0" dirty="0">
                <a:solidFill>
                  <a:srgbClr val="569CD6"/>
                </a:solidFill>
                <a:effectLst/>
              </a:rPr>
              <a:t>…</a:t>
            </a:r>
            <a:endParaRPr lang="en-US" altLang="zh-CN" sz="1600" b="0" dirty="0">
              <a:solidFill>
                <a:srgbClr val="D4D4D4"/>
              </a:solidFill>
              <a:effectLst/>
            </a:endParaRPr>
          </a:p>
          <a:p>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7A3E9D"/>
                </a:solidFill>
                <a:effectLst/>
              </a:rPr>
              <a:t>ExecutorImpl</a:t>
            </a:r>
            <a:r>
              <a:rPr lang="en-US" altLang="zh-CN" sz="1600" b="0" dirty="0">
                <a:solidFill>
                  <a:srgbClr val="777777"/>
                </a:solidFill>
                <a:effectLst/>
              </a:rPr>
              <a:t>::</a:t>
            </a:r>
            <a:r>
              <a:rPr lang="en-US" altLang="zh-CN" sz="1600" b="1" dirty="0">
                <a:solidFill>
                  <a:srgbClr val="AA3731"/>
                </a:solidFill>
                <a:effectLst/>
              </a:rPr>
              <a:t>Execute</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string</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for</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auto</a:t>
            </a:r>
            <a:r>
              <a:rPr lang="en-US" altLang="zh-CN" sz="1600" b="0" dirty="0">
                <a:solidFill>
                  <a:srgbClr val="333333"/>
                </a:solidFill>
                <a:effectLst/>
              </a:rPr>
              <a:t> </a:t>
            </a:r>
            <a:r>
              <a:rPr lang="en-US" altLang="zh-CN" sz="1600" b="0" dirty="0" err="1">
                <a:solidFill>
                  <a:srgbClr val="7A3E9D"/>
                </a:solidFill>
                <a:effectLst/>
              </a:rPr>
              <a:t>cmd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cmd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M</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heading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E</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x</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else</a:t>
            </a: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heading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W</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x</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else</a:t>
            </a: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heading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N</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y</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else</a:t>
            </a: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heading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S</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y</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p>
          <a:p>
            <a:r>
              <a:rPr lang="en-US" altLang="zh-CN" sz="1600" dirty="0">
                <a:solidFill>
                  <a:srgbClr val="777777"/>
                </a:solidFill>
              </a:rPr>
              <a:t>…</a:t>
            </a:r>
            <a:r>
              <a:rPr lang="en-US" altLang="zh-CN" sz="1600" b="0" dirty="0">
                <a:solidFill>
                  <a:srgbClr val="D4D4D4"/>
                </a:solidFill>
                <a:effectLst/>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移动指令功能代码验证，提交上库</a:t>
            </a:r>
          </a:p>
        </p:txBody>
      </p:sp>
      <p:sp>
        <p:nvSpPr>
          <p:cNvPr id="3" name="文本框 2"/>
          <p:cNvSpPr txBox="1"/>
          <p:nvPr/>
        </p:nvSpPr>
        <p:spPr>
          <a:xfrm>
            <a:off x="731838" y="1643896"/>
            <a:ext cx="9349256" cy="1631216"/>
          </a:xfrm>
          <a:prstGeom prst="rect">
            <a:avLst/>
          </a:prstGeom>
          <a:solidFill>
            <a:schemeClr val="bg1">
              <a:lumMod val="85000"/>
            </a:schemeClr>
          </a:solidFill>
        </p:spPr>
        <p:txBody>
          <a:bodyPr wrap="square" rtlCol="0">
            <a:spAutoFit/>
          </a:bodyPr>
          <a:lstStyle/>
          <a:p>
            <a:r>
              <a:rPr lang="en-US" altLang="zh-CN" sz="2000" b="0" dirty="0">
                <a:solidFill>
                  <a:srgbClr val="6A9955"/>
                </a:solidFill>
                <a:effectLst/>
              </a:rPr>
              <a:t># windows </a:t>
            </a:r>
            <a:endParaRPr lang="en-US" altLang="zh-CN" sz="2000" b="0" dirty="0">
              <a:solidFill>
                <a:srgbClr val="D4D4D4"/>
              </a:solidFill>
              <a:effectLst/>
            </a:endParaRPr>
          </a:p>
          <a:p>
            <a:r>
              <a:rPr lang="en-US" altLang="zh-CN" sz="2000" dirty="0">
                <a:solidFill>
                  <a:schemeClr val="tx1">
                    <a:lumMod val="95000"/>
                    <a:lumOff val="5000"/>
                  </a:schemeClr>
                </a:solidFill>
              </a:rPr>
              <a:t>script\build_and_run.bat</a:t>
            </a:r>
          </a:p>
          <a:p>
            <a:br>
              <a:rPr lang="en-US" altLang="zh-CN" sz="2000" b="0" dirty="0">
                <a:solidFill>
                  <a:srgbClr val="D4D4D4"/>
                </a:solidFill>
                <a:effectLst/>
              </a:rPr>
            </a:br>
            <a:r>
              <a:rPr lang="en-US" altLang="zh-CN" sz="2000" b="0" dirty="0">
                <a:solidFill>
                  <a:srgbClr val="6A9955"/>
                </a:solidFill>
                <a:effectLst/>
              </a:rPr>
              <a:t># </a:t>
            </a:r>
            <a:r>
              <a:rPr lang="en-US" altLang="zh-CN" sz="2000" b="0" dirty="0" err="1">
                <a:solidFill>
                  <a:srgbClr val="6A9955"/>
                </a:solidFill>
                <a:effectLst/>
              </a:rPr>
              <a:t>linux</a:t>
            </a:r>
            <a:r>
              <a:rPr lang="en-US" altLang="zh-CN" sz="2000" b="0" dirty="0">
                <a:solidFill>
                  <a:srgbClr val="6A9955"/>
                </a:solidFill>
                <a:effectLst/>
              </a:rPr>
              <a:t>/</a:t>
            </a:r>
            <a:r>
              <a:rPr lang="en-US" altLang="zh-CN" sz="2000" b="0" dirty="0" err="1">
                <a:solidFill>
                  <a:srgbClr val="6A9955"/>
                </a:solidFill>
                <a:effectLst/>
              </a:rPr>
              <a:t>macos</a:t>
            </a:r>
            <a:endParaRPr lang="en-US" altLang="zh-CN" sz="2000" b="0" dirty="0">
              <a:solidFill>
                <a:srgbClr val="D4D4D4"/>
              </a:solidFill>
              <a:effectLst/>
            </a:endParaRPr>
          </a:p>
          <a:p>
            <a:r>
              <a:rPr lang="en-US" altLang="zh-CN" sz="2000" dirty="0">
                <a:solidFill>
                  <a:schemeClr val="tx1">
                    <a:lumMod val="95000"/>
                    <a:lumOff val="5000"/>
                  </a:schemeClr>
                </a:solidFill>
              </a:rPr>
              <a:t>bash </a:t>
            </a:r>
            <a:r>
              <a:rPr lang="en-US" altLang="zh-CN" sz="2000" b="0" dirty="0">
                <a:solidFill>
                  <a:schemeClr val="tx1">
                    <a:lumMod val="95000"/>
                    <a:lumOff val="5000"/>
                  </a:schemeClr>
                </a:solidFill>
                <a:effectLst/>
              </a:rPr>
              <a:t>script/build_and_run.sh</a:t>
            </a:r>
          </a:p>
        </p:txBody>
      </p:sp>
      <p:sp>
        <p:nvSpPr>
          <p:cNvPr id="5" name="文本框 4"/>
          <p:cNvSpPr txBox="1"/>
          <p:nvPr/>
        </p:nvSpPr>
        <p:spPr>
          <a:xfrm>
            <a:off x="652815" y="904854"/>
            <a:ext cx="10728325" cy="549831"/>
          </a:xfrm>
          <a:prstGeom prst="rect">
            <a:avLst/>
          </a:prstGeom>
          <a:noFill/>
        </p:spPr>
        <p:txBody>
          <a:bodyPr wrap="square" rtlCol="0">
            <a:spAutoFit/>
          </a:bodyPr>
          <a:lstStyle/>
          <a:p>
            <a:pPr>
              <a:lnSpc>
                <a:spcPct val="150000"/>
              </a:lnSpc>
            </a:pPr>
            <a:r>
              <a:rPr lang="zh-CN" altLang="en-US" sz="2200" dirty="0">
                <a:latin typeface="方正兰亭黑简体" panose="02000000000000000000" pitchFamily="2" charset="-122"/>
                <a:ea typeface="方正兰亭黑简体" panose="02000000000000000000" pitchFamily="2" charset="-122"/>
              </a:rPr>
              <a:t>编译成功，执行得到预期的结果，移动指令测试用例</a:t>
            </a:r>
            <a:r>
              <a:rPr lang="en-US" altLang="zh-CN" sz="2200" b="1" dirty="0">
                <a:solidFill>
                  <a:srgbClr val="00B050"/>
                </a:solidFill>
                <a:latin typeface="方正兰亭黑简体" panose="02000000000000000000" pitchFamily="2" charset="-122"/>
                <a:ea typeface="方正兰亭黑简体" panose="02000000000000000000" pitchFamily="2" charset="-122"/>
              </a:rPr>
              <a:t>4</a:t>
            </a:r>
            <a:r>
              <a:rPr lang="zh-CN" altLang="en-US" sz="2200" b="1" dirty="0">
                <a:solidFill>
                  <a:srgbClr val="00B050"/>
                </a:solidFill>
                <a:latin typeface="方正兰亭黑简体" panose="02000000000000000000" pitchFamily="2" charset="-122"/>
                <a:ea typeface="方正兰亭黑简体" panose="02000000000000000000" pitchFamily="2" charset="-122"/>
              </a:rPr>
              <a:t>个</a:t>
            </a:r>
            <a:r>
              <a:rPr lang="en-US" altLang="zh-CN" sz="2200" b="1" dirty="0">
                <a:solidFill>
                  <a:srgbClr val="00B050"/>
                </a:solidFill>
                <a:latin typeface="方正兰亭黑简体" panose="02000000000000000000" pitchFamily="2" charset="-122"/>
                <a:ea typeface="方正兰亭黑简体" panose="02000000000000000000" pitchFamily="2" charset="-122"/>
              </a:rPr>
              <a:t>PASSED</a:t>
            </a:r>
            <a:endParaRPr lang="zh-CN" altLang="en-US" sz="2200" b="1" dirty="0">
              <a:solidFill>
                <a:srgbClr val="FF0000"/>
              </a:solidFill>
              <a:latin typeface="方正兰亭黑简体" panose="02000000000000000000" pitchFamily="2" charset="-122"/>
              <a:ea typeface="方正兰亭黑简体" panose="02000000000000000000" pitchFamily="2" charset="-122"/>
            </a:endParaRPr>
          </a:p>
        </p:txBody>
      </p:sp>
      <p:sp>
        <p:nvSpPr>
          <p:cNvPr id="6" name="文本框 5"/>
          <p:cNvSpPr txBox="1"/>
          <p:nvPr/>
        </p:nvSpPr>
        <p:spPr>
          <a:xfrm>
            <a:off x="731838" y="4285973"/>
            <a:ext cx="9349257" cy="963469"/>
          </a:xfrm>
          <a:prstGeom prst="rect">
            <a:avLst/>
          </a:prstGeom>
          <a:solidFill>
            <a:schemeClr val="bg1">
              <a:lumMod val="85000"/>
            </a:schemeClr>
          </a:solidFill>
        </p:spPr>
        <p:txBody>
          <a:bodyPr wrap="square" rtlCol="0">
            <a:spAutoFit/>
          </a:bodyPr>
          <a:lstStyle/>
          <a:p>
            <a:pPr>
              <a:lnSpc>
                <a:spcPct val="150000"/>
              </a:lnSpc>
            </a:pPr>
            <a:r>
              <a:rPr lang="en-US" altLang="zh-CN" sz="2000" dirty="0">
                <a:solidFill>
                  <a:schemeClr val="tx1">
                    <a:lumMod val="95000"/>
                    <a:lumOff val="5000"/>
                  </a:schemeClr>
                </a:solidFill>
              </a:rPr>
              <a:t>git </a:t>
            </a:r>
            <a:r>
              <a:rPr lang="en-US" altLang="zh-CN" sz="2000" b="0" dirty="0">
                <a:solidFill>
                  <a:schemeClr val="tx1">
                    <a:lumMod val="95000"/>
                    <a:lumOff val="5000"/>
                  </a:schemeClr>
                </a:solidFill>
                <a:effectLst/>
              </a:rPr>
              <a:t>add .</a:t>
            </a:r>
          </a:p>
          <a:p>
            <a:pPr>
              <a:lnSpc>
                <a:spcPct val="150000"/>
              </a:lnSpc>
            </a:pPr>
            <a:r>
              <a:rPr lang="en-US" altLang="zh-CN" sz="2000" dirty="0">
                <a:solidFill>
                  <a:schemeClr val="tx1">
                    <a:lumMod val="95000"/>
                    <a:lumOff val="5000"/>
                  </a:schemeClr>
                </a:solidFill>
              </a:rPr>
              <a:t>git </a:t>
            </a:r>
            <a:r>
              <a:rPr lang="en-US" altLang="zh-CN" sz="2000" b="0" dirty="0">
                <a:solidFill>
                  <a:schemeClr val="tx1">
                    <a:lumMod val="95000"/>
                    <a:lumOff val="5000"/>
                  </a:schemeClr>
                </a:solidFill>
                <a:effectLst/>
              </a:rPr>
              <a:t>commit -m ‘test: Pass move command test cases'</a:t>
            </a:r>
          </a:p>
        </p:txBody>
      </p:sp>
      <p:sp>
        <p:nvSpPr>
          <p:cNvPr id="7" name="文本框 6"/>
          <p:cNvSpPr txBox="1"/>
          <p:nvPr/>
        </p:nvSpPr>
        <p:spPr>
          <a:xfrm>
            <a:off x="731838" y="3614074"/>
            <a:ext cx="5116101" cy="549831"/>
          </a:xfrm>
          <a:prstGeom prst="rect">
            <a:avLst/>
          </a:prstGeom>
          <a:noFill/>
        </p:spPr>
        <p:txBody>
          <a:bodyPr wrap="square" rtlCol="0">
            <a:spAutoFit/>
          </a:bodyPr>
          <a:lstStyle/>
          <a:p>
            <a:pPr>
              <a:lnSpc>
                <a:spcPct val="150000"/>
              </a:lnSpc>
            </a:pPr>
            <a:r>
              <a:rPr lang="en-US" altLang="zh-CN" sz="2200" dirty="0">
                <a:latin typeface="方正兰亭黑简体" panose="02000000000000000000" pitchFamily="2" charset="-122"/>
                <a:ea typeface="方正兰亭黑简体" panose="02000000000000000000" pitchFamily="2" charset="-122"/>
              </a:rPr>
              <a:t>git</a:t>
            </a:r>
            <a:r>
              <a:rPr lang="zh-CN" altLang="en-US" sz="2200" dirty="0">
                <a:latin typeface="方正兰亭黑简体" panose="02000000000000000000" pitchFamily="2" charset="-122"/>
                <a:ea typeface="方正兰亭黑简体" panose="02000000000000000000" pitchFamily="2" charset="-122"/>
              </a:rPr>
              <a:t>提交</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4852970-E224-41B0-9987-D98CFF991488}"/>
              </a:ext>
            </a:extLst>
          </p:cNvPr>
          <p:cNvSpPr>
            <a:spLocks noGrp="1"/>
          </p:cNvSpPr>
          <p:nvPr>
            <p:ph sz="quarter" idx="10"/>
          </p:nvPr>
        </p:nvSpPr>
        <p:spPr>
          <a:xfrm>
            <a:off x="1019175" y="1528586"/>
            <a:ext cx="10153650" cy="4669014"/>
          </a:xfrm>
        </p:spPr>
        <p:txBody>
          <a:bodyPr/>
          <a:lstStyle/>
          <a:p>
            <a:pPr algn="l">
              <a:lnSpc>
                <a:spcPct val="150000"/>
              </a:lnSpc>
            </a:pPr>
            <a:r>
              <a:rPr lang="zh-CN" altLang="en-US" sz="2000" b="1" i="0" dirty="0">
                <a:solidFill>
                  <a:srgbClr val="111111"/>
                </a:solidFill>
                <a:effectLst/>
                <a:latin typeface="方正兰亭黑简体" panose="02000000000000000000" pitchFamily="2" charset="-122"/>
                <a:ea typeface="方正兰亭黑简体" panose="02000000000000000000" pitchFamily="2" charset="-122"/>
              </a:rPr>
              <a:t>测试失败的意义</a:t>
            </a:r>
            <a:r>
              <a:rPr lang="zh-CN" altLang="en-US" sz="2000" b="1" dirty="0">
                <a:solidFill>
                  <a:srgbClr val="111111"/>
                </a:solidFill>
                <a:latin typeface="方正兰亭黑简体" panose="02000000000000000000" pitchFamily="2" charset="-122"/>
                <a:ea typeface="方正兰亭黑简体" panose="02000000000000000000" pitchFamily="2" charset="-122"/>
              </a:rPr>
              <a:t>：</a:t>
            </a:r>
            <a:r>
              <a:rPr lang="zh-CN" altLang="en-US" sz="2000" b="0" i="0" dirty="0">
                <a:solidFill>
                  <a:srgbClr val="111111"/>
                </a:solidFill>
                <a:effectLst/>
                <a:latin typeface="方正兰亭黑简体" panose="02000000000000000000" pitchFamily="2" charset="-122"/>
                <a:ea typeface="方正兰亭黑简体" panose="02000000000000000000" pitchFamily="2" charset="-122"/>
              </a:rPr>
              <a:t>确认我们对代码行为的假设是否正确</a:t>
            </a:r>
            <a:endParaRPr lang="zh-CN" altLang="en-US" sz="2000" b="1" i="0" dirty="0">
              <a:solidFill>
                <a:srgbClr val="111111"/>
              </a:solidFill>
              <a:effectLst/>
              <a:latin typeface="方正兰亭黑简体" panose="02000000000000000000" pitchFamily="2" charset="-122"/>
              <a:ea typeface="方正兰亭黑简体" panose="02000000000000000000" pitchFamily="2" charset="-122"/>
            </a:endParaRPr>
          </a:p>
          <a:p>
            <a:pPr algn="l">
              <a:lnSpc>
                <a:spcPct val="150000"/>
              </a:lnSpc>
            </a:pPr>
            <a:r>
              <a:rPr lang="zh-CN" altLang="en-US" sz="2000" b="1" dirty="0">
                <a:solidFill>
                  <a:srgbClr val="111111"/>
                </a:solidFill>
                <a:latin typeface="方正兰亭黑简体" panose="02000000000000000000" pitchFamily="2" charset="-122"/>
              </a:rPr>
              <a:t>小步迭代虽然看似缓慢，但有助于：</a:t>
            </a:r>
          </a:p>
          <a:p>
            <a:pPr lvl="1" algn="l">
              <a:lnSpc>
                <a:spcPct val="150000"/>
              </a:lnSpc>
              <a:buFont typeface="Arial" panose="020B0604020202020204" pitchFamily="34" charset="0"/>
              <a:buChar char="•"/>
            </a:pPr>
            <a:r>
              <a:rPr lang="zh-CN" altLang="en-US" sz="1800" b="1" i="0" dirty="0">
                <a:solidFill>
                  <a:srgbClr val="111111"/>
                </a:solidFill>
                <a:effectLst/>
                <a:latin typeface="方正兰亭黑简体" panose="02000000000000000000" pitchFamily="2" charset="-122"/>
                <a:ea typeface="方正兰亭黑简体" panose="02000000000000000000" pitchFamily="2" charset="-122"/>
              </a:rPr>
              <a:t>降低风险</a:t>
            </a:r>
            <a:r>
              <a:rPr lang="zh-CN" altLang="en-US" sz="1800" b="0" i="0" dirty="0">
                <a:solidFill>
                  <a:srgbClr val="111111"/>
                </a:solidFill>
                <a:effectLst/>
                <a:latin typeface="方正兰亭黑简体" panose="02000000000000000000" pitchFamily="2" charset="-122"/>
                <a:ea typeface="方正兰亭黑简体" panose="02000000000000000000" pitchFamily="2" charset="-122"/>
              </a:rPr>
              <a:t>：每次变更都较小，容易定位问题</a:t>
            </a:r>
          </a:p>
          <a:p>
            <a:pPr lvl="1" algn="l">
              <a:lnSpc>
                <a:spcPct val="150000"/>
              </a:lnSpc>
              <a:buFont typeface="Arial" panose="020B0604020202020204" pitchFamily="34" charset="0"/>
              <a:buChar char="•"/>
            </a:pPr>
            <a:r>
              <a:rPr lang="zh-CN" altLang="en-US" sz="1800" b="1" i="0" dirty="0">
                <a:solidFill>
                  <a:srgbClr val="111111"/>
                </a:solidFill>
                <a:effectLst/>
                <a:latin typeface="方正兰亭黑简体" panose="02000000000000000000" pitchFamily="2" charset="-122"/>
                <a:ea typeface="方正兰亭黑简体" panose="02000000000000000000" pitchFamily="2" charset="-122"/>
              </a:rPr>
              <a:t>提高代码质量</a:t>
            </a:r>
            <a:r>
              <a:rPr lang="zh-CN" altLang="en-US" sz="1800" b="0" i="0" dirty="0">
                <a:solidFill>
                  <a:srgbClr val="111111"/>
                </a:solidFill>
                <a:effectLst/>
                <a:latin typeface="方正兰亭黑简体" panose="02000000000000000000" pitchFamily="2" charset="-122"/>
                <a:ea typeface="方正兰亭黑简体" panose="02000000000000000000" pitchFamily="2" charset="-122"/>
              </a:rPr>
              <a:t>：每次提交都经过充分测试，确保稳定性</a:t>
            </a:r>
            <a:endParaRPr lang="en-US" altLang="zh-CN" sz="1800" b="0" i="0" dirty="0">
              <a:solidFill>
                <a:srgbClr val="111111"/>
              </a:solidFill>
              <a:effectLst/>
              <a:latin typeface="方正兰亭黑简体" panose="02000000000000000000" pitchFamily="2" charset="-122"/>
              <a:ea typeface="方正兰亭黑简体" panose="02000000000000000000" pitchFamily="2" charset="-122"/>
            </a:endParaRPr>
          </a:p>
          <a:p>
            <a:pPr lvl="1" algn="l">
              <a:lnSpc>
                <a:spcPct val="150000"/>
              </a:lnSpc>
              <a:buFont typeface="Arial" panose="020B0604020202020204" pitchFamily="34" charset="0"/>
              <a:buChar char="•"/>
            </a:pPr>
            <a:r>
              <a:rPr lang="zh-CN" altLang="en-US" sz="1800" b="1" i="0" dirty="0">
                <a:solidFill>
                  <a:srgbClr val="111111"/>
                </a:solidFill>
                <a:effectLst/>
                <a:latin typeface="方正兰亭黑简体" panose="02000000000000000000" pitchFamily="2" charset="-122"/>
                <a:ea typeface="方正兰亭黑简体" panose="02000000000000000000" pitchFamily="2" charset="-122"/>
              </a:rPr>
              <a:t>养成良好习惯</a:t>
            </a:r>
            <a:r>
              <a:rPr lang="zh-CN" altLang="en-US" sz="1800" b="0" i="0" dirty="0">
                <a:solidFill>
                  <a:srgbClr val="111111"/>
                </a:solidFill>
                <a:effectLst/>
                <a:latin typeface="方正兰亭黑简体" panose="02000000000000000000" pitchFamily="2" charset="-122"/>
                <a:ea typeface="方正兰亭黑简体" panose="02000000000000000000" pitchFamily="2" charset="-122"/>
              </a:rPr>
              <a:t>：在实训阶段，小步迭代有助于培养良好的开发习惯</a:t>
            </a:r>
          </a:p>
          <a:p>
            <a:pPr algn="l">
              <a:lnSpc>
                <a:spcPct val="150000"/>
              </a:lnSpc>
            </a:pPr>
            <a:r>
              <a:rPr lang="zh-CN" altLang="en-US" sz="2000" b="1" i="0" dirty="0">
                <a:solidFill>
                  <a:srgbClr val="111111"/>
                </a:solidFill>
                <a:effectLst/>
                <a:latin typeface="方正兰亭黑简体" panose="02000000000000000000" pitchFamily="2" charset="-122"/>
                <a:ea typeface="方正兰亭黑简体" panose="02000000000000000000" pitchFamily="2" charset="-122"/>
              </a:rPr>
              <a:t>代码命名的重要性</a:t>
            </a:r>
          </a:p>
          <a:p>
            <a:pPr lvl="1" algn="l">
              <a:lnSpc>
                <a:spcPct val="150000"/>
              </a:lnSpc>
              <a:buFont typeface="Arial" panose="020B0604020202020204" pitchFamily="34" charset="0"/>
              <a:buChar char="•"/>
            </a:pPr>
            <a:r>
              <a:rPr lang="zh-CN" altLang="en-US" sz="1800" b="1" dirty="0">
                <a:solidFill>
                  <a:srgbClr val="111111"/>
                </a:solidFill>
                <a:latin typeface="方正兰亭黑简体" panose="02000000000000000000" pitchFamily="2" charset="-122"/>
              </a:rPr>
              <a:t>功能</a:t>
            </a:r>
            <a:r>
              <a:rPr lang="zh-CN" altLang="en-US" sz="1800" b="1" i="0" dirty="0">
                <a:solidFill>
                  <a:srgbClr val="111111"/>
                </a:solidFill>
                <a:effectLst/>
                <a:latin typeface="方正兰亭黑简体" panose="02000000000000000000" pitchFamily="2" charset="-122"/>
                <a:ea typeface="方正兰亭黑简体" panose="02000000000000000000" pitchFamily="2" charset="-122"/>
              </a:rPr>
              <a:t>代码</a:t>
            </a:r>
            <a:r>
              <a:rPr lang="zh-CN" altLang="en-US" sz="1800" b="0" i="0" dirty="0">
                <a:solidFill>
                  <a:srgbClr val="111111"/>
                </a:solidFill>
                <a:effectLst/>
                <a:latin typeface="方正兰亭黑简体" panose="02000000000000000000" pitchFamily="2" charset="-122"/>
                <a:ea typeface="方正兰亭黑简体" panose="02000000000000000000" pitchFamily="2" charset="-122"/>
              </a:rPr>
              <a:t>：清晰的命名有助于理解代码逻辑和功能</a:t>
            </a:r>
          </a:p>
          <a:p>
            <a:pPr lvl="1" algn="l">
              <a:lnSpc>
                <a:spcPct val="150000"/>
              </a:lnSpc>
              <a:buFont typeface="Arial" panose="020B0604020202020204" pitchFamily="34" charset="0"/>
              <a:buChar char="•"/>
            </a:pPr>
            <a:r>
              <a:rPr lang="zh-CN" altLang="en-US" sz="1800" b="1" i="0" dirty="0">
                <a:solidFill>
                  <a:srgbClr val="111111"/>
                </a:solidFill>
                <a:effectLst/>
                <a:latin typeface="方正兰亭黑简体" panose="02000000000000000000" pitchFamily="2" charset="-122"/>
                <a:ea typeface="方正兰亭黑简体" panose="02000000000000000000" pitchFamily="2" charset="-122"/>
              </a:rPr>
              <a:t>测试代码</a:t>
            </a:r>
            <a:r>
              <a:rPr lang="zh-CN" altLang="en-US" sz="1800" b="0" i="0" dirty="0">
                <a:solidFill>
                  <a:srgbClr val="111111"/>
                </a:solidFill>
                <a:effectLst/>
                <a:latin typeface="方正兰亭黑简体" panose="02000000000000000000" pitchFamily="2" charset="-122"/>
                <a:ea typeface="方正兰亭黑简体" panose="02000000000000000000" pitchFamily="2" charset="-122"/>
              </a:rPr>
              <a:t>：明确的测试命名可以帮助快速定位和理解测试目的</a:t>
            </a:r>
          </a:p>
          <a:p>
            <a:pPr lvl="1" algn="l">
              <a:lnSpc>
                <a:spcPct val="150000"/>
              </a:lnSpc>
              <a:buFont typeface="Arial" panose="020B0604020202020204" pitchFamily="34" charset="0"/>
              <a:buChar char="•"/>
            </a:pPr>
            <a:r>
              <a:rPr lang="en-US" altLang="zh-CN" sz="1800" b="1" dirty="0">
                <a:solidFill>
                  <a:srgbClr val="111111"/>
                </a:solidFill>
                <a:latin typeface="方正兰亭黑简体" panose="02000000000000000000" pitchFamily="2" charset="-122"/>
              </a:rPr>
              <a:t>g</a:t>
            </a:r>
            <a:r>
              <a:rPr lang="en-US" altLang="zh-CN" sz="1800" b="1" i="0" dirty="0">
                <a:solidFill>
                  <a:srgbClr val="111111"/>
                </a:solidFill>
                <a:effectLst/>
                <a:latin typeface="方正兰亭黑简体" panose="02000000000000000000" pitchFamily="2" charset="-122"/>
                <a:ea typeface="方正兰亭黑简体" panose="02000000000000000000" pitchFamily="2" charset="-122"/>
              </a:rPr>
              <a:t>it</a:t>
            </a:r>
            <a:r>
              <a:rPr lang="zh-CN" altLang="en-US" sz="1800" b="1" i="0" dirty="0">
                <a:solidFill>
                  <a:srgbClr val="111111"/>
                </a:solidFill>
                <a:effectLst/>
                <a:latin typeface="方正兰亭黑简体" panose="02000000000000000000" pitchFamily="2" charset="-122"/>
                <a:ea typeface="方正兰亭黑简体" panose="02000000000000000000" pitchFamily="2" charset="-122"/>
              </a:rPr>
              <a:t>提交注释</a:t>
            </a:r>
            <a:r>
              <a:rPr lang="zh-CN" altLang="en-US" sz="1800" b="0" i="0" dirty="0">
                <a:solidFill>
                  <a:srgbClr val="111111"/>
                </a:solidFill>
                <a:effectLst/>
                <a:latin typeface="方正兰亭黑简体" panose="02000000000000000000" pitchFamily="2" charset="-122"/>
                <a:ea typeface="方正兰亭黑简体" panose="02000000000000000000" pitchFamily="2" charset="-122"/>
              </a:rPr>
              <a:t>：详细的提交注释可以记录每次变更的业务背景和目的，方便日后追溯</a:t>
            </a:r>
          </a:p>
          <a:p>
            <a:endParaRPr lang="zh-CN" altLang="en-US" dirty="0"/>
          </a:p>
        </p:txBody>
      </p:sp>
    </p:spTree>
    <p:extLst>
      <p:ext uri="{BB962C8B-B14F-4D97-AF65-F5344CB8AC3E}">
        <p14:creationId xmlns:p14="http://schemas.microsoft.com/office/powerpoint/2010/main" val="32404162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63DACA02-D1C6-40BC-827A-C797A92C97AF}"/>
              </a:ext>
            </a:extLst>
          </p:cNvPr>
          <p:cNvSpPr>
            <a:spLocks noGrp="1"/>
          </p:cNvSpPr>
          <p:nvPr>
            <p:ph type="body" sz="quarter" idx="10"/>
          </p:nvPr>
        </p:nvSpPr>
        <p:spPr>
          <a:xfrm>
            <a:off x="928864" y="1302808"/>
            <a:ext cx="10153650" cy="5177014"/>
          </a:xfrm>
        </p:spPr>
        <p:txBody>
          <a:bodyPr/>
          <a:lstStyle/>
          <a:p>
            <a:pPr>
              <a:lnSpc>
                <a:spcPct val="150000"/>
              </a:lnSpc>
            </a:pP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课程导读</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a:lnSpc>
                <a:spcPct val="150000"/>
              </a:lnSpc>
            </a:pP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项目实战</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2.1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需求澄清</a:t>
            </a: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2.2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接口设计</a:t>
            </a: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2.3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命名实践</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2.4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开发者测试</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2.5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代码版本管理</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2.6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编码实践</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514350" lvl="1" indent="-514350" algn="just" defTabSz="801370">
              <a:lnSpc>
                <a:spcPct val="150000"/>
              </a:lnSpc>
              <a:spcBef>
                <a:spcPct val="30000"/>
              </a:spcBef>
              <a:spcAft>
                <a:spcPct val="0"/>
              </a:spcAft>
              <a:buFont typeface="+mj-lt"/>
              <a:buAutoNum type="arabicPeriod" startAt="3"/>
            </a:pPr>
            <a:r>
              <a:rPr lang="zh-CN" altLang="en-US" sz="2200" dirty="0">
                <a:latin typeface="方正兰亭黑简体" panose="02000000000000000000" pitchFamily="2" charset="-122"/>
                <a:cs typeface="+mn-ea"/>
                <a:sym typeface="Huawei Sans" panose="020C0503030203020204" pitchFamily="34" charset="0"/>
              </a:rPr>
              <a:t>总结</a:t>
            </a:r>
          </a:p>
          <a:p>
            <a:pPr marL="782638" lvl="1" indent="-381000">
              <a:lnSpc>
                <a:spcPct val="150000"/>
              </a:lnSpc>
              <a:buSzTx/>
              <a:buNone/>
            </a:pPr>
            <a:endParaRPr lang="zh-CN" altLang="en-US" sz="2400" dirty="0">
              <a:latin typeface="Huawei Sans" panose="020C0503030203020204" pitchFamily="34" charset="0"/>
              <a:cs typeface="+mn-ea"/>
              <a:sym typeface="Huawei Sans" panose="020C0503030203020204" pitchFamily="34" charset="0"/>
            </a:endParaRPr>
          </a:p>
        </p:txBody>
      </p:sp>
    </p:spTree>
    <p:extLst>
      <p:ext uri="{BB962C8B-B14F-4D97-AF65-F5344CB8AC3E}">
        <p14:creationId xmlns:p14="http://schemas.microsoft.com/office/powerpoint/2010/main" val="11422351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1019175" y="1573740"/>
            <a:ext cx="10153650" cy="4578703"/>
          </a:xfrm>
        </p:spPr>
        <p:txBody>
          <a:bodyPr/>
          <a:lstStyle/>
          <a:p>
            <a:pPr marL="0" indent="0">
              <a:buNone/>
            </a:pPr>
            <a:r>
              <a:rPr lang="zh-CN" altLang="en-US" sz="2200" dirty="0">
                <a:latin typeface="方正兰亭黑简体" panose="02000000000000000000" pitchFamily="2" charset="-122"/>
                <a:cs typeface="+mn-ea"/>
                <a:sym typeface="Huawei Sans" panose="020C0503030203020204" pitchFamily="34" charset="0"/>
              </a:rPr>
              <a:t>通过本课程的学习，您已经掌握了高质量编程的基础知识，特别是在以下几个方面：</a:t>
            </a:r>
            <a:endParaRPr lang="en-US" altLang="zh-CN" sz="2200" dirty="0">
              <a:latin typeface="方正兰亭黑简体" panose="02000000000000000000" pitchFamily="2" charset="-122"/>
              <a:cs typeface="+mn-ea"/>
              <a:sym typeface="Huawei Sans" panose="020C0503030203020204" pitchFamily="34" charset="0"/>
            </a:endParaRPr>
          </a:p>
          <a:p>
            <a:r>
              <a:rPr lang="zh-CN" altLang="en-US" sz="2000" b="1" dirty="0">
                <a:solidFill>
                  <a:srgbClr val="C00000"/>
                </a:solidFill>
                <a:latin typeface="方正兰亭黑简体" panose="02000000000000000000" pitchFamily="2" charset="-122"/>
                <a:cs typeface="+mn-ea"/>
                <a:sym typeface="Huawei Sans" panose="020C0503030203020204" pitchFamily="34" charset="0"/>
              </a:rPr>
              <a:t>开发者自测试：</a:t>
            </a:r>
            <a:r>
              <a:rPr lang="zh-CN" altLang="en-US" sz="1800" dirty="0">
                <a:latin typeface="方正兰亭黑简体" panose="02000000000000000000" pitchFamily="2" charset="-122"/>
                <a:cs typeface="+mn-ea"/>
                <a:sym typeface="Huawei Sans" panose="020C0503030203020204" pitchFamily="34" charset="0"/>
              </a:rPr>
              <a:t>您学会了如何确保代码的正确性和需求的完整性，掌握了测试的基本理论和方法，并实践了有效的开发者测试技术</a:t>
            </a:r>
            <a:endParaRPr lang="en-US" altLang="zh-CN" sz="2000" dirty="0">
              <a:latin typeface="方正兰亭黑简体" panose="02000000000000000000" pitchFamily="2" charset="-122"/>
              <a:cs typeface="+mn-ea"/>
              <a:sym typeface="Huawei Sans" panose="020C0503030203020204" pitchFamily="34" charset="0"/>
            </a:endParaRPr>
          </a:p>
          <a:p>
            <a:r>
              <a:rPr lang="zh-CN" altLang="en-US" sz="2000" b="1" dirty="0">
                <a:solidFill>
                  <a:srgbClr val="C00000"/>
                </a:solidFill>
                <a:latin typeface="方正兰亭黑简体" panose="02000000000000000000" pitchFamily="2" charset="-122"/>
                <a:cs typeface="+mn-ea"/>
                <a:sym typeface="Huawei Sans" panose="020C0503030203020204" pitchFamily="34" charset="0"/>
              </a:rPr>
              <a:t>命名：</a:t>
            </a:r>
            <a:r>
              <a:rPr lang="zh-CN" altLang="en-US" sz="1800" dirty="0">
                <a:latin typeface="方正兰亭黑简体" panose="02000000000000000000" pitchFamily="2" charset="-122"/>
                <a:cs typeface="+mn-ea"/>
                <a:sym typeface="Huawei Sans" panose="020C0503030203020204" pitchFamily="34" charset="0"/>
              </a:rPr>
              <a:t>您了解并实践了提高代码可读性的命名原则、规范</a:t>
            </a:r>
            <a:endParaRPr lang="en-US" altLang="zh-CN" sz="1800" dirty="0">
              <a:latin typeface="方正兰亭黑简体" panose="02000000000000000000" pitchFamily="2" charset="-122"/>
              <a:cs typeface="+mn-ea"/>
              <a:sym typeface="Huawei Sans" panose="020C0503030203020204" pitchFamily="34" charset="0"/>
            </a:endParaRPr>
          </a:p>
          <a:p>
            <a:r>
              <a:rPr lang="zh-CN" altLang="en-US" sz="2000" b="1" dirty="0">
                <a:solidFill>
                  <a:srgbClr val="C00000"/>
                </a:solidFill>
                <a:latin typeface="方正兰亭黑简体" panose="02000000000000000000" pitchFamily="2" charset="-122"/>
                <a:cs typeface="+mn-ea"/>
                <a:sym typeface="Huawei Sans" panose="020C0503030203020204" pitchFamily="34" charset="0"/>
              </a:rPr>
              <a:t>代码版本管理：</a:t>
            </a:r>
            <a:r>
              <a:rPr lang="zh-CN" altLang="en-US" sz="1800" dirty="0">
                <a:latin typeface="方正兰亭黑简体" panose="02000000000000000000" pitchFamily="2" charset="-122"/>
                <a:cs typeface="+mn-ea"/>
                <a:sym typeface="Huawei Sans" panose="020C0503030203020204" pitchFamily="34" charset="0"/>
              </a:rPr>
              <a:t>学习使用</a:t>
            </a:r>
            <a:r>
              <a:rPr lang="en-US" altLang="zh-CN" sz="1800" dirty="0">
                <a:latin typeface="方正兰亭黑简体" panose="02000000000000000000" pitchFamily="2" charset="-122"/>
                <a:cs typeface="+mn-ea"/>
                <a:sym typeface="Huawei Sans" panose="020C0503030203020204" pitchFamily="34" charset="0"/>
              </a:rPr>
              <a:t>git</a:t>
            </a:r>
            <a:r>
              <a:rPr lang="zh-CN" altLang="en-US" sz="1800" dirty="0">
                <a:latin typeface="方正兰亭黑简体" panose="02000000000000000000" pitchFamily="2" charset="-122"/>
                <a:cs typeface="+mn-ea"/>
                <a:sym typeface="Huawei Sans" panose="020C0503030203020204" pitchFamily="34" charset="0"/>
              </a:rPr>
              <a:t>进行代码版本管理的规范和实践</a:t>
            </a:r>
            <a:endParaRPr lang="en-US" altLang="zh-CN" sz="1800" dirty="0">
              <a:highlight>
                <a:srgbClr val="FFFF00"/>
              </a:highlight>
              <a:latin typeface="方正兰亭黑简体" panose="02000000000000000000" pitchFamily="2" charset="-122"/>
              <a:cs typeface="+mn-ea"/>
              <a:sym typeface="Huawei Sans" panose="020C0503030203020204" pitchFamily="34" charset="0"/>
            </a:endParaRPr>
          </a:p>
          <a:p>
            <a:pPr marL="0" indent="0">
              <a:buNone/>
            </a:pPr>
            <a:r>
              <a:rPr lang="zh-CN" altLang="en-US" sz="2200" dirty="0">
                <a:latin typeface="方正兰亭黑简体" panose="02000000000000000000" pitchFamily="2" charset="-122"/>
                <a:cs typeface="+mn-ea"/>
                <a:sym typeface="Huawei Sans" panose="020C0503030203020204" pitchFamily="34" charset="0"/>
              </a:rPr>
              <a:t>这些技能和知识将为您在未来的企业软件开发中打下坚实的基础，帮助您成为一名更加专业和高效的软件开发者。</a:t>
            </a:r>
            <a:endParaRPr lang="en-US" altLang="zh-CN" sz="2200" dirty="0">
              <a:latin typeface="方正兰亭黑简体" panose="02000000000000000000" pitchFamily="2" charset="-122"/>
              <a:cs typeface="+mn-ea"/>
              <a:sym typeface="Huawei Sans" panose="020C0503030203020204" pitchFamily="34" charset="0"/>
            </a:endParaRPr>
          </a:p>
          <a:p>
            <a:pPr marL="0" indent="0">
              <a:buNone/>
            </a:pPr>
            <a:r>
              <a:rPr lang="zh-CN" altLang="en-US" sz="2200" dirty="0">
                <a:latin typeface="方正兰亭黑简体" panose="02000000000000000000" pitchFamily="2" charset="-122"/>
                <a:cs typeface="+mn-ea"/>
                <a:sym typeface="Huawei Sans" panose="020C0503030203020204" pitchFamily="34" charset="0"/>
              </a:rPr>
              <a:t>感谢您参与本课程，期待您在未来的软件开发工作中取得更大的成就！</a:t>
            </a:r>
            <a:endParaRPr lang="en-US" altLang="zh-CN" sz="2200" dirty="0">
              <a:latin typeface="方正兰亭黑简体" panose="02000000000000000000" pitchFamily="2" charset="-122"/>
              <a:cs typeface="+mn-ea"/>
              <a:sym typeface="Huawei Sans" panose="020C0503030203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76F09-496C-4FDE-BD7F-DFD7AD53CC6B}"/>
              </a:ext>
            </a:extLst>
          </p:cNvPr>
          <p:cNvSpPr>
            <a:spLocks noGrp="1"/>
          </p:cNvSpPr>
          <p:nvPr>
            <p:ph type="title"/>
          </p:nvPr>
        </p:nvSpPr>
        <p:spPr/>
        <p:txBody>
          <a:bodyPr/>
          <a:lstStyle/>
          <a:p>
            <a:r>
              <a:rPr lang="zh-CN" altLang="en-US" dirty="0"/>
              <a:t>作业</a:t>
            </a:r>
          </a:p>
        </p:txBody>
      </p:sp>
      <p:sp>
        <p:nvSpPr>
          <p:cNvPr id="4" name="文本占位符 3"/>
          <p:cNvSpPr>
            <a:spLocks noGrp="1"/>
          </p:cNvSpPr>
          <p:nvPr>
            <p:ph type="body" sz="quarter" idx="10"/>
          </p:nvPr>
        </p:nvSpPr>
        <p:spPr/>
        <p:txBody>
          <a:bodyPr/>
          <a:lstStyle/>
          <a:p>
            <a:pPr marL="0" indent="0" algn="l">
              <a:buNone/>
            </a:pPr>
            <a:r>
              <a:rPr lang="zh-CN" altLang="en-US" sz="2400" dirty="0">
                <a:latin typeface="方正兰亭黑简体" panose="02000000000000000000" pitchFamily="2" charset="-122"/>
              </a:rPr>
              <a:t>完成课程实训需求</a:t>
            </a:r>
            <a:r>
              <a:rPr lang="en-US" altLang="zh-CN" sz="2400" dirty="0">
                <a:latin typeface="方正兰亭黑简体" panose="02000000000000000000" pitchFamily="2" charset="-122"/>
              </a:rPr>
              <a:t>1</a:t>
            </a:r>
            <a:r>
              <a:rPr lang="zh-CN" altLang="en-US" sz="2400" dirty="0">
                <a:latin typeface="方正兰亭黑简体" panose="02000000000000000000" pitchFamily="2" charset="-122"/>
              </a:rPr>
              <a:t>支持基本控制指令所有功能：</a:t>
            </a:r>
            <a:endParaRPr lang="en-US" altLang="zh-CN" sz="2400" dirty="0">
              <a:latin typeface="方正兰亭黑简体" panose="02000000000000000000" pitchFamily="2" charset="-122"/>
            </a:endParaRPr>
          </a:p>
          <a:p>
            <a:pPr algn="l"/>
            <a:r>
              <a:rPr lang="zh-CN" altLang="en-US" b="1" i="0" dirty="0">
                <a:solidFill>
                  <a:srgbClr val="111111"/>
                </a:solidFill>
                <a:effectLst/>
                <a:latin typeface="方正兰亭黑简体" panose="02000000000000000000" pitchFamily="2" charset="-122"/>
              </a:rPr>
              <a:t>测试先行</a:t>
            </a:r>
            <a:r>
              <a:rPr lang="zh-CN" altLang="en-US" b="0" i="0" dirty="0">
                <a:solidFill>
                  <a:srgbClr val="111111"/>
                </a:solidFill>
                <a:effectLst/>
                <a:latin typeface="方正兰亭黑简体" panose="02000000000000000000" pitchFamily="2" charset="-122"/>
              </a:rPr>
              <a:t>：优先编写测试代码，确保每一步都有测试覆盖</a:t>
            </a:r>
          </a:p>
          <a:p>
            <a:pPr algn="l"/>
            <a:r>
              <a:rPr lang="zh-CN" altLang="en-US" b="1" i="0" dirty="0">
                <a:solidFill>
                  <a:srgbClr val="111111"/>
                </a:solidFill>
                <a:effectLst/>
                <a:latin typeface="方正兰亭黑简体" panose="02000000000000000000" pitchFamily="2" charset="-122"/>
              </a:rPr>
              <a:t>小步提交</a:t>
            </a:r>
            <a:r>
              <a:rPr lang="zh-CN" altLang="en-US" b="0" i="0" dirty="0">
                <a:solidFill>
                  <a:srgbClr val="111111"/>
                </a:solidFill>
                <a:effectLst/>
                <a:latin typeface="方正兰亭黑简体" panose="02000000000000000000" pitchFamily="2" charset="-122"/>
              </a:rPr>
              <a:t>：每次提交代码时，确保变更小且独立，便于回溯和审查</a:t>
            </a:r>
          </a:p>
          <a:p>
            <a:pPr algn="l"/>
            <a:r>
              <a:rPr lang="zh-CN" altLang="en-US" b="1" i="0" dirty="0">
                <a:solidFill>
                  <a:srgbClr val="111111"/>
                </a:solidFill>
                <a:effectLst/>
                <a:latin typeface="方正兰亭黑简体" panose="02000000000000000000" pitchFamily="2" charset="-122"/>
              </a:rPr>
              <a:t>清晰的提交注释</a:t>
            </a:r>
            <a:r>
              <a:rPr lang="zh-CN" altLang="en-US" b="0" i="0" dirty="0">
                <a:solidFill>
                  <a:srgbClr val="111111"/>
                </a:solidFill>
                <a:effectLst/>
                <a:latin typeface="方正兰亭黑简体" panose="02000000000000000000" pitchFamily="2" charset="-122"/>
              </a:rPr>
              <a:t>：每次提交时，使用明确且无歧义的注释，准确描述本次提交的业务逻辑和变更内容</a:t>
            </a:r>
          </a:p>
          <a:p>
            <a:pPr algn="l"/>
            <a:r>
              <a:rPr lang="zh-CN" altLang="en-US" b="1" i="0" dirty="0">
                <a:solidFill>
                  <a:srgbClr val="111111"/>
                </a:solidFill>
                <a:effectLst/>
                <a:latin typeface="方正兰亭黑简体" panose="02000000000000000000" pitchFamily="2" charset="-122"/>
              </a:rPr>
              <a:t>一周内完成</a:t>
            </a:r>
            <a:r>
              <a:rPr lang="zh-CN" altLang="en-US" b="0" i="0" dirty="0">
                <a:solidFill>
                  <a:srgbClr val="111111"/>
                </a:solidFill>
                <a:effectLst/>
                <a:latin typeface="方正兰亭黑简体" panose="02000000000000000000" pitchFamily="2" charset="-122"/>
              </a:rPr>
              <a:t>：确保在一周内完成所有作业并提交</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p:txBody>
          <a:bodyPr/>
          <a:lstStyle/>
          <a:p>
            <a:pPr marL="0" indent="0">
              <a:buNone/>
            </a:pPr>
            <a:r>
              <a:rPr lang="zh-CN" altLang="en-US" dirty="0">
                <a:latin typeface="方正兰亭黑简体" panose="02000000000000000000" pitchFamily="2" charset="-122"/>
                <a:cs typeface="+mn-ea"/>
                <a:sym typeface="Huawei Sans" panose="020C0503030203020204" pitchFamily="34" charset="0"/>
              </a:rPr>
              <a:t>在线参考资料网站，涵盖了</a:t>
            </a:r>
            <a:r>
              <a:rPr lang="en-US" altLang="zh-CN" dirty="0">
                <a:latin typeface="方正兰亭黑简体" panose="02000000000000000000" pitchFamily="2" charset="-122"/>
                <a:cs typeface="+mn-ea"/>
                <a:sym typeface="Huawei Sans" panose="020C0503030203020204" pitchFamily="34" charset="0"/>
              </a:rPr>
              <a:t>C++</a:t>
            </a:r>
            <a:r>
              <a:rPr lang="zh-CN" altLang="en-US" dirty="0">
                <a:latin typeface="方正兰亭黑简体" panose="02000000000000000000" pitchFamily="2" charset="-122"/>
                <a:cs typeface="+mn-ea"/>
                <a:sym typeface="Huawei Sans" panose="020C0503030203020204" pitchFamily="34" charset="0"/>
              </a:rPr>
              <a:t>基本概念到高级特性、标准库函数、类和模板等各个方面：</a:t>
            </a:r>
            <a:endParaRPr lang="en-US" altLang="zh-CN" dirty="0">
              <a:latin typeface="方正兰亭黑简体" panose="02000000000000000000" pitchFamily="2" charset="-122"/>
              <a:cs typeface="+mn-ea"/>
              <a:sym typeface="Huawei Sans" panose="020C0503030203020204" pitchFamily="34" charset="0"/>
            </a:endParaRPr>
          </a:p>
          <a:p>
            <a:r>
              <a:rPr lang="zh-CN" altLang="en-US" sz="2000" dirty="0">
                <a:latin typeface="方正兰亭黑简体" panose="02000000000000000000" pitchFamily="2" charset="-122"/>
                <a:cs typeface="+mn-ea"/>
                <a:sym typeface="Huawei Sans" panose="020C0503030203020204" pitchFamily="34" charset="0"/>
              </a:rPr>
              <a:t>搜索功能：有强大的搜索功能，可以快速找到需要的函数、类或概念</a:t>
            </a:r>
            <a:endParaRPr lang="en-US" altLang="zh-CN" sz="2000" dirty="0">
              <a:latin typeface="方正兰亭黑简体" panose="02000000000000000000" pitchFamily="2" charset="-122"/>
              <a:cs typeface="+mn-ea"/>
              <a:sym typeface="Huawei Sans" panose="020C0503030203020204" pitchFamily="34" charset="0"/>
            </a:endParaRPr>
          </a:p>
          <a:p>
            <a:r>
              <a:rPr lang="zh-CN" altLang="en-US" sz="2000" dirty="0">
                <a:latin typeface="方正兰亭黑简体" panose="02000000000000000000" pitchFamily="2" charset="-122"/>
                <a:cs typeface="+mn-ea"/>
                <a:sym typeface="Huawei Sans" panose="020C0503030203020204" pitchFamily="34" charset="0"/>
              </a:rPr>
              <a:t>示例代码：可以帮助理解如何使用</a:t>
            </a:r>
            <a:r>
              <a:rPr lang="en-US" altLang="zh-CN" sz="2000" dirty="0">
                <a:latin typeface="方正兰亭黑简体" panose="02000000000000000000" pitchFamily="2" charset="-122"/>
                <a:cs typeface="+mn-ea"/>
                <a:sym typeface="Huawei Sans" panose="020C0503030203020204" pitchFamily="34" charset="0"/>
              </a:rPr>
              <a:t>C++</a:t>
            </a:r>
            <a:r>
              <a:rPr lang="zh-CN" altLang="en-US" sz="2000" dirty="0">
                <a:latin typeface="方正兰亭黑简体" panose="02000000000000000000" pitchFamily="2" charset="-122"/>
                <a:cs typeface="+mn-ea"/>
                <a:sym typeface="Huawei Sans" panose="020C0503030203020204" pitchFamily="34" charset="0"/>
              </a:rPr>
              <a:t>特性</a:t>
            </a:r>
            <a:endParaRPr lang="en-US" altLang="zh-CN" sz="2000" dirty="0">
              <a:latin typeface="方正兰亭黑简体" panose="02000000000000000000" pitchFamily="2" charset="-122"/>
              <a:cs typeface="+mn-ea"/>
              <a:sym typeface="Huawei Sans" panose="020C0503030203020204" pitchFamily="34" charset="0"/>
            </a:endParaRPr>
          </a:p>
          <a:p>
            <a:r>
              <a:rPr lang="zh-CN" altLang="en-US" sz="2000" dirty="0">
                <a:latin typeface="方正兰亭黑简体" panose="02000000000000000000" pitchFamily="2" charset="-122"/>
                <a:cs typeface="+mn-ea"/>
                <a:sym typeface="Huawei Sans" panose="020C0503030203020204" pitchFamily="34" charset="0"/>
              </a:rPr>
              <a:t>网址：</a:t>
            </a:r>
            <a:r>
              <a:rPr lang="en-US" altLang="zh-CN" sz="2000" dirty="0">
                <a:latin typeface="方正兰亭黑简体" panose="02000000000000000000" pitchFamily="2" charset="-122"/>
                <a:cs typeface="+mn-ea"/>
                <a:sym typeface="Huawei Sans" panose="020C0503030203020204" pitchFamily="34" charset="0"/>
              </a:rPr>
              <a:t>https://en.cppreference.com/w/</a:t>
            </a:r>
            <a:endParaRPr lang="zh-CN" altLang="en-US" sz="2000" dirty="0">
              <a:latin typeface="方正兰亭黑简体" panose="02000000000000000000" pitchFamily="2" charset="-122"/>
              <a:cs typeface="+mn-ea"/>
              <a:sym typeface="Huawei Sans" panose="020C0503030203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CDE7B827-B368-481A-9144-0F3559518C3B}"/>
              </a:ext>
            </a:extLst>
          </p:cNvPr>
          <p:cNvSpPr>
            <a:spLocks noGrp="1"/>
          </p:cNvSpPr>
          <p:nvPr>
            <p:ph type="body" sz="quarter" idx="10"/>
          </p:nvPr>
        </p:nvSpPr>
        <p:spPr>
          <a:xfrm>
            <a:off x="928864" y="1302808"/>
            <a:ext cx="10153650" cy="5177014"/>
          </a:xfrm>
        </p:spPr>
        <p:txBody>
          <a:bodyPr/>
          <a:lstStyle/>
          <a:p>
            <a:pPr>
              <a:lnSpc>
                <a:spcPct val="150000"/>
              </a:lnSpc>
            </a:pP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课程导读</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a:lnSpc>
                <a:spcPct val="150000"/>
              </a:lnSpc>
            </a:pPr>
            <a:r>
              <a:rPr lang="zh-CN" altLang="en-US" sz="2200" dirty="0">
                <a:latin typeface="方正兰亭黑简体" panose="02000000000000000000" pitchFamily="2" charset="-122"/>
                <a:cs typeface="+mn-ea"/>
                <a:sym typeface="Huawei Sans" panose="020C0503030203020204" pitchFamily="34" charset="0"/>
              </a:rPr>
              <a:t>项目实战</a:t>
            </a:r>
            <a:endParaRPr lang="en-US" altLang="zh-CN" sz="2200" dirty="0">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latin typeface="方正兰亭黑简体" panose="02000000000000000000" pitchFamily="2" charset="-122"/>
                <a:cs typeface="+mn-ea"/>
                <a:sym typeface="Huawei Sans" panose="020C0503030203020204" pitchFamily="34" charset="0"/>
              </a:rPr>
              <a:t>2.1 </a:t>
            </a:r>
            <a:r>
              <a:rPr lang="zh-CN" altLang="en-US" sz="2000" dirty="0">
                <a:latin typeface="方正兰亭黑简体" panose="02000000000000000000" pitchFamily="2" charset="-122"/>
                <a:cs typeface="+mn-ea"/>
                <a:sym typeface="Huawei Sans" panose="020C0503030203020204" pitchFamily="34" charset="0"/>
              </a:rPr>
              <a:t>需求澄清</a:t>
            </a: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2.2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接口设计</a:t>
            </a: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2.3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命名实践</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2.4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开发者测试</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2.5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代码版本管理</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782638" lvl="1" indent="-381000">
              <a:lnSpc>
                <a:spcPct val="150000"/>
              </a:lnSpc>
              <a:buSzTx/>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2.6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编码实践</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514350" lvl="1" indent="-514350" algn="just" defTabSz="801370">
              <a:lnSpc>
                <a:spcPct val="150000"/>
              </a:lnSpc>
              <a:spcBef>
                <a:spcPct val="30000"/>
              </a:spcBef>
              <a:spcAft>
                <a:spcPct val="0"/>
              </a:spcAft>
              <a:buFont typeface="+mj-lt"/>
              <a:buAutoNum type="arabicPeriod" startAt="3"/>
            </a:pP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总结</a:t>
            </a:r>
          </a:p>
          <a:p>
            <a:pPr marL="782638" lvl="1" indent="-381000">
              <a:lnSpc>
                <a:spcPct val="150000"/>
              </a:lnSpc>
              <a:buSzTx/>
              <a:buNone/>
            </a:pPr>
            <a:endParaRPr lang="zh-CN" altLang="en-US" sz="2400" dirty="0">
              <a:latin typeface="Huawei Sans" panose="020C0503030203020204" pitchFamily="34" charset="0"/>
              <a:cs typeface="+mn-ea"/>
              <a:sym typeface="Huawei Sans" panose="020C0503030203020204" pitchFamily="34" charset="0"/>
            </a:endParaRPr>
          </a:p>
        </p:txBody>
      </p:sp>
    </p:spTree>
    <p:extLst>
      <p:ext uri="{BB962C8B-B14F-4D97-AF65-F5344CB8AC3E}">
        <p14:creationId xmlns:p14="http://schemas.microsoft.com/office/powerpoint/2010/main" val="1086775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方正兰亭黑简体" panose="02000000000000000000" pitchFamily="2" charset="-122"/>
              </a:rPr>
              <a:t>课程实训案例引导</a:t>
            </a:r>
          </a:p>
        </p:txBody>
      </p:sp>
      <p:sp>
        <p:nvSpPr>
          <p:cNvPr id="10" name="假想你在火星探索团队中负责软件开发。现在你要给登陆火星的探索小车模拟器编写控制程序，根据地球发送的控制指令来控制火星车的行动。…"/>
          <p:cNvSpPr txBox="1"/>
          <p:nvPr/>
        </p:nvSpPr>
        <p:spPr>
          <a:xfrm>
            <a:off x="4674842" y="996957"/>
            <a:ext cx="6852354" cy="18524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algn="l">
              <a:defRPr sz="2800" b="1" i="0">
                <a:latin typeface="微软雅黑" panose="020B0503020204020204" pitchFamily="34" charset="-122"/>
                <a:ea typeface="微软雅黑" panose="020B0503020204020204" pitchFamily="34" charset="-122"/>
              </a:defRPr>
            </a:lvl1pPr>
          </a:lstStyle>
          <a:p>
            <a:pPr>
              <a:lnSpc>
                <a:spcPct val="150000"/>
              </a:lnSpc>
            </a:pPr>
            <a:r>
              <a:rPr lang="en-US" altLang="zh-CN" sz="2000" dirty="0">
                <a:latin typeface="方正兰亭黑简体" panose="02000000000000000000" pitchFamily="2" charset="-122"/>
                <a:ea typeface="方正兰亭黑简体" panose="02000000000000000000" pitchFamily="2" charset="-122"/>
              </a:rPr>
              <a:t>ADAS</a:t>
            </a:r>
            <a:r>
              <a:rPr lang="zh-CN" altLang="en-US" sz="2000" dirty="0">
                <a:latin typeface="方正兰亭黑简体" panose="02000000000000000000" pitchFamily="2" charset="-122"/>
                <a:ea typeface="方正兰亭黑简体" panose="02000000000000000000" pitchFamily="2" charset="-122"/>
              </a:rPr>
              <a:t>系统介绍</a:t>
            </a:r>
            <a:endParaRPr lang="en-US" altLang="zh-CN" sz="2000" dirty="0">
              <a:latin typeface="方正兰亭黑简体" panose="02000000000000000000" pitchFamily="2" charset="-122"/>
              <a:ea typeface="方正兰亭黑简体" panose="02000000000000000000" pitchFamily="2" charset="-122"/>
            </a:endParaRPr>
          </a:p>
          <a:p>
            <a:pPr>
              <a:lnSpc>
                <a:spcPct val="150000"/>
              </a:lnSpc>
            </a:pPr>
            <a:r>
              <a:rPr lang="en-US" sz="1800" b="0" dirty="0">
                <a:latin typeface="方正兰亭黑简体" panose="02000000000000000000" pitchFamily="2" charset="-122"/>
                <a:ea typeface="方正兰亭黑简体" panose="02000000000000000000" pitchFamily="2" charset="-122"/>
              </a:rPr>
              <a:t>Advanced Driver Assistance System</a:t>
            </a:r>
            <a:r>
              <a:rPr lang="zh-CN" altLang="en-US" sz="1800" b="0" dirty="0">
                <a:latin typeface="方正兰亭黑简体" panose="02000000000000000000" pitchFamily="2" charset="-122"/>
                <a:ea typeface="方正兰亭黑简体" panose="02000000000000000000" pitchFamily="2" charset="-122"/>
              </a:rPr>
              <a:t>，</a:t>
            </a:r>
            <a:r>
              <a:rPr lang="en-US" altLang="zh-CN" sz="1800" b="0" dirty="0">
                <a:latin typeface="方正兰亭黑简体" panose="02000000000000000000" pitchFamily="2" charset="-122"/>
                <a:ea typeface="方正兰亭黑简体" panose="02000000000000000000" pitchFamily="2" charset="-122"/>
              </a:rPr>
              <a:t>ADAS</a:t>
            </a:r>
            <a:r>
              <a:rPr lang="zh-CN" altLang="en-US" sz="1800" b="0" dirty="0">
                <a:latin typeface="方正兰亭黑简体" panose="02000000000000000000" pitchFamily="2" charset="-122"/>
                <a:ea typeface="方正兰亭黑简体" panose="02000000000000000000" pitchFamily="2" charset="-122"/>
              </a:rPr>
              <a:t>是辅助驾驶员安全驾驶车辆的系统，可以增加车辆安全和道路安全，同时可以明显减轻汽车驾驶的操作负担。</a:t>
            </a:r>
            <a:endParaRPr sz="1800" dirty="0">
              <a:latin typeface="方正兰亭黑简体" panose="02000000000000000000" pitchFamily="2" charset="-122"/>
              <a:ea typeface="方正兰亭黑简体" panose="02000000000000000000" pitchFamily="2" charset="-122"/>
            </a:endParaRPr>
          </a:p>
        </p:txBody>
      </p:sp>
      <p:sp>
        <p:nvSpPr>
          <p:cNvPr id="7" name="文本框 6">
            <a:extLst>
              <a:ext uri="{FF2B5EF4-FFF2-40B4-BE49-F238E27FC236}">
                <a16:creationId xmlns:a16="http://schemas.microsoft.com/office/drawing/2014/main" id="{9A68803B-51B6-4222-A6CC-5CC05C638DE6}"/>
              </a:ext>
            </a:extLst>
          </p:cNvPr>
          <p:cNvSpPr txBox="1"/>
          <p:nvPr/>
        </p:nvSpPr>
        <p:spPr>
          <a:xfrm>
            <a:off x="4674841" y="3113880"/>
            <a:ext cx="6785322" cy="1758045"/>
          </a:xfrm>
          <a:prstGeom prst="rect">
            <a:avLst/>
          </a:prstGeom>
          <a:noFill/>
        </p:spPr>
        <p:txBody>
          <a:bodyPr wrap="square">
            <a:spAutoFit/>
          </a:bodyPr>
          <a:lstStyle/>
          <a:p>
            <a:pPr>
              <a:lnSpc>
                <a:spcPct val="150000"/>
              </a:lnSpc>
            </a:pPr>
            <a:r>
              <a:rPr lang="zh-CN" altLang="en-US" sz="2000" b="1" dirty="0">
                <a:latin typeface="方正兰亭黑简体" panose="02000000000000000000" pitchFamily="2" charset="-122"/>
                <a:ea typeface="方正兰亭黑简体" panose="02000000000000000000" pitchFamily="2" charset="-122"/>
              </a:rPr>
              <a:t>ADAS Executor组件主要功能：</a:t>
            </a:r>
          </a:p>
          <a:p>
            <a:pPr marL="285750" indent="-285750">
              <a:lnSpc>
                <a:spcPct val="150000"/>
              </a:lnSpc>
              <a:buFont typeface="Wingdings" panose="05000000000000000000" pitchFamily="2" charset="2"/>
              <a:buChar char="l"/>
            </a:pPr>
            <a:r>
              <a:rPr lang="zh-CN" altLang="en-US" dirty="0"/>
              <a:t>由Config组件进行初始化及配置</a:t>
            </a:r>
          </a:p>
          <a:p>
            <a:pPr marL="285750" indent="-285750">
              <a:lnSpc>
                <a:spcPct val="150000"/>
              </a:lnSpc>
              <a:buFont typeface="Wingdings" panose="05000000000000000000" pitchFamily="2" charset="2"/>
              <a:buChar char="l"/>
            </a:pPr>
            <a:r>
              <a:rPr lang="zh-CN" altLang="en-US" dirty="0"/>
              <a:t>接收Controller组件的各种移动控制命令（如前进、转向等），维护车的位置状态</a:t>
            </a:r>
          </a:p>
        </p:txBody>
      </p:sp>
      <p:pic>
        <p:nvPicPr>
          <p:cNvPr id="8" name="图片 7">
            <a:extLst>
              <a:ext uri="{FF2B5EF4-FFF2-40B4-BE49-F238E27FC236}">
                <a16:creationId xmlns:a16="http://schemas.microsoft.com/office/drawing/2014/main" id="{5FD92771-BB04-4CF3-B233-84A139FFF897}"/>
              </a:ext>
            </a:extLst>
          </p:cNvPr>
          <p:cNvPicPr>
            <a:picLocks noChangeAspect="1"/>
          </p:cNvPicPr>
          <p:nvPr/>
        </p:nvPicPr>
        <p:blipFill>
          <a:blip r:embed="rId3"/>
          <a:stretch>
            <a:fillRect/>
          </a:stretch>
        </p:blipFill>
        <p:spPr>
          <a:xfrm>
            <a:off x="519289" y="1155001"/>
            <a:ext cx="3907876" cy="3118663"/>
          </a:xfrm>
          <a:prstGeom prst="rect">
            <a:avLst/>
          </a:prstGeom>
        </p:spPr>
      </p:pic>
      <p:sp>
        <p:nvSpPr>
          <p:cNvPr id="9" name="圆角矩形 13">
            <a:extLst>
              <a:ext uri="{FF2B5EF4-FFF2-40B4-BE49-F238E27FC236}">
                <a16:creationId xmlns:a16="http://schemas.microsoft.com/office/drawing/2014/main" id="{0508FCA9-CEFE-4799-9FF3-C0D998893DFA}"/>
              </a:ext>
            </a:extLst>
          </p:cNvPr>
          <p:cNvSpPr/>
          <p:nvPr/>
        </p:nvSpPr>
        <p:spPr bwMode="auto">
          <a:xfrm>
            <a:off x="966857" y="3336472"/>
            <a:ext cx="1855366" cy="769319"/>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方正兰亭黑简体" panose="02000000000000000000" pitchFamily="2" charset="-122"/>
              </a:rPr>
              <a:t>课程实训需求</a:t>
            </a:r>
            <a:r>
              <a:rPr lang="en-US" altLang="zh-CN" dirty="0">
                <a:latin typeface="方正兰亭黑简体" panose="02000000000000000000" pitchFamily="2" charset="-122"/>
              </a:rPr>
              <a:t>1 </a:t>
            </a:r>
            <a:r>
              <a:rPr lang="zh-CN" altLang="en-US" dirty="0">
                <a:latin typeface="方正兰亭黑简体" panose="02000000000000000000" pitchFamily="2" charset="-122"/>
              </a:rPr>
              <a:t>支持基本控制指令</a:t>
            </a:r>
          </a:p>
        </p:txBody>
      </p:sp>
      <p:sp>
        <p:nvSpPr>
          <p:cNvPr id="4" name="文本占位符 3"/>
          <p:cNvSpPr>
            <a:spLocks noGrp="1"/>
          </p:cNvSpPr>
          <p:nvPr>
            <p:ph type="body" sz="quarter" idx="10"/>
          </p:nvPr>
        </p:nvSpPr>
        <p:spPr>
          <a:xfrm>
            <a:off x="731838" y="1047750"/>
            <a:ext cx="6926835" cy="5362782"/>
          </a:xfrm>
        </p:spPr>
        <p:txBody>
          <a:bodyPr/>
          <a:lstStyle/>
          <a:p>
            <a:pPr marL="0" indent="0">
              <a:spcBef>
                <a:spcPts val="600"/>
              </a:spcBef>
              <a:buNone/>
            </a:pPr>
            <a:r>
              <a:rPr lang="zh-CN" altLang="en-US" sz="1600" dirty="0">
                <a:latin typeface="方正兰亭黑简体" panose="02000000000000000000" pitchFamily="2" charset="-122"/>
              </a:rPr>
              <a:t>设计一个</a:t>
            </a:r>
            <a:r>
              <a:rPr lang="en-US" altLang="zh-CN" sz="1600" dirty="0">
                <a:latin typeface="方正兰亭黑简体" panose="02000000000000000000" pitchFamily="2" charset="-122"/>
              </a:rPr>
              <a:t>C++</a:t>
            </a:r>
            <a:r>
              <a:rPr lang="zh-CN" altLang="en-US" sz="1600" dirty="0">
                <a:latin typeface="方正兰亭黑简体" panose="02000000000000000000" pitchFamily="2" charset="-122"/>
              </a:rPr>
              <a:t>程序，模拟自动驾驶车辆的执行器</a:t>
            </a:r>
            <a:r>
              <a:rPr lang="en-US" altLang="zh-CN" sz="1600" dirty="0">
                <a:latin typeface="方正兰亭黑简体" panose="02000000000000000000" pitchFamily="2" charset="-122"/>
              </a:rPr>
              <a:t>Executor</a:t>
            </a:r>
            <a:r>
              <a:rPr lang="zh-CN" altLang="en-US" sz="1600" dirty="0">
                <a:latin typeface="方正兰亭黑简体" panose="02000000000000000000" pitchFamily="2" charset="-122"/>
              </a:rPr>
              <a:t>组件功能。</a:t>
            </a:r>
          </a:p>
          <a:p>
            <a:pPr marL="0" indent="0">
              <a:spcBef>
                <a:spcPts val="600"/>
              </a:spcBef>
              <a:buNone/>
            </a:pPr>
            <a:r>
              <a:rPr lang="en-US" altLang="zh-CN" sz="1600" dirty="0">
                <a:latin typeface="方正兰亭黑简体" panose="02000000000000000000" pitchFamily="2" charset="-122"/>
              </a:rPr>
              <a:t>Executor</a:t>
            </a:r>
            <a:r>
              <a:rPr lang="zh-CN" altLang="en-US" sz="1600" dirty="0">
                <a:latin typeface="方正兰亭黑简体" panose="02000000000000000000" pitchFamily="2" charset="-122"/>
              </a:rPr>
              <a:t>组件提供初始化接口，负责将车初始化在指定位置，输入数据为</a:t>
            </a:r>
            <a:r>
              <a:rPr lang="en-US" altLang="zh-CN" sz="1600" dirty="0">
                <a:latin typeface="方正兰亭黑简体" panose="02000000000000000000" pitchFamily="2" charset="-122"/>
              </a:rPr>
              <a:t>: (x, y, heading)</a:t>
            </a:r>
            <a:r>
              <a:rPr lang="zh-CN" altLang="en-US" sz="1600" dirty="0">
                <a:latin typeface="方正兰亭黑简体" panose="02000000000000000000" pitchFamily="2" charset="-122"/>
              </a:rPr>
              <a:t>，其中：</a:t>
            </a:r>
          </a:p>
          <a:p>
            <a:pPr>
              <a:spcBef>
                <a:spcPts val="600"/>
              </a:spcBef>
            </a:pPr>
            <a:r>
              <a:rPr lang="en-US" altLang="zh-CN" sz="1600" dirty="0" err="1">
                <a:latin typeface="方正兰亭黑简体" panose="02000000000000000000" pitchFamily="2" charset="-122"/>
              </a:rPr>
              <a:t>x,y</a:t>
            </a:r>
            <a:r>
              <a:rPr lang="zh-CN" altLang="en-US" sz="1600" dirty="0">
                <a:latin typeface="方正兰亭黑简体" panose="02000000000000000000" pitchFamily="2" charset="-122"/>
              </a:rPr>
              <a:t>对应地点位置（均为</a:t>
            </a:r>
            <a:r>
              <a:rPr lang="en-US" altLang="zh-CN" sz="1600" dirty="0">
                <a:latin typeface="方正兰亭黑简体" panose="02000000000000000000" pitchFamily="2" charset="-122"/>
              </a:rPr>
              <a:t>int32</a:t>
            </a:r>
            <a:r>
              <a:rPr lang="zh-CN" altLang="en-US" sz="1600" dirty="0">
                <a:latin typeface="方正兰亭黑简体" panose="02000000000000000000" pitchFamily="2" charset="-122"/>
              </a:rPr>
              <a:t>类型）</a:t>
            </a:r>
          </a:p>
          <a:p>
            <a:pPr>
              <a:spcBef>
                <a:spcPts val="600"/>
              </a:spcBef>
            </a:pPr>
            <a:r>
              <a:rPr lang="en-US" altLang="zh-CN" sz="1600" dirty="0">
                <a:latin typeface="方正兰亭黑简体" panose="02000000000000000000" pitchFamily="2" charset="-122"/>
              </a:rPr>
              <a:t>heading</a:t>
            </a:r>
            <a:r>
              <a:rPr lang="zh-CN" altLang="en-US" sz="1600" dirty="0">
                <a:latin typeface="方正兰亭黑简体" panose="02000000000000000000" pitchFamily="2" charset="-122"/>
              </a:rPr>
              <a:t>对应四个方向（</a:t>
            </a:r>
            <a:r>
              <a:rPr lang="en-US" altLang="zh-CN" sz="1600" dirty="0">
                <a:latin typeface="方正兰亭黑简体" panose="02000000000000000000" pitchFamily="2" charset="-122"/>
              </a:rPr>
              <a:t>N</a:t>
            </a:r>
            <a:r>
              <a:rPr lang="zh-CN" altLang="en-US" sz="1600" dirty="0">
                <a:latin typeface="方正兰亭黑简体" panose="02000000000000000000" pitchFamily="2" charset="-122"/>
              </a:rPr>
              <a:t>、</a:t>
            </a:r>
            <a:r>
              <a:rPr lang="en-US" altLang="zh-CN" sz="1600" dirty="0">
                <a:latin typeface="方正兰亭黑简体" panose="02000000000000000000" pitchFamily="2" charset="-122"/>
              </a:rPr>
              <a:t>S</a:t>
            </a:r>
            <a:r>
              <a:rPr lang="zh-CN" altLang="en-US" sz="1600" dirty="0">
                <a:latin typeface="方正兰亭黑简体" panose="02000000000000000000" pitchFamily="2" charset="-122"/>
              </a:rPr>
              <a:t>、</a:t>
            </a:r>
            <a:r>
              <a:rPr lang="en-US" altLang="zh-CN" sz="1600" dirty="0">
                <a:latin typeface="方正兰亭黑简体" panose="02000000000000000000" pitchFamily="2" charset="-122"/>
              </a:rPr>
              <a:t>E</a:t>
            </a:r>
            <a:r>
              <a:rPr lang="zh-CN" altLang="en-US" sz="1600" dirty="0">
                <a:latin typeface="方正兰亭黑简体" panose="02000000000000000000" pitchFamily="2" charset="-122"/>
              </a:rPr>
              <a:t>、</a:t>
            </a:r>
            <a:r>
              <a:rPr lang="en-US" altLang="zh-CN" sz="1600" dirty="0">
                <a:latin typeface="方正兰亭黑简体" panose="02000000000000000000" pitchFamily="2" charset="-122"/>
              </a:rPr>
              <a:t>W</a:t>
            </a:r>
            <a:r>
              <a:rPr lang="zh-CN" altLang="en-US" sz="1600" dirty="0">
                <a:latin typeface="方正兰亭黑简体" panose="02000000000000000000" pitchFamily="2" charset="-122"/>
              </a:rPr>
              <a:t>）</a:t>
            </a:r>
            <a:r>
              <a:rPr lang="en-US" altLang="zh-CN" sz="1600" dirty="0">
                <a:latin typeface="方正兰亭黑简体" panose="02000000000000000000" pitchFamily="2" charset="-122"/>
              </a:rPr>
              <a:t>(</a:t>
            </a:r>
            <a:r>
              <a:rPr lang="zh-CN" altLang="en-US" sz="1600" dirty="0">
                <a:latin typeface="方正兰亭黑简体" panose="02000000000000000000" pitchFamily="2" charset="-122"/>
              </a:rPr>
              <a:t>均为</a:t>
            </a:r>
            <a:r>
              <a:rPr lang="en-US" altLang="zh-CN" sz="1600" dirty="0">
                <a:latin typeface="方正兰亭黑简体" panose="02000000000000000000" pitchFamily="2" charset="-122"/>
              </a:rPr>
              <a:t>char</a:t>
            </a:r>
            <a:r>
              <a:rPr lang="zh-CN" altLang="en-US" sz="1600" dirty="0">
                <a:latin typeface="方正兰亭黑简体" panose="02000000000000000000" pitchFamily="2" charset="-122"/>
              </a:rPr>
              <a:t>类型</a:t>
            </a:r>
            <a:r>
              <a:rPr lang="en-US" altLang="zh-CN" sz="1600" dirty="0">
                <a:latin typeface="方正兰亭黑简体" panose="02000000000000000000" pitchFamily="2" charset="-122"/>
              </a:rPr>
              <a:t>)</a:t>
            </a:r>
          </a:p>
          <a:p>
            <a:pPr marL="0" indent="0">
              <a:spcBef>
                <a:spcPts val="600"/>
              </a:spcBef>
              <a:buNone/>
            </a:pPr>
            <a:r>
              <a:rPr lang="en-US" altLang="zh-CN" sz="1600" dirty="0">
                <a:latin typeface="方正兰亭黑简体" panose="02000000000000000000" pitchFamily="2" charset="-122"/>
              </a:rPr>
              <a:t>Executor</a:t>
            </a:r>
            <a:r>
              <a:rPr lang="zh-CN" altLang="en-US" sz="1600" dirty="0">
                <a:latin typeface="方正兰亭黑简体" panose="02000000000000000000" pitchFamily="2" charset="-122"/>
              </a:rPr>
              <a:t>组件可以执行如下的移动指令：</a:t>
            </a:r>
          </a:p>
          <a:p>
            <a:pPr>
              <a:spcBef>
                <a:spcPts val="600"/>
              </a:spcBef>
            </a:pPr>
            <a:r>
              <a:rPr lang="en-US" altLang="zh-CN" sz="1600" dirty="0">
                <a:latin typeface="方正兰亭黑简体" panose="02000000000000000000" pitchFamily="2" charset="-122"/>
              </a:rPr>
              <a:t> M: </a:t>
            </a:r>
            <a:r>
              <a:rPr lang="zh-CN" altLang="en-US" sz="1600" dirty="0">
                <a:latin typeface="方正兰亭黑简体" panose="02000000000000000000" pitchFamily="2" charset="-122"/>
              </a:rPr>
              <a:t>前进，</a:t>
            </a:r>
            <a:r>
              <a:rPr lang="en-US" altLang="zh-CN" sz="1600" dirty="0">
                <a:latin typeface="方正兰亭黑简体" panose="02000000000000000000" pitchFamily="2" charset="-122"/>
              </a:rPr>
              <a:t>1</a:t>
            </a:r>
            <a:r>
              <a:rPr lang="zh-CN" altLang="en-US" sz="1600" dirty="0">
                <a:latin typeface="方正兰亭黑简体" panose="02000000000000000000" pitchFamily="2" charset="-122"/>
              </a:rPr>
              <a:t>次移动</a:t>
            </a:r>
            <a:r>
              <a:rPr lang="en-US" altLang="zh-CN" sz="1600" dirty="0">
                <a:latin typeface="方正兰亭黑简体" panose="02000000000000000000" pitchFamily="2" charset="-122"/>
              </a:rPr>
              <a:t>1</a:t>
            </a:r>
            <a:r>
              <a:rPr lang="zh-CN" altLang="en-US" sz="1600" dirty="0">
                <a:latin typeface="方正兰亭黑简体" panose="02000000000000000000" pitchFamily="2" charset="-122"/>
              </a:rPr>
              <a:t>格</a:t>
            </a:r>
          </a:p>
          <a:p>
            <a:pPr marL="0" indent="0">
              <a:spcBef>
                <a:spcPts val="600"/>
              </a:spcBef>
              <a:buNone/>
            </a:pPr>
            <a:r>
              <a:rPr lang="en-US" altLang="zh-CN" sz="1600" dirty="0">
                <a:latin typeface="方正兰亭黑简体" panose="02000000000000000000" pitchFamily="2" charset="-122"/>
              </a:rPr>
              <a:t>Executor</a:t>
            </a:r>
            <a:r>
              <a:rPr lang="zh-CN" altLang="en-US" sz="1600" dirty="0">
                <a:latin typeface="方正兰亭黑简体" panose="02000000000000000000" pitchFamily="2" charset="-122"/>
              </a:rPr>
              <a:t>组件可以执行如下的转向指令：</a:t>
            </a:r>
          </a:p>
          <a:p>
            <a:pPr>
              <a:spcBef>
                <a:spcPts val="600"/>
              </a:spcBef>
            </a:pPr>
            <a:r>
              <a:rPr lang="en-US" altLang="zh-CN" sz="1600" dirty="0">
                <a:latin typeface="方正兰亭黑简体" panose="02000000000000000000" pitchFamily="2" charset="-122"/>
              </a:rPr>
              <a:t>L: </a:t>
            </a:r>
            <a:r>
              <a:rPr lang="zh-CN" altLang="en-US" sz="1600" dirty="0">
                <a:latin typeface="方正兰亭黑简体" panose="02000000000000000000" pitchFamily="2" charset="-122"/>
              </a:rPr>
              <a:t>左转</a:t>
            </a:r>
            <a:r>
              <a:rPr lang="en-US" altLang="zh-CN" sz="1600" dirty="0">
                <a:latin typeface="方正兰亭黑简体" panose="02000000000000000000" pitchFamily="2" charset="-122"/>
              </a:rPr>
              <a:t>90</a:t>
            </a:r>
            <a:r>
              <a:rPr lang="zh-CN" altLang="en-US" sz="1600" dirty="0">
                <a:latin typeface="方正兰亭黑简体" panose="02000000000000000000" pitchFamily="2" charset="-122"/>
              </a:rPr>
              <a:t>度，位置不变</a:t>
            </a:r>
          </a:p>
          <a:p>
            <a:pPr>
              <a:spcBef>
                <a:spcPts val="600"/>
              </a:spcBef>
            </a:pPr>
            <a:r>
              <a:rPr lang="en-US" altLang="zh-CN" sz="1600" dirty="0">
                <a:latin typeface="方正兰亭黑简体" panose="02000000000000000000" pitchFamily="2" charset="-122"/>
              </a:rPr>
              <a:t>R: </a:t>
            </a:r>
            <a:r>
              <a:rPr lang="zh-CN" altLang="en-US" sz="1600" dirty="0">
                <a:latin typeface="方正兰亭黑简体" panose="02000000000000000000" pitchFamily="2" charset="-122"/>
              </a:rPr>
              <a:t>右转</a:t>
            </a:r>
            <a:r>
              <a:rPr lang="en-US" altLang="zh-CN" sz="1600" dirty="0">
                <a:latin typeface="方正兰亭黑简体" panose="02000000000000000000" pitchFamily="2" charset="-122"/>
              </a:rPr>
              <a:t>90</a:t>
            </a:r>
            <a:r>
              <a:rPr lang="zh-CN" altLang="en-US" sz="1600" dirty="0">
                <a:latin typeface="方正兰亭黑简体" panose="02000000000000000000" pitchFamily="2" charset="-122"/>
              </a:rPr>
              <a:t>度，位置不变</a:t>
            </a:r>
          </a:p>
          <a:p>
            <a:pPr marL="0" indent="0">
              <a:spcBef>
                <a:spcPts val="600"/>
              </a:spcBef>
              <a:buNone/>
            </a:pPr>
            <a:r>
              <a:rPr lang="en-US" altLang="zh-CN" sz="1600" dirty="0">
                <a:latin typeface="方正兰亭黑简体" panose="02000000000000000000" pitchFamily="2" charset="-122"/>
              </a:rPr>
              <a:t>Executor</a:t>
            </a:r>
            <a:r>
              <a:rPr lang="zh-CN" altLang="en-US" sz="1600" dirty="0">
                <a:latin typeface="方正兰亭黑简体" panose="02000000000000000000" pitchFamily="2" charset="-122"/>
              </a:rPr>
              <a:t>组件提供获取车当前的坐标位置和朝向接口，如果</a:t>
            </a:r>
            <a:r>
              <a:rPr lang="en-US" altLang="zh-CN" sz="1600" dirty="0">
                <a:latin typeface="方正兰亭黑简体" panose="02000000000000000000" pitchFamily="2" charset="-122"/>
              </a:rPr>
              <a:t>Executor</a:t>
            </a:r>
            <a:r>
              <a:rPr lang="zh-CN" altLang="en-US" sz="1600" dirty="0">
                <a:latin typeface="方正兰亭黑简体" panose="02000000000000000000" pitchFamily="2" charset="-122"/>
              </a:rPr>
              <a:t>未被初始化位置，则接口默认返回</a:t>
            </a:r>
            <a:r>
              <a:rPr lang="en-US" altLang="zh-CN" sz="1600" dirty="0">
                <a:latin typeface="方正兰亭黑简体" panose="02000000000000000000" pitchFamily="2" charset="-122"/>
              </a:rPr>
              <a:t>(0,0,N)</a:t>
            </a:r>
            <a:r>
              <a:rPr lang="zh-CN" altLang="en-US" sz="1600" dirty="0">
                <a:latin typeface="方正兰亭黑简体" panose="02000000000000000000" pitchFamily="2" charset="-122"/>
              </a:rPr>
              <a:t>。</a:t>
            </a:r>
            <a:endParaRPr lang="en-US" altLang="zh-CN" sz="1600" dirty="0">
              <a:latin typeface="方正兰亭黑简体" panose="02000000000000000000" pitchFamily="2" charset="-122"/>
            </a:endParaRPr>
          </a:p>
          <a:p>
            <a:pPr marL="0" indent="0">
              <a:spcBef>
                <a:spcPts val="600"/>
              </a:spcBef>
              <a:buNone/>
            </a:pPr>
            <a:r>
              <a:rPr lang="en-US" altLang="zh-CN" sz="1600" dirty="0">
                <a:latin typeface="方正兰亭黑简体" panose="02000000000000000000" pitchFamily="2" charset="-122"/>
              </a:rPr>
              <a:t>X</a:t>
            </a:r>
            <a:r>
              <a:rPr lang="zh-CN" altLang="en-US" sz="1600" dirty="0">
                <a:latin typeface="方正兰亭黑简体" panose="02000000000000000000" pitchFamily="2" charset="-122"/>
              </a:rPr>
              <a:t>轴移动的方向为</a:t>
            </a:r>
            <a:r>
              <a:rPr lang="en-US" altLang="zh-CN" sz="1600" dirty="0">
                <a:latin typeface="方正兰亭黑简体" panose="02000000000000000000" pitchFamily="2" charset="-122"/>
              </a:rPr>
              <a:t>EW</a:t>
            </a:r>
            <a:r>
              <a:rPr lang="zh-CN" altLang="en-US" sz="1600" dirty="0">
                <a:latin typeface="方正兰亭黑简体" panose="02000000000000000000" pitchFamily="2" charset="-122"/>
              </a:rPr>
              <a:t>方向，</a:t>
            </a:r>
            <a:r>
              <a:rPr lang="en-US" altLang="zh-CN" sz="1600" dirty="0">
                <a:latin typeface="方正兰亭黑简体" panose="02000000000000000000" pitchFamily="2" charset="-122"/>
              </a:rPr>
              <a:t>Y</a:t>
            </a:r>
            <a:r>
              <a:rPr lang="zh-CN" altLang="en-US" sz="1600" dirty="0">
                <a:latin typeface="方正兰亭黑简体" panose="02000000000000000000" pitchFamily="2" charset="-122"/>
              </a:rPr>
              <a:t>轴移动的方向为</a:t>
            </a:r>
            <a:r>
              <a:rPr lang="en-US" altLang="zh-CN" sz="1600" dirty="0">
                <a:latin typeface="方正兰亭黑简体" panose="02000000000000000000" pitchFamily="2" charset="-122"/>
              </a:rPr>
              <a:t>NS</a:t>
            </a:r>
            <a:r>
              <a:rPr lang="zh-CN" altLang="en-US" sz="1600" dirty="0">
                <a:latin typeface="方正兰亭黑简体" panose="02000000000000000000" pitchFamily="2" charset="-122"/>
              </a:rPr>
              <a:t>方向。</a:t>
            </a:r>
          </a:p>
        </p:txBody>
      </p:sp>
      <p:sp>
        <p:nvSpPr>
          <p:cNvPr id="6" name="文本框 5"/>
          <p:cNvSpPr txBox="1"/>
          <p:nvPr/>
        </p:nvSpPr>
        <p:spPr>
          <a:xfrm>
            <a:off x="7976438" y="761259"/>
            <a:ext cx="4025322" cy="5037148"/>
          </a:xfrm>
          <a:prstGeom prst="rect">
            <a:avLst/>
          </a:prstGeom>
          <a:noFill/>
        </p:spPr>
        <p:txBody>
          <a:bodyPr wrap="square">
            <a:spAutoFit/>
          </a:bodyPr>
          <a:lstStyle/>
          <a:p>
            <a:pPr>
              <a:lnSpc>
                <a:spcPct val="150000"/>
              </a:lnSpc>
            </a:pPr>
            <a:endParaRPr lang="en-US" altLang="zh-CN" sz="1800" dirty="0">
              <a:latin typeface="方正兰亭黑简体" panose="02000000000000000000" pitchFamily="2" charset="-122"/>
              <a:ea typeface="方正兰亭黑简体" panose="02000000000000000000" pitchFamily="2" charset="-122"/>
            </a:endParaRPr>
          </a:p>
          <a:p>
            <a:pPr marL="285750" indent="-285750">
              <a:lnSpc>
                <a:spcPct val="150000"/>
              </a:lnSpc>
              <a:buFont typeface="Wingdings" panose="05000000000000000000" pitchFamily="2" charset="2"/>
              <a:buChar char="l"/>
            </a:pPr>
            <a:r>
              <a:rPr lang="zh-CN" altLang="en-US" sz="1800" dirty="0">
                <a:latin typeface="方正兰亭黑简体" panose="02000000000000000000" pitchFamily="2" charset="-122"/>
                <a:ea typeface="方正兰亭黑简体" panose="02000000000000000000" pitchFamily="2" charset="-122"/>
              </a:rPr>
              <a:t>设计</a:t>
            </a:r>
            <a:r>
              <a:rPr lang="en-US" altLang="zh-CN" sz="1800" dirty="0">
                <a:latin typeface="方正兰亭黑简体" panose="02000000000000000000" pitchFamily="2" charset="-122"/>
                <a:ea typeface="方正兰亭黑简体" panose="02000000000000000000" pitchFamily="2" charset="-122"/>
              </a:rPr>
              <a:t>Executor</a:t>
            </a:r>
            <a:r>
              <a:rPr lang="zh-CN" altLang="en-US" sz="1800" dirty="0">
                <a:latin typeface="方正兰亭黑简体" panose="02000000000000000000" pitchFamily="2" charset="-122"/>
                <a:ea typeface="方正兰亭黑简体" panose="02000000000000000000" pitchFamily="2" charset="-122"/>
              </a:rPr>
              <a:t>组件对外的接口，实现上述功能</a:t>
            </a:r>
          </a:p>
          <a:p>
            <a:pPr marL="285750" indent="-285750">
              <a:lnSpc>
                <a:spcPct val="150000"/>
              </a:lnSpc>
              <a:buFont typeface="Wingdings" panose="05000000000000000000" pitchFamily="2" charset="2"/>
              <a:buChar char="l"/>
            </a:pPr>
            <a:r>
              <a:rPr lang="zh-CN" altLang="en-US" sz="1800" dirty="0">
                <a:latin typeface="方正兰亭黑简体" panose="02000000000000000000" pitchFamily="2" charset="-122"/>
                <a:ea typeface="方正兰亭黑简体" panose="02000000000000000000" pitchFamily="2" charset="-122"/>
              </a:rPr>
              <a:t>设计测试用例，构建上述功能的测试防护网</a:t>
            </a:r>
            <a:endParaRPr lang="en-US" altLang="zh-CN" sz="1800" dirty="0">
              <a:latin typeface="方正兰亭黑简体" panose="02000000000000000000" pitchFamily="2" charset="-122"/>
              <a:ea typeface="方正兰亭黑简体" panose="02000000000000000000" pitchFamily="2" charset="-122"/>
            </a:endParaRPr>
          </a:p>
          <a:p>
            <a:pPr marL="285750" indent="-285750">
              <a:lnSpc>
                <a:spcPct val="150000"/>
              </a:lnSpc>
              <a:buFont typeface="Arial" panose="020B0604020202020204" pitchFamily="34" charset="0"/>
              <a:buChar char="•"/>
            </a:pPr>
            <a:endParaRPr lang="en-US" altLang="zh-CN" dirty="0">
              <a:latin typeface="方正兰亭黑简体" panose="02000000000000000000" pitchFamily="2" charset="-122"/>
              <a:ea typeface="方正兰亭黑简体" panose="02000000000000000000" pitchFamily="2" charset="-122"/>
            </a:endParaRPr>
          </a:p>
          <a:p>
            <a:pPr>
              <a:lnSpc>
                <a:spcPct val="150000"/>
              </a:lnSpc>
            </a:pPr>
            <a:endParaRPr lang="zh-CN" altLang="en-US" sz="1800" dirty="0">
              <a:latin typeface="方正兰亭黑简体" panose="02000000000000000000" pitchFamily="2" charset="-122"/>
              <a:ea typeface="方正兰亭黑简体" panose="02000000000000000000" pitchFamily="2" charset="-122"/>
            </a:endParaRPr>
          </a:p>
          <a:p>
            <a:pPr marL="285750" indent="-285750">
              <a:lnSpc>
                <a:spcPct val="150000"/>
              </a:lnSpc>
              <a:buFont typeface="Wingdings" panose="05000000000000000000" pitchFamily="2" charset="2"/>
              <a:buChar char="l"/>
            </a:pPr>
            <a:r>
              <a:rPr lang="zh-CN" altLang="en-US" sz="1800" dirty="0">
                <a:latin typeface="方正兰亭黑简体" panose="02000000000000000000" pitchFamily="2" charset="-122"/>
                <a:ea typeface="方正兰亭黑简体" panose="02000000000000000000" pitchFamily="2" charset="-122"/>
              </a:rPr>
              <a:t>整个过程中坐标</a:t>
            </a:r>
            <a:r>
              <a:rPr lang="en-US" altLang="zh-CN" sz="1800" dirty="0">
                <a:latin typeface="方正兰亭黑简体" panose="02000000000000000000" pitchFamily="2" charset="-122"/>
                <a:ea typeface="方正兰亭黑简体" panose="02000000000000000000" pitchFamily="2" charset="-122"/>
              </a:rPr>
              <a:t>(</a:t>
            </a:r>
            <a:r>
              <a:rPr lang="en-US" altLang="zh-CN" sz="1800" dirty="0" err="1">
                <a:latin typeface="方正兰亭黑简体" panose="02000000000000000000" pitchFamily="2" charset="-122"/>
                <a:ea typeface="方正兰亭黑简体" panose="02000000000000000000" pitchFamily="2" charset="-122"/>
              </a:rPr>
              <a:t>x,y</a:t>
            </a:r>
            <a:r>
              <a:rPr lang="en-US" altLang="zh-CN" sz="1800" dirty="0">
                <a:latin typeface="方正兰亭黑简体" panose="02000000000000000000" pitchFamily="2" charset="-122"/>
                <a:ea typeface="方正兰亭黑简体" panose="02000000000000000000" pitchFamily="2" charset="-122"/>
              </a:rPr>
              <a:t>)</a:t>
            </a:r>
            <a:r>
              <a:rPr lang="zh-CN" altLang="en-US" sz="1800" dirty="0">
                <a:latin typeface="方正兰亭黑简体" panose="02000000000000000000" pitchFamily="2" charset="-122"/>
                <a:ea typeface="方正兰亭黑简体" panose="02000000000000000000" pitchFamily="2" charset="-122"/>
              </a:rPr>
              <a:t>的值都在</a:t>
            </a:r>
            <a:r>
              <a:rPr lang="en-US" altLang="zh-CN" sz="1800" dirty="0">
                <a:latin typeface="方正兰亭黑简体" panose="02000000000000000000" pitchFamily="2" charset="-122"/>
                <a:ea typeface="方正兰亭黑简体" panose="02000000000000000000" pitchFamily="2" charset="-122"/>
              </a:rPr>
              <a:t>int32</a:t>
            </a:r>
            <a:r>
              <a:rPr lang="zh-CN" altLang="en-US" sz="1800" dirty="0">
                <a:latin typeface="方正兰亭黑简体" panose="02000000000000000000" pitchFamily="2" charset="-122"/>
                <a:ea typeface="方正兰亭黑简体" panose="02000000000000000000" pitchFamily="2" charset="-122"/>
              </a:rPr>
              <a:t>范围内，不考虑整数溢出场景</a:t>
            </a:r>
          </a:p>
          <a:p>
            <a:pPr marL="285750" indent="-285750">
              <a:lnSpc>
                <a:spcPct val="150000"/>
              </a:lnSpc>
              <a:buFont typeface="Wingdings" panose="05000000000000000000" pitchFamily="2" charset="2"/>
              <a:buChar char="l"/>
            </a:pPr>
            <a:r>
              <a:rPr lang="zh-CN" altLang="en-US" sz="1800" dirty="0">
                <a:latin typeface="方正兰亭黑简体" panose="02000000000000000000" pitchFamily="2" charset="-122"/>
                <a:ea typeface="方正兰亭黑简体" panose="02000000000000000000" pitchFamily="2" charset="-122"/>
              </a:rPr>
              <a:t>调用者保证了传给</a:t>
            </a:r>
            <a:r>
              <a:rPr lang="en-US" altLang="zh-CN" sz="1800" dirty="0">
                <a:latin typeface="方正兰亭黑简体" panose="02000000000000000000" pitchFamily="2" charset="-122"/>
                <a:ea typeface="方正兰亭黑简体" panose="02000000000000000000" pitchFamily="2" charset="-122"/>
              </a:rPr>
              <a:t>Executor</a:t>
            </a:r>
            <a:r>
              <a:rPr lang="zh-CN" altLang="en-US" sz="1800" dirty="0">
                <a:latin typeface="方正兰亭黑简体" panose="02000000000000000000" pitchFamily="2" charset="-122"/>
                <a:ea typeface="方正兰亭黑简体" panose="02000000000000000000" pitchFamily="2" charset="-122"/>
              </a:rPr>
              <a:t>接口的参数都是合法的，不考虑非法参数场景</a:t>
            </a:r>
          </a:p>
        </p:txBody>
      </p:sp>
      <p:cxnSp>
        <p:nvCxnSpPr>
          <p:cNvPr id="7" name="直接连接符 74"/>
          <p:cNvCxnSpPr/>
          <p:nvPr/>
        </p:nvCxnSpPr>
        <p:spPr bwMode="auto">
          <a:xfrm>
            <a:off x="7811909" y="761259"/>
            <a:ext cx="0" cy="5650829"/>
          </a:xfrm>
          <a:prstGeom prst="line">
            <a:avLst/>
          </a:prstGeom>
          <a:ln>
            <a:solidFill>
              <a:srgbClr val="C00000"/>
            </a:solidFill>
            <a:prstDash val="lgDash"/>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rot="16200000">
            <a:off x="9751762" y="-922618"/>
            <a:ext cx="321440" cy="3872088"/>
          </a:xfrm>
          <a:prstGeom prst="rect">
            <a:avLst/>
          </a:prstGeom>
          <a:solidFill>
            <a:schemeClr val="bg1">
              <a:lumMod val="85000"/>
            </a:schemeClr>
          </a:solidFill>
        </p:spPr>
        <p:txBody>
          <a:bodyPr vert="eaVert" wrap="none" rtlCol="0" anchor="ctr" anchorCtr="1">
            <a:noAutofit/>
          </a:bodyPr>
          <a:lstStyle/>
          <a:p>
            <a:pPr algn="ctr" defTabSz="913765"/>
            <a:r>
              <a:rPr lang="zh-CN" altLang="en-US" sz="1600" b="1" dirty="0">
                <a:solidFill>
                  <a:srgbClr val="1D1D1A"/>
                </a:solidFill>
                <a:latin typeface="方正兰亭黑简体" panose="02000000000000000000" pitchFamily="2" charset="-122"/>
                <a:ea typeface="方正兰亭黑简体" panose="02000000000000000000" pitchFamily="2" charset="-122"/>
              </a:rPr>
              <a:t>要求</a:t>
            </a:r>
            <a:endParaRPr lang="en-US" altLang="zh-CN" sz="1600" b="1" dirty="0">
              <a:solidFill>
                <a:srgbClr val="1D1D1A"/>
              </a:solidFill>
              <a:latin typeface="方正兰亭黑简体" panose="02000000000000000000" pitchFamily="2" charset="-122"/>
              <a:ea typeface="方正兰亭黑简体" panose="02000000000000000000" pitchFamily="2" charset="-122"/>
            </a:endParaRPr>
          </a:p>
        </p:txBody>
      </p:sp>
      <p:sp>
        <p:nvSpPr>
          <p:cNvPr id="11" name="文本框 10"/>
          <p:cNvSpPr txBox="1"/>
          <p:nvPr/>
        </p:nvSpPr>
        <p:spPr>
          <a:xfrm rot="16200000">
            <a:off x="9751761" y="1546354"/>
            <a:ext cx="321440" cy="3872088"/>
          </a:xfrm>
          <a:prstGeom prst="rect">
            <a:avLst/>
          </a:prstGeom>
          <a:solidFill>
            <a:schemeClr val="bg1">
              <a:lumMod val="85000"/>
            </a:schemeClr>
          </a:solidFill>
        </p:spPr>
        <p:txBody>
          <a:bodyPr vert="eaVert" wrap="none" rtlCol="0" anchor="ctr" anchorCtr="1">
            <a:noAutofit/>
          </a:bodyPr>
          <a:lstStyle/>
          <a:p>
            <a:pPr algn="ctr" defTabSz="913765"/>
            <a:r>
              <a:rPr lang="zh-CN" altLang="en-US" sz="1600" b="1" dirty="0">
                <a:solidFill>
                  <a:srgbClr val="1D1D1A"/>
                </a:solidFill>
                <a:latin typeface="方正兰亭黑简体" panose="02000000000000000000" pitchFamily="2" charset="-122"/>
                <a:ea typeface="方正兰亭黑简体" panose="02000000000000000000" pitchFamily="2" charset="-122"/>
              </a:rPr>
              <a:t>约束</a:t>
            </a:r>
            <a:endParaRPr lang="en-US" altLang="zh-CN" sz="1600" b="1" dirty="0">
              <a:solidFill>
                <a:srgbClr val="1D1D1A"/>
              </a:solidFill>
              <a:latin typeface="方正兰亭黑简体" panose="02000000000000000000" pitchFamily="2" charset="-122"/>
              <a:ea typeface="方正兰亭黑简体" panose="02000000000000000000" pitchFamily="2" charset="-122"/>
            </a:endParaRPr>
          </a:p>
        </p:txBody>
      </p:sp>
    </p:spTree>
  </p:cSld>
  <p:clrMapOvr>
    <a:masterClrMapping/>
  </p:clrMapOvr>
</p:sld>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1439</TotalTime>
  <Words>8823</Words>
  <Application>Microsoft Office PowerPoint</Application>
  <PresentationFormat>宽屏</PresentationFormat>
  <Paragraphs>970</Paragraphs>
  <Slides>68</Slides>
  <Notes>63</Notes>
  <HiddenSlides>0</HiddenSlides>
  <MMClips>0</MMClips>
  <ScaleCrop>false</ScaleCrop>
  <HeadingPairs>
    <vt:vector size="6" baseType="variant">
      <vt:variant>
        <vt:lpstr>已用的字体</vt:lpstr>
      </vt:variant>
      <vt:variant>
        <vt:i4>5</vt:i4>
      </vt:variant>
      <vt:variant>
        <vt:lpstr>主题</vt:lpstr>
      </vt:variant>
      <vt:variant>
        <vt:i4>4</vt:i4>
      </vt:variant>
      <vt:variant>
        <vt:lpstr>幻灯片标题</vt:lpstr>
      </vt:variant>
      <vt:variant>
        <vt:i4>68</vt:i4>
      </vt:variant>
    </vt:vector>
  </HeadingPairs>
  <TitlesOfParts>
    <vt:vector size="77" baseType="lpstr">
      <vt:lpstr>Huawei Sans</vt:lpstr>
      <vt:lpstr>微软雅黑</vt:lpstr>
      <vt:lpstr>方正兰亭黑简体</vt:lpstr>
      <vt:lpstr>Wingdings</vt:lpstr>
      <vt:lpstr>Arial</vt:lpstr>
      <vt:lpstr>1_标题页模板</vt:lpstr>
      <vt:lpstr>2_功能页模板</vt:lpstr>
      <vt:lpstr>3_内容页模板</vt:lpstr>
      <vt:lpstr>4_感谢页模板</vt:lpstr>
      <vt:lpstr>C++企业软件开发实践</vt:lpstr>
      <vt:lpstr>PowerPoint 演示文稿</vt:lpstr>
      <vt:lpstr>PowerPoint 演示文稿</vt:lpstr>
      <vt:lpstr>PowerPoint 演示文稿</vt:lpstr>
      <vt:lpstr>企业软件开发的特点</vt:lpstr>
      <vt:lpstr>课程整体框架</vt:lpstr>
      <vt:lpstr>PowerPoint 演示文稿</vt:lpstr>
      <vt:lpstr>课程实训案例引导</vt:lpstr>
      <vt:lpstr>课程实训需求1 支持基本控制指令</vt:lpstr>
      <vt:lpstr>需求示意图</vt:lpstr>
      <vt:lpstr>PowerPoint 演示文稿</vt:lpstr>
      <vt:lpstr>Executor需要对外提供接口，接口如何设计？</vt:lpstr>
      <vt:lpstr>分享时刻</vt:lpstr>
      <vt:lpstr>课程实训需求1 支持基本控制指令</vt:lpstr>
      <vt:lpstr>接口设计</vt:lpstr>
      <vt:lpstr>PowerPoint 演示文稿</vt:lpstr>
      <vt:lpstr>命名规范</vt:lpstr>
      <vt:lpstr>减少符号依赖</vt:lpstr>
      <vt:lpstr>头文件设计原则</vt:lpstr>
      <vt:lpstr>命名实践：接口定义</vt:lpstr>
      <vt:lpstr>PowerPoint 演示文稿</vt:lpstr>
      <vt:lpstr>思考</vt:lpstr>
      <vt:lpstr>什么是好的测试防护网</vt:lpstr>
      <vt:lpstr>测试防护网：FIRST原则</vt:lpstr>
      <vt:lpstr>测试防护网：FIRST原则</vt:lpstr>
      <vt:lpstr>测试防护网：FIRST原则</vt:lpstr>
      <vt:lpstr>测试防护网：FIRST原则</vt:lpstr>
      <vt:lpstr>测试防护网：FIRST原则</vt:lpstr>
      <vt:lpstr>测试防护网：正交分解法</vt:lpstr>
      <vt:lpstr>测试防护网：测试命名原则</vt:lpstr>
      <vt:lpstr>测试用例命名示例</vt:lpstr>
      <vt:lpstr>测试用例命名示例</vt:lpstr>
      <vt:lpstr>PowerPoint 演示文稿</vt:lpstr>
      <vt:lpstr>PowerPoint 演示文稿</vt:lpstr>
      <vt:lpstr>思考</vt:lpstr>
      <vt:lpstr>代码管理</vt:lpstr>
      <vt:lpstr>git常用命令</vt:lpstr>
      <vt:lpstr>代码仓库建立</vt:lpstr>
      <vt:lpstr>PowerPoint 演示文稿</vt:lpstr>
      <vt:lpstr>PowerPoint 演示文稿</vt:lpstr>
      <vt:lpstr>功能开发主要环节</vt:lpstr>
      <vt:lpstr>如何使用gtest编写测试用例</vt:lpstr>
      <vt:lpstr>测试用例1：初始化车的位置和朝向-用例设计</vt:lpstr>
      <vt:lpstr>测试用例1：确保编译通过，接口定义落地</vt:lpstr>
      <vt:lpstr>测试用例1：确保编译通过，抽象接口的子类定义</vt:lpstr>
      <vt:lpstr>测试用例1：确保编译通过，抽象接口的子类空实现</vt:lpstr>
      <vt:lpstr>执行编译运行指令，得到预期的失败，确保用例有效</vt:lpstr>
      <vt:lpstr>测试用例2：未初始化车的位置和朝向，查询接口默认返回(0,0,N)-用例构建</vt:lpstr>
      <vt:lpstr>执行编译运行指令，得到预期的失败，确保用例有效</vt:lpstr>
      <vt:lpstr>初始化车位置和朝向场景-测试用例上库</vt:lpstr>
      <vt:lpstr>初始化车位置和朝向场景-功能代码实现</vt:lpstr>
      <vt:lpstr>初始化车位置和朝向场景-用例验收</vt:lpstr>
      <vt:lpstr>初始化车位置和朝向场景-功能代码上库</vt:lpstr>
      <vt:lpstr>用例3：移动指令支持，向东移动1步-测试用例设计</vt:lpstr>
      <vt:lpstr>用例4：移动指令支持，向西移动1步-测试用例设计</vt:lpstr>
      <vt:lpstr>用例5：移动指令支持，向北移动1步-测试用例设计</vt:lpstr>
      <vt:lpstr>用例6：移动指令支持，向南移动1步-测试用例设计</vt:lpstr>
      <vt:lpstr>执行编译运行指令，得到预期的失败，确保用例有效</vt:lpstr>
      <vt:lpstr>移动指令功能代码实现，逐个用例通过</vt:lpstr>
      <vt:lpstr>移动指令功能代码验证</vt:lpstr>
      <vt:lpstr>逐个验收移动指令用例</vt:lpstr>
      <vt:lpstr>移动指令功能代码验证，提交上库</vt:lpstr>
      <vt:lpstr>PowerPoint 演示文稿</vt:lpstr>
      <vt:lpstr>PowerPoint 演示文稿</vt:lpstr>
      <vt:lpstr>PowerPoint 演示文稿</vt:lpstr>
      <vt:lpstr>作业</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C++企业软件开发实践</dc:title>
  <dc:subject>实验1-高质量编程基础</dc:subject>
  <dc:creator>Lichunhua(ChunhuaLi,stfse)</dc:creator>
  <cp:keywords>C++企业软件开发实践</cp:keywords>
  <cp:lastModifiedBy>Zhangyandong (ben)</cp:lastModifiedBy>
  <cp:revision>398</cp:revision>
  <dcterms:created xsi:type="dcterms:W3CDTF">2024-07-19T02:54:12Z</dcterms:created>
  <dcterms:modified xsi:type="dcterms:W3CDTF">2024-09-10T01:05:08Z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(3)85VCzABl8weRH+phBz+Q8mdJkVwl5CGeDpf81AQVZgGxxrF7SQOss0iuyEnEY45OgQOx3mtt
0ajSF4KxCXQKFeKKMipR3EPmnshPnRNoS8VwL/THm2kPBMU53td4Ulo16fxWMubYiQt0tFnl
YLtn/9ky1hRoIPiw9xf+AbZ1uF2aF/3Xeih1BXXLy4Ys04qwnv6VMHEUL5yqiVPJGuaVaUcQ
w5bz4b9xE5ql2nbGGR</vt:lpwstr>
  </property>
  <property fmtid="{D5CDD505-2E9C-101B-9397-08002B2CF9AE}" pid="3" name="_2015_ms_pID_7253431">
    <vt:lpwstr>sohTwsL9bnPzirExBbsLxA2f/Fq/1RWcxH9BZ/fSZGuKiMXvCu2vRL
0sBpiy+Uq3qgMhp2wJ+w01meebDMf+0w9jJcWejVWZhsxlU512KOFlrK/zn64Fe6/0muAceE
/UacR+8f1o6pkRHuDnp8nnnalB/JFbO1WIVw/flpwBnntdWXNymobZZ1Sd44350nxpvCj2Td
ydE8qGuGf9JlD/kkThnYZ58S2o67xKjGahTF</vt:lpwstr>
  </property>
  <property fmtid="{D5CDD505-2E9C-101B-9397-08002B2CF9AE}" pid="4" name="_2015_ms_pID_7253432">
    <vt:lpwstr>DJm2/gt8cKdLdZNCaEKKFmk=</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1689126795</vt:lpwstr>
  </property>
  <property fmtid="{D5CDD505-2E9C-101B-9397-08002B2CF9AE}" pid="9" name="ICV">
    <vt:lpwstr/>
  </property>
  <property fmtid="{D5CDD505-2E9C-101B-9397-08002B2CF9AE}" pid="10" name="KSOProductBuildVer">
    <vt:lpwstr>2052-0.0.0.0</vt:lpwstr>
  </property>
</Properties>
</file>