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7" r:id="rId1"/>
    <p:sldMasterId id="2147483669" r:id="rId2"/>
    <p:sldMasterId id="2147483680" r:id="rId3"/>
    <p:sldMasterId id="2147483686" r:id="rId4"/>
  </p:sldMasterIdLst>
  <p:notesMasterIdLst>
    <p:notesMasterId r:id="rId50"/>
  </p:notesMasterIdLst>
  <p:handoutMasterIdLst>
    <p:handoutMasterId r:id="rId51"/>
  </p:handoutMasterIdLst>
  <p:sldIdLst>
    <p:sldId id="455" r:id="rId5"/>
    <p:sldId id="258" r:id="rId6"/>
    <p:sldId id="259" r:id="rId7"/>
    <p:sldId id="430" r:id="rId8"/>
    <p:sldId id="374" r:id="rId9"/>
    <p:sldId id="402" r:id="rId10"/>
    <p:sldId id="403" r:id="rId11"/>
    <p:sldId id="437" r:id="rId12"/>
    <p:sldId id="404" r:id="rId13"/>
    <p:sldId id="451" r:id="rId14"/>
    <p:sldId id="471" r:id="rId15"/>
    <p:sldId id="438" r:id="rId16"/>
    <p:sldId id="472" r:id="rId17"/>
    <p:sldId id="442" r:id="rId18"/>
    <p:sldId id="457" r:id="rId19"/>
    <p:sldId id="474" r:id="rId20"/>
    <p:sldId id="476" r:id="rId21"/>
    <p:sldId id="473" r:id="rId22"/>
    <p:sldId id="420" r:id="rId23"/>
    <p:sldId id="422" r:id="rId24"/>
    <p:sldId id="310" r:id="rId25"/>
    <p:sldId id="439" r:id="rId26"/>
    <p:sldId id="469" r:id="rId27"/>
    <p:sldId id="425" r:id="rId28"/>
    <p:sldId id="410" r:id="rId29"/>
    <p:sldId id="426" r:id="rId30"/>
    <p:sldId id="475" r:id="rId31"/>
    <p:sldId id="444" r:id="rId32"/>
    <p:sldId id="450" r:id="rId33"/>
    <p:sldId id="452" r:id="rId34"/>
    <p:sldId id="453" r:id="rId35"/>
    <p:sldId id="454" r:id="rId36"/>
    <p:sldId id="461" r:id="rId37"/>
    <p:sldId id="462" r:id="rId38"/>
    <p:sldId id="463" r:id="rId39"/>
    <p:sldId id="458" r:id="rId40"/>
    <p:sldId id="467" r:id="rId41"/>
    <p:sldId id="468" r:id="rId42"/>
    <p:sldId id="470" r:id="rId43"/>
    <p:sldId id="441" r:id="rId44"/>
    <p:sldId id="440" r:id="rId45"/>
    <p:sldId id="325" r:id="rId46"/>
    <p:sldId id="321" r:id="rId47"/>
    <p:sldId id="326" r:id="rId48"/>
    <p:sldId id="316" r:id="rId49"/>
  </p:sldIdLst>
  <p:sldSz cx="12192000" cy="6858000"/>
  <p:notesSz cx="6797675" cy="9926638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Huawei Sans" panose="020C0503030203020204" pitchFamily="34" charset="0"/>
      <p:regular r:id="rId56"/>
      <p:bold r:id="rId57"/>
    </p:embeddedFont>
    <p:embeddedFont>
      <p:font typeface="方正兰亭黑简体" panose="02000000000000000000" pitchFamily="2" charset="-122"/>
      <p:regular r:id="rId58"/>
    </p:embeddedFont>
    <p:embeddedFont>
      <p:font typeface="微软雅黑" panose="020B0503020204020204" pitchFamily="34" charset="-122"/>
      <p:regular r:id="rId59"/>
      <p:bold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iluju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0B"/>
    <a:srgbClr val="151515"/>
    <a:srgbClr val="99CCCC"/>
    <a:srgbClr val="575756"/>
    <a:srgbClr val="FFFFFF"/>
    <a:srgbClr val="DD4654"/>
    <a:srgbClr val="F3D2D5"/>
    <a:srgbClr val="E6A8AD"/>
    <a:srgbClr val="E57B84"/>
    <a:srgbClr val="E5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5981" autoAdjust="0"/>
  </p:normalViewPr>
  <p:slideViewPr>
    <p:cSldViewPr snapToGrid="0" snapToObjects="1">
      <p:cViewPr varScale="1">
        <p:scale>
          <a:sx n="63" d="100"/>
          <a:sy n="63" d="100"/>
        </p:scale>
        <p:origin x="6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832" y="56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9/10/2024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2880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t" anchorCtr="0"/>
          <a:lstStyle/>
          <a:p>
            <a:endParaRPr lang="en-US"/>
          </a:p>
        </p:txBody>
      </p:sp>
      <p:sp>
        <p:nvSpPr>
          <p:cNvPr id="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880" y="4603168"/>
            <a:ext cx="5932800" cy="46972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marL="180975" lvl="0" indent="-180975" fontAlgn="base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dirty="0"/>
              <a:t>Edit Master text styles</a:t>
            </a:r>
          </a:p>
          <a:p>
            <a:pPr marL="541655" lvl="1" indent="-180975" fontAlgn="base">
              <a:spcBef>
                <a:spcPct val="0"/>
              </a:spcBef>
              <a:buSzPct val="60000"/>
              <a:buFont typeface="Wingdings" panose="05000000000000000000" pitchFamily="2" charset="2"/>
              <a:buChar char="p"/>
            </a:pPr>
            <a:r>
              <a:rPr lang="en-US" dirty="0"/>
              <a:t>Second level</a:t>
            </a:r>
          </a:p>
          <a:p>
            <a:pPr marL="895350" lvl="2" indent="-174625" fontAlgn="base">
              <a:spcBef>
                <a:spcPct val="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Clr>
        <a:schemeClr val="bg1">
          <a:lumMod val="50000"/>
        </a:schemeClr>
      </a:buClr>
      <a:buSzPct val="60000"/>
      <a:buFont typeface="Huawei Sans" panose="020C0503030203020204" pitchFamily="34" charset="0"/>
      <a:buChar char="•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lang="en-US" sz="1100" kern="1200" baseline="0" dirty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371600" indent="0" algn="l" defTabSz="1219200" rtl="0" eaLnBrk="1" fontAlgn="base" latinLnBrk="0" hangingPunct="1">
      <a:lnSpc>
        <a:spcPct val="125000"/>
      </a:lnSpc>
      <a:spcBef>
        <a:spcPct val="0"/>
      </a:spcBef>
      <a:spcAft>
        <a:spcPts val="600"/>
      </a:spcAft>
      <a:buFont typeface="Wingdings" panose="05000000000000000000" pitchFamily="2" charset="2"/>
      <a:buNone/>
      <a:defRPr lang="en-US" sz="1100" kern="1200" baseline="0" dirty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619885" indent="-179705" algn="l" defTabSz="1219200" rtl="0" eaLnBrk="1" fontAlgn="base" latinLnBrk="0" hangingPunct="1">
      <a:lnSpc>
        <a:spcPct val="125000"/>
      </a:lnSpc>
      <a:spcBef>
        <a:spcPct val="0"/>
      </a:spcBef>
      <a:spcAft>
        <a:spcPts val="600"/>
      </a:spcAft>
      <a:buFont typeface="Wingdings" panose="05000000000000000000" pitchFamily="2" charset="2"/>
      <a:buChar char="~"/>
      <a:defRPr lang="en-US" sz="1100" kern="1200" baseline="0" dirty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</a:rPr>
              <a:t>代码就更复杂了，需求的迭代，对代码的扩展性提出了强烈的诉求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代码圈复杂度（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Cyclomatic Complexity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）是用来衡量代码复杂性的一种指标。简单来说，它表示代码中有多少条不同的执行路径。路径越多，代码就越复杂。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想象一下，你在一个迷宫里，每次遇到一个岔路口（比如 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if 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语句或 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for 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循环），你就有了一个新的选择。代码圈复杂度就是计算这些岔路口的数量。数值越高，说明迷宫越复杂，走出去的难度也越大。</a:t>
            </a: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为什么重要？</a:t>
            </a:r>
            <a:endParaRPr lang="zh-CN" altLang="en-US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可维护性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：复杂的代码更难理解和修改。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测试难度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：复杂的代码需要更多的测试用例来覆盖所有可能的路径。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错误风险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：复杂的代码更容易出错。</a:t>
            </a:r>
          </a:p>
          <a:p>
            <a:pPr marL="0" indent="0">
              <a:buNone/>
            </a:pPr>
            <a:endParaRPr lang="zh-CN" altLang="en-US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9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2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我们要把容易互相影响的、关联程度紧密的元素，都封装在一个类内部（而这正是我们老生常谈的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封装变化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的动机）；同时让类之间的关联紧密程度尽可能降低，以让类间尽可能不要相互影响。从而最终做到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局部化影响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首先进入我们射程的就是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重复代码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。编写重复代码不仅仅会让有追求的程序员感到乏味。真正致命的是：“重复”极度违背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高内聚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低耦合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原则，从而会大幅提升软件的长期维护成本。因而，对于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完全重复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的代码进行消除，合二为一，会让系统更加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高内聚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低耦合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5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我们将通过面向对象的编程方法，来减少代码的圈复杂度并提升其扩展性。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146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29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Move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TurnLeft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 和 </a:t>
            </a:r>
            <a:r>
              <a:rPr lang="en-US" altLang="zh-CN" dirty="0" err="1">
                <a:latin typeface="+mn-ea"/>
                <a:ea typeface="+mn-ea"/>
              </a:rPr>
              <a:t>TurnRight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，它们的输入输出完全一致，唯一的区别是方法名不同。</a:t>
            </a:r>
            <a:endParaRPr lang="en-US" altLang="zh-CN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为了提高代码的可维护性和扩展性，我们可以使用面向对象的封装，将这三个方法统一到一个基类 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+mn-ea"/>
                <a:ea typeface="+mn-ea"/>
              </a:rPr>
              <a:t>Do</a:t>
            </a:r>
            <a:r>
              <a:rPr lang="en-US" altLang="zh-CN" dirty="0" err="1">
                <a:latin typeface="+mn-ea"/>
                <a:ea typeface="+mn-ea"/>
              </a:rPr>
              <a:t>Operate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 中。</a:t>
            </a:r>
            <a:endParaRPr lang="en-US" altLang="zh-CN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通过创建 </a:t>
            </a:r>
            <a:r>
              <a:rPr lang="en-US" altLang="zh-CN" dirty="0" err="1">
                <a:latin typeface="+mn-ea"/>
                <a:ea typeface="+mn-ea"/>
              </a:rPr>
              <a:t>MoveCommand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TurnLeftCommand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 和 </a:t>
            </a:r>
            <a:r>
              <a:rPr lang="en-US" altLang="zh-CN" dirty="0" err="1">
                <a:latin typeface="+mn-ea"/>
                <a:ea typeface="+mn-ea"/>
              </a:rPr>
              <a:t>TurnRightCommand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 类，并在每个类中实现具体的操作，然后利用多态性来简化代码结构。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82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46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3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6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62880" y="4603168"/>
            <a:ext cx="5932800" cy="46972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98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40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9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8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cmder</a:t>
            </a:r>
            <a:r>
              <a:rPr lang="en-US" altLang="zh-CN" dirty="0"/>
              <a:t>-&gt;</a:t>
            </a:r>
            <a:r>
              <a:rPr lang="en-US" altLang="zh-CN" dirty="0" err="1"/>
              <a:t>DoOperate</a:t>
            </a:r>
            <a:r>
              <a:rPr lang="en-US" altLang="zh-CN" dirty="0"/>
              <a:t>(*this)</a:t>
            </a:r>
            <a:r>
              <a:rPr lang="zh-CN" altLang="en-US" dirty="0"/>
              <a:t>；重复代码</a:t>
            </a:r>
          </a:p>
        </p:txBody>
      </p:sp>
    </p:spTree>
    <p:extLst>
      <p:ext uri="{BB962C8B-B14F-4D97-AF65-F5344CB8AC3E}">
        <p14:creationId xmlns:p14="http://schemas.microsoft.com/office/powerpoint/2010/main" val="2543488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239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正交分解通常用于二维数据分析。在支持控制指令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MLR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的需求中，正交分解的维度包括指令和方向。现在引入了状态指令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F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，因此数据维度增加到三个。为了对三维数据进行正交分解，需要先降维，将三维数据降为二维后再进行分析。</a:t>
            </a:r>
            <a:endParaRPr lang="en-US" altLang="zh-CN" sz="1100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sz="1100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一种常用的降维方法是将两个维度的数据进行组合。例如，将指令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MLR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和方向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ESWN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组合成一维：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EM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ER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EL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SM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SR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SL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WM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WR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WL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NM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NR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NL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。然后再与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F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状态进行正交分解，这样可以得到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24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个用例。</a:t>
            </a:r>
            <a:endParaRPr lang="en-US" altLang="zh-CN" sz="1100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marL="0" indent="0" algn="l">
              <a:buNone/>
            </a:pPr>
            <a:endParaRPr lang="zh-CN" altLang="en-US" sz="1100" b="0" i="0" dirty="0">
              <a:solidFill>
                <a:srgbClr val="111111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需要注意的是，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F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状态的影响仅对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MLR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指令的执行产生变化，与车辆当前朝向无关。因此，方向维度可以忽略，只需对控制指令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MLR</a:t>
            </a:r>
            <a:r>
              <a:rPr lang="zh-CN" altLang="en-US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1100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F</a:t>
            </a:r>
            <a:r>
              <a:rPr lang="zh-CN" altLang="en-US" sz="1100" b="0" i="0">
                <a:solidFill>
                  <a:srgbClr val="111111"/>
                </a:solidFill>
                <a:effectLst/>
                <a:latin typeface="+mn-ea"/>
                <a:ea typeface="+mn-ea"/>
              </a:rPr>
              <a:t>状态进行正交分解即可。</a:t>
            </a:r>
          </a:p>
          <a:p>
            <a:pPr marL="0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003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9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在使用</a:t>
            </a:r>
            <a:r>
              <a:rPr lang="en-US" altLang="zh-CN" dirty="0"/>
              <a:t>ASSERT_EQ</a:t>
            </a:r>
            <a:r>
              <a:rPr lang="zh-CN" altLang="en-US" dirty="0"/>
              <a:t>判断两个</a:t>
            </a:r>
            <a:r>
              <a:rPr lang="en-US" altLang="zh-CN" dirty="0"/>
              <a:t>Pose</a:t>
            </a:r>
            <a:r>
              <a:rPr lang="zh-CN" altLang="en-US" dirty="0"/>
              <a:t>对象是否相等时，发现没有定义</a:t>
            </a:r>
            <a:r>
              <a:rPr lang="en-US" altLang="zh-CN" dirty="0"/>
              <a:t>==</a:t>
            </a:r>
            <a:r>
              <a:rPr lang="zh-CN" altLang="en-US" dirty="0"/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854709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</a:t>
            </a:r>
            <a:r>
              <a:rPr lang="en-US" altLang="zh-CN" dirty="0" err="1"/>
              <a:t>MoveCommand</a:t>
            </a:r>
            <a:r>
              <a:rPr lang="zh-CN" altLang="en-US" dirty="0"/>
              <a:t>，实现</a:t>
            </a:r>
            <a:r>
              <a:rPr lang="en-US" altLang="zh-CN" dirty="0" err="1"/>
              <a:t>TurnLeftCommand</a:t>
            </a:r>
            <a:r>
              <a:rPr lang="zh-CN" altLang="en-US" dirty="0"/>
              <a:t>、</a:t>
            </a:r>
            <a:r>
              <a:rPr lang="en-US" altLang="zh-CN" dirty="0" err="1"/>
              <a:t>TurnRightCommand</a:t>
            </a:r>
            <a:r>
              <a:rPr lang="zh-CN" altLang="en-US" dirty="0"/>
              <a:t>支持</a:t>
            </a:r>
            <a:r>
              <a:rPr lang="en-US" altLang="zh-CN" dirty="0"/>
              <a:t>F</a:t>
            </a:r>
            <a:r>
              <a:rPr lang="zh-CN" altLang="en-US" dirty="0"/>
              <a:t>指令状态</a:t>
            </a:r>
          </a:p>
        </p:txBody>
      </p:sp>
    </p:spTree>
    <p:extLst>
      <p:ext uri="{BB962C8B-B14F-4D97-AF65-F5344CB8AC3E}">
        <p14:creationId xmlns:p14="http://schemas.microsoft.com/office/powerpoint/2010/main" val="113308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600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利用多态消除代码重复性，实现代码的良好扩展性，子类只需关注自己的业务即可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59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62880" y="4603168"/>
            <a:ext cx="5932800" cy="46972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208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744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62880" y="4603168"/>
            <a:ext cx="5932800" cy="469724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6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6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正常情况下先写测试用例，现在假设测试已经构建，如何实现功能代码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7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3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60577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399834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52857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32478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701060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94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706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697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4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591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marL="0" marR="0" lvl="0" indent="0" algn="l" defTabSz="1001223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8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01162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866668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01223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4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kumimoji="0" lang="en-US" altLang="zh-CN" sz="364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51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marR="0" lvl="0" indent="0" algn="l" defTabSz="1001223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4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05745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01223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4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1385569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4173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1757194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36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271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3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23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4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kumimoji="0" lang="en-US" sz="974" b="0" i="0" u="none" strike="noStrike" kern="1200" cap="none" spc="0" normalizeH="0" baseline="0" noProof="0" smtClean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74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8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9" r:id="rId11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42">
          <p15:clr>
            <a:srgbClr val="F26B43"/>
          </p15:clr>
        </p15:guide>
        <p15:guide id="4" pos="7038">
          <p15:clr>
            <a:srgbClr val="F26B43"/>
          </p15:clr>
        </p15:guide>
        <p15:guide id="5" orient="horz" pos="2341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1162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731">
          <p15:clr>
            <a:srgbClr val="F26B43"/>
          </p15:clr>
        </p15:guide>
        <p15:guide id="10" orient="horz" pos="86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4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kumimoji="0" lang="en-US" sz="974" b="0" i="0" u="none" strike="noStrike" kern="1200" cap="none" spc="0" normalizeH="0" baseline="0" noProof="0" smtClean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74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0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065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85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+mn-cs"/>
              </a:rPr>
              <a:t>Copyright©2020 Huawei Technologies Co., Ltd.</a:t>
            </a:r>
            <a:br>
              <a:rPr kumimoji="1" lang="en-US" altLang="zh-CN" sz="85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+mn-cs"/>
              </a:rPr>
            </a:br>
            <a:r>
              <a:rPr kumimoji="1" lang="en-US" altLang="zh-CN" sz="85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+mn-cs"/>
              </a:rPr>
              <a:t>All Rights Reserved.</a:t>
            </a:r>
            <a:br>
              <a:rPr kumimoji="1" lang="en-US" altLang="zh-CN" sz="779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+mn-cs"/>
              </a:rPr>
            </a:br>
            <a:br>
              <a:rPr kumimoji="1" lang="en-US" altLang="zh-CN" sz="779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+mn-cs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85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may change the information at any time without notice. </a:t>
            </a:r>
          </a:p>
          <a:p>
            <a:pPr marL="0" marR="0" lvl="0" indent="0" algn="l" defTabSz="914400" rtl="0" eaLnBrk="1" fontAlgn="auto" latinLnBrk="0" hangingPunct="1">
              <a:lnSpc>
                <a:spcPts val="1065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779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68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29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</a:b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Arial" panose="020B0604020202020204"/>
                <a:ea typeface="Microsoft YaHei" panose="020B0503020204020204" pitchFamily="34" charset="-122"/>
                <a:cs typeface="Arial" panose="020B0604020202020204" pitchFamily="34" charset="0"/>
              </a:rPr>
              <a:t>intelligent world.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Arial" panose="020B0604020202020204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BBFF-D8F0-4630-B92B-832BFC66F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企业软件开发实践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64B68-573F-4949-901F-7AD9A96DE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latin typeface="方正兰亭黑简体" panose="02000000000000000000" pitchFamily="2" charset="-122"/>
              </a:rPr>
              <a:t>实验</a:t>
            </a:r>
            <a:r>
              <a:rPr lang="en-US" altLang="zh-CN" sz="2200" dirty="0">
                <a:latin typeface="方正兰亭黑简体" panose="02000000000000000000" pitchFamily="2" charset="-122"/>
              </a:rPr>
              <a:t>2-</a:t>
            </a:r>
            <a:r>
              <a:rPr lang="zh-CN" altLang="en-US" sz="2200" dirty="0">
                <a:latin typeface="方正兰亭黑简体" panose="02000000000000000000" pitchFamily="2" charset="-122"/>
              </a:rPr>
              <a:t>面向对象编程 </a:t>
            </a:r>
            <a:r>
              <a:rPr lang="en-US" altLang="zh-CN" sz="2200" dirty="0">
                <a:latin typeface="方正兰亭黑简体" panose="02000000000000000000" pitchFamily="2" charset="-122"/>
              </a:rPr>
              <a:t>Object Oriented Programming</a:t>
            </a:r>
            <a:endParaRPr lang="zh-CN" altLang="en-US" sz="2200" dirty="0">
              <a:latin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32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69B5-20E1-4B4C-8945-6CB00C0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65ED5-53F9-44E2-A849-CD450F609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8" y="1377245"/>
            <a:ext cx="10728326" cy="812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请大家实现，</a:t>
            </a:r>
            <a:r>
              <a:rPr lang="en-US" altLang="zh-CN" dirty="0"/>
              <a:t>F</a:t>
            </a:r>
            <a:r>
              <a:rPr lang="zh-CN" altLang="en-US" dirty="0"/>
              <a:t>指令的功能代码（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分钟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897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1838" y="149717"/>
            <a:ext cx="8319154" cy="485982"/>
          </a:xfrm>
        </p:spPr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指令功能代码实现示例，代码可能如下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E46C28-D871-424B-8312-D87202C4C177}"/>
              </a:ext>
            </a:extLst>
          </p:cNvPr>
          <p:cNvSpPr txBox="1"/>
          <p:nvPr/>
        </p:nvSpPr>
        <p:spPr>
          <a:xfrm>
            <a:off x="649802" y="1090185"/>
            <a:ext cx="5641547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’)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isFast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37821-6DBD-49F7-8EBB-4D1D205061F9}"/>
              </a:ext>
            </a:extLst>
          </p:cNvPr>
          <p:cNvSpPr txBox="1"/>
          <p:nvPr/>
        </p:nvSpPr>
        <p:spPr>
          <a:xfrm>
            <a:off x="6523504" y="1090185"/>
            <a:ext cx="5018694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’)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isFast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…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…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’)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isFast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…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…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AFCBAB-A826-485B-9BA3-8E28B7E5F7AA}"/>
              </a:ext>
            </a:extLst>
          </p:cNvPr>
          <p:cNvSpPr txBox="1"/>
          <p:nvPr/>
        </p:nvSpPr>
        <p:spPr>
          <a:xfrm>
            <a:off x="6473416" y="5244196"/>
            <a:ext cx="3133060" cy="54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方正兰亭黑简体" panose="02000000000000000000" pitchFamily="2" charset="-122"/>
              </a:rPr>
              <a:t>圈复杂度高，代码重复</a:t>
            </a:r>
            <a:endParaRPr lang="en-US" altLang="zh-CN" sz="2200" dirty="0">
              <a:latin typeface="方正兰亭黑简体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BEFB3-8D3E-4A7F-85B6-2358DB736C72}"/>
              </a:ext>
            </a:extLst>
          </p:cNvPr>
          <p:cNvSpPr txBox="1"/>
          <p:nvPr/>
        </p:nvSpPr>
        <p:spPr>
          <a:xfrm>
            <a:off x="9606476" y="5363140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如何优化代码？</a:t>
            </a: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065828" y="2034910"/>
            <a:ext cx="3065905" cy="2130690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6847341" y="2017496"/>
            <a:ext cx="1201637" cy="6902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6847341" y="2993162"/>
            <a:ext cx="1948304" cy="890953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回顾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项目实战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2.1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新功能扩展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2.2 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面向对象封装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2.3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面向对象继承和多态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总结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6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F6F67-AFBA-468F-AB3B-DDC5CD81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04477"/>
            <a:ext cx="10728325" cy="485982"/>
          </a:xfrm>
        </p:spPr>
        <p:txBody>
          <a:bodyPr>
            <a:normAutofit/>
          </a:bodyPr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代码分析及优化思路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DB5C78-8C69-4C7E-B715-3A23492239E7}"/>
              </a:ext>
            </a:extLst>
          </p:cNvPr>
          <p:cNvSpPr txBox="1"/>
          <p:nvPr/>
        </p:nvSpPr>
        <p:spPr>
          <a:xfrm>
            <a:off x="5085038" y="1749527"/>
            <a:ext cx="6729472" cy="167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11111"/>
                </a:solidFill>
                <a:latin typeface="+mn-ea"/>
              </a:rPr>
              <a:t>2.</a:t>
            </a:r>
            <a:r>
              <a:rPr lang="zh-CN" altLang="en-US" sz="1400" b="1" dirty="0">
                <a:solidFill>
                  <a:srgbClr val="111111"/>
                </a:solidFill>
                <a:latin typeface="+mn-ea"/>
              </a:rPr>
              <a:t>抽象，消减重复代码：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为了提高代码的</a:t>
            </a:r>
            <a:r>
              <a:rPr lang="zh-CN" altLang="en-US" sz="1400" b="0" i="0" dirty="0">
                <a:solidFill>
                  <a:srgbClr val="C00000"/>
                </a:solidFill>
                <a:effectLst/>
                <a:latin typeface="+mn-ea"/>
              </a:rPr>
              <a:t>可维护性和扩展性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，我们可以使用面向对象的封装，将这三个方法统一到一个基类 </a:t>
            </a:r>
            <a:r>
              <a:rPr lang="en-US" altLang="zh-CN" sz="1400" dirty="0" err="1">
                <a:latin typeface="+mn-ea"/>
              </a:rPr>
              <a:t>DoOperate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 抽象方法中。</a:t>
            </a:r>
            <a:endParaRPr lang="en-US" altLang="zh-CN" sz="1400" b="0" i="0" dirty="0">
              <a:solidFill>
                <a:srgbClr val="111111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通过创建 </a:t>
            </a:r>
            <a:r>
              <a:rPr lang="en-US" altLang="zh-CN" sz="1400" dirty="0" err="1">
                <a:latin typeface="+mn-ea"/>
              </a:rPr>
              <a:t>MoveCommand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TurnLeftCommand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 和 </a:t>
            </a:r>
            <a:r>
              <a:rPr lang="en-US" altLang="zh-CN" sz="1400" dirty="0" err="1">
                <a:latin typeface="+mn-ea"/>
              </a:rPr>
              <a:t>TurnRightCommand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 的子类，并在每个子类</a:t>
            </a:r>
            <a:r>
              <a:rPr lang="zh-CN" altLang="en-US" sz="1400" dirty="0">
                <a:solidFill>
                  <a:srgbClr val="111111"/>
                </a:solidFill>
                <a:latin typeface="+mn-ea"/>
              </a:rPr>
              <a:t>的</a:t>
            </a:r>
            <a:r>
              <a:rPr lang="en-US" altLang="zh-CN" sz="1400" dirty="0">
                <a:solidFill>
                  <a:srgbClr val="111111"/>
                </a:solidFill>
                <a:latin typeface="+mn-ea"/>
              </a:rPr>
              <a:t>Operate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+mn-ea"/>
              </a:rPr>
              <a:t>实现具体的操作，我们可以利用多态性来简化代码结构。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AC370F-E0CB-42FE-ADE3-8F04234686CF}"/>
              </a:ext>
            </a:extLst>
          </p:cNvPr>
          <p:cNvSpPr txBox="1"/>
          <p:nvPr/>
        </p:nvSpPr>
        <p:spPr>
          <a:xfrm>
            <a:off x="731838" y="948658"/>
            <a:ext cx="3953051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1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1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      </a:t>
            </a: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12298-0705-4260-B7A9-79FEF86F4428}"/>
              </a:ext>
            </a:extLst>
          </p:cNvPr>
          <p:cNvSpPr txBox="1"/>
          <p:nvPr/>
        </p:nvSpPr>
        <p:spPr>
          <a:xfrm>
            <a:off x="731838" y="5103642"/>
            <a:ext cx="3953050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1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1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1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1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1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1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1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734EA3-C875-423A-895E-287D6BFD0407}"/>
              </a:ext>
            </a:extLst>
          </p:cNvPr>
          <p:cNvSpPr txBox="1"/>
          <p:nvPr/>
        </p:nvSpPr>
        <p:spPr>
          <a:xfrm>
            <a:off x="5085038" y="867552"/>
            <a:ext cx="5917965" cy="70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1.</a:t>
            </a:r>
            <a:r>
              <a:rPr lang="zh-CN" altLang="en-US" sz="1400" b="1" dirty="0">
                <a:latin typeface="+mn-ea"/>
              </a:rPr>
              <a:t>指令处理划分：</a:t>
            </a:r>
            <a:r>
              <a:rPr lang="zh-CN" altLang="en-US" sz="1400" dirty="0">
                <a:latin typeface="+mn-ea"/>
              </a:rPr>
              <a:t>按照指令处理逻辑的不同，首先将</a:t>
            </a:r>
            <a:r>
              <a:rPr lang="en-US" altLang="zh-CN" sz="1400" dirty="0">
                <a:latin typeface="+mn-ea"/>
              </a:rPr>
              <a:t>M/L/R 3</a:t>
            </a:r>
            <a:r>
              <a:rPr lang="zh-CN" altLang="en-US" sz="1400" dirty="0">
                <a:latin typeface="+mn-ea"/>
              </a:rPr>
              <a:t>个指令处理的逻辑抽取出</a:t>
            </a:r>
            <a:r>
              <a:rPr lang="en-US" altLang="zh-CN" sz="1400" dirty="0">
                <a:latin typeface="+mn-ea"/>
              </a:rPr>
              <a:t>Move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TurnLeft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TurnRight</a:t>
            </a:r>
            <a:r>
              <a:rPr lang="zh-CN" altLang="en-US" sz="1400" dirty="0">
                <a:latin typeface="+mn-ea"/>
              </a:rPr>
              <a:t>三个成员函数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1A3D7D-3FD1-4F92-A02D-83F47E6B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91" y="3715310"/>
            <a:ext cx="5917965" cy="1538897"/>
          </a:xfrm>
          <a:prstGeom prst="rect">
            <a:avLst/>
          </a:prstGeom>
        </p:spPr>
      </p:pic>
      <p:sp>
        <p:nvSpPr>
          <p:cNvPr id="16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065828" y="1619376"/>
            <a:ext cx="2298261" cy="166569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065828" y="3423565"/>
            <a:ext cx="2298261" cy="166569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9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065828" y="5225404"/>
            <a:ext cx="2298261" cy="1632596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7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6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移动指令行为抽取为</a:t>
            </a:r>
            <a:r>
              <a:rPr lang="en-US" altLang="zh-CN" dirty="0"/>
              <a:t>Move</a:t>
            </a:r>
            <a:r>
              <a:rPr lang="zh-CN" altLang="en-US" dirty="0"/>
              <a:t>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66F605-8B28-4377-8541-D96DA0CD9F3C}"/>
              </a:ext>
            </a:extLst>
          </p:cNvPr>
          <p:cNvSpPr txBox="1"/>
          <p:nvPr/>
        </p:nvSpPr>
        <p:spPr>
          <a:xfrm>
            <a:off x="731838" y="1469168"/>
            <a:ext cx="4143500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</a:p>
          <a:p>
            <a:r>
              <a:rPr lang="en-US" altLang="zh-CN" sz="1600" dirty="0">
                <a:solidFill>
                  <a:srgbClr val="777777"/>
                </a:solidFill>
              </a:rPr>
              <a:t>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310813-2D94-418B-BDF9-DA93201EBEF9}"/>
              </a:ext>
            </a:extLst>
          </p:cNvPr>
          <p:cNvSpPr txBox="1"/>
          <p:nvPr/>
        </p:nvSpPr>
        <p:spPr>
          <a:xfrm>
            <a:off x="731838" y="109462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ExecutorImpl.hpp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47FBE9-D716-4891-965C-15F59586B6CA}"/>
              </a:ext>
            </a:extLst>
          </p:cNvPr>
          <p:cNvSpPr txBox="1"/>
          <p:nvPr/>
        </p:nvSpPr>
        <p:spPr>
          <a:xfrm>
            <a:off x="5187377" y="101664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ExecutorImpl.cpp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248DB7-C16C-476B-9A75-7228D58EB4F3}"/>
              </a:ext>
            </a:extLst>
          </p:cNvPr>
          <p:cNvSpPr txBox="1"/>
          <p:nvPr/>
        </p:nvSpPr>
        <p:spPr>
          <a:xfrm>
            <a:off x="5187377" y="1469168"/>
            <a:ext cx="641196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11" name="直接连接符 74">
            <a:extLst>
              <a:ext uri="{FF2B5EF4-FFF2-40B4-BE49-F238E27FC236}">
                <a16:creationId xmlns:a16="http://schemas.microsoft.com/office/drawing/2014/main" id="{545D286A-E34B-46D5-A3AB-19D928A00C76}"/>
              </a:ext>
            </a:extLst>
          </p:cNvPr>
          <p:cNvCxnSpPr>
            <a:cxnSpLocks/>
          </p:cNvCxnSpPr>
          <p:nvPr/>
        </p:nvCxnSpPr>
        <p:spPr bwMode="auto">
          <a:xfrm>
            <a:off x="5031357" y="1149593"/>
            <a:ext cx="0" cy="5090112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A8C5B09-AE1C-43CA-80F7-958854896B0E}"/>
              </a:ext>
            </a:extLst>
          </p:cNvPr>
          <p:cNvSpPr txBox="1"/>
          <p:nvPr/>
        </p:nvSpPr>
        <p:spPr>
          <a:xfrm>
            <a:off x="732566" y="3868319"/>
            <a:ext cx="4187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编译运行验证后，代码及时入库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9D434-2489-4D5C-A23D-DC3D646AF018}"/>
              </a:ext>
            </a:extLst>
          </p:cNvPr>
          <p:cNvSpPr txBox="1"/>
          <p:nvPr/>
        </p:nvSpPr>
        <p:spPr>
          <a:xfrm>
            <a:off x="731839" y="4387263"/>
            <a:ext cx="4188092" cy="9634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add 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commit -m ‘extract Move()'</a:t>
            </a:r>
          </a:p>
        </p:txBody>
      </p:sp>
    </p:spTree>
    <p:extLst>
      <p:ext uri="{BB962C8B-B14F-4D97-AF65-F5344CB8AC3E}">
        <p14:creationId xmlns:p14="http://schemas.microsoft.com/office/powerpoint/2010/main" val="163618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D96A-230F-44D4-9F0F-5D6F439E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练习时间：移动</a:t>
            </a:r>
            <a:r>
              <a:rPr lang="en-US" altLang="zh-CN" dirty="0"/>
              <a:t>/</a:t>
            </a:r>
            <a:r>
              <a:rPr lang="zh-CN" altLang="en-US" dirty="0"/>
              <a:t>左转</a:t>
            </a:r>
            <a:r>
              <a:rPr lang="en-US" altLang="zh-CN" dirty="0"/>
              <a:t>/</a:t>
            </a:r>
            <a:r>
              <a:rPr lang="zh-CN" altLang="en-US" dirty="0"/>
              <a:t>右转行为抽取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98CE1-2BC1-4E0C-805F-99D6060ED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参考</a:t>
            </a:r>
            <a:r>
              <a:rPr lang="en-US" altLang="zh-CN" dirty="0">
                <a:latin typeface="+mn-ea"/>
                <a:ea typeface="+mn-ea"/>
              </a:rPr>
              <a:t>Move</a:t>
            </a:r>
            <a:r>
              <a:rPr lang="zh-CN" altLang="en-US" dirty="0">
                <a:latin typeface="+mn-ea"/>
                <a:ea typeface="+mn-ea"/>
              </a:rPr>
              <a:t>成员函数的抽取，完成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Move/</a:t>
            </a:r>
            <a:r>
              <a:rPr lang="en-US" altLang="zh-CN" dirty="0" err="1">
                <a:solidFill>
                  <a:srgbClr val="C00000"/>
                </a:solidFill>
                <a:latin typeface="+mn-ea"/>
                <a:ea typeface="+mn-ea"/>
              </a:rPr>
              <a:t>TurnLeft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/TurnRight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个成员函数抽取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每个成员函数抽取完成后，必须进行编译、运行验证，并将代码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提交到库中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练习时间：</a:t>
            </a:r>
            <a:r>
              <a:rPr lang="en-US" altLang="zh-CN" dirty="0">
                <a:latin typeface="+mn-ea"/>
                <a:ea typeface="+mn-ea"/>
              </a:rPr>
              <a:t>10</a:t>
            </a:r>
            <a:r>
              <a:rPr lang="zh-CN" altLang="en-US" dirty="0">
                <a:latin typeface="+mn-ea"/>
                <a:ea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5178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2263C-6D84-4EAC-A656-D2298A3A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代码分析及优化思路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6397F6-8070-40F9-9F2A-E6174B4BAFEF}"/>
              </a:ext>
            </a:extLst>
          </p:cNvPr>
          <p:cNvSpPr txBox="1"/>
          <p:nvPr/>
        </p:nvSpPr>
        <p:spPr>
          <a:xfrm>
            <a:off x="731838" y="1207370"/>
            <a:ext cx="351787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4B69C6"/>
                </a:solidFill>
                <a:effectLst/>
              </a:rPr>
              <a:t>private: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TurnLeft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TurnRight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C24F1D-BB40-4121-8CCA-3C55274172AC}"/>
              </a:ext>
            </a:extLst>
          </p:cNvPr>
          <p:cNvSpPr txBox="1"/>
          <p:nvPr/>
        </p:nvSpPr>
        <p:spPr>
          <a:xfrm>
            <a:off x="4514720" y="1492609"/>
            <a:ext cx="7065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+mn-ea"/>
                <a:ea typeface="+mn-ea"/>
              </a:rPr>
              <a:t>输入输出完全一致，唯一的区别是方法名不同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1F19B5-8878-464B-8653-F7FE311B0E1E}"/>
              </a:ext>
            </a:extLst>
          </p:cNvPr>
          <p:cNvSpPr txBox="1"/>
          <p:nvPr/>
        </p:nvSpPr>
        <p:spPr>
          <a:xfrm>
            <a:off x="4514720" y="2424273"/>
            <a:ext cx="6945442" cy="1902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为了提高代码的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+mn-ea"/>
              </a:rPr>
              <a:t>可维护性和扩展性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，我们可以使用面向对象的封装，将这三个方法统一到一个基类 </a:t>
            </a:r>
            <a:r>
              <a:rPr lang="en-US" altLang="zh-CN" sz="1600" dirty="0" err="1">
                <a:latin typeface="+mn-ea"/>
              </a:rPr>
              <a:t>DoOperate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 抽象方法中。</a:t>
            </a:r>
            <a:endParaRPr lang="en-US" altLang="zh-CN" sz="1600" b="0" i="0" dirty="0">
              <a:solidFill>
                <a:srgbClr val="111111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通过创建 </a:t>
            </a:r>
            <a:r>
              <a:rPr lang="en-US" altLang="zh-CN" sz="1600" dirty="0" err="1">
                <a:latin typeface="+mn-ea"/>
              </a:rPr>
              <a:t>MoveCommand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TurnLeftCommand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 和 </a:t>
            </a:r>
            <a:r>
              <a:rPr lang="en-US" altLang="zh-CN" sz="1600" dirty="0" err="1">
                <a:latin typeface="+mn-ea"/>
              </a:rPr>
              <a:t>TurnRightCommand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 的子类，并在每个子类</a:t>
            </a:r>
            <a:r>
              <a:rPr lang="zh-CN" altLang="en-US" sz="1600" dirty="0">
                <a:solidFill>
                  <a:srgbClr val="111111"/>
                </a:solidFill>
                <a:latin typeface="+mn-ea"/>
              </a:rPr>
              <a:t>的</a:t>
            </a:r>
            <a:r>
              <a:rPr lang="en-US" altLang="zh-CN" sz="1600" dirty="0">
                <a:solidFill>
                  <a:srgbClr val="111111"/>
                </a:solidFill>
                <a:latin typeface="+mn-ea"/>
              </a:rPr>
              <a:t>Operate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+mn-ea"/>
              </a:rPr>
              <a:t>实现具体的操作，我们可以利用多态性来简化代码结构。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98C62FA-AD27-40DC-8BFA-E87DA73F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86" y="4452079"/>
            <a:ext cx="6779392" cy="176290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8E676-D7F2-4584-BDA0-5792E53AA191}"/>
              </a:ext>
            </a:extLst>
          </p:cNvPr>
          <p:cNvSpPr txBox="1"/>
          <p:nvPr/>
        </p:nvSpPr>
        <p:spPr>
          <a:xfrm>
            <a:off x="731838" y="2581846"/>
            <a:ext cx="350357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std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auto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TurnLeft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TurnRight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004710" y="1492608"/>
            <a:ext cx="496711" cy="791979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2060261" y="1483713"/>
            <a:ext cx="931295" cy="780771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253065" y="3790188"/>
            <a:ext cx="2156179" cy="1752656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2263C-6D84-4EAC-A656-D2298A3A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04477"/>
            <a:ext cx="10728325" cy="485982"/>
          </a:xfrm>
        </p:spPr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-Move</a:t>
            </a:r>
            <a:r>
              <a:rPr lang="zh-CN" altLang="en-US" dirty="0"/>
              <a:t>方法封装到类中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B1C87D-4E88-4C90-9588-549C883A7A70}"/>
              </a:ext>
            </a:extLst>
          </p:cNvPr>
          <p:cNvSpPr txBox="1"/>
          <p:nvPr/>
        </p:nvSpPr>
        <p:spPr>
          <a:xfrm>
            <a:off x="382427" y="886675"/>
            <a:ext cx="3709888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std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auto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TurnLeft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TurnRight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090056-ABBF-43F7-8AD7-C3D55AFBE13D}"/>
              </a:ext>
            </a:extLst>
          </p:cNvPr>
          <p:cNvSpPr txBox="1"/>
          <p:nvPr/>
        </p:nvSpPr>
        <p:spPr>
          <a:xfrm>
            <a:off x="4235731" y="886675"/>
            <a:ext cx="744261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final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Move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7BAD13-992D-4654-B128-D6D56B5A8C9C}"/>
              </a:ext>
            </a:extLst>
          </p:cNvPr>
          <p:cNvSpPr txBox="1"/>
          <p:nvPr/>
        </p:nvSpPr>
        <p:spPr>
          <a:xfrm>
            <a:off x="4235731" y="3637476"/>
            <a:ext cx="744261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memory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        // Move();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MoveCommand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400" dirty="0">
                <a:solidFill>
                  <a:srgbClr val="333333"/>
                </a:solidFill>
              </a:rPr>
              <a:t> =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&gt;();</a:t>
            </a:r>
          </a:p>
          <a:p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...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7EBD997-28CD-498F-9F9E-CD2562608A55}"/>
              </a:ext>
            </a:extLst>
          </p:cNvPr>
          <p:cNvSpPr/>
          <p:nvPr/>
        </p:nvSpPr>
        <p:spPr>
          <a:xfrm>
            <a:off x="3984850" y="3128013"/>
            <a:ext cx="214930" cy="101892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224C5D-62CA-4011-9DAD-30541C9EE41A}"/>
              </a:ext>
            </a:extLst>
          </p:cNvPr>
          <p:cNvSpPr txBox="1"/>
          <p:nvPr/>
        </p:nvSpPr>
        <p:spPr>
          <a:xfrm>
            <a:off x="382427" y="485953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编译运行验证后，代码及时入库</a:t>
            </a:r>
            <a:endParaRPr lang="zh-CN" altLang="en-US" sz="1400" dirty="0">
              <a:latin typeface="+mn-ea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930361" y="1918272"/>
            <a:ext cx="1435631" cy="513806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7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2B1B-FD92-49FD-81A7-E36ABDD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7" y="447468"/>
            <a:ext cx="11197651" cy="5793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练习时间，</a:t>
            </a:r>
            <a:r>
              <a:rPr lang="en-US" altLang="zh-CN" dirty="0"/>
              <a:t>Move/</a:t>
            </a:r>
            <a:r>
              <a:rPr lang="en-US" altLang="zh-CN" dirty="0" err="1"/>
              <a:t>TurnLeft</a:t>
            </a:r>
            <a:r>
              <a:rPr lang="en-US" altLang="zh-CN" dirty="0"/>
              <a:t>/</a:t>
            </a:r>
            <a:r>
              <a:rPr lang="en-US" altLang="zh-CN" dirty="0" err="1"/>
              <a:t>TurnRight</a:t>
            </a:r>
            <a:r>
              <a:rPr lang="zh-CN" altLang="en-US" dirty="0"/>
              <a:t>封装到类中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645A7E-E7F1-4684-8525-959E4EFA0AE1}"/>
              </a:ext>
            </a:extLst>
          </p:cNvPr>
          <p:cNvSpPr txBox="1"/>
          <p:nvPr/>
        </p:nvSpPr>
        <p:spPr>
          <a:xfrm>
            <a:off x="521398" y="1194430"/>
            <a:ext cx="11197652" cy="189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按照</a:t>
            </a:r>
            <a:r>
              <a:rPr lang="en-US" altLang="zh-CN" sz="2000" dirty="0" err="1">
                <a:latin typeface="+mn-ea"/>
              </a:rPr>
              <a:t>MoveCommand</a:t>
            </a:r>
            <a:r>
              <a:rPr lang="zh-CN" altLang="en-US" sz="2000" dirty="0">
                <a:latin typeface="+mn-ea"/>
              </a:rPr>
              <a:t>操作，提取</a:t>
            </a:r>
            <a:r>
              <a:rPr lang="en-US" altLang="zh-CN" sz="2000" dirty="0" err="1">
                <a:latin typeface="+mn-ea"/>
              </a:rPr>
              <a:t>MoveCommand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TurnLeftCommand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+mn-ea"/>
              </a:rPr>
              <a:t> 和 </a:t>
            </a:r>
            <a:r>
              <a:rPr lang="en-US" altLang="zh-CN" sz="2000" dirty="0" err="1">
                <a:latin typeface="+mn-ea"/>
              </a:rPr>
              <a:t>TurnRightCommand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个类</a:t>
            </a: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每个成员函数抽取完成后，必须进行编译、运行验证，并将代码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提交到库中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练习时间：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45827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en-US" altLang="zh-CN" sz="3200" dirty="0" err="1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TurnLeftCommand</a:t>
            </a:r>
            <a:r>
              <a:rPr lang="zh-CN" altLang="en-US" dirty="0"/>
              <a:t>类封装参考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BE755F-831A-43A1-A99B-066575EFB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ExecutorImpl.hpp			  ExecutorImpl.cpp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FC19F-E993-4572-BA87-4C130D2D2095}"/>
              </a:ext>
            </a:extLst>
          </p:cNvPr>
          <p:cNvSpPr txBox="1"/>
          <p:nvPr/>
        </p:nvSpPr>
        <p:spPr>
          <a:xfrm>
            <a:off x="675055" y="1756602"/>
            <a:ext cx="46113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TurnLeft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85A0A1-61E5-43B8-978C-F0D68085725A}"/>
              </a:ext>
            </a:extLst>
          </p:cNvPr>
          <p:cNvSpPr txBox="1"/>
          <p:nvPr/>
        </p:nvSpPr>
        <p:spPr>
          <a:xfrm>
            <a:off x="5435731" y="1744022"/>
            <a:ext cx="6432379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memory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</a:p>
          <a:p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        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}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‘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            //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TurnLeft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</a:rPr>
              <a:t>		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</a:p>
          <a:p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</p:txBody>
      </p:sp>
      <p:cxnSp>
        <p:nvCxnSpPr>
          <p:cNvPr id="10" name="直接连接符 74">
            <a:extLst>
              <a:ext uri="{FF2B5EF4-FFF2-40B4-BE49-F238E27FC236}">
                <a16:creationId xmlns:a16="http://schemas.microsoft.com/office/drawing/2014/main" id="{AEEEF576-480F-4D5D-AA7B-619E591FA5F7}"/>
              </a:ext>
            </a:extLst>
          </p:cNvPr>
          <p:cNvCxnSpPr>
            <a:cxnSpLocks/>
          </p:cNvCxnSpPr>
          <p:nvPr/>
        </p:nvCxnSpPr>
        <p:spPr bwMode="auto">
          <a:xfrm>
            <a:off x="5336156" y="1488558"/>
            <a:ext cx="0" cy="42530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9174" y="1844674"/>
            <a:ext cx="10326159" cy="4556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欢迎参加</a:t>
            </a:r>
            <a:r>
              <a:rPr lang="en-US" altLang="zh-CN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C++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企业软件开发实践课程。本课程旨在通过完整开发案例，分享企业软件开发中的实践、经验和要求，帮助在校学生提升软件开发技能，养成良好的软件开发习惯。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indent="0">
              <a:buNone/>
            </a:pP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实践课程共有</a:t>
            </a:r>
            <a:r>
              <a:rPr lang="en-US" altLang="zh-CN" sz="22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4</a:t>
            </a:r>
            <a:r>
              <a:rPr lang="zh-CN" altLang="en-US" sz="22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次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实验，本课程为</a:t>
            </a:r>
            <a:r>
              <a:rPr lang="zh-CN" altLang="en-US" sz="22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，您将实践</a:t>
            </a:r>
            <a:r>
              <a:rPr lang="zh-CN" altLang="en-US" sz="22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面向对象编程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的基础知识，包括：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封装：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掌握面向对象编程的基本概念，包括类和对象的封装，以及如何通过封装实现代码的复用性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继承与多态：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掌握面向对象中，继承、多态等特性，实现代码的良好扩展性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期待您在课程中的精彩表现！</a:t>
            </a:r>
            <a:endParaRPr lang="zh-CN" altLang="en-US" dirty="0">
              <a:cs typeface="+mn-ea"/>
              <a:sym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en-US" altLang="zh-CN" sz="3200" dirty="0" err="1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TurnRightCommand</a:t>
            </a:r>
            <a:r>
              <a:rPr lang="zh-CN" altLang="en-US" dirty="0"/>
              <a:t>类封装参考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67D144-3B94-478B-88EB-1D2B9071B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ExecutorImpl.hpp			  ExecutorImpl.cpp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FC19F-E993-4572-BA87-4C130D2D2095}"/>
              </a:ext>
            </a:extLst>
          </p:cNvPr>
          <p:cNvSpPr txBox="1"/>
          <p:nvPr/>
        </p:nvSpPr>
        <p:spPr>
          <a:xfrm>
            <a:off x="643596" y="1962976"/>
            <a:ext cx="46113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TurnRight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85A0A1-61E5-43B8-978C-F0D68085725A}"/>
              </a:ext>
            </a:extLst>
          </p:cNvPr>
          <p:cNvSpPr txBox="1"/>
          <p:nvPr/>
        </p:nvSpPr>
        <p:spPr>
          <a:xfrm>
            <a:off x="5417403" y="1950396"/>
            <a:ext cx="6432379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memory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</a:p>
          <a:p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        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}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‘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            //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TurnRight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altLang="zh-CN" sz="1600" dirty="0">
                <a:solidFill>
                  <a:srgbClr val="333333"/>
                </a:solidFill>
              </a:rPr>
              <a:t>		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</a:p>
          <a:p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</p:txBody>
      </p:sp>
      <p:cxnSp>
        <p:nvCxnSpPr>
          <p:cNvPr id="10" name="直接连接符 74">
            <a:extLst>
              <a:ext uri="{FF2B5EF4-FFF2-40B4-BE49-F238E27FC236}">
                <a16:creationId xmlns:a16="http://schemas.microsoft.com/office/drawing/2014/main" id="{AEEEF576-480F-4D5D-AA7B-619E591FA5F7}"/>
              </a:ext>
            </a:extLst>
          </p:cNvPr>
          <p:cNvCxnSpPr>
            <a:cxnSpLocks/>
          </p:cNvCxnSpPr>
          <p:nvPr/>
        </p:nvCxnSpPr>
        <p:spPr bwMode="auto">
          <a:xfrm>
            <a:off x="5336156" y="1212112"/>
            <a:ext cx="0" cy="506109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9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8277B4-927F-43C9-B669-30D7141604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9175" y="1573741"/>
            <a:ext cx="10153650" cy="4804481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演示从面向过程代码到面向对象代码的转变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封装和复用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展示如何通过封装提高代码的复用性</a:t>
            </a:r>
            <a:r>
              <a:rPr lang="zh-CN" altLang="en-US" sz="1800" dirty="0">
                <a:solidFill>
                  <a:srgbClr val="111111"/>
                </a:solidFill>
                <a:latin typeface="方正兰亭黑简体" panose="02000000000000000000" pitchFamily="2" charset="-122"/>
              </a:rPr>
              <a:t>，降低圈复杂度</a:t>
            </a:r>
            <a:endParaRPr lang="zh-CN" altLang="en-US" sz="1800" b="0" i="0" dirty="0">
              <a:solidFill>
                <a:srgbClr val="111111"/>
              </a:solidFill>
              <a:effectLst/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通过具体示例展示封装的实现方法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270755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回顾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项目实战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2.1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新功能扩展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2.2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面向对象封装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2.3 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面向对象继承和多态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总结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DE69-10B0-485C-B222-C2F6D0C5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面向对象编程：接口抽象、继承与多态关系设计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721C50-92CF-4161-82DC-E5F6967B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291678"/>
            <a:ext cx="6572250" cy="1323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8B63FF-CF4B-4A75-9D4B-E73FCC61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98" y="2615653"/>
            <a:ext cx="9886950" cy="8477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9C5BB17-5420-4096-88CE-50C2FC79B469}"/>
              </a:ext>
            </a:extLst>
          </p:cNvPr>
          <p:cNvSpPr txBox="1"/>
          <p:nvPr/>
        </p:nvSpPr>
        <p:spPr>
          <a:xfrm>
            <a:off x="518491" y="4128317"/>
            <a:ext cx="11157857" cy="88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i="0" dirty="0">
                <a:effectLst/>
                <a:latin typeface="+mn-ea"/>
              </a:rPr>
              <a:t>第一步封装，已完成：将指令处理的三个方法封装到</a:t>
            </a:r>
            <a:r>
              <a:rPr lang="en-US" altLang="zh-CN" sz="1800" b="1" i="0" dirty="0" err="1">
                <a:effectLst/>
                <a:latin typeface="+mn-ea"/>
              </a:rPr>
              <a:t>MoveCommand</a:t>
            </a:r>
            <a:r>
              <a:rPr lang="zh-CN" altLang="en-US" sz="1800" b="1" i="0" dirty="0">
                <a:effectLst/>
                <a:latin typeface="+mn-ea"/>
              </a:rPr>
              <a:t>、</a:t>
            </a:r>
            <a:r>
              <a:rPr lang="en-US" altLang="zh-CN" sz="1800" b="1" i="0" dirty="0" err="1">
                <a:effectLst/>
                <a:latin typeface="+mn-ea"/>
              </a:rPr>
              <a:t>TurnLeftCommand</a:t>
            </a:r>
            <a:r>
              <a:rPr lang="zh-CN" altLang="en-US" sz="1800" b="1" i="0" dirty="0">
                <a:effectLst/>
                <a:latin typeface="+mn-ea"/>
              </a:rPr>
              <a:t>和</a:t>
            </a:r>
            <a:r>
              <a:rPr lang="en-US" altLang="zh-CN" sz="1800" b="1" i="0" dirty="0" err="1">
                <a:effectLst/>
                <a:latin typeface="+mn-ea"/>
              </a:rPr>
              <a:t>TurnRightCommand</a:t>
            </a:r>
            <a:r>
              <a:rPr lang="en-US" altLang="zh-CN" sz="1800" b="1" i="0" dirty="0">
                <a:effectLst/>
                <a:latin typeface="+mn-ea"/>
              </a:rPr>
              <a:t> </a:t>
            </a:r>
            <a:r>
              <a:rPr lang="zh-CN" altLang="en-US" sz="1800" b="1" i="0" dirty="0">
                <a:effectLst/>
                <a:latin typeface="+mn-ea"/>
              </a:rPr>
              <a:t>三个类中，每个类的</a:t>
            </a:r>
            <a:r>
              <a:rPr lang="en-US" altLang="zh-CN" sz="1800" b="1" i="0" dirty="0" err="1">
                <a:effectLst/>
                <a:latin typeface="+mn-ea"/>
              </a:rPr>
              <a:t>DoOperate</a:t>
            </a:r>
            <a:r>
              <a:rPr lang="zh-CN" altLang="en-US" sz="1800" b="1" i="0" dirty="0">
                <a:effectLst/>
                <a:latin typeface="+mn-ea"/>
              </a:rPr>
              <a:t>方法实现具体操作，行为抽象一致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739761-99BC-4FD1-BB31-AB4A5D295992}"/>
              </a:ext>
            </a:extLst>
          </p:cNvPr>
          <p:cNvSpPr txBox="1"/>
          <p:nvPr/>
        </p:nvSpPr>
        <p:spPr>
          <a:xfrm>
            <a:off x="517071" y="5016160"/>
            <a:ext cx="11057324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i="0" dirty="0">
                <a:effectLst/>
                <a:latin typeface="+mn-ea"/>
              </a:rPr>
              <a:t>第二步</a:t>
            </a:r>
            <a:r>
              <a:rPr lang="zh-CN" altLang="en-US" b="1" dirty="0">
                <a:latin typeface="+mn-ea"/>
              </a:rPr>
              <a:t>接口</a:t>
            </a:r>
            <a:r>
              <a:rPr lang="zh-CN" altLang="en-US" sz="1800" b="1" i="0" dirty="0">
                <a:effectLst/>
                <a:latin typeface="+mn-ea"/>
              </a:rPr>
              <a:t>抽象：通过定义虚基类</a:t>
            </a:r>
            <a:r>
              <a:rPr lang="en-US" altLang="zh-CN" sz="1800" b="1" i="0" dirty="0" err="1">
                <a:effectLst/>
                <a:latin typeface="+mn-ea"/>
              </a:rPr>
              <a:t>ICommand</a:t>
            </a:r>
            <a:r>
              <a:rPr lang="zh-CN" altLang="en-US" sz="1800" b="1" i="0" dirty="0">
                <a:effectLst/>
                <a:latin typeface="+mn-ea"/>
              </a:rPr>
              <a:t>的抽象方法</a:t>
            </a:r>
            <a:r>
              <a:rPr lang="en-US" altLang="zh-CN" sz="1800" b="1" i="0" dirty="0" err="1">
                <a:effectLst/>
                <a:latin typeface="+mn-ea"/>
              </a:rPr>
              <a:t>DoOperate</a:t>
            </a:r>
            <a:r>
              <a:rPr lang="zh-CN" altLang="en-US" sz="1800" b="1" i="0" dirty="0">
                <a:effectLst/>
                <a:latin typeface="+mn-ea"/>
              </a:rPr>
              <a:t>；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DB83D-C88B-4A54-A8DE-8F0B5AF39748}"/>
              </a:ext>
            </a:extLst>
          </p:cNvPr>
          <p:cNvSpPr txBox="1"/>
          <p:nvPr/>
        </p:nvSpPr>
        <p:spPr>
          <a:xfrm>
            <a:off x="517071" y="5482826"/>
            <a:ext cx="11157856" cy="88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第三步继承与多态：</a:t>
            </a:r>
            <a:r>
              <a:rPr lang="zh-CN" altLang="en-US" sz="1800" b="1" i="0" dirty="0">
                <a:effectLst/>
                <a:latin typeface="+mn-ea"/>
              </a:rPr>
              <a:t>建立</a:t>
            </a:r>
            <a:r>
              <a:rPr lang="en-US" altLang="zh-CN" sz="1800" b="1" i="0" dirty="0" err="1">
                <a:effectLst/>
                <a:latin typeface="+mn-ea"/>
              </a:rPr>
              <a:t>MoveCommand</a:t>
            </a:r>
            <a:r>
              <a:rPr lang="zh-CN" altLang="en-US" sz="1800" b="1" i="0" dirty="0">
                <a:effectLst/>
                <a:latin typeface="+mn-ea"/>
              </a:rPr>
              <a:t>、</a:t>
            </a:r>
            <a:r>
              <a:rPr lang="en-US" altLang="zh-CN" sz="1800" b="1" i="0" dirty="0" err="1">
                <a:effectLst/>
                <a:latin typeface="+mn-ea"/>
              </a:rPr>
              <a:t>TurnLeftCommand</a:t>
            </a:r>
            <a:r>
              <a:rPr lang="zh-CN" altLang="en-US" sz="1800" b="1" i="0" dirty="0">
                <a:effectLst/>
                <a:latin typeface="+mn-ea"/>
              </a:rPr>
              <a:t>和 </a:t>
            </a:r>
            <a:r>
              <a:rPr lang="en-US" altLang="zh-CN" sz="1800" b="1" i="0" dirty="0" err="1">
                <a:effectLst/>
                <a:latin typeface="+mn-ea"/>
              </a:rPr>
              <a:t>TurnRightCommand</a:t>
            </a:r>
            <a:r>
              <a:rPr lang="zh-CN" altLang="en-US" sz="1800" b="1" i="0" dirty="0">
                <a:effectLst/>
                <a:latin typeface="+mn-ea"/>
              </a:rPr>
              <a:t>的继承关系，简化代码结构。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481975-5E52-4AE3-9C10-4F740157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1" y="3402482"/>
            <a:ext cx="11332564" cy="699329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2809875" y="2257168"/>
            <a:ext cx="6572250" cy="352807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9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接口抽象，虚基类</a:t>
            </a:r>
            <a:r>
              <a:rPr lang="en-US" altLang="zh-CN" dirty="0" err="1"/>
              <a:t>ICommand</a:t>
            </a:r>
            <a:r>
              <a:rPr lang="zh-CN" altLang="en-US" dirty="0"/>
              <a:t>建立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A0F6B5-93D9-4BF3-B98A-F8179604E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8" y="1047751"/>
            <a:ext cx="10728326" cy="6004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ExecutorImp.hpp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3F009-AA00-4FD2-8E97-BBA31282759D}"/>
              </a:ext>
            </a:extLst>
          </p:cNvPr>
          <p:cNvSpPr txBox="1"/>
          <p:nvPr/>
        </p:nvSpPr>
        <p:spPr>
          <a:xfrm>
            <a:off x="731838" y="1899503"/>
            <a:ext cx="10647362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virtual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~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default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virtual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</a:p>
          <a:p>
            <a:r>
              <a:rPr lang="en-US" altLang="zh-CN" sz="1600" dirty="0">
                <a:solidFill>
                  <a:srgbClr val="777777"/>
                </a:solidFill>
              </a:rPr>
              <a:t>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618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指令继承关系建立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17B46B-2AB2-448B-84D1-CB092B2B6C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6" y="939172"/>
            <a:ext cx="10728326" cy="6794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ExecutorImp.hpp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3F009-AA00-4FD2-8E97-BBA31282759D}"/>
              </a:ext>
            </a:extLst>
          </p:cNvPr>
          <p:cNvSpPr txBox="1"/>
          <p:nvPr/>
        </p:nvSpPr>
        <p:spPr>
          <a:xfrm>
            <a:off x="823118" y="1543911"/>
            <a:ext cx="10545762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06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r>
              <a:rPr lang="en-US" altLang="zh-CN" dirty="0"/>
              <a:t>-</a:t>
            </a:r>
            <a:r>
              <a:rPr lang="zh-CN" altLang="en-US" dirty="0"/>
              <a:t>重复代码消减，简化代码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EDC6B-452C-401C-A5FC-3BC668460A18}"/>
              </a:ext>
            </a:extLst>
          </p:cNvPr>
          <p:cNvSpPr txBox="1"/>
          <p:nvPr/>
        </p:nvSpPr>
        <p:spPr>
          <a:xfrm>
            <a:off x="521976" y="1114088"/>
            <a:ext cx="5266048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      </a:t>
            </a: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3F009-AA00-4FD2-8E97-BBA31282759D}"/>
              </a:ext>
            </a:extLst>
          </p:cNvPr>
          <p:cNvSpPr txBox="1"/>
          <p:nvPr/>
        </p:nvSpPr>
        <p:spPr>
          <a:xfrm>
            <a:off x="6036718" y="1114087"/>
            <a:ext cx="5708076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</a:p>
          <a:p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C8E0E58-992A-4AD4-A6C8-6CB2AF6A4F44}"/>
              </a:ext>
            </a:extLst>
          </p:cNvPr>
          <p:cNvSpPr/>
          <p:nvPr/>
        </p:nvSpPr>
        <p:spPr>
          <a:xfrm>
            <a:off x="5738057" y="3097361"/>
            <a:ext cx="442210" cy="103481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29EB5A-3110-4B86-803B-E1CC020656F5}"/>
              </a:ext>
            </a:extLst>
          </p:cNvPr>
          <p:cNvSpPr txBox="1"/>
          <p:nvPr/>
        </p:nvSpPr>
        <p:spPr>
          <a:xfrm>
            <a:off x="5959162" y="594446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编译运行验证后，代码及时入库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493E09EA-7C14-4AA6-8522-8265D47B2088}"/>
              </a:ext>
            </a:extLst>
          </p:cNvPr>
          <p:cNvSpPr/>
          <p:nvPr/>
        </p:nvSpPr>
        <p:spPr bwMode="auto">
          <a:xfrm>
            <a:off x="1230489" y="2844799"/>
            <a:ext cx="2754489" cy="252561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F393DB19-D4DC-48CD-8489-4F69176C384C}"/>
              </a:ext>
            </a:extLst>
          </p:cNvPr>
          <p:cNvSpPr/>
          <p:nvPr/>
        </p:nvSpPr>
        <p:spPr bwMode="auto">
          <a:xfrm>
            <a:off x="1230488" y="3879613"/>
            <a:ext cx="2754489" cy="252561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E604D381-35B4-407C-BF91-D505594915D5}"/>
              </a:ext>
            </a:extLst>
          </p:cNvPr>
          <p:cNvSpPr/>
          <p:nvPr/>
        </p:nvSpPr>
        <p:spPr bwMode="auto">
          <a:xfrm>
            <a:off x="1230487" y="4811137"/>
            <a:ext cx="2754489" cy="252561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617B1C25-313D-4FDB-A69B-EEB5C9E7E470}"/>
              </a:ext>
            </a:extLst>
          </p:cNvPr>
          <p:cNvSpPr/>
          <p:nvPr/>
        </p:nvSpPr>
        <p:spPr bwMode="auto">
          <a:xfrm>
            <a:off x="6685113" y="4811136"/>
            <a:ext cx="2754489" cy="252561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25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  <p:bldP spid="12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3101-FA19-4179-AFAE-A198017E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面向对象编程重构后，</a:t>
            </a:r>
            <a:r>
              <a:rPr lang="en-US" altLang="zh-CN" dirty="0"/>
              <a:t>F</a:t>
            </a:r>
            <a:r>
              <a:rPr lang="zh-CN" altLang="en-US" dirty="0"/>
              <a:t>指令的实现步骤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710CB-B08F-442C-A64F-3B4F14A6B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设计</a:t>
            </a:r>
            <a:r>
              <a:rPr lang="en-US" altLang="zh-CN" dirty="0"/>
              <a:t>F</a:t>
            </a:r>
            <a:r>
              <a:rPr lang="zh-CN" altLang="en-US" dirty="0"/>
              <a:t>指令的测试用例，确保需求实现的完整性；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F</a:t>
            </a:r>
            <a:r>
              <a:rPr lang="zh-CN" altLang="en-US" dirty="0"/>
              <a:t>指令处理类</a:t>
            </a:r>
            <a:r>
              <a:rPr lang="en-US" altLang="zh-CN" dirty="0" err="1"/>
              <a:t>FastCommand</a:t>
            </a:r>
            <a:r>
              <a:rPr lang="zh-CN" altLang="en-US" dirty="0"/>
              <a:t>，继承自</a:t>
            </a:r>
            <a:r>
              <a:rPr lang="en-US" altLang="zh-CN"/>
              <a:t>ICommand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zh-CN" dirty="0" err="1"/>
              <a:t>MoveCommand</a:t>
            </a:r>
            <a:r>
              <a:rPr lang="zh-CN" altLang="en-US" dirty="0"/>
              <a:t>、</a:t>
            </a:r>
            <a:r>
              <a:rPr lang="en-US" altLang="zh-CN" dirty="0" err="1"/>
              <a:t>TurnLeftCommand</a:t>
            </a:r>
            <a:r>
              <a:rPr lang="zh-CN" altLang="en-US" dirty="0"/>
              <a:t>、</a:t>
            </a:r>
            <a:r>
              <a:rPr lang="en-US" altLang="zh-CN" dirty="0" err="1"/>
              <a:t>TurnRightCommand</a:t>
            </a:r>
            <a:r>
              <a:rPr lang="zh-CN" altLang="en-US" dirty="0"/>
              <a:t>支持</a:t>
            </a:r>
            <a:r>
              <a:rPr lang="en-US" altLang="zh-CN" dirty="0"/>
              <a:t>F</a:t>
            </a:r>
            <a:r>
              <a:rPr lang="zh-CN" altLang="en-US" dirty="0"/>
              <a:t>指令状态。</a:t>
            </a:r>
          </a:p>
        </p:txBody>
      </p:sp>
    </p:spTree>
    <p:extLst>
      <p:ext uri="{BB962C8B-B14F-4D97-AF65-F5344CB8AC3E}">
        <p14:creationId xmlns:p14="http://schemas.microsoft.com/office/powerpoint/2010/main" val="349157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BB702-B06C-42F9-9C2C-219E88AA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指令的用例设计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9CFCBA-C329-4644-8D63-F3AEC10B61EF}"/>
              </a:ext>
            </a:extLst>
          </p:cNvPr>
          <p:cNvSpPr txBox="1"/>
          <p:nvPr/>
        </p:nvSpPr>
        <p:spPr>
          <a:xfrm>
            <a:off x="731838" y="1474801"/>
            <a:ext cx="10728325" cy="10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请大家思考</a:t>
            </a:r>
            <a:r>
              <a:rPr lang="en-US" altLang="zh-CN" sz="2200" dirty="0">
                <a:solidFill>
                  <a:srgbClr val="C00000"/>
                </a:solidFill>
              </a:rPr>
              <a:t>10</a:t>
            </a:r>
            <a:r>
              <a:rPr lang="zh-CN" altLang="en-US" sz="2200" dirty="0">
                <a:solidFill>
                  <a:srgbClr val="C00000"/>
                </a:solidFill>
              </a:rPr>
              <a:t>分钟</a:t>
            </a:r>
            <a:r>
              <a:rPr lang="zh-CN" altLang="en-US" sz="2200" dirty="0"/>
              <a:t>，按照实验</a:t>
            </a:r>
            <a:r>
              <a:rPr lang="en-US" altLang="zh-CN" sz="2200" dirty="0"/>
              <a:t>1</a:t>
            </a:r>
            <a:r>
              <a:rPr lang="zh-CN" altLang="en-US" sz="2200" dirty="0"/>
              <a:t>开发者测试相关的原则和设计方法，设计出</a:t>
            </a:r>
            <a:r>
              <a:rPr lang="en-US" altLang="zh-CN" sz="2200" dirty="0"/>
              <a:t>F</a:t>
            </a:r>
            <a:r>
              <a:rPr lang="zh-CN" altLang="en-US" sz="2200" dirty="0"/>
              <a:t>指令的测试用例。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281206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69B5-20E1-4B4C-8945-6CB00C0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65ED5-53F9-44E2-A849-CD450F609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7" y="963804"/>
            <a:ext cx="10728326" cy="1253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请大家根据</a:t>
            </a:r>
            <a:r>
              <a:rPr lang="en-US" altLang="zh-CN" dirty="0"/>
              <a:t>F</a:t>
            </a:r>
            <a:r>
              <a:rPr lang="zh-CN" altLang="en-US" dirty="0"/>
              <a:t>指令正交分解的测试用例设计，以及实验</a:t>
            </a:r>
            <a:r>
              <a:rPr lang="en-US" altLang="zh-CN" dirty="0"/>
              <a:t>1</a:t>
            </a:r>
            <a:r>
              <a:rPr lang="zh-CN" altLang="en-US" dirty="0">
                <a:solidFill>
                  <a:srgbClr val="C00000"/>
                </a:solidFill>
              </a:rPr>
              <a:t>命名规范</a:t>
            </a:r>
            <a:r>
              <a:rPr lang="zh-CN" altLang="en-US" dirty="0"/>
              <a:t>的实践，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en-US" altLang="zh-CN" dirty="0">
                <a:solidFill>
                  <a:srgbClr val="C00000"/>
                </a:solidFill>
              </a:rPr>
              <a:t>F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个测试用例（</a:t>
            </a:r>
            <a:r>
              <a:rPr lang="en-US" altLang="zh-CN" sz="2200" dirty="0">
                <a:solidFill>
                  <a:srgbClr val="C00000"/>
                </a:solidFill>
                <a:latin typeface="+mn-ea"/>
              </a:rPr>
              <a:t>15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分钟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AFC77F-B862-4B69-9D4B-F23D8F11A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68692"/>
              </p:ext>
            </p:extLst>
          </p:nvPr>
        </p:nvGraphicFramePr>
        <p:xfrm>
          <a:off x="890168" y="2118086"/>
          <a:ext cx="3636674" cy="4204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953">
                  <a:extLst>
                    <a:ext uri="{9D8B030D-6E8A-4147-A177-3AD203B41FA5}">
                      <a16:colId xmlns:a16="http://schemas.microsoft.com/office/drawing/2014/main" val="1366715491"/>
                    </a:ext>
                  </a:extLst>
                </a:gridCol>
              </a:tblGrid>
              <a:tr h="664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状态</a:t>
                      </a: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F</a:t>
                      </a:r>
                      <a:endParaRPr lang="zh-CN" altLang="en-US" sz="20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FF</a:t>
                      </a:r>
                      <a:endParaRPr lang="zh-CN" altLang="en-US" sz="20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</a:t>
                      </a:r>
                      <a:endParaRPr lang="zh-CN" altLang="en-US" sz="20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当前朝向</a:t>
                      </a:r>
                      <a:r>
                        <a:rPr lang="en-US" altLang="zh-CN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执行</a:t>
                      </a: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FM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X+1, X+1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当前朝向</a:t>
                      </a:r>
                      <a:r>
                        <a:rPr lang="en-US" altLang="zh-CN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</a:t>
                      </a:r>
                    </a:p>
                    <a:p>
                      <a:pPr algn="ctr"/>
                      <a:r>
                        <a:rPr lang="zh-CN" altLang="en-US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执行</a:t>
                      </a: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FFM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Y+1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</a:t>
                      </a:r>
                      <a:endParaRPr lang="zh-CN" altLang="en-US" sz="20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当前朝向</a:t>
                      </a:r>
                      <a:r>
                        <a:rPr lang="en-US" altLang="zh-CN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</a:t>
                      </a:r>
                    </a:p>
                    <a:p>
                      <a:pPr algn="ctr"/>
                      <a:r>
                        <a:rPr lang="zh-CN" altLang="en-US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执行</a:t>
                      </a: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FL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X+1,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朝向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</a:t>
                      </a:r>
                    </a:p>
                  </a:txBody>
                  <a:tcPr marL="91404" marR="91404" marT="45702" marB="45702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NA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R</a:t>
                      </a:r>
                      <a:endParaRPr lang="zh-CN" altLang="en-US" sz="2000" dirty="0"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当前朝向</a:t>
                      </a:r>
                      <a:r>
                        <a:rPr lang="en-US" altLang="zh-CN" sz="2000" dirty="0">
                          <a:solidFill>
                            <a:schemeClr val="accent5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</a:t>
                      </a:r>
                    </a:p>
                    <a:p>
                      <a:pPr algn="ctr"/>
                      <a:r>
                        <a:rPr lang="zh-CN" altLang="en-US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执行</a:t>
                      </a: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FR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X+1,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朝向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NA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1404" marR="91404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3741C7-3A4E-49B9-B3FA-8C5EFEDB84A2}"/>
              </a:ext>
            </a:extLst>
          </p:cNvPr>
          <p:cNvCxnSpPr>
            <a:cxnSpLocks/>
          </p:cNvCxnSpPr>
          <p:nvPr/>
        </p:nvCxnSpPr>
        <p:spPr>
          <a:xfrm>
            <a:off x="890168" y="2118086"/>
            <a:ext cx="690276" cy="67346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6B417B7-EC19-4107-83C2-38B16249FB80}"/>
              </a:ext>
            </a:extLst>
          </p:cNvPr>
          <p:cNvSpPr txBox="1"/>
          <p:nvPr/>
        </p:nvSpPr>
        <p:spPr>
          <a:xfrm>
            <a:off x="890168" y="2452993"/>
            <a:ext cx="69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BF95AA-57FB-4AA9-967A-F2B30C1FD422}"/>
              </a:ext>
            </a:extLst>
          </p:cNvPr>
          <p:cNvSpPr txBox="1"/>
          <p:nvPr/>
        </p:nvSpPr>
        <p:spPr>
          <a:xfrm>
            <a:off x="4685173" y="2118086"/>
            <a:ext cx="7032694" cy="4200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should_return_x_plus_2_given_status_is_fast_command_is_M_and_facing_is_E</a:t>
            </a:r>
          </a:p>
          <a:p>
            <a:pPr>
              <a:lnSpc>
                <a:spcPct val="150000"/>
              </a:lnSpc>
            </a:pPr>
            <a:endParaRPr lang="en-US" altLang="zh-CN" b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should_return_N_and_x_plus_1_given_status_is_fast_command_is_L_and_facing_is_E</a:t>
            </a:r>
          </a:p>
          <a:p>
            <a:pPr>
              <a:lnSpc>
                <a:spcPct val="150000"/>
              </a:lnSpc>
            </a:pPr>
            <a:endParaRPr lang="en-US" altLang="zh-CN" b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should_return_S_and_x_plus_1_given_status_is_fast_given_command_is_R_and_facing_is_E</a:t>
            </a:r>
          </a:p>
          <a:p>
            <a:pPr>
              <a:lnSpc>
                <a:spcPct val="150000"/>
              </a:lnSpc>
            </a:pPr>
            <a:endParaRPr lang="en-US" altLang="zh-CN" b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333333"/>
                </a:solidFill>
                <a:effectLst/>
              </a:rPr>
              <a:t>should_return_y_plus_1_given_command_is_FFM_and_facing_is_N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通过本课程的学习，您将能够：</a:t>
            </a:r>
            <a:endParaRPr lang="en-US" altLang="zh-CN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深入理解面向对象编程的三大特性（封装、继承、多态）的概念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实践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并提升代码的可扩展性，充分利用面向对象编程的优势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掌握</a:t>
            </a:r>
            <a:r>
              <a:rPr lang="en-US" altLang="zh-CN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C++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编程的最佳实践，建立高质量编程的</a:t>
            </a:r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意识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，养成良好的开发</a:t>
            </a:r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习惯</a:t>
            </a:r>
            <a:endParaRPr lang="en-US" altLang="zh-CN" sz="2000" dirty="0">
              <a:solidFill>
                <a:srgbClr val="C7000B"/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69B5-20E1-4B4C-8945-6CB00C0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指令用例设计：</a:t>
            </a:r>
            <a:r>
              <a:rPr lang="en-US" altLang="zh-CN" dirty="0"/>
              <a:t>F</a:t>
            </a:r>
            <a:r>
              <a:rPr lang="zh-CN" altLang="en-US" dirty="0"/>
              <a:t>状态下执行移动指令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EDE38-7F49-4FE6-B8F9-456295997D22}"/>
              </a:ext>
            </a:extLst>
          </p:cNvPr>
          <p:cNvSpPr txBox="1"/>
          <p:nvPr/>
        </p:nvSpPr>
        <p:spPr>
          <a:xfrm>
            <a:off x="731838" y="995412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创建</a:t>
            </a:r>
            <a:r>
              <a:rPr lang="en-US" altLang="zh-CN" sz="2200" dirty="0"/>
              <a:t>tests/ExecutorFastTest.cpp</a:t>
            </a:r>
            <a:endParaRPr lang="zh-CN" altLang="en-US" sz="2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FE61E7-EC6C-46B2-A07A-EBF69F42B4D4}"/>
              </a:ext>
            </a:extLst>
          </p:cNvPr>
          <p:cNvSpPr txBox="1"/>
          <p:nvPr/>
        </p:nvSpPr>
        <p:spPr>
          <a:xfrm>
            <a:off x="731837" y="1591413"/>
            <a:ext cx="10728325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0" dirty="0" err="1">
                <a:solidFill>
                  <a:srgbClr val="448C27"/>
                </a:solidFill>
                <a:effectLst/>
              </a:rPr>
              <a:t>gtest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448C27"/>
                </a:solidFill>
                <a:effectLst/>
              </a:rPr>
              <a:t>gtest.h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"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Executor.hpp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"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</a:rPr>
              <a:t>namespace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adas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ExecutorFastTest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should_return_x_plus_2_given_status_is_fast_command_is_M_and_facing_is_E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FM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2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'};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98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E1D35-8BFD-463E-B96E-96A6295A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04477"/>
            <a:ext cx="10728325" cy="485982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指令用例设计：</a:t>
            </a:r>
            <a:r>
              <a:rPr lang="en-US" altLang="zh-CN" dirty="0"/>
              <a:t>F</a:t>
            </a:r>
            <a:r>
              <a:rPr lang="zh-CN" altLang="en-US" dirty="0"/>
              <a:t>状态下执行转向指令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E1F3-1110-4C01-8D67-D2EDB3CFD95C}"/>
              </a:ext>
            </a:extLst>
          </p:cNvPr>
          <p:cNvSpPr txBox="1"/>
          <p:nvPr/>
        </p:nvSpPr>
        <p:spPr>
          <a:xfrm>
            <a:off x="607660" y="840895"/>
            <a:ext cx="10728325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ExecutorFastTest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should_return_N_and_x_plus_1_given_status_is_fast_command_is_L_and_facing_is_E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FL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'};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</a:p>
          <a:p>
            <a:endParaRPr lang="en-US" altLang="zh-CN" sz="1400" b="1" dirty="0">
              <a:solidFill>
                <a:srgbClr val="AA3731"/>
              </a:solidFill>
              <a:effectLst/>
            </a:endParaRPr>
          </a:p>
          <a:p>
            <a:r>
              <a:rPr lang="en-US" altLang="zh-CN" sz="14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ExecutorFastTest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should_return_S_and_x_plus_1_given_status_is_fast_given_command_is_R_and_facing_is_E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FR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'};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8452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336A-AB73-49C7-A82F-585220E5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指令用例设计：再一次收到</a:t>
            </a:r>
            <a:r>
              <a:rPr lang="en-US" altLang="zh-CN" dirty="0"/>
              <a:t>F</a:t>
            </a:r>
            <a:r>
              <a:rPr lang="zh-CN" altLang="en-US" dirty="0"/>
              <a:t>指令，状态取消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87E205-91F4-46E4-9984-F9F94C2E99D1}"/>
              </a:ext>
            </a:extLst>
          </p:cNvPr>
          <p:cNvSpPr txBox="1"/>
          <p:nvPr/>
        </p:nvSpPr>
        <p:spPr>
          <a:xfrm>
            <a:off x="731837" y="1175309"/>
            <a:ext cx="10728325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333333"/>
                </a:solidFill>
                <a:effectLst/>
              </a:rPr>
              <a:t>ExecutorFastTest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should_return_y_plus_1_given_command_is_FFM_and_facing_is_N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FFM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1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  // namespace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adas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458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1837" y="204477"/>
            <a:ext cx="10728325" cy="485982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指令用例设计：编译运行验证，确保用例有效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223BCA-6836-4865-88F8-097BB585DB2A}"/>
              </a:ext>
            </a:extLst>
          </p:cNvPr>
          <p:cNvSpPr txBox="1"/>
          <p:nvPr/>
        </p:nvSpPr>
        <p:spPr>
          <a:xfrm>
            <a:off x="731837" y="792059"/>
            <a:ext cx="10615436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6A9955"/>
                </a:solidFill>
                <a:effectLst/>
              </a:rPr>
              <a:t># windows </a:t>
            </a:r>
            <a:endParaRPr lang="en-US" altLang="zh-CN" sz="2000" b="0" dirty="0">
              <a:solidFill>
                <a:srgbClr val="D4D4D4"/>
              </a:solidFill>
              <a:effectLst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script\build_and_run.bat</a:t>
            </a: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</a:rPr>
            </a:br>
            <a:r>
              <a:rPr lang="en-US" altLang="zh-CN" sz="2000" b="0" dirty="0">
                <a:solidFill>
                  <a:srgbClr val="6A9955"/>
                </a:solidFill>
                <a:effectLst/>
              </a:rPr>
              <a:t>#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</a:rPr>
              <a:t>linux</a:t>
            </a:r>
            <a:r>
              <a:rPr lang="en-US" altLang="zh-CN" sz="2000" b="0" dirty="0">
                <a:solidFill>
                  <a:srgbClr val="6A9955"/>
                </a:solidFill>
                <a:effectLst/>
              </a:rPr>
              <a:t>/</a:t>
            </a:r>
            <a:r>
              <a:rPr lang="en-US" altLang="zh-CN" sz="2000" b="0" dirty="0" err="1">
                <a:solidFill>
                  <a:srgbClr val="6A9955"/>
                </a:solidFill>
                <a:effectLst/>
              </a:rPr>
              <a:t>macos</a:t>
            </a:r>
            <a:endParaRPr lang="en-US" altLang="zh-CN" sz="2000" b="0" dirty="0">
              <a:solidFill>
                <a:srgbClr val="D4D4D4"/>
              </a:solidFill>
              <a:effectLst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bash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script/build_and_run.sh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D42697-54CF-47E5-9DEA-6809BDE50836}"/>
              </a:ext>
            </a:extLst>
          </p:cNvPr>
          <p:cNvSpPr txBox="1"/>
          <p:nvPr/>
        </p:nvSpPr>
        <p:spPr>
          <a:xfrm>
            <a:off x="618948" y="2665011"/>
            <a:ext cx="10728325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/home/</a:t>
            </a:r>
            <a:r>
              <a:rPr lang="en-US" altLang="zh-CN" sz="1400" dirty="0"/>
              <a:t>training</a:t>
            </a:r>
            <a:r>
              <a:rPr lang="zh-CN" altLang="en-US" sz="1400" dirty="0"/>
              <a:t>/workspace-cpp/cpp-training-adas/tests/ExecutorFastTest.cpp:18:5:   required from here</a:t>
            </a:r>
          </a:p>
          <a:p>
            <a:r>
              <a:rPr lang="zh-CN" altLang="en-US" sz="1400" dirty="0"/>
              <a:t>/home/</a:t>
            </a:r>
            <a:r>
              <a:rPr lang="en-US" altLang="zh-CN" sz="1400" dirty="0"/>
              <a:t>training</a:t>
            </a:r>
            <a:r>
              <a:rPr lang="zh-CN" altLang="en-US" sz="1400" dirty="0"/>
              <a:t>/workspace-cpp/cpp-training-adas/tests/googletest/googletest/include/gtest/gtest.h:1358:11: error: no match for ‘operator==’ (operand types are ‘const adas::Pose’ and ‘const adas::Pose’)</a:t>
            </a:r>
          </a:p>
          <a:p>
            <a:r>
              <a:rPr lang="zh-CN" altLang="en-US" sz="1400" dirty="0"/>
              <a:t> 1358 |   if (lhs == rhs) {</a:t>
            </a:r>
          </a:p>
          <a:p>
            <a:r>
              <a:rPr lang="zh-CN" altLang="en-US" sz="1400" dirty="0"/>
              <a:t>      |       ~~~~^~~~~~</a:t>
            </a:r>
          </a:p>
          <a:p>
            <a:r>
              <a:rPr lang="zh-CN" altLang="en-US" sz="1400" dirty="0"/>
              <a:t>/home/</a:t>
            </a:r>
            <a:r>
              <a:rPr lang="en-US" altLang="zh-CN" sz="1400" dirty="0"/>
              <a:t>training</a:t>
            </a:r>
            <a:r>
              <a:rPr lang="zh-CN" altLang="en-US" sz="1400" dirty="0"/>
              <a:t>/workspace-cpp/cpp-training-adas/tests/googletest/googletest/include/gtest/gtest.h:1350:13: note: candidate: ‘bool testing::internal::operator==(testing::internal::faketype, testing::internal::faketype)’</a:t>
            </a:r>
          </a:p>
          <a:p>
            <a:r>
              <a:rPr lang="zh-CN" altLang="en-US" sz="1400" dirty="0"/>
              <a:t> 1350 | inline bool operator==(faketype, faketype) { return true; }</a:t>
            </a:r>
          </a:p>
          <a:p>
            <a:r>
              <a:rPr lang="zh-CN" altLang="en-US" sz="1400" dirty="0"/>
              <a:t>      |             ^~~~~~~~</a:t>
            </a:r>
          </a:p>
          <a:p>
            <a:r>
              <a:rPr lang="zh-CN" altLang="en-US" sz="1400" dirty="0"/>
              <a:t>/home/</a:t>
            </a:r>
            <a:r>
              <a:rPr lang="en-US" altLang="zh-CN" sz="1400" dirty="0"/>
              <a:t>training</a:t>
            </a:r>
            <a:r>
              <a:rPr lang="zh-CN" altLang="en-US" sz="1400" dirty="0"/>
              <a:t>/workspace-cpp/cpp-training-adas/tests/googletest/googletest/include/gtest/gtest.h:1350:24: note:   no known conversion for argument 1 from ‘const adas::Pose’ to ‘testing::internal::faketype’</a:t>
            </a:r>
          </a:p>
          <a:p>
            <a:r>
              <a:rPr lang="zh-CN" altLang="en-US" sz="1400" dirty="0"/>
              <a:t> 1350 | inline bool operator==(faketype, faketype) { return true; }</a:t>
            </a:r>
          </a:p>
          <a:p>
            <a:r>
              <a:rPr lang="zh-CN" altLang="en-US" sz="1400" dirty="0"/>
              <a:t>      |                        ^~~~~~~~</a:t>
            </a:r>
          </a:p>
          <a:p>
            <a:r>
              <a:rPr lang="zh-CN" altLang="en-US" sz="1400" dirty="0"/>
              <a:t>make[2]: *** [tests/CMakeFiles/training_main.dir/build.make:76: tests/CMakeFiles/training_main.dir/ExecutorFastTest.cpp.o] Error 1</a:t>
            </a:r>
          </a:p>
          <a:p>
            <a:r>
              <a:rPr lang="zh-CN" altLang="en-US" sz="1400" dirty="0"/>
              <a:t>make[1]: *** [CMakeFiles/Makefile2:177: tests/CMakeFiles/training_main.dir/all] Error 2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ADA999B1-0BDF-4321-BD63-6A168E58E1EF}"/>
              </a:ext>
            </a:extLst>
          </p:cNvPr>
          <p:cNvSpPr/>
          <p:nvPr/>
        </p:nvSpPr>
        <p:spPr bwMode="auto">
          <a:xfrm>
            <a:off x="844728" y="3023002"/>
            <a:ext cx="7068784" cy="1553028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1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C0A5-0107-4714-B486-3E2FE863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指令用例设计：编译问题解决，</a:t>
            </a:r>
            <a:r>
              <a:rPr lang="en-US" altLang="zh-CN" dirty="0"/>
              <a:t>Pose</a:t>
            </a:r>
            <a:r>
              <a:rPr lang="zh-CN" altLang="en-US" dirty="0"/>
              <a:t>相等重载独立到文件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468EE-3AA8-42C8-B3C2-BE8867545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7" y="1047751"/>
            <a:ext cx="10728325" cy="12551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Pose ==</a:t>
            </a:r>
            <a:r>
              <a:rPr lang="zh-CN" altLang="en-US" dirty="0"/>
              <a:t>操作符重载从</a:t>
            </a:r>
            <a:r>
              <a:rPr lang="en-US" altLang="zh-CN" dirty="0"/>
              <a:t>ExecutorTest.cpp</a:t>
            </a:r>
            <a:r>
              <a:rPr lang="zh-CN" altLang="en-US" dirty="0"/>
              <a:t>中独立出来：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创建</a:t>
            </a:r>
            <a:r>
              <a:rPr lang="en-US" altLang="zh-CN" sz="2000" dirty="0"/>
              <a:t>tests/PoseEq.hpp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CF999-766E-402D-B507-323B0801AE1A}"/>
              </a:ext>
            </a:extLst>
          </p:cNvPr>
          <p:cNvSpPr txBox="1"/>
          <p:nvPr/>
        </p:nvSpPr>
        <p:spPr>
          <a:xfrm>
            <a:off x="3447784" y="1765653"/>
            <a:ext cx="776402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pragma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once</a:t>
            </a:r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Executor.hpp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namespace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adas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bool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operator==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lhs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rhs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385E0-4F66-43AC-A5B6-E2F3C655B4B5}"/>
              </a:ext>
            </a:extLst>
          </p:cNvPr>
          <p:cNvSpPr txBox="1"/>
          <p:nvPr/>
        </p:nvSpPr>
        <p:spPr>
          <a:xfrm>
            <a:off x="3447784" y="3678427"/>
            <a:ext cx="7764022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PoseEq.hpp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tuple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namespace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adas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bool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operator==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lhs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rhs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return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tie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lhs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lhs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lhs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tie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rhs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rhs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rhs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  // namespace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adas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08A123-A9AD-4857-834A-25A9B51E37EF}"/>
              </a:ext>
            </a:extLst>
          </p:cNvPr>
          <p:cNvSpPr txBox="1"/>
          <p:nvPr/>
        </p:nvSpPr>
        <p:spPr>
          <a:xfrm>
            <a:off x="731837" y="3678427"/>
            <a:ext cx="7128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/>
              <a:t>创建</a:t>
            </a:r>
            <a:r>
              <a:rPr lang="en-US" altLang="zh-CN" sz="2000" dirty="0"/>
              <a:t>tests/PoseEq.cpp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947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5D888-66FD-4E0F-9269-98F7B239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17603"/>
            <a:ext cx="10728325" cy="48598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</a:t>
            </a:r>
            <a:r>
              <a:rPr lang="zh-CN" altLang="en-US" sz="2400" dirty="0"/>
              <a:t>指令用例设计：编译问题解决，各测试用例引用</a:t>
            </a:r>
            <a:r>
              <a:rPr lang="en-US" altLang="zh-CN" sz="2400" dirty="0"/>
              <a:t>Pose</a:t>
            </a:r>
            <a:r>
              <a:rPr lang="zh-CN" altLang="en-US" sz="2400" dirty="0"/>
              <a:t>重载封装头文件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4F232-C141-4BA4-8E97-D5D062F13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6" y="745491"/>
            <a:ext cx="10728326" cy="6117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ExecutorTest.cpp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A27C28-472F-4346-8032-41EBED459BEE}"/>
              </a:ext>
            </a:extLst>
          </p:cNvPr>
          <p:cNvSpPr txBox="1"/>
          <p:nvPr/>
        </p:nvSpPr>
        <p:spPr>
          <a:xfrm>
            <a:off x="3521352" y="848123"/>
            <a:ext cx="79388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 err="1">
                <a:solidFill>
                  <a:srgbClr val="448C27"/>
                </a:solidFill>
                <a:effectLst/>
              </a:rPr>
              <a:t>gtest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/</a:t>
            </a:r>
            <a:r>
              <a:rPr lang="en-US" altLang="zh-CN" sz="1600" b="0" dirty="0" err="1">
                <a:solidFill>
                  <a:srgbClr val="448C27"/>
                </a:solidFill>
                <a:effectLst/>
              </a:rPr>
              <a:t>gtest.h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memory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// #include &lt;tuple&gt;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Executor.hpp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#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include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PoseEq.hpp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"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namespace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adas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// bool operator==(const Pose&amp;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lhs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, const Pose&amp;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rhs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)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// 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//     return std::tie(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lhs.x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,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lhs.y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,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lhs.heading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) == std::tie(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rhs.x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,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rhs.y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,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</a:rPr>
              <a:t>rhs.heading</a:t>
            </a:r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</a:rPr>
              <a:t>// 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BE30652-34CE-4DEA-957B-795117C40388}"/>
              </a:ext>
            </a:extLst>
          </p:cNvPr>
          <p:cNvSpPr txBox="1">
            <a:spLocks/>
          </p:cNvSpPr>
          <p:nvPr/>
        </p:nvSpPr>
        <p:spPr bwMode="auto">
          <a:xfrm>
            <a:off x="731836" y="4557637"/>
            <a:ext cx="10728326" cy="6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just" defTabSz="914034" rtl="0" eaLnBrk="1" fontAlgn="ctr" latinLnBrk="0" hangingPunct="1">
              <a:lnSpc>
                <a:spcPct val="140000"/>
              </a:lnSpc>
              <a:spcBef>
                <a:spcPts val="792"/>
              </a:spcBef>
              <a:buClrTx/>
              <a:buSzPct val="50000"/>
              <a:buFont typeface="Wingdings" panose="05000000000000000000" pitchFamily="2" charset="2"/>
              <a:buChar char="l"/>
              <a:defRPr sz="21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algn="l" defTabSz="914034" rtl="0" eaLnBrk="1" fontAlgn="ctr" latinLnBrk="0" hangingPunct="1">
              <a:lnSpc>
                <a:spcPct val="140000"/>
              </a:lnSpc>
              <a:spcBef>
                <a:spcPts val="720"/>
              </a:spcBef>
              <a:buClrTx/>
              <a:buSzPct val="50000"/>
              <a:buFont typeface="Wingdings" panose="05000000000000000000" pitchFamily="2" charset="2"/>
              <a:buChar char="p"/>
              <a:defRPr sz="19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2pPr>
            <a:lvl3pPr marL="1003998" indent="-201519" algn="l" defTabSz="914034" rtl="0" eaLnBrk="1" fontAlgn="ctr" latinLnBrk="0" hangingPunct="1">
              <a:lnSpc>
                <a:spcPct val="140000"/>
              </a:lnSpc>
              <a:spcBef>
                <a:spcPts val="648"/>
              </a:spcBef>
              <a:buClrTx/>
              <a:buSzPct val="50000"/>
              <a:buFont typeface="Wingdings" panose="05000000000000000000" pitchFamily="2" charset="2"/>
              <a:buChar char="n"/>
              <a:defRPr sz="17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3pPr>
            <a:lvl4pPr marL="1399840" indent="-197921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4pPr>
            <a:lvl5pPr marL="1802879" indent="-201519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ExecutorFastTest.cpp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3BAB74-5DBD-4EA7-97EB-820F9A0983A6}"/>
              </a:ext>
            </a:extLst>
          </p:cNvPr>
          <p:cNvSpPr txBox="1"/>
          <p:nvPr/>
        </p:nvSpPr>
        <p:spPr>
          <a:xfrm>
            <a:off x="3521352" y="4727802"/>
            <a:ext cx="793881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gtest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gtest.h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Executor.hpp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PoseEq.hpp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0CAA2C-55AC-4BDF-90F5-18FCF4D9D315}"/>
              </a:ext>
            </a:extLst>
          </p:cNvPr>
          <p:cNvSpPr txBox="1"/>
          <p:nvPr/>
        </p:nvSpPr>
        <p:spPr>
          <a:xfrm>
            <a:off x="7344002" y="174364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编译运行验证后，代码及时入库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47866747-8218-4C38-AA4E-1B107299D222}"/>
              </a:ext>
            </a:extLst>
          </p:cNvPr>
          <p:cNvSpPr/>
          <p:nvPr/>
        </p:nvSpPr>
        <p:spPr bwMode="auto">
          <a:xfrm>
            <a:off x="3498773" y="1584397"/>
            <a:ext cx="2168249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B1DE1AE-7FB1-42B2-9B30-2186A9239F3D}"/>
              </a:ext>
            </a:extLst>
          </p:cNvPr>
          <p:cNvSpPr/>
          <p:nvPr/>
        </p:nvSpPr>
        <p:spPr bwMode="auto">
          <a:xfrm>
            <a:off x="3498772" y="2330519"/>
            <a:ext cx="2168249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5" name="圆角矩形 13">
            <a:extLst>
              <a:ext uri="{FF2B5EF4-FFF2-40B4-BE49-F238E27FC236}">
                <a16:creationId xmlns:a16="http://schemas.microsoft.com/office/drawing/2014/main" id="{EEBAA22C-9109-4AFE-B68B-F7061100C5F2}"/>
              </a:ext>
            </a:extLst>
          </p:cNvPr>
          <p:cNvSpPr/>
          <p:nvPr/>
        </p:nvSpPr>
        <p:spPr bwMode="auto">
          <a:xfrm>
            <a:off x="3498773" y="3325579"/>
            <a:ext cx="7586916" cy="1061973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6614CCE4-4E6B-4222-8C8B-55C61C203312}"/>
              </a:ext>
            </a:extLst>
          </p:cNvPr>
          <p:cNvSpPr/>
          <p:nvPr/>
        </p:nvSpPr>
        <p:spPr bwMode="auto">
          <a:xfrm>
            <a:off x="3521352" y="5552667"/>
            <a:ext cx="2868159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0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B6628-13D8-426A-839B-45C22850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72" y="329485"/>
            <a:ext cx="11040159" cy="4859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指令功能代码实现： </a:t>
            </a:r>
            <a:r>
              <a:rPr lang="en-US" altLang="zh-CN" dirty="0" err="1"/>
              <a:t>ExecutorImpl</a:t>
            </a:r>
            <a:r>
              <a:rPr lang="zh-CN" altLang="en-US" dirty="0"/>
              <a:t>添加</a:t>
            </a:r>
            <a:r>
              <a:rPr lang="en-US" altLang="zh-CN" dirty="0"/>
              <a:t>F</a:t>
            </a:r>
            <a:r>
              <a:rPr lang="zh-CN" altLang="en-US" dirty="0"/>
              <a:t>指令接口支持及状态保持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FA3DC5-60DE-4EE1-9AA6-2547C3256F64}"/>
              </a:ext>
            </a:extLst>
          </p:cNvPr>
          <p:cNvSpPr txBox="1"/>
          <p:nvPr/>
        </p:nvSpPr>
        <p:spPr>
          <a:xfrm>
            <a:off x="494772" y="1161512"/>
            <a:ext cx="4428066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Executor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…</a:t>
            </a:r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…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TurnRight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bool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IsFast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private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bool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false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96DA0-3A46-4199-983A-79D0102E7943}"/>
              </a:ext>
            </a:extLst>
          </p:cNvPr>
          <p:cNvSpPr txBox="1"/>
          <p:nvPr/>
        </p:nvSpPr>
        <p:spPr>
          <a:xfrm>
            <a:off x="5172344" y="1166836"/>
            <a:ext cx="644877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!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7A3E9D"/>
                </a:solidFill>
                <a:effectLst/>
              </a:rPr>
              <a:t>bool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IsFast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return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E1713911-233B-4F9F-BFE9-BEABAE054E7F}"/>
              </a:ext>
            </a:extLst>
          </p:cNvPr>
          <p:cNvSpPr/>
          <p:nvPr/>
        </p:nvSpPr>
        <p:spPr bwMode="auto">
          <a:xfrm>
            <a:off x="727186" y="2690706"/>
            <a:ext cx="3280370" cy="739297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089B8AB8-DF11-4A02-982C-847DB35AF779}"/>
              </a:ext>
            </a:extLst>
          </p:cNvPr>
          <p:cNvSpPr/>
          <p:nvPr/>
        </p:nvSpPr>
        <p:spPr bwMode="auto">
          <a:xfrm>
            <a:off x="727186" y="4103512"/>
            <a:ext cx="1745081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:a16="http://schemas.microsoft.com/office/drawing/2014/main" id="{52785E0C-3B60-40A2-8F79-CD2F84EC2DD3}"/>
              </a:ext>
            </a:extLst>
          </p:cNvPr>
          <p:cNvSpPr/>
          <p:nvPr/>
        </p:nvSpPr>
        <p:spPr bwMode="auto">
          <a:xfrm>
            <a:off x="5172344" y="1166836"/>
            <a:ext cx="4107123" cy="2262164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4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29BC-3561-4EF1-B717-18B451F3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50910"/>
            <a:ext cx="10728325" cy="485982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指令功能代码实现：</a:t>
            </a:r>
            <a:r>
              <a:rPr lang="en-US" altLang="zh-CN" dirty="0" err="1"/>
              <a:t>FastCommand</a:t>
            </a:r>
            <a:r>
              <a:rPr lang="zh-CN" altLang="en-US" dirty="0"/>
              <a:t>类建立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100844-F7B0-4051-8A4C-04FF35BEDFF7}"/>
              </a:ext>
            </a:extLst>
          </p:cNvPr>
          <p:cNvSpPr txBox="1"/>
          <p:nvPr/>
        </p:nvSpPr>
        <p:spPr>
          <a:xfrm>
            <a:off x="731838" y="1015917"/>
            <a:ext cx="439331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FastCommand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6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Fast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CE52A-40A0-457F-8FB8-8ED679AE36C4}"/>
              </a:ext>
            </a:extLst>
          </p:cNvPr>
          <p:cNvSpPr txBox="1"/>
          <p:nvPr/>
        </p:nvSpPr>
        <p:spPr>
          <a:xfrm>
            <a:off x="5291667" y="1015917"/>
            <a:ext cx="631331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ICommand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TurnLeftCommand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TurnRightCommand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600" b="0" dirty="0">
                <a:solidFill>
                  <a:srgbClr val="448C27"/>
                </a:solidFill>
                <a:effectLst/>
              </a:rPr>
              <a:t>F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600" b="1" dirty="0" err="1">
                <a:solidFill>
                  <a:srgbClr val="7A3E9D"/>
                </a:solidFill>
                <a:effectLst/>
              </a:rPr>
              <a:t>FastCommand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600" b="0" dirty="0">
                <a:solidFill>
                  <a:srgbClr val="333333"/>
                </a:solidFill>
                <a:effectLst/>
              </a:rPr>
            </a:br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6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600" b="1" dirty="0">
                <a:solidFill>
                  <a:srgbClr val="AA3731"/>
                </a:solidFill>
                <a:effectLst/>
              </a:rPr>
              <a:t>-&gt;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6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53983EAB-7A98-409F-80E4-B5D174B161F1}"/>
              </a:ext>
            </a:extLst>
          </p:cNvPr>
          <p:cNvSpPr/>
          <p:nvPr/>
        </p:nvSpPr>
        <p:spPr bwMode="auto">
          <a:xfrm>
            <a:off x="5813777" y="4000219"/>
            <a:ext cx="4605867" cy="707247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9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4195-EF19-49D5-8B78-07C8FCA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指令功能代码实现：</a:t>
            </a:r>
            <a:r>
              <a:rPr lang="en-US" altLang="zh-CN" dirty="0" err="1"/>
              <a:t>MoveCommand</a:t>
            </a:r>
            <a:r>
              <a:rPr lang="zh-CN" altLang="en-US" dirty="0"/>
              <a:t>支持</a:t>
            </a:r>
            <a:r>
              <a:rPr lang="en-US" altLang="zh-CN" dirty="0"/>
              <a:t>F</a:t>
            </a:r>
            <a:r>
              <a:rPr lang="zh-CN" altLang="en-US" dirty="0"/>
              <a:t>指令状态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414A7-2FE7-40B5-98EF-8AFC6816878D}"/>
              </a:ext>
            </a:extLst>
          </p:cNvPr>
          <p:cNvSpPr txBox="1"/>
          <p:nvPr/>
        </p:nvSpPr>
        <p:spPr>
          <a:xfrm>
            <a:off x="731838" y="1432763"/>
            <a:ext cx="1046674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1" dirty="0" err="1">
                <a:solidFill>
                  <a:srgbClr val="7A3E9D"/>
                </a:solidFill>
                <a:effectLst/>
              </a:rPr>
              <a:t>MoveCommand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: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effectLst/>
              </a:rPr>
              <a:t>IsFast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())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effectLst/>
              </a:rPr>
              <a:t>Move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b="1" dirty="0" err="1">
                <a:solidFill>
                  <a:srgbClr val="AA3731"/>
                </a:solidFill>
                <a:effectLst/>
              </a:rPr>
              <a:t>Move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b="0" dirty="0">
                <a:solidFill>
                  <a:srgbClr val="777777"/>
                </a:solidFill>
                <a:effectLst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7AFA4341-7D6D-4510-8C7E-B8913374F73B}"/>
              </a:ext>
            </a:extLst>
          </p:cNvPr>
          <p:cNvSpPr/>
          <p:nvPr/>
        </p:nvSpPr>
        <p:spPr bwMode="auto">
          <a:xfrm>
            <a:off x="1330524" y="2820698"/>
            <a:ext cx="2451254" cy="893345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248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86A7D-7A38-48DE-B8B2-04B41FA4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5" y="332208"/>
            <a:ext cx="10728325" cy="532156"/>
          </a:xfrm>
        </p:spPr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指令功能代码实现：</a:t>
            </a:r>
            <a:r>
              <a:rPr lang="zh-CN" altLang="en-US" dirty="0">
                <a:latin typeface="+mj-ea"/>
                <a:ea typeface="+mj-ea"/>
              </a:rPr>
              <a:t>面向对象优化后，扩展性的直观收益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A9A381-8F55-4286-A9E4-77007EFF9740}"/>
              </a:ext>
            </a:extLst>
          </p:cNvPr>
          <p:cNvSpPr txBox="1"/>
          <p:nvPr/>
        </p:nvSpPr>
        <p:spPr>
          <a:xfrm>
            <a:off x="383033" y="1161545"/>
            <a:ext cx="526141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isFast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333333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A777A3-22B5-47BF-AC88-95CAA53CFDF3}"/>
              </a:ext>
            </a:extLst>
          </p:cNvPr>
          <p:cNvSpPr txBox="1"/>
          <p:nvPr/>
        </p:nvSpPr>
        <p:spPr>
          <a:xfrm>
            <a:off x="5922938" y="4185598"/>
            <a:ext cx="573492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class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FastCommand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final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ICommand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public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override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Fast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B3E1DF-24F6-4322-9152-BC630582FA80}"/>
              </a:ext>
            </a:extLst>
          </p:cNvPr>
          <p:cNvSpPr txBox="1"/>
          <p:nvPr/>
        </p:nvSpPr>
        <p:spPr>
          <a:xfrm>
            <a:off x="5922938" y="1161545"/>
            <a:ext cx="5734921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ICommand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…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F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make_unique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FastCommand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&gt;();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</a:rPr>
            </a:br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cmder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-&gt;</a:t>
            </a:r>
            <a:r>
              <a:rPr lang="en-US" altLang="zh-CN" sz="1400" b="1" dirty="0" err="1">
                <a:solidFill>
                  <a:srgbClr val="AA3731"/>
                </a:solidFill>
                <a:effectLst/>
              </a:rPr>
              <a:t>DoOperate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(*</a:t>
            </a:r>
            <a:r>
              <a:rPr lang="en-US" altLang="zh-CN" sz="1400" b="0" dirty="0">
                <a:solidFill>
                  <a:srgbClr val="9C5D27"/>
                </a:solidFill>
                <a:effectLst/>
              </a:rPr>
              <a:t>this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14AD996C-6BE3-4346-BEBF-4B2125FD1651}"/>
              </a:ext>
            </a:extLst>
          </p:cNvPr>
          <p:cNvSpPr/>
          <p:nvPr/>
        </p:nvSpPr>
        <p:spPr bwMode="auto">
          <a:xfrm>
            <a:off x="721707" y="1983024"/>
            <a:ext cx="2089227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6B357ED4-B6DB-444A-9EDF-67B71EC51E21}"/>
              </a:ext>
            </a:extLst>
          </p:cNvPr>
          <p:cNvSpPr/>
          <p:nvPr/>
        </p:nvSpPr>
        <p:spPr bwMode="auto">
          <a:xfrm>
            <a:off x="6343573" y="2468110"/>
            <a:ext cx="4177672" cy="694628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4E179E33-3C29-4153-9A0F-62562EF4D1B5}"/>
              </a:ext>
            </a:extLst>
          </p:cNvPr>
          <p:cNvSpPr/>
          <p:nvPr/>
        </p:nvSpPr>
        <p:spPr bwMode="auto">
          <a:xfrm>
            <a:off x="5922938" y="4167160"/>
            <a:ext cx="3932262" cy="369332"/>
          </a:xfrm>
          <a:prstGeom prst="roundRect">
            <a:avLst>
              <a:gd name="adj" fmla="val 7703"/>
            </a:avLst>
          </a:prstGeom>
          <a:noFill/>
          <a:ln w="28575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9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回顾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项目实战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2.1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新功能扩展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2.2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面向对象封装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2.3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面向对象继承和多态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总结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02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AE2B52-B6A4-4560-BC0A-1F7AA7010D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02279" lvl="1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/>
              <a:t>继承：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演示如何通过继承来扩展现有类，避免代码重复</a:t>
            </a:r>
            <a:endParaRPr lang="en-US" altLang="zh-CN" b="0" i="0" dirty="0">
              <a:solidFill>
                <a:srgbClr val="111111"/>
              </a:solidFill>
              <a:effectLst/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marL="302279" lvl="1" indent="-302279"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/>
              <a:t>多态：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通过逐步优化代码，展示如何利用多态消除代码重复性，实现代码的良好扩展性</a:t>
            </a:r>
          </a:p>
          <a:p>
            <a:r>
              <a:rPr lang="zh-CN" altLang="en-US" dirty="0"/>
              <a:t>多维因子下的正交分解：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解析多维降维分析方法，展示如何将高维问题简化为低维问题</a:t>
            </a:r>
            <a:endParaRPr lang="en-US" altLang="zh-CN" sz="2000" dirty="0">
              <a:latin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406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回顾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项目实战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2.1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新功能扩展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2.2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面向对象封装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2.3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面向对象继承和多态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总结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518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通过本课程的学习，您已经掌握了面向对象编程的特性：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封装：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掌握面向对象编程的基本概念，包括类和对象的封装，以及如何通过封装实现代码的复用性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solidFill>
                  <a:srgbClr val="C7000B"/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继承与多态：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掌握面向对象中，继承、多态等特性，实现代码的良好扩展性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indent="0">
              <a:buNone/>
            </a:pP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这些技能和知识将为您在未来的企业软件开发中打下坚实的基础，帮助您成为一名更加专业和高效的软件开发者。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indent="0">
              <a:buNone/>
            </a:pP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感谢您参与本课程，期待您在未来的软件开发工作中取得更大的成就！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22D5-1237-4857-A7B9-E332BAE4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实现面向对象的封装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：完成需求封装，包括父类的抽象和继承</a:t>
            </a:r>
            <a:r>
              <a:rPr lang="zh-CN" altLang="en-US" sz="2000" dirty="0">
                <a:solidFill>
                  <a:srgbClr val="111111"/>
                </a:solidFill>
                <a:latin typeface="方正兰亭黑简体" panose="02000000000000000000" pitchFamily="2" charset="-122"/>
              </a:rPr>
              <a:t>关系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的建立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降低代码复杂度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：</a:t>
            </a:r>
            <a:r>
              <a:rPr lang="en-US" altLang="zh-CN" sz="2000" dirty="0" err="1">
                <a:solidFill>
                  <a:srgbClr val="111111"/>
                </a:solidFill>
                <a:latin typeface="方正兰亭黑简体" panose="02000000000000000000" pitchFamily="2" charset="-122"/>
              </a:rPr>
              <a:t>ExecutorImpl</a:t>
            </a:r>
            <a:r>
              <a:rPr lang="zh-CN" altLang="en-US" sz="2000" dirty="0">
                <a:solidFill>
                  <a:srgbClr val="111111"/>
                </a:solidFill>
                <a:latin typeface="方正兰亭黑简体" panose="02000000000000000000" pitchFamily="2" charset="-122"/>
              </a:rPr>
              <a:t>代码优化，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提高代码的可扩展性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新指令支持：</a:t>
            </a:r>
            <a:r>
              <a:rPr lang="en-US" altLang="zh-CN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F</a:t>
            </a:r>
            <a:r>
              <a:rPr lang="zh-CN" altLang="en-US" sz="2000" b="0" i="0" dirty="0">
                <a:solidFill>
                  <a:srgbClr val="111111"/>
                </a:solidFill>
                <a:effectLst/>
                <a:latin typeface="方正兰亭黑简体" panose="02000000000000000000" pitchFamily="2" charset="-122"/>
              </a:rPr>
              <a:t>指令实现（包括测试用例）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在线参考资料网站，涵盖了</a:t>
            </a:r>
            <a:r>
              <a:rPr lang="en-US" altLang="zh-CN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C++</a:t>
            </a:r>
            <a:r>
              <a:rPr lang="zh-CN" altLang="en-US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基本概念到高级特性、标准库函数、类和模板等各个方面：</a:t>
            </a:r>
            <a:endParaRPr lang="en-US" altLang="zh-CN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搜索功能：有强大的搜索功能，可以快速找到需要的函数、类或概念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示例代码：可以帮助理解如何使用</a:t>
            </a:r>
            <a:r>
              <a:rPr lang="en-US" altLang="zh-CN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C++</a:t>
            </a:r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特性</a:t>
            </a:r>
            <a:endParaRPr lang="en-US" altLang="zh-CN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网址：</a:t>
            </a:r>
            <a:r>
              <a:rPr lang="en-US" altLang="zh-CN" sz="20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https://en.cppreference.com/w/</a:t>
            </a:r>
            <a:endParaRPr lang="zh-CN" altLang="en-US" sz="20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实验</a:t>
            </a:r>
            <a:r>
              <a:rPr lang="en-US" altLang="zh-CN" dirty="0">
                <a:latin typeface="方正兰亭黑简体" panose="02000000000000000000" pitchFamily="2" charset="-122"/>
                <a:sym typeface="+mn-lt"/>
              </a:rPr>
              <a:t>1</a:t>
            </a:r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回顾：左转指令测试用例设计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7DE2F7-ECD7-418E-9C37-92A2321A3F4B}"/>
              </a:ext>
            </a:extLst>
          </p:cNvPr>
          <p:cNvSpPr txBox="1"/>
          <p:nvPr/>
        </p:nvSpPr>
        <p:spPr>
          <a:xfrm>
            <a:off x="161983" y="1075110"/>
            <a:ext cx="6035618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// L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should_return_facing_N_given_command_is_L_and_facing_is_E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should_return_facing_W_given_command_is_L_and_facing_is_N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2593E6-9979-4145-B1DE-46F733592672}"/>
              </a:ext>
            </a:extLst>
          </p:cNvPr>
          <p:cNvSpPr txBox="1"/>
          <p:nvPr/>
        </p:nvSpPr>
        <p:spPr>
          <a:xfrm>
            <a:off x="6107291" y="1068991"/>
            <a:ext cx="5945307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zh-CN" sz="1200" b="1" dirty="0">
              <a:solidFill>
                <a:srgbClr val="AA3731"/>
              </a:solidFill>
              <a:effectLst/>
            </a:endParaRPr>
          </a:p>
          <a:p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should_return_facing_S_given_command_is_L_and_facing_is_W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should_return_facing_E_given_command_is_L_and_facing_is_S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35" name="直接连接符 74">
            <a:extLst>
              <a:ext uri="{FF2B5EF4-FFF2-40B4-BE49-F238E27FC236}">
                <a16:creationId xmlns:a16="http://schemas.microsoft.com/office/drawing/2014/main" id="{D2CE42A8-7826-4BCF-914B-4A410602CCA4}"/>
              </a:ext>
            </a:extLst>
          </p:cNvPr>
          <p:cNvCxnSpPr>
            <a:cxnSpLocks/>
          </p:cNvCxnSpPr>
          <p:nvPr/>
        </p:nvCxnSpPr>
        <p:spPr bwMode="auto">
          <a:xfrm>
            <a:off x="6096000" y="1075110"/>
            <a:ext cx="0" cy="489635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实验</a:t>
            </a:r>
            <a:r>
              <a:rPr lang="en-US" altLang="zh-CN" dirty="0">
                <a:latin typeface="方正兰亭黑简体" panose="02000000000000000000" pitchFamily="2" charset="-122"/>
                <a:sym typeface="+mn-lt"/>
              </a:rPr>
              <a:t>1</a:t>
            </a:r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回顾：右转指令测试用例设计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7DE2F7-ECD7-418E-9C37-92A2321A3F4B}"/>
              </a:ext>
            </a:extLst>
          </p:cNvPr>
          <p:cNvSpPr txBox="1"/>
          <p:nvPr/>
        </p:nvSpPr>
        <p:spPr>
          <a:xfrm>
            <a:off x="161982" y="1132430"/>
            <a:ext cx="6035618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// R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should_return_facing_S_given_command_is_R_and_facing_is_E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should_return_facing_W_given_command_is_R_and_facing_is_S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2593E6-9979-4145-B1DE-46F733592672}"/>
              </a:ext>
            </a:extLst>
          </p:cNvPr>
          <p:cNvSpPr txBox="1"/>
          <p:nvPr/>
        </p:nvSpPr>
        <p:spPr>
          <a:xfrm>
            <a:off x="6084714" y="1132430"/>
            <a:ext cx="5994399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zh-CN" sz="1200" b="1" dirty="0">
              <a:solidFill>
                <a:srgbClr val="AA3731"/>
              </a:solidFill>
              <a:effectLst/>
            </a:endParaRPr>
          </a:p>
          <a:p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should_return_facing_N_given_command_is_R_and_facing_is_W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1" dirty="0">
                <a:solidFill>
                  <a:srgbClr val="AA3731"/>
                </a:solidFill>
                <a:effectLst/>
              </a:rPr>
              <a:t>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ExecutorTest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</a:rPr>
              <a:t>should_return_facing_E_given_command_is_R_and_facing_is_N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given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7A3E9D"/>
                </a:solidFill>
                <a:effectLst/>
              </a:rPr>
              <a:t>unique_ptr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&lt;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&gt;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200" b="1" dirty="0" err="1">
                <a:solidFill>
                  <a:srgbClr val="AA3731"/>
                </a:solidFill>
                <a:effectLst/>
              </a:rPr>
              <a:t>NewExecutor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when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-&gt;Execute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("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");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br>
              <a:rPr lang="en-US" altLang="zh-CN" sz="1200" b="0" dirty="0">
                <a:solidFill>
                  <a:srgbClr val="333333"/>
                </a:solidFill>
                <a:effectLst/>
              </a:rPr>
            </a:br>
            <a:r>
              <a:rPr lang="en-US" altLang="zh-CN" sz="1200" b="0" i="1" dirty="0">
                <a:solidFill>
                  <a:srgbClr val="AAAAAA"/>
                </a:solidFill>
                <a:effectLst/>
              </a:rPr>
              <a:t>    // then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1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{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9C5D27"/>
                </a:solidFill>
                <a:effectLst/>
              </a:rPr>
              <a:t>0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}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ASSERT_EQ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target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</a:rPr>
              <a:t>executor</a:t>
            </a:r>
            <a:r>
              <a:rPr lang="en-US" altLang="zh-CN" sz="1200" b="1" dirty="0">
                <a:solidFill>
                  <a:srgbClr val="AA3731"/>
                </a:solidFill>
                <a:effectLst/>
              </a:rPr>
              <a:t>-&gt;Query</a:t>
            </a:r>
            <a:r>
              <a:rPr lang="en-US" altLang="zh-CN" sz="1200" b="0" dirty="0">
                <a:solidFill>
                  <a:srgbClr val="777777"/>
                </a:solidFill>
                <a:effectLst/>
              </a:rPr>
              <a:t>());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2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200" b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35" name="直接连接符 74">
            <a:extLst>
              <a:ext uri="{FF2B5EF4-FFF2-40B4-BE49-F238E27FC236}">
                <a16:creationId xmlns:a16="http://schemas.microsoft.com/office/drawing/2014/main" id="{D2CE42A8-7826-4BCF-914B-4A410602CCA4}"/>
              </a:ext>
            </a:extLst>
          </p:cNvPr>
          <p:cNvCxnSpPr>
            <a:cxnSpLocks/>
          </p:cNvCxnSpPr>
          <p:nvPr/>
        </p:nvCxnSpPr>
        <p:spPr bwMode="auto">
          <a:xfrm>
            <a:off x="6107287" y="1132430"/>
            <a:ext cx="0" cy="489364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实验</a:t>
            </a:r>
            <a:r>
              <a:rPr lang="en-US" altLang="zh-CN" dirty="0">
                <a:latin typeface="方正兰亭黑简体" panose="02000000000000000000" pitchFamily="2" charset="-122"/>
                <a:sym typeface="+mn-lt"/>
              </a:rPr>
              <a:t>1</a:t>
            </a:r>
            <a:r>
              <a:rPr lang="zh-CN" altLang="en-US" dirty="0">
                <a:latin typeface="方正兰亭黑简体" panose="02000000000000000000" pitchFamily="2" charset="-122"/>
                <a:sym typeface="+mn-lt"/>
              </a:rPr>
              <a:t>回顾：功能代码实现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7DE2F7-ECD7-418E-9C37-92A2321A3F4B}"/>
              </a:ext>
            </a:extLst>
          </p:cNvPr>
          <p:cNvSpPr txBox="1"/>
          <p:nvPr/>
        </p:nvSpPr>
        <p:spPr>
          <a:xfrm>
            <a:off x="731839" y="1053406"/>
            <a:ext cx="585184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A3E9D"/>
                </a:solidFill>
                <a:effectLst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 err="1">
                <a:solidFill>
                  <a:srgbClr val="7A3E9D"/>
                </a:solidFill>
                <a:effectLst/>
              </a:rPr>
              <a:t>ExecutorImpl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AA3731"/>
                </a:solidFill>
                <a:effectLst/>
              </a:rPr>
              <a:t>Execute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::</a:t>
            </a:r>
            <a:r>
              <a:rPr lang="en-US" altLang="zh-CN" sz="1400" b="1" dirty="0">
                <a:solidFill>
                  <a:srgbClr val="7A3E9D"/>
                </a:solidFill>
                <a:effectLst/>
              </a:rPr>
              <a:t>string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&amp;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4B69C6"/>
                </a:solidFill>
                <a:effectLst/>
              </a:rPr>
              <a:t>noexcept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for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auto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: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</a:rPr>
              <a:t>commands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M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++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--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y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L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84BFCA-FF9F-4FB6-B112-EEA71084A8E4}"/>
              </a:ext>
            </a:extLst>
          </p:cNvPr>
          <p:cNvSpPr txBox="1"/>
          <p:nvPr/>
        </p:nvSpPr>
        <p:spPr>
          <a:xfrm>
            <a:off x="6951934" y="1044366"/>
            <a:ext cx="4621757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cmd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R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S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W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else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4B69C6"/>
                </a:solidFill>
                <a:effectLst/>
              </a:rPr>
              <a:t>if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(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N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')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pose</a:t>
            </a:r>
            <a:r>
              <a:rPr lang="en-US" altLang="zh-CN" sz="1400" b="0" dirty="0" err="1">
                <a:solidFill>
                  <a:srgbClr val="777777"/>
                </a:solidFill>
                <a:effectLst/>
              </a:rPr>
              <a:t>.</a:t>
            </a:r>
            <a:r>
              <a:rPr lang="en-US" altLang="zh-CN" sz="1400" b="0" dirty="0" err="1">
                <a:solidFill>
                  <a:srgbClr val="7A3E9D"/>
                </a:solidFill>
                <a:effectLst/>
              </a:rPr>
              <a:t>heading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</a:t>
            </a:r>
            <a:r>
              <a:rPr lang="en-US" altLang="zh-CN" sz="1400" b="0" dirty="0">
                <a:solidFill>
                  <a:srgbClr val="448C27"/>
                </a:solidFill>
                <a:effectLst/>
              </a:rPr>
              <a:t>E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';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</a:rPr>
              <a:t>    </a:t>
            </a:r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6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实验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回顾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项目实战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2.1 </a:t>
            </a:r>
            <a:r>
              <a:rPr lang="zh-CN" altLang="en-US" sz="2200" dirty="0"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新功能扩展</a:t>
            </a:r>
            <a:endParaRPr lang="en-US" altLang="zh-CN" sz="2200" dirty="0"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2.2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面向对象封装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402590" lvl="1" indent="0">
              <a:buNone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2.3 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面向对象继承和多态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总结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兰亭黑简体" panose="02000000000000000000" pitchFamily="2" charset="-122"/>
              </a:rPr>
              <a:t>课程实训需求</a:t>
            </a:r>
            <a:r>
              <a:rPr lang="en-US" altLang="zh-CN" dirty="0">
                <a:latin typeface="方正兰亭黑简体" panose="02000000000000000000" pitchFamily="2" charset="-122"/>
              </a:rPr>
              <a:t>2-1 </a:t>
            </a:r>
            <a:r>
              <a:rPr lang="zh-CN" altLang="en-US" dirty="0">
                <a:latin typeface="方正兰亭黑简体" panose="02000000000000000000" pitchFamily="2" charset="-122"/>
              </a:rPr>
              <a:t>支持加速指令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9" y="1068802"/>
            <a:ext cx="5662969" cy="453977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200" b="1" dirty="0">
                <a:latin typeface="+mn-ea"/>
                <a:ea typeface="+mn-ea"/>
              </a:rPr>
              <a:t>Executor</a:t>
            </a:r>
            <a:r>
              <a:rPr lang="zh-CN" altLang="en-US" sz="2200" b="1" dirty="0">
                <a:latin typeface="+mn-ea"/>
                <a:ea typeface="+mn-ea"/>
              </a:rPr>
              <a:t>组件增加支持执行：</a:t>
            </a:r>
            <a:endParaRPr lang="en-US" altLang="zh-CN" sz="2200" b="1" dirty="0">
              <a:latin typeface="+mn-ea"/>
              <a:ea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+mn-ea"/>
                <a:ea typeface="+mn-ea"/>
              </a:rPr>
              <a:t>F: </a:t>
            </a:r>
            <a:r>
              <a:rPr lang="zh-CN" altLang="en-US" sz="2000" b="1" dirty="0">
                <a:latin typeface="+mn-ea"/>
                <a:ea typeface="+mn-ea"/>
              </a:rPr>
              <a:t>加速指令，接收到该指令，车进入加速状态，该状态下：</a:t>
            </a:r>
          </a:p>
          <a:p>
            <a:pPr marL="638175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+mn-ea"/>
                <a:ea typeface="+mn-ea"/>
              </a:rPr>
              <a:t>M</a:t>
            </a:r>
            <a:r>
              <a:rPr lang="zh-CN" altLang="en-US" sz="1800" dirty="0">
                <a:latin typeface="+mn-ea"/>
                <a:ea typeface="+mn-ea"/>
              </a:rPr>
              <a:t>：前进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格（不能跳跃，只能一格一格前进）</a:t>
            </a:r>
          </a:p>
          <a:p>
            <a:pPr marL="638175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+mn-ea"/>
                <a:ea typeface="+mn-ea"/>
              </a:rPr>
              <a:t>L</a:t>
            </a:r>
            <a:r>
              <a:rPr lang="zh-CN" altLang="en-US" sz="1800" dirty="0">
                <a:latin typeface="+mn-ea"/>
                <a:ea typeface="+mn-ea"/>
              </a:rPr>
              <a:t>：先前进</a:t>
            </a:r>
            <a:r>
              <a:rPr lang="en-US" altLang="zh-CN" sz="1800" dirty="0">
                <a:latin typeface="+mn-ea"/>
                <a:ea typeface="+mn-ea"/>
              </a:rPr>
              <a:t>1</a:t>
            </a:r>
            <a:r>
              <a:rPr lang="zh-CN" altLang="en-US" sz="1800" dirty="0">
                <a:latin typeface="+mn-ea"/>
                <a:ea typeface="+mn-ea"/>
              </a:rPr>
              <a:t>格，然后左转</a:t>
            </a:r>
            <a:r>
              <a:rPr lang="en-US" altLang="zh-CN" sz="1800" dirty="0">
                <a:latin typeface="+mn-ea"/>
                <a:ea typeface="+mn-ea"/>
              </a:rPr>
              <a:t>90</a:t>
            </a:r>
            <a:r>
              <a:rPr lang="zh-CN" altLang="en-US" sz="1800" dirty="0">
                <a:latin typeface="+mn-ea"/>
                <a:ea typeface="+mn-ea"/>
              </a:rPr>
              <a:t>度</a:t>
            </a:r>
          </a:p>
          <a:p>
            <a:pPr marL="638175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+mn-ea"/>
                <a:ea typeface="+mn-ea"/>
              </a:rPr>
              <a:t>R</a:t>
            </a:r>
            <a:r>
              <a:rPr lang="zh-CN" altLang="en-US" sz="1800" dirty="0">
                <a:latin typeface="+mn-ea"/>
                <a:ea typeface="+mn-ea"/>
              </a:rPr>
              <a:t>：先前进</a:t>
            </a:r>
            <a:r>
              <a:rPr lang="en-US" altLang="zh-CN" sz="1800" dirty="0">
                <a:latin typeface="+mn-ea"/>
                <a:ea typeface="+mn-ea"/>
              </a:rPr>
              <a:t>1</a:t>
            </a:r>
            <a:r>
              <a:rPr lang="zh-CN" altLang="en-US" sz="1800" dirty="0">
                <a:latin typeface="+mn-ea"/>
                <a:ea typeface="+mn-ea"/>
              </a:rPr>
              <a:t>格，然后右转</a:t>
            </a:r>
            <a:r>
              <a:rPr lang="en-US" altLang="zh-CN" sz="1800" dirty="0">
                <a:latin typeface="+mn-ea"/>
                <a:ea typeface="+mn-ea"/>
              </a:rPr>
              <a:t>90</a:t>
            </a:r>
            <a:r>
              <a:rPr lang="zh-CN" altLang="en-US" sz="1800" dirty="0">
                <a:latin typeface="+mn-ea"/>
                <a:ea typeface="+mn-ea"/>
              </a:rPr>
              <a:t>度</a:t>
            </a:r>
            <a:endParaRPr lang="en-US" altLang="zh-CN" sz="1800" dirty="0">
              <a:latin typeface="+mn-ea"/>
              <a:ea typeface="+mn-ea"/>
            </a:endParaRPr>
          </a:p>
          <a:p>
            <a:pPr marL="352425" lvl="1" indent="0">
              <a:spcBef>
                <a:spcPts val="600"/>
              </a:spcBef>
              <a:buNone/>
            </a:pPr>
            <a:r>
              <a:rPr lang="zh-CN" altLang="en-US" sz="1800" b="1" dirty="0">
                <a:latin typeface="+mn-ea"/>
                <a:ea typeface="+mn-ea"/>
              </a:rPr>
              <a:t>再接收一次</a:t>
            </a:r>
            <a:r>
              <a:rPr lang="en-US" altLang="zh-CN" sz="1800" b="1" dirty="0">
                <a:latin typeface="+mn-ea"/>
                <a:ea typeface="+mn-ea"/>
              </a:rPr>
              <a:t>F</a:t>
            </a:r>
            <a:r>
              <a:rPr lang="zh-CN" altLang="en-US" sz="1800" b="1" dirty="0">
                <a:latin typeface="+mn-ea"/>
                <a:ea typeface="+mn-ea"/>
              </a:rPr>
              <a:t>指令，对应的状态取消</a:t>
            </a:r>
          </a:p>
          <a:p>
            <a:pPr marL="352425" lvl="1" indent="0">
              <a:spcBef>
                <a:spcPts val="600"/>
              </a:spcBef>
              <a:buNone/>
            </a:pPr>
            <a:endParaRPr lang="zh-CN" altLang="en-US" sz="1800" dirty="0">
              <a:latin typeface="+mn-ea"/>
              <a:ea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C1B35B0-130B-4E09-BF79-54B0EA879C8C}"/>
              </a:ext>
            </a:extLst>
          </p:cNvPr>
          <p:cNvCxnSpPr>
            <a:cxnSpLocks/>
          </p:cNvCxnSpPr>
          <p:nvPr/>
        </p:nvCxnSpPr>
        <p:spPr>
          <a:xfrm>
            <a:off x="7051482" y="3951433"/>
            <a:ext cx="4216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CD0004A-1C2C-456C-97EE-A742FF37EFB9}"/>
              </a:ext>
            </a:extLst>
          </p:cNvPr>
          <p:cNvSpPr txBox="1"/>
          <p:nvPr/>
        </p:nvSpPr>
        <p:spPr>
          <a:xfrm>
            <a:off x="11142152" y="3763935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9DAA13-DBA2-46D5-A7D9-4654B17C88FC}"/>
              </a:ext>
            </a:extLst>
          </p:cNvPr>
          <p:cNvSpPr txBox="1"/>
          <p:nvPr/>
        </p:nvSpPr>
        <p:spPr>
          <a:xfrm>
            <a:off x="6607583" y="3763935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8EF6BB-DBEF-4304-8CBE-56CAC6E96838}"/>
              </a:ext>
            </a:extLst>
          </p:cNvPr>
          <p:cNvCxnSpPr>
            <a:cxnSpLocks/>
          </p:cNvCxnSpPr>
          <p:nvPr/>
        </p:nvCxnSpPr>
        <p:spPr>
          <a:xfrm flipV="1">
            <a:off x="9166700" y="1881833"/>
            <a:ext cx="3142" cy="4149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B616895-08C3-4374-B834-164658925C46}"/>
              </a:ext>
            </a:extLst>
          </p:cNvPr>
          <p:cNvSpPr txBox="1"/>
          <p:nvPr/>
        </p:nvSpPr>
        <p:spPr>
          <a:xfrm>
            <a:off x="8953925" y="602135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687CD0-6EBA-4072-94F2-FE54470A0ED9}"/>
              </a:ext>
            </a:extLst>
          </p:cNvPr>
          <p:cNvCxnSpPr>
            <a:cxnSpLocks/>
          </p:cNvCxnSpPr>
          <p:nvPr/>
        </p:nvCxnSpPr>
        <p:spPr>
          <a:xfrm>
            <a:off x="7051482" y="342311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D55692E-0A3A-48EE-BE33-F828B296BDA3}"/>
              </a:ext>
            </a:extLst>
          </p:cNvPr>
          <p:cNvCxnSpPr>
            <a:cxnSpLocks/>
          </p:cNvCxnSpPr>
          <p:nvPr/>
        </p:nvCxnSpPr>
        <p:spPr>
          <a:xfrm>
            <a:off x="7051482" y="291511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1A7D358-FBE5-4BB9-B254-203438D06BB7}"/>
              </a:ext>
            </a:extLst>
          </p:cNvPr>
          <p:cNvCxnSpPr>
            <a:cxnSpLocks/>
          </p:cNvCxnSpPr>
          <p:nvPr/>
        </p:nvCxnSpPr>
        <p:spPr>
          <a:xfrm>
            <a:off x="7051482" y="240711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830C8F8-23F0-4E7A-83E2-B67AAF179018}"/>
              </a:ext>
            </a:extLst>
          </p:cNvPr>
          <p:cNvCxnSpPr>
            <a:cxnSpLocks/>
          </p:cNvCxnSpPr>
          <p:nvPr/>
        </p:nvCxnSpPr>
        <p:spPr>
          <a:xfrm>
            <a:off x="7097202" y="549575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FCAF043-130A-4335-BAE9-A62758A2D669}"/>
              </a:ext>
            </a:extLst>
          </p:cNvPr>
          <p:cNvCxnSpPr>
            <a:cxnSpLocks/>
          </p:cNvCxnSpPr>
          <p:nvPr/>
        </p:nvCxnSpPr>
        <p:spPr>
          <a:xfrm>
            <a:off x="7097202" y="498775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0CCB561-CD82-4AE3-9342-31A439B74212}"/>
              </a:ext>
            </a:extLst>
          </p:cNvPr>
          <p:cNvCxnSpPr>
            <a:cxnSpLocks/>
          </p:cNvCxnSpPr>
          <p:nvPr/>
        </p:nvCxnSpPr>
        <p:spPr>
          <a:xfrm>
            <a:off x="7097202" y="447975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A6F95E9-B687-4D98-85D6-FF4FC1890037}"/>
              </a:ext>
            </a:extLst>
          </p:cNvPr>
          <p:cNvCxnSpPr>
            <a:cxnSpLocks/>
          </p:cNvCxnSpPr>
          <p:nvPr/>
        </p:nvCxnSpPr>
        <p:spPr>
          <a:xfrm rot="16200000">
            <a:off x="6563802" y="3920422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8FFFB6-9360-43FB-8BBD-CBCDCC78253D}"/>
              </a:ext>
            </a:extLst>
          </p:cNvPr>
          <p:cNvCxnSpPr>
            <a:cxnSpLocks/>
          </p:cNvCxnSpPr>
          <p:nvPr/>
        </p:nvCxnSpPr>
        <p:spPr>
          <a:xfrm rot="16200000">
            <a:off x="6045642" y="3944313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3B29D1-553F-4787-BEED-A6ABC6D6D6D5}"/>
              </a:ext>
            </a:extLst>
          </p:cNvPr>
          <p:cNvCxnSpPr>
            <a:cxnSpLocks/>
          </p:cNvCxnSpPr>
          <p:nvPr/>
        </p:nvCxnSpPr>
        <p:spPr>
          <a:xfrm rot="16200000">
            <a:off x="5486842" y="3938441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AD5B78-5059-4037-A41F-B003746C80D5}"/>
              </a:ext>
            </a:extLst>
          </p:cNvPr>
          <p:cNvCxnSpPr>
            <a:cxnSpLocks/>
          </p:cNvCxnSpPr>
          <p:nvPr/>
        </p:nvCxnSpPr>
        <p:spPr>
          <a:xfrm rot="16200000">
            <a:off x="8727882" y="3961062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CD9F432-D2DA-46A0-8520-E92921F515D2}"/>
              </a:ext>
            </a:extLst>
          </p:cNvPr>
          <p:cNvCxnSpPr>
            <a:cxnSpLocks/>
          </p:cNvCxnSpPr>
          <p:nvPr/>
        </p:nvCxnSpPr>
        <p:spPr>
          <a:xfrm rot="16200000">
            <a:off x="8197022" y="3948601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52F94B-DC38-4322-975B-4D44633487BB}"/>
              </a:ext>
            </a:extLst>
          </p:cNvPr>
          <p:cNvCxnSpPr>
            <a:cxnSpLocks/>
          </p:cNvCxnSpPr>
          <p:nvPr/>
        </p:nvCxnSpPr>
        <p:spPr>
          <a:xfrm rot="16200000">
            <a:off x="7661082" y="3968921"/>
            <a:ext cx="4124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B7C5DDD2-C66E-4577-81B2-CA3D5CC34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24031" y="3749260"/>
            <a:ext cx="685339" cy="384026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074E04C-668A-4671-B4BE-92EC510B6504}"/>
              </a:ext>
            </a:extLst>
          </p:cNvPr>
          <p:cNvSpPr txBox="1"/>
          <p:nvPr/>
        </p:nvSpPr>
        <p:spPr>
          <a:xfrm>
            <a:off x="3300511" y="4803087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指令序列：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EBF918A-E3E0-40C5-A181-99C09F08C92F}"/>
              </a:ext>
            </a:extLst>
          </p:cNvPr>
          <p:cNvSpPr txBox="1"/>
          <p:nvPr/>
        </p:nvSpPr>
        <p:spPr>
          <a:xfrm>
            <a:off x="5173409" y="4803087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M</a:t>
            </a:r>
            <a:endParaRPr lang="zh-CN" altLang="en-US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36BF5BE-7639-480F-9D90-8748FB49CD70}"/>
              </a:ext>
            </a:extLst>
          </p:cNvPr>
          <p:cNvSpPr txBox="1"/>
          <p:nvPr/>
        </p:nvSpPr>
        <p:spPr>
          <a:xfrm>
            <a:off x="5450064" y="4803087"/>
            <a:ext cx="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L</a:t>
            </a:r>
            <a:endParaRPr lang="zh-CN" altLang="en-US" dirty="0"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65A1B91-FB86-4E2A-BE0F-A8932B489FCB}"/>
              </a:ext>
            </a:extLst>
          </p:cNvPr>
          <p:cNvSpPr txBox="1"/>
          <p:nvPr/>
        </p:nvSpPr>
        <p:spPr>
          <a:xfrm>
            <a:off x="5694183" y="4808309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M</a:t>
            </a:r>
            <a:endParaRPr lang="zh-CN" altLang="en-US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1121A37-8DAC-4539-9BB1-EEC814726EAE}"/>
              </a:ext>
            </a:extLst>
          </p:cNvPr>
          <p:cNvSpPr txBox="1"/>
          <p:nvPr/>
        </p:nvSpPr>
        <p:spPr>
          <a:xfrm>
            <a:off x="5974260" y="4808309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L</a:t>
            </a:r>
            <a:endParaRPr lang="zh-CN" altLang="en-US" dirty="0"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E11E13-2A8B-4FFD-8F7F-5395CD73E447}"/>
              </a:ext>
            </a:extLst>
          </p:cNvPr>
          <p:cNvSpPr txBox="1"/>
          <p:nvPr/>
        </p:nvSpPr>
        <p:spPr>
          <a:xfrm>
            <a:off x="6253694" y="4808309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M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0192A8-3EA8-474F-AC0E-047F86FB1E06}"/>
              </a:ext>
            </a:extLst>
          </p:cNvPr>
          <p:cNvSpPr txBox="1"/>
          <p:nvPr/>
        </p:nvSpPr>
        <p:spPr>
          <a:xfrm>
            <a:off x="3296803" y="5292868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当前位置：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ED7FFA3-108A-4E6A-924E-7E30BADB70DF}"/>
              </a:ext>
            </a:extLst>
          </p:cNvPr>
          <p:cNvSpPr txBox="1"/>
          <p:nvPr/>
        </p:nvSpPr>
        <p:spPr>
          <a:xfrm>
            <a:off x="3296803" y="5758043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当前朝向：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6625BB6-5A16-4FC8-9553-E41DC1E62069}"/>
              </a:ext>
            </a:extLst>
          </p:cNvPr>
          <p:cNvSpPr txBox="1"/>
          <p:nvPr/>
        </p:nvSpPr>
        <p:spPr>
          <a:xfrm>
            <a:off x="5089461" y="5292562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(0,0)</a:t>
            </a:r>
            <a:endParaRPr lang="zh-CN" altLang="en-US" dirty="0">
              <a:latin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28C544B-AD04-4C6A-B4B4-864FF6184C5F}"/>
              </a:ext>
            </a:extLst>
          </p:cNvPr>
          <p:cNvSpPr txBox="1"/>
          <p:nvPr/>
        </p:nvSpPr>
        <p:spPr>
          <a:xfrm>
            <a:off x="5090231" y="5758043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N</a:t>
            </a:r>
            <a:endParaRPr lang="zh-CN" altLang="en-US" dirty="0">
              <a:latin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8ADB474-B9AC-46BC-A2F9-3517669E7109}"/>
              </a:ext>
            </a:extLst>
          </p:cNvPr>
          <p:cNvSpPr txBox="1"/>
          <p:nvPr/>
        </p:nvSpPr>
        <p:spPr>
          <a:xfrm>
            <a:off x="5095840" y="5287340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(0,2)</a:t>
            </a:r>
            <a:endParaRPr lang="zh-CN" altLang="en-US" dirty="0">
              <a:latin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4E35F1B-6771-455D-B69E-237EE836BA49}"/>
              </a:ext>
            </a:extLst>
          </p:cNvPr>
          <p:cNvSpPr txBox="1"/>
          <p:nvPr/>
        </p:nvSpPr>
        <p:spPr>
          <a:xfrm>
            <a:off x="5096019" y="5292868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(0,3)</a:t>
            </a:r>
            <a:endParaRPr lang="zh-CN" altLang="en-US" dirty="0">
              <a:latin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B537DC-AF4A-4E0F-BDF2-9AAA49A74384}"/>
              </a:ext>
            </a:extLst>
          </p:cNvPr>
          <p:cNvSpPr txBox="1"/>
          <p:nvPr/>
        </p:nvSpPr>
        <p:spPr>
          <a:xfrm>
            <a:off x="5102219" y="5296473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(-2,3)</a:t>
            </a:r>
            <a:endParaRPr lang="zh-CN" altLang="en-US" dirty="0">
              <a:latin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13D2E9A-716A-40A9-B256-11CA2E1B3B4C}"/>
              </a:ext>
            </a:extLst>
          </p:cNvPr>
          <p:cNvSpPr txBox="1"/>
          <p:nvPr/>
        </p:nvSpPr>
        <p:spPr>
          <a:xfrm>
            <a:off x="5080224" y="5294364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(-3,3)</a:t>
            </a:r>
            <a:endParaRPr lang="zh-CN" altLang="en-US" dirty="0">
              <a:latin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AC79EFE-E174-461F-9B96-F04F90E72AC2}"/>
              </a:ext>
            </a:extLst>
          </p:cNvPr>
          <p:cNvSpPr txBox="1"/>
          <p:nvPr/>
        </p:nvSpPr>
        <p:spPr>
          <a:xfrm>
            <a:off x="5073633" y="5756561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W</a:t>
            </a:r>
            <a:endParaRPr lang="zh-CN" altLang="en-US" dirty="0">
              <a:latin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B415DA-B49E-40EF-9274-99B7D6ECBDCD}"/>
              </a:ext>
            </a:extLst>
          </p:cNvPr>
          <p:cNvSpPr txBox="1"/>
          <p:nvPr/>
        </p:nvSpPr>
        <p:spPr>
          <a:xfrm>
            <a:off x="5085492" y="5752387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S</a:t>
            </a:r>
            <a:endParaRPr lang="zh-CN" altLang="en-US" dirty="0"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88DC8D-635F-4B9D-82AA-2B219BCD2930}"/>
              </a:ext>
            </a:extLst>
          </p:cNvPr>
          <p:cNvSpPr txBox="1"/>
          <p:nvPr/>
        </p:nvSpPr>
        <p:spPr>
          <a:xfrm>
            <a:off x="4909136" y="4803087"/>
            <a:ext cx="4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F</a:t>
            </a:r>
            <a:endParaRPr lang="zh-CN" altLang="en-US" dirty="0">
              <a:latin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EBE8D48-665A-4C00-977E-DBCAA0EC4847}"/>
              </a:ext>
            </a:extLst>
          </p:cNvPr>
          <p:cNvSpPr txBox="1"/>
          <p:nvPr/>
        </p:nvSpPr>
        <p:spPr>
          <a:xfrm>
            <a:off x="5073633" y="5292562"/>
            <a:ext cx="16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(-3,1)</a:t>
            </a:r>
            <a:endParaRPr lang="zh-CN" altLang="en-US" dirty="0">
              <a:latin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8CE2544-3F4D-40F7-94C5-D00C668A64CB}"/>
              </a:ext>
            </a:extLst>
          </p:cNvPr>
          <p:cNvSpPr txBox="1"/>
          <p:nvPr/>
        </p:nvSpPr>
        <p:spPr>
          <a:xfrm>
            <a:off x="8946322" y="1611744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6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2.08333E-7 -0.1467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4676 L 0.00065 -0.2215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7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2153 L -0.08724 -0.2238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24 -0.22384 L -0.13177 -0.2208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3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77 -0.22083 L -0.13268 -0.073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36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7" grpId="0"/>
      <p:bldP spid="68" grpId="0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9090</Words>
  <Application>Microsoft Office PowerPoint</Application>
  <PresentationFormat>宽屏</PresentationFormat>
  <Paragraphs>794</Paragraphs>
  <Slides>45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Huawei Sans</vt:lpstr>
      <vt:lpstr>Consolas</vt:lpstr>
      <vt:lpstr>微软雅黑</vt:lpstr>
      <vt:lpstr>方正兰亭黑简体</vt:lpstr>
      <vt:lpstr>Wingdings</vt:lpstr>
      <vt:lpstr>Arial</vt:lpstr>
      <vt:lpstr>1_标题页模板</vt:lpstr>
      <vt:lpstr>2_功能页模板</vt:lpstr>
      <vt:lpstr>3_内容页模板</vt:lpstr>
      <vt:lpstr>4_感谢页模板</vt:lpstr>
      <vt:lpstr>C++企业软件开发实践</vt:lpstr>
      <vt:lpstr>PowerPoint 演示文稿</vt:lpstr>
      <vt:lpstr>PowerPoint 演示文稿</vt:lpstr>
      <vt:lpstr>PowerPoint 演示文稿</vt:lpstr>
      <vt:lpstr>实验1回顾：左转指令测试用例设计</vt:lpstr>
      <vt:lpstr>实验1回顾：右转指令测试用例设计</vt:lpstr>
      <vt:lpstr>实验1回顾：功能代码实现</vt:lpstr>
      <vt:lpstr>PowerPoint 演示文稿</vt:lpstr>
      <vt:lpstr>课程实训需求2-1 支持加速指令</vt:lpstr>
      <vt:lpstr>F指令实现</vt:lpstr>
      <vt:lpstr>F指令功能代码实现示例，代码可能如下</vt:lpstr>
      <vt:lpstr>PowerPoint 演示文稿</vt:lpstr>
      <vt:lpstr>面向对象编程-代码分析及优化思路</vt:lpstr>
      <vt:lpstr>面向对象编程-移动指令行为抽取为Move方法</vt:lpstr>
      <vt:lpstr>面向对象编程-练习时间：移动/左转/右转行为抽取</vt:lpstr>
      <vt:lpstr>面向对象编程-代码分析及优化思路</vt:lpstr>
      <vt:lpstr>面向对象编程-Move方法封装到类中</vt:lpstr>
      <vt:lpstr>面向对象编程-练习时间，Move/TurnLeft/TurnRight封装到类中</vt:lpstr>
      <vt:lpstr>面向对象编程-TurnLeftCommand类封装参考</vt:lpstr>
      <vt:lpstr>面向对象编程-TurnRightCommand类封装参考</vt:lpstr>
      <vt:lpstr>PowerPoint 演示文稿</vt:lpstr>
      <vt:lpstr>PowerPoint 演示文稿</vt:lpstr>
      <vt:lpstr>面向对象编程：接口抽象、继承与多态关系设计</vt:lpstr>
      <vt:lpstr>面向对象编程-接口抽象，虚基类ICommand建立</vt:lpstr>
      <vt:lpstr>面向对象编程-指令继承关系建立</vt:lpstr>
      <vt:lpstr>面向对象编程-重复代码消减，简化代码</vt:lpstr>
      <vt:lpstr>面向对象编程重构后，F指令的实现步骤</vt:lpstr>
      <vt:lpstr>F指令的用例设计</vt:lpstr>
      <vt:lpstr>F指令用例设计</vt:lpstr>
      <vt:lpstr>F指令用例设计：F状态下执行移动指令</vt:lpstr>
      <vt:lpstr>F指令用例设计：F状态下执行转向指令</vt:lpstr>
      <vt:lpstr>F指令用例设计：再一次收到F指令，状态取消</vt:lpstr>
      <vt:lpstr>F指令用例设计：编译运行验证，确保用例有效</vt:lpstr>
      <vt:lpstr>F指令用例设计：编译问题解决，Pose相等重载独立到文件</vt:lpstr>
      <vt:lpstr>F指令用例设计：编译问题解决，各测试用例引用Pose重载封装头文件</vt:lpstr>
      <vt:lpstr>F指令功能代码实现： ExecutorImpl添加F指令接口支持及状态保持</vt:lpstr>
      <vt:lpstr>F指令功能代码实现：FastCommand类建立</vt:lpstr>
      <vt:lpstr>F指令功能代码实现：MoveCommand支持F指令状态</vt:lpstr>
      <vt:lpstr>F指令功能代码实现：面向对象优化后，扩展性的直观收益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C++企业软件开发实践</dc:title>
  <dc:subject>实验2-面向对象编程</dc:subject>
  <dc:creator>Lichunhua(ChunhuaLi,stfse)</dc:creator>
  <cp:keywords>C++企业软件开发实践</cp:keywords>
  <cp:lastModifiedBy>Zhangyandong (ben)</cp:lastModifiedBy>
  <cp:revision>460</cp:revision>
  <dcterms:created xsi:type="dcterms:W3CDTF">2024-07-19T02:54:12Z</dcterms:created>
  <dcterms:modified xsi:type="dcterms:W3CDTF">2024-09-10T01:06:07Z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(3)oIrfPLcLZ7nlKGMJgmE/De58WGPTKOj3uQIRpE4gh2HQt7LLm06twUA1PUCO6X/UARFIy0BZ
0d9xCz+uhic7hLyBX0si6eRphgstz63LXdBXOwcrQt6ukkxb168nfvM7RBlFUH97ub5Xrnyf
75kgBEzp6iGApXFkjQKXzSzwDtDjR7QIyt7w5blEL5o1JungsQW0BOljWOdCxq7IE9RD2rZv
PM/GCAETdp0X9gDNGX</vt:lpwstr>
  </property>
  <property fmtid="{D5CDD505-2E9C-101B-9397-08002B2CF9AE}" pid="3" name="_2015_ms_pID_7253431">
    <vt:lpwstr>M60GgoF1fp79oUKXJ189gSOFsFv6F7JPk5DPErlPg9VwoT18IixapF
2vR8OZYPlmV86ATgjJJ8P1X2RT8bWiFH+cqDY0rXqNEWhv32cTV7wGiEUxLMs4AhbMOwgvvc
MrR5tXfLEB5rTyW1oCZbj5LBAmekt/yxsmY8Utv2S7U3ucz4b/+Exne4t13GWEiLomPo/BKt
U52eT62GaEs5+tnU+1gfrc5g/JpIuWQKhxH0</vt:lpwstr>
  </property>
  <property fmtid="{D5CDD505-2E9C-101B-9397-08002B2CF9AE}" pid="4" name="_2015_ms_pID_7253432">
    <vt:lpwstr>pbRPUvNod1XIzrXISreCb1U=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1689126795</vt:lpwstr>
  </property>
  <property fmtid="{D5CDD505-2E9C-101B-9397-08002B2CF9AE}" pid="9" name="ICV">
    <vt:lpwstr/>
  </property>
  <property fmtid="{D5CDD505-2E9C-101B-9397-08002B2CF9AE}" pid="10" name="KSOProductBuildVer">
    <vt:lpwstr>2052-0.0.0.0</vt:lpwstr>
  </property>
</Properties>
</file>