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66" r:id="rId1"/>
    <p:sldMasterId id="2147483668" r:id="rId2"/>
    <p:sldMasterId id="2147483679" r:id="rId3"/>
    <p:sldMasterId id="2147483685" r:id="rId4"/>
  </p:sldMasterIdLst>
  <p:notesMasterIdLst>
    <p:notesMasterId r:id="rId33"/>
  </p:notesMasterIdLst>
  <p:handoutMasterIdLst>
    <p:handoutMasterId r:id="rId34"/>
  </p:handoutMasterIdLst>
  <p:sldIdLst>
    <p:sldId id="448" r:id="rId5"/>
    <p:sldId id="258" r:id="rId6"/>
    <p:sldId id="259" r:id="rId7"/>
    <p:sldId id="430" r:id="rId8"/>
    <p:sldId id="373" r:id="rId9"/>
    <p:sldId id="437" r:id="rId10"/>
    <p:sldId id="449" r:id="rId11"/>
    <p:sldId id="452" r:id="rId12"/>
    <p:sldId id="431" r:id="rId13"/>
    <p:sldId id="438" r:id="rId14"/>
    <p:sldId id="439" r:id="rId15"/>
    <p:sldId id="450" r:id="rId16"/>
    <p:sldId id="440" r:id="rId17"/>
    <p:sldId id="461" r:id="rId18"/>
    <p:sldId id="441" r:id="rId19"/>
    <p:sldId id="462" r:id="rId20"/>
    <p:sldId id="442" r:id="rId21"/>
    <p:sldId id="443" r:id="rId22"/>
    <p:sldId id="444" r:id="rId23"/>
    <p:sldId id="451" r:id="rId24"/>
    <p:sldId id="445" r:id="rId25"/>
    <p:sldId id="446" r:id="rId26"/>
    <p:sldId id="463" r:id="rId27"/>
    <p:sldId id="325" r:id="rId28"/>
    <p:sldId id="321" r:id="rId29"/>
    <p:sldId id="460" r:id="rId30"/>
    <p:sldId id="326" r:id="rId31"/>
    <p:sldId id="316" r:id="rId32"/>
  </p:sldIdLst>
  <p:sldSz cx="12192000" cy="6858000"/>
  <p:notesSz cx="6797675" cy="9926638"/>
  <p:embeddedFontLst>
    <p:embeddedFont>
      <p:font typeface="Consolas" panose="020B0609020204030204" pitchFamily="49" charset="0"/>
      <p:regular r:id="rId35"/>
      <p:bold r:id="rId36"/>
      <p:italic r:id="rId37"/>
      <p:boldItalic r:id="rId38"/>
    </p:embeddedFont>
    <p:embeddedFont>
      <p:font typeface="Huawei Sans" panose="020C0503030203020204" pitchFamily="34" charset="0"/>
      <p:regular r:id="rId39"/>
      <p:bold r:id="rId40"/>
    </p:embeddedFont>
    <p:embeddedFont>
      <p:font typeface="方正兰亭黑简体" panose="02000000000000000000" pitchFamily="2" charset="-122"/>
      <p:regular r:id="rId41"/>
    </p:embeddedFont>
    <p:embeddedFont>
      <p:font typeface="微软雅黑" panose="020B0503020204020204" pitchFamily="34" charset="-122"/>
      <p:regular r:id="rId42"/>
      <p:bold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iluju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000B"/>
    <a:srgbClr val="151515"/>
    <a:srgbClr val="99CCCC"/>
    <a:srgbClr val="575756"/>
    <a:srgbClr val="FFFFFF"/>
    <a:srgbClr val="DD4654"/>
    <a:srgbClr val="F3D2D5"/>
    <a:srgbClr val="E6A8AD"/>
    <a:srgbClr val="E57B84"/>
    <a:srgbClr val="E57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6100" autoAdjust="0"/>
  </p:normalViewPr>
  <p:slideViewPr>
    <p:cSldViewPr snapToGrid="0" snapToObjects="1">
      <p:cViewPr varScale="1">
        <p:scale>
          <a:sx n="63" d="100"/>
          <a:sy n="63" d="100"/>
        </p:scale>
        <p:origin x="71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5" d="100"/>
          <a:sy n="45" d="100"/>
        </p:scale>
        <p:origin x="1832" y="5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9/10/2024</a:t>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62880"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7" name="Notes Placeholder 4"/>
          <p:cNvSpPr>
            <a:spLocks noGrp="1"/>
          </p:cNvSpPr>
          <p:nvPr>
            <p:ph type="body" sz="quarter" idx="3"/>
          </p:nvPr>
        </p:nvSpPr>
        <p:spPr>
          <a:xfrm>
            <a:off x="462880" y="4603168"/>
            <a:ext cx="5932800" cy="4697243"/>
          </a:xfrm>
          <a:prstGeom prst="rect">
            <a:avLst/>
          </a:prstGeom>
          <a:noFill/>
          <a:ln w="9525">
            <a:noFill/>
            <a:miter lim="800000"/>
          </a:ln>
          <a:effectLst/>
        </p:spPr>
        <p:txBody>
          <a:bodyPr vert="horz" wrap="square" lIns="96791" tIns="48396" rIns="96791" bIns="48396" numCol="1" anchor="t" anchorCtr="0" compatLnSpc="1"/>
          <a:lstStyle/>
          <a:p>
            <a:pPr marL="180975" lvl="0" indent="-180975" fontAlgn="base">
              <a:spcBef>
                <a:spcPct val="0"/>
              </a:spcBef>
              <a:buSzPct val="70000"/>
              <a:buFont typeface="Wingdings" panose="05000000000000000000" pitchFamily="2" charset="2"/>
              <a:buChar char="l"/>
            </a:pPr>
            <a:r>
              <a:rPr lang="en-US" dirty="0"/>
              <a:t>Edit Master text styles</a:t>
            </a:r>
          </a:p>
          <a:p>
            <a:pPr marL="541655" lvl="1" indent="-180975" fontAlgn="base">
              <a:spcBef>
                <a:spcPct val="0"/>
              </a:spcBef>
              <a:buSzPct val="60000"/>
              <a:buFont typeface="Wingdings" panose="05000000000000000000" pitchFamily="2" charset="2"/>
              <a:buChar char="p"/>
            </a:pPr>
            <a:r>
              <a:rPr lang="en-US" dirty="0"/>
              <a:t>Second level</a:t>
            </a:r>
          </a:p>
          <a:p>
            <a:pPr marL="895350" lvl="2" indent="-174625" fontAlgn="base">
              <a:spcBef>
                <a:spcPct val="0"/>
              </a:spcBef>
              <a:buSzPct val="50000"/>
              <a:buFont typeface="Wingdings" panose="05000000000000000000" pitchFamily="2" charset="2"/>
              <a:buChar char="n"/>
            </a:pPr>
            <a:r>
              <a:rPr lang="en-US" dirty="0"/>
              <a:t>Third level</a:t>
            </a:r>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Clr>
        <a:schemeClr val="bg1">
          <a:lumMod val="50000"/>
        </a:schemeClr>
      </a:buClr>
      <a:buSzPct val="60000"/>
      <a:buFont typeface="Huawei Sans" panose="020C0503030203020204" pitchFamily="34" charset="0"/>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微软雅黑" panose="020B0503020204020204" pitchFamily="34" charset="-122"/>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3pPr>
    <a:lvl4pPr marL="1371600" indent="0" algn="l" defTabSz="1219200" rtl="0" eaLnBrk="1" fontAlgn="base" latinLnBrk="0" hangingPunct="1">
      <a:lnSpc>
        <a:spcPct val="125000"/>
      </a:lnSpc>
      <a:spcBef>
        <a:spcPct val="0"/>
      </a:spcBef>
      <a:spcAft>
        <a:spcPts val="600"/>
      </a:spcAft>
      <a:buFont typeface="Wingdings" panose="05000000000000000000" pitchFamily="2" charset="2"/>
      <a:buNone/>
      <a:defRPr lang="en-US" sz="1100" kern="1200" baseline="0" dirty="0">
        <a:solidFill>
          <a:schemeClr val="tx1"/>
        </a:solidFill>
        <a:latin typeface="微软雅黑" panose="020B0503020204020204" pitchFamily="34" charset="-122"/>
        <a:ea typeface="微软雅黑" panose="020B0503020204020204" pitchFamily="34" charset="-122"/>
        <a:cs typeface="+mn-cs"/>
      </a:defRPr>
    </a:lvl4pPr>
    <a:lvl5pPr marL="1619885" indent="-179705" algn="l" defTabSz="1219200" rtl="0" eaLnBrk="1" fontAlgn="base" latinLnBrk="0" hangingPunct="1">
      <a:lnSpc>
        <a:spcPct val="125000"/>
      </a:lnSpc>
      <a:spcBef>
        <a:spcPct val="0"/>
      </a:spcBef>
      <a:spcAft>
        <a:spcPts val="600"/>
      </a:spcAft>
      <a:buFont typeface="Wingdings" panose="05000000000000000000" pitchFamily="2" charset="2"/>
      <a:buChar char="~"/>
      <a:defRPr lang="en-US" sz="1100" kern="1200" baseline="0" dirty="0">
        <a:solidFill>
          <a:schemeClr val="tx1"/>
        </a:solidFill>
        <a:latin typeface="微软雅黑" panose="020B0503020204020204" pitchFamily="34" charset="-122"/>
        <a:ea typeface="微软雅黑" panose="020B0503020204020204" pitchFamily="34"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0458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726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261060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8455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1004161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64902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0134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29427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6616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3359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94813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2713478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t>正交用例多维度降维方法，寻找相关联维度：</a:t>
            </a:r>
            <a:endParaRPr lang="en-US" altLang="zh-CN" dirty="0"/>
          </a:p>
          <a:p>
            <a:pPr marL="228600" indent="-228600">
              <a:buAutoNum type="arabicPeriod"/>
            </a:pPr>
            <a:r>
              <a:rPr lang="en-US" altLang="zh-CN" dirty="0"/>
              <a:t>B&amp;F</a:t>
            </a:r>
            <a:r>
              <a:rPr lang="zh-CN" altLang="en-US" dirty="0"/>
              <a:t>有</a:t>
            </a:r>
            <a:r>
              <a:rPr lang="en-US" altLang="zh-CN" dirty="0"/>
              <a:t>5</a:t>
            </a:r>
            <a:r>
              <a:rPr lang="zh-CN" altLang="en-US" dirty="0"/>
              <a:t>种不同的状态：</a:t>
            </a:r>
            <a:r>
              <a:rPr lang="en-US" altLang="zh-CN" dirty="0"/>
              <a:t>B</a:t>
            </a:r>
            <a:r>
              <a:rPr lang="zh-CN" altLang="en-US" dirty="0"/>
              <a:t>、</a:t>
            </a:r>
            <a:r>
              <a:rPr lang="en-US" altLang="zh-CN" dirty="0"/>
              <a:t>F</a:t>
            </a:r>
            <a:r>
              <a:rPr lang="zh-CN" altLang="en-US" dirty="0"/>
              <a:t>、</a:t>
            </a:r>
            <a:r>
              <a:rPr lang="en-US" altLang="zh-CN" dirty="0"/>
              <a:t>BF</a:t>
            </a:r>
            <a:r>
              <a:rPr lang="zh-CN" altLang="en-US" dirty="0"/>
              <a:t>、</a:t>
            </a:r>
            <a:r>
              <a:rPr lang="en-US" altLang="zh-CN" dirty="0"/>
              <a:t>BB</a:t>
            </a:r>
            <a:r>
              <a:rPr lang="zh-CN" altLang="en-US" dirty="0"/>
              <a:t>、</a:t>
            </a:r>
            <a:r>
              <a:rPr lang="en-US" altLang="zh-CN" dirty="0"/>
              <a:t>FF</a:t>
            </a:r>
            <a:r>
              <a:rPr lang="zh-CN" altLang="en-US" dirty="0"/>
              <a:t>；</a:t>
            </a:r>
            <a:endParaRPr lang="en-US" altLang="zh-CN" dirty="0"/>
          </a:p>
          <a:p>
            <a:pPr marL="228600" indent="-228600">
              <a:buAutoNum type="arabicPeriod"/>
            </a:pPr>
            <a:r>
              <a:rPr lang="zh-CN" altLang="en-US" dirty="0"/>
              <a:t>对于</a:t>
            </a:r>
            <a:r>
              <a:rPr lang="en-US" altLang="zh-CN" dirty="0"/>
              <a:t>B&amp;F</a:t>
            </a:r>
            <a:r>
              <a:rPr lang="zh-CN" altLang="en-US" dirty="0"/>
              <a:t>状态的影响，只对</a:t>
            </a:r>
            <a:r>
              <a:rPr lang="en-US" altLang="zh-CN" dirty="0"/>
              <a:t>MLR</a:t>
            </a:r>
            <a:r>
              <a:rPr lang="zh-CN" altLang="en-US" dirty="0"/>
              <a:t>指令发生执行变化，与车当前朝向无关。</a:t>
            </a:r>
          </a:p>
        </p:txBody>
      </p:sp>
    </p:spTree>
    <p:extLst>
      <p:ext uri="{BB962C8B-B14F-4D97-AF65-F5344CB8AC3E}">
        <p14:creationId xmlns:p14="http://schemas.microsoft.com/office/powerpoint/2010/main" val="2714451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a:xfrm>
            <a:off x="462880" y="4603168"/>
            <a:ext cx="5932800" cy="4697243"/>
          </a:xfrm>
          <a:prstGeom prst="rect">
            <a:avLst/>
          </a:prstGeo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635600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3860349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latin typeface="+mn-ea"/>
                <a:ea typeface="+mn-ea"/>
              </a:rPr>
              <a:t>在</a:t>
            </a:r>
            <a:r>
              <a:rPr lang="en-US" altLang="zh-CN" dirty="0">
                <a:latin typeface="+mn-ea"/>
                <a:ea typeface="+mn-ea"/>
              </a:rPr>
              <a:t>C++</a:t>
            </a:r>
            <a:r>
              <a:rPr lang="zh-CN" altLang="en-US" dirty="0">
                <a:latin typeface="+mn-ea"/>
                <a:ea typeface="+mn-ea"/>
              </a:rPr>
              <a:t>中，函数式编程有许多优势和收益：</a:t>
            </a:r>
          </a:p>
          <a:p>
            <a:pPr marL="0" indent="0">
              <a:buNone/>
            </a:pPr>
            <a:r>
              <a:rPr lang="en-US" altLang="zh-CN" dirty="0">
                <a:latin typeface="+mn-ea"/>
                <a:ea typeface="+mn-ea"/>
              </a:rPr>
              <a:t>1. </a:t>
            </a:r>
            <a:r>
              <a:rPr lang="zh-CN" altLang="en-US" dirty="0">
                <a:latin typeface="+mn-ea"/>
                <a:ea typeface="+mn-ea"/>
              </a:rPr>
              <a:t>代码简洁性：函数式编程通常使用更少的代码来实现相同的功能，使代码更加简洁和易读。</a:t>
            </a:r>
          </a:p>
          <a:p>
            <a:pPr marL="0" indent="0">
              <a:buNone/>
            </a:pPr>
            <a:r>
              <a:rPr lang="en-US" altLang="zh-CN" dirty="0">
                <a:latin typeface="+mn-ea"/>
                <a:ea typeface="+mn-ea"/>
              </a:rPr>
              <a:t>2. </a:t>
            </a:r>
            <a:r>
              <a:rPr lang="zh-CN" altLang="en-US" dirty="0">
                <a:latin typeface="+mn-ea"/>
                <a:ea typeface="+mn-ea"/>
              </a:rPr>
              <a:t>可维护性：由于函数是纯函数且数据是不可变的，代码更容易理解和测试。这种特性使得代码的维护和调试更加方便。</a:t>
            </a:r>
          </a:p>
          <a:p>
            <a:pPr marL="0" indent="0">
              <a:buNone/>
            </a:pPr>
            <a:r>
              <a:rPr lang="en-US" altLang="zh-CN" dirty="0">
                <a:latin typeface="+mn-ea"/>
                <a:ea typeface="+mn-ea"/>
              </a:rPr>
              <a:t>3. </a:t>
            </a:r>
            <a:r>
              <a:rPr lang="zh-CN" altLang="en-US" dirty="0">
                <a:latin typeface="+mn-ea"/>
                <a:ea typeface="+mn-ea"/>
              </a:rPr>
              <a:t>可预测性：纯函数的行为是确定的，对于相同的输入总是产生相同的输出，因此我们可以更准确地预测代码的行为。</a:t>
            </a:r>
          </a:p>
          <a:p>
            <a:pPr marL="0" indent="0">
              <a:buNone/>
            </a:pPr>
            <a:r>
              <a:rPr lang="en-US" altLang="zh-CN" dirty="0">
                <a:latin typeface="+mn-ea"/>
                <a:ea typeface="+mn-ea"/>
              </a:rPr>
              <a:t>4. </a:t>
            </a:r>
            <a:r>
              <a:rPr lang="zh-CN" altLang="en-US" dirty="0">
                <a:latin typeface="+mn-ea"/>
                <a:ea typeface="+mn-ea"/>
              </a:rPr>
              <a:t>并发编程：由于函数式编程强调不可变性和无副作用，减少了并发编程中的数据竞争问题，使得多线程编程更加安全和高效。</a:t>
            </a:r>
          </a:p>
          <a:p>
            <a:pPr marL="0" indent="0">
              <a:buNone/>
            </a:pPr>
            <a:r>
              <a:rPr lang="en-US" altLang="zh-CN" dirty="0">
                <a:latin typeface="+mn-ea"/>
                <a:ea typeface="+mn-ea"/>
              </a:rPr>
              <a:t>5. </a:t>
            </a:r>
            <a:r>
              <a:rPr lang="zh-CN" altLang="en-US" dirty="0">
                <a:latin typeface="+mn-ea"/>
                <a:ea typeface="+mn-ea"/>
              </a:rPr>
              <a:t>代码复用性：函数式编程中的高阶函数和柯里化等概念使得代码更具复用性和组合性，可以更方便地构建复杂的功能。</a:t>
            </a:r>
          </a:p>
          <a:p>
            <a:pPr marL="0" indent="0">
              <a:buNone/>
            </a:pPr>
            <a:endParaRPr lang="zh-CN" altLang="en-US" dirty="0">
              <a:latin typeface="+mn-ea"/>
              <a:ea typeface="+mn-ea"/>
            </a:endParaRPr>
          </a:p>
          <a:p>
            <a:pPr marL="0" indent="0">
              <a:buNone/>
            </a:pPr>
            <a:r>
              <a:rPr lang="zh-CN" altLang="en-US" dirty="0">
                <a:latin typeface="+mn-ea"/>
                <a:ea typeface="+mn-ea"/>
              </a:rPr>
              <a:t>这些优势使得函数式编程在提高代码质量、减少错误和提高开发效率方面具有显著的收益。</a:t>
            </a:r>
          </a:p>
        </p:txBody>
      </p:sp>
    </p:spTree>
    <p:extLst>
      <p:ext uri="{BB962C8B-B14F-4D97-AF65-F5344CB8AC3E}">
        <p14:creationId xmlns:p14="http://schemas.microsoft.com/office/powerpoint/2010/main" val="273200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74550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16641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4220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cs typeface="+mn-cs"/>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89356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318087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180911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3537809348"/>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1158368970"/>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1142329"/>
      </p:ext>
    </p:extLst>
  </p:cSld>
  <p:clrMapOvr>
    <a:masterClrMapping/>
  </p:clrMapOvr>
  <p:extLst>
    <p:ext uri="{DCECCB84-F9BA-43D5-87BE-67443E8EF086}">
      <p15:sldGuideLst xmlns:p15="http://schemas.microsoft.com/office/powerpoint/2012/main">
        <p15:guide id="1" orient="horz" pos="9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51927885"/>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790833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186715288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5759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marL="0" marR="0" lvl="0" indent="0" algn="l" defTabSz="1001223" rtl="0" eaLnBrk="0" fontAlgn="ctr" latinLnBrk="0" hangingPunct="0">
              <a:lnSpc>
                <a:spcPct val="100000"/>
              </a:lnSpc>
              <a:spcBef>
                <a:spcPts val="0"/>
              </a:spcBef>
              <a:spcAft>
                <a:spcPts val="0"/>
              </a:spcAft>
              <a:buClrTx/>
              <a:buSzTx/>
              <a:buFontTx/>
              <a:buNone/>
              <a:tabLst/>
              <a:defRPr/>
            </a:pPr>
            <a:r>
              <a:rPr kumimoji="0" lang="zh-CN" altLang="en-US"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目录</a:t>
            </a:r>
          </a:p>
        </p:txBody>
      </p:sp>
    </p:spTree>
    <p:extLst>
      <p:ext uri="{BB962C8B-B14F-4D97-AF65-F5344CB8AC3E}">
        <p14:creationId xmlns:p14="http://schemas.microsoft.com/office/powerpoint/2010/main" val="3567051952"/>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marL="0" marR="0" lvl="0" indent="0" algn="l" defTabSz="1001223" rtl="0" eaLnBrk="0" fontAlgn="ctr" latinLnBrk="0" hangingPunct="0">
              <a:lnSpc>
                <a:spcPct val="100000"/>
              </a:lnSpc>
              <a:spcBef>
                <a:spcPct val="0"/>
              </a:spcBef>
              <a:spcAft>
                <a:spcPct val="0"/>
              </a:spcAft>
              <a:buClrTx/>
              <a:buSzTx/>
              <a:buFontTx/>
              <a:buNone/>
              <a:tabLst/>
              <a:defRPr/>
            </a:pPr>
            <a:r>
              <a:rPr kumimoji="0" lang="zh-CN" altLang="en-US" sz="3499" b="0" i="0" u="none" strike="noStrike" kern="1200" cap="none" spc="0" normalizeH="0" baseline="0" noProof="0" dirty="0">
                <a:ln>
                  <a:noFill/>
                </a:ln>
                <a:solidFill>
                  <a:prstClr val="black">
                    <a:lumMod val="75000"/>
                    <a:lumOff val="25000"/>
                  </a:prstClr>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marL="0" marR="0" lvl="0" indent="0" algn="l" defTabSz="914400" rtl="0" eaLnBrk="1" fontAlgn="ctr" latinLnBrk="0" hangingPunct="1">
              <a:lnSpc>
                <a:spcPct val="100000"/>
              </a:lnSpc>
              <a:spcBef>
                <a:spcPct val="50000"/>
              </a:spcBef>
              <a:spcAft>
                <a:spcPts val="0"/>
              </a:spcAft>
              <a:buClrTx/>
              <a:buSzTx/>
              <a:buFontTx/>
              <a:buNone/>
              <a:tabLst/>
              <a:defRPr/>
            </a:pPr>
            <a:r>
              <a:rPr kumimoji="0" lang="zh-CN" altLang="en-US" sz="3998"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16428987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940" b="0" i="0" u="none" strike="noStrike" kern="1200" cap="none" spc="0" normalizeH="0" baseline="0" noProof="0" dirty="0">
                <a:ln>
                  <a:noFill/>
                </a:ln>
                <a:solidFill>
                  <a:srgbClr val="1D1D1A"/>
                </a:solidFill>
                <a:effectLst/>
                <a:uLnTx/>
                <a:uFillTx/>
                <a:latin typeface="Arial" panose="020B0604020202020204"/>
                <a:ea typeface="+mn-ea"/>
                <a:cs typeface="+mn-cs"/>
              </a:rPr>
              <a:t>Thank you.</a:t>
            </a:r>
          </a:p>
        </p:txBody>
      </p:sp>
    </p:spTree>
    <p:extLst>
      <p:ext uri="{BB962C8B-B14F-4D97-AF65-F5344CB8AC3E}">
        <p14:creationId xmlns:p14="http://schemas.microsoft.com/office/powerpoint/2010/main" val="241022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133934459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marL="0" marR="0" lvl="0" indent="0" algn="l" defTabSz="1001223" rtl="0" eaLnBrk="0" fontAlgn="ctr" latinLnBrk="0" hangingPunct="0">
              <a:lnSpc>
                <a:spcPct val="100000"/>
              </a:lnSpc>
              <a:spcBef>
                <a:spcPts val="0"/>
              </a:spcBef>
              <a:spcAft>
                <a:spcPts val="0"/>
              </a:spcAft>
              <a:buClrTx/>
              <a:buSzTx/>
              <a:buFontTx/>
              <a:buNone/>
              <a:tabLst/>
              <a:defRPr/>
            </a:pPr>
            <a:r>
              <a:rPr kumimoji="0" lang="zh-CN" altLang="en-US"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目标</a:t>
            </a:r>
            <a:endParaRPr kumimoji="0" lang="en-US" altLang="zh-CN"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689873639"/>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marL="0" marR="0" lvl="0" indent="0" algn="l" defTabSz="1001223" rtl="0" eaLnBrk="0" fontAlgn="ctr" latinLnBrk="0" hangingPunct="0">
              <a:lnSpc>
                <a:spcPct val="100000"/>
              </a:lnSpc>
              <a:spcBef>
                <a:spcPts val="0"/>
              </a:spcBef>
              <a:spcAft>
                <a:spcPts val="0"/>
              </a:spcAft>
              <a:buClrTx/>
              <a:buSzTx/>
              <a:buFontTx/>
              <a:buNone/>
              <a:tabLst/>
              <a:defRPr/>
            </a:pPr>
            <a:r>
              <a:rPr kumimoji="0" lang="zh-CN" altLang="en-US"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目录</a:t>
            </a:r>
          </a:p>
        </p:txBody>
      </p:sp>
    </p:spTree>
    <p:extLst>
      <p:ext uri="{BB962C8B-B14F-4D97-AF65-F5344CB8AC3E}">
        <p14:creationId xmlns:p14="http://schemas.microsoft.com/office/powerpoint/2010/main" val="1341657800"/>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marL="0" marR="0" lvl="0" indent="0" algn="l" defTabSz="1001223" rtl="0" eaLnBrk="0" fontAlgn="ctr" latinLnBrk="0" hangingPunct="0">
              <a:lnSpc>
                <a:spcPct val="100000"/>
              </a:lnSpc>
              <a:spcBef>
                <a:spcPts val="0"/>
              </a:spcBef>
              <a:spcAft>
                <a:spcPts val="0"/>
              </a:spcAft>
              <a:buClrTx/>
              <a:buSzTx/>
              <a:buFontTx/>
              <a:buNone/>
              <a:tabLst/>
              <a:defRPr/>
            </a:pPr>
            <a:r>
              <a:rPr kumimoji="0" lang="zh-CN" altLang="en-US"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402092876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178051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41214895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940501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Tree>
    <p:extLst>
      <p:ext uri="{BB962C8B-B14F-4D97-AF65-F5344CB8AC3E}">
        <p14:creationId xmlns:p14="http://schemas.microsoft.com/office/powerpoint/2010/main" val="3931247581"/>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kumimoji="0" lang="en-US" sz="974" b="0" i="0" u="none" strike="noStrike" kern="1200" cap="none" spc="0" normalizeH="0" baseline="0" noProof="0" smtClean="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Tree>
    <p:extLst>
      <p:ext uri="{BB962C8B-B14F-4D97-AF65-F5344CB8AC3E}">
        <p14:creationId xmlns:p14="http://schemas.microsoft.com/office/powerpoint/2010/main" val="245422687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87" r:id="rId11"/>
    <p:sldLayoutId id="2147483688" r:id="rId12"/>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642">
          <p15:clr>
            <a:srgbClr val="F26B43"/>
          </p15:clr>
        </p15:guide>
        <p15:guide id="4" pos="7038">
          <p15:clr>
            <a:srgbClr val="F26B43"/>
          </p15:clr>
        </p15:guide>
        <p15:guide id="5" orient="horz" pos="2341">
          <p15:clr>
            <a:srgbClr val="F26B43"/>
          </p15:clr>
        </p15:guide>
        <p15:guide id="6" orient="horz" pos="3906">
          <p15:clr>
            <a:srgbClr val="F26B43"/>
          </p15:clr>
        </p15:guide>
        <p15:guide id="7" orient="horz" pos="1162">
          <p15:clr>
            <a:srgbClr val="F26B43"/>
          </p15:clr>
        </p15:guide>
        <p15:guide id="8" pos="3840">
          <p15:clr>
            <a:srgbClr val="F26B43"/>
          </p15:clr>
        </p15:guide>
        <p15:guide id="9" orient="horz" pos="731">
          <p15:clr>
            <a:srgbClr val="F26B43"/>
          </p15:clr>
        </p15:guide>
        <p15:guide id="10" orient="horz" pos="8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kumimoji="0" lang="en-US" sz="974" b="0" i="0" u="none" strike="noStrike" kern="1200" cap="none" spc="0" normalizeH="0" baseline="0" noProof="0" smtClean="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Tree>
    <p:extLst>
      <p:ext uri="{BB962C8B-B14F-4D97-AF65-F5344CB8AC3E}">
        <p14:creationId xmlns:p14="http://schemas.microsoft.com/office/powerpoint/2010/main" val="183330479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9"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219">
          <p15:clr>
            <a:srgbClr val="F26B43"/>
          </p15:clr>
        </p15:guide>
        <p15:guide id="3" orient="horz" pos="278">
          <p15:clr>
            <a:srgbClr val="F26B43"/>
          </p15:clr>
        </p15:guide>
        <p15:guide id="4" orient="horz" pos="3906">
          <p15:clr>
            <a:srgbClr val="F26B43"/>
          </p15:clr>
        </p15:guide>
        <p15:guide id="6" pos="3840">
          <p15:clr>
            <a:srgbClr val="F26B43"/>
          </p15:clr>
        </p15:guide>
        <p15:guide id="7" pos="461">
          <p15:clr>
            <a:srgbClr val="F26B43"/>
          </p15:clr>
        </p15:guide>
        <p15:guide id="8"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065"/>
              </a:lnSpc>
              <a:spcBef>
                <a:spcPts val="1000"/>
              </a:spcBef>
              <a:spcAft>
                <a:spcPts val="0"/>
              </a:spcAft>
              <a:buClrTx/>
              <a:buSzTx/>
              <a:buFont typeface="Arial" panose="020B0604020202020204" pitchFamily="34" charset="0"/>
              <a:buNone/>
              <a:tabLst/>
              <a:defRPr/>
            </a:pPr>
            <a:r>
              <a:rPr kumimoji="1" lang="en-US" altLang="zh-CN" sz="850" b="1"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t>Copyright©2020 Huawei Technologies Co., Ltd.</a:t>
            </a:r>
            <a:br>
              <a:rPr kumimoji="1" lang="en-US" altLang="zh-CN" sz="850" b="1"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br>
            <a:r>
              <a:rPr kumimoji="1" lang="en-US" altLang="zh-CN" sz="850" b="1"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t>All Rights Reserved.</a:t>
            </a:r>
            <a:br>
              <a:rPr kumimoji="1" lang="en-US" altLang="zh-CN" sz="779"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br>
            <a:br>
              <a:rPr kumimoji="1" lang="en-US" altLang="zh-CN" sz="779"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The information in this document may contain predictive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statements including, without limitation, statements regarding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the future financial and operating results, future product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portfolio, new technology, etc. There are a number of factors that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could cause actual results and developments to differ materially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from those expressed or implied in the predictive statements.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Therefore, such information is provided for reference purpose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only and constitutes neither an offer nor an acceptance. Huawei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may change the information at any time without notice. </a:t>
            </a:r>
          </a:p>
          <a:p>
            <a:pPr marL="0" marR="0" lvl="0" indent="0" algn="l" defTabSz="914400" rtl="0" eaLnBrk="1" fontAlgn="auto" latinLnBrk="0" hangingPunct="1">
              <a:lnSpc>
                <a:spcPts val="1065"/>
              </a:lnSpc>
              <a:spcBef>
                <a:spcPts val="1000"/>
              </a:spcBef>
              <a:spcAft>
                <a:spcPts val="0"/>
              </a:spcAft>
              <a:buClrTx/>
              <a:buSzTx/>
              <a:buFont typeface="Arial" panose="020B0604020202020204" pitchFamily="34" charset="0"/>
              <a:buNone/>
              <a:tabLst/>
              <a:defRPr/>
            </a:pPr>
            <a:endParaRPr kumimoji="1" lang="zh-CN" altLang="en-US" sz="779"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681"/>
              </a:lnSpc>
              <a:spcBef>
                <a:spcPts val="0"/>
              </a:spcBef>
              <a:spcAft>
                <a:spcPts val="0"/>
              </a:spcAft>
              <a:buClrTx/>
              <a:buSzTx/>
              <a:buFont typeface="Arial" panose="020B0604020202020204" pitchFamily="34" charset="0"/>
              <a:buNone/>
              <a:tabLst/>
              <a:defRPr/>
            </a:pPr>
            <a:r>
              <a:rPr kumimoji="1" lang="zh-CN" altLang="en-US" sz="1300" b="0" i="0" u="none" strike="noStrike" kern="1200" cap="none" spc="0" normalizeH="0" baseline="0" noProof="0" dirty="0">
                <a:ln>
                  <a:noFill/>
                </a:ln>
                <a:solidFill>
                  <a:srgbClr val="1D1D1B"/>
                </a:solidFill>
                <a:effectLst/>
                <a:uLnTx/>
                <a:uFillTx/>
                <a:latin typeface="Microsoft YaHei" charset="-122"/>
                <a:ea typeface="Microsoft YaHei" charset="-122"/>
                <a:cs typeface="Microsoft YaHei" charset="-122"/>
              </a:rPr>
              <a:t>把数字世界带入每个人、每个家庭、</a:t>
            </a:r>
            <a:br>
              <a:rPr kumimoji="1" lang="en-US" altLang="zh-CN" sz="1300" b="0" i="0" u="none" strike="noStrike" kern="1200" cap="none" spc="0" normalizeH="0" baseline="0" noProof="0" dirty="0">
                <a:ln>
                  <a:noFill/>
                </a:ln>
                <a:solidFill>
                  <a:srgbClr val="1D1D1B"/>
                </a:solidFill>
                <a:effectLst/>
                <a:uLnTx/>
                <a:uFillTx/>
                <a:latin typeface="Microsoft YaHei" charset="-122"/>
                <a:ea typeface="Microsoft YaHei" charset="-122"/>
                <a:cs typeface="Microsoft YaHei" charset="-122"/>
              </a:rPr>
            </a:br>
            <a:r>
              <a:rPr kumimoji="1" lang="zh-CN" altLang="en-US" sz="1300" b="0" i="0" u="none" strike="noStrike" kern="1200" cap="none" spc="0" normalizeH="0" baseline="0" noProof="0" dirty="0">
                <a:ln>
                  <a:noFill/>
                </a:ln>
                <a:solidFill>
                  <a:srgbClr val="1D1D1B"/>
                </a:solidFill>
                <a:effectLst/>
                <a:uLnTx/>
                <a:uFillTx/>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ts val="1294"/>
              </a:lnSpc>
              <a:spcBef>
                <a:spcPts val="1000"/>
              </a:spcBef>
              <a:spcAft>
                <a:spcPts val="0"/>
              </a:spcAft>
              <a:buClrTx/>
              <a:buSzTx/>
              <a:buFont typeface="Arial" panose="020B0604020202020204" pitchFamily="34" charset="0"/>
              <a:buNone/>
              <a:tabLst/>
              <a:defRPr/>
            </a:pPr>
            <a: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Bring digital to every person, home, and </a:t>
            </a:r>
            <a:b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organization for a fully connected, </a:t>
            </a:r>
            <a:b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intelligent world.</a:t>
            </a:r>
            <a:endParaRPr kumimoji="1" lang="zh-CN" altLang="en-US" sz="1200" b="0" i="0" u="none" strike="noStrike" kern="1200" cap="none" spc="0" normalizeH="0" baseline="0" noProof="0" dirty="0">
              <a:ln>
                <a:noFill/>
              </a:ln>
              <a:solidFill>
                <a:srgbClr val="1D1D1B"/>
              </a:solidFill>
              <a:effectLst/>
              <a:uLnTx/>
              <a:uFillTx/>
              <a:latin typeface="Arial" panose="020B0604020202020204"/>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2826084270"/>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F4342-AB1B-478E-B23E-A9902046ED17}"/>
              </a:ext>
            </a:extLst>
          </p:cNvPr>
          <p:cNvSpPr>
            <a:spLocks noGrp="1"/>
          </p:cNvSpPr>
          <p:nvPr>
            <p:ph type="ctrTitle"/>
          </p:nvPr>
        </p:nvSpPr>
        <p:spPr/>
        <p:txBody>
          <a:bodyPr/>
          <a:lstStyle/>
          <a:p>
            <a:r>
              <a:rPr lang="en-US" altLang="zh-CN" dirty="0"/>
              <a:t>C++</a:t>
            </a:r>
            <a:r>
              <a:rPr lang="zh-CN" altLang="en-US" dirty="0"/>
              <a:t>企业软件开发实践</a:t>
            </a:r>
          </a:p>
        </p:txBody>
      </p:sp>
      <p:sp>
        <p:nvSpPr>
          <p:cNvPr id="3" name="文本占位符 2">
            <a:extLst>
              <a:ext uri="{FF2B5EF4-FFF2-40B4-BE49-F238E27FC236}">
                <a16:creationId xmlns:a16="http://schemas.microsoft.com/office/drawing/2014/main" id="{963C0F2A-8F73-4E84-9CD7-74FA86AA58A9}"/>
              </a:ext>
            </a:extLst>
          </p:cNvPr>
          <p:cNvSpPr>
            <a:spLocks noGrp="1"/>
          </p:cNvSpPr>
          <p:nvPr>
            <p:ph type="body" sz="quarter" idx="10"/>
          </p:nvPr>
        </p:nvSpPr>
        <p:spPr/>
        <p:txBody>
          <a:bodyPr/>
          <a:lstStyle/>
          <a:p>
            <a:r>
              <a:rPr lang="zh-CN" altLang="en-US" sz="2200" dirty="0"/>
              <a:t>实验</a:t>
            </a:r>
            <a:r>
              <a:rPr lang="en-US" altLang="zh-CN" sz="2200" dirty="0"/>
              <a:t>3-2 </a:t>
            </a:r>
            <a:r>
              <a:rPr lang="zh-CN" altLang="en-US" sz="2200" dirty="0"/>
              <a:t>面向函数式编程 </a:t>
            </a:r>
            <a:r>
              <a:rPr lang="en-US" altLang="zh-CN" sz="2200" dirty="0"/>
              <a:t>Functional Programming</a:t>
            </a:r>
            <a:endParaRPr lang="zh-CN" altLang="en-US" sz="2200" dirty="0"/>
          </a:p>
          <a:p>
            <a:endParaRPr lang="zh-CN" altLang="en-US" dirty="0"/>
          </a:p>
        </p:txBody>
      </p:sp>
    </p:spTree>
    <p:extLst>
      <p:ext uri="{BB962C8B-B14F-4D97-AF65-F5344CB8AC3E}">
        <p14:creationId xmlns:p14="http://schemas.microsoft.com/office/powerpoint/2010/main" val="556810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函数式编程实现：</a:t>
            </a:r>
            <a:r>
              <a:rPr lang="en-US" altLang="zh-CN" dirty="0" err="1"/>
              <a:t>TurnLeftCommand</a:t>
            </a:r>
            <a:r>
              <a:rPr lang="zh-CN" altLang="en-US" dirty="0"/>
              <a:t>修改</a:t>
            </a:r>
          </a:p>
        </p:txBody>
      </p:sp>
      <p:sp>
        <p:nvSpPr>
          <p:cNvPr id="7" name="文本框 6">
            <a:extLst>
              <a:ext uri="{FF2B5EF4-FFF2-40B4-BE49-F238E27FC236}">
                <a16:creationId xmlns:a16="http://schemas.microsoft.com/office/drawing/2014/main" id="{9C14A688-F792-49A0-A5BB-FB194A356F7A}"/>
              </a:ext>
            </a:extLst>
          </p:cNvPr>
          <p:cNvSpPr txBox="1"/>
          <p:nvPr/>
        </p:nvSpPr>
        <p:spPr>
          <a:xfrm>
            <a:off x="731837" y="1134730"/>
            <a:ext cx="10728326" cy="4770537"/>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TurnLeftCommand</a:t>
            </a:r>
            <a:r>
              <a:rPr lang="en-US" altLang="zh-CN" sz="1600" b="0" dirty="0">
                <a:solidFill>
                  <a:srgbClr val="333333"/>
                </a:solidFill>
                <a:effectLst/>
              </a:rPr>
              <a:t> </a:t>
            </a:r>
            <a:r>
              <a:rPr lang="en-US" altLang="zh-CN" sz="1600" b="0" dirty="0">
                <a:solidFill>
                  <a:srgbClr val="7A3E9D"/>
                </a:solidFill>
                <a:effectLst/>
              </a:rPr>
              <a:t>final</a:t>
            </a:r>
            <a:r>
              <a:rPr lang="en-US" altLang="zh-CN" sz="1600" b="0" dirty="0">
                <a:solidFill>
                  <a:srgbClr val="333333"/>
                </a:solidFill>
                <a:effectLst/>
              </a:rPr>
              <a:t>  </a:t>
            </a:r>
            <a:r>
              <a:rPr lang="en-US" altLang="zh-CN" sz="1600" b="0" i="1" dirty="0">
                <a:solidFill>
                  <a:srgbClr val="AAAAAA"/>
                </a:solidFill>
                <a:effectLst/>
              </a:rPr>
              <a:t>// : public </a:t>
            </a:r>
            <a:r>
              <a:rPr lang="en-US" altLang="zh-CN" sz="1600" b="0" i="1" dirty="0" err="1">
                <a:solidFill>
                  <a:srgbClr val="AAAAAA"/>
                </a:solidFill>
                <a:effectLst/>
              </a:rPr>
              <a:t>ICommand</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i="1" dirty="0">
                <a:solidFill>
                  <a:srgbClr val="AAAAAA"/>
                </a:solidFill>
                <a:effectLst/>
              </a:rPr>
              <a:t>    // void </a:t>
            </a:r>
            <a:r>
              <a:rPr lang="en-US" altLang="zh-CN" sz="1600" b="0" i="1" dirty="0" err="1">
                <a:solidFill>
                  <a:srgbClr val="AAAAAA"/>
                </a:solidFill>
                <a:effectLst/>
              </a:rPr>
              <a:t>DoOperate</a:t>
            </a:r>
            <a:r>
              <a:rPr lang="en-US" altLang="zh-CN" sz="1600" b="0" i="1" dirty="0">
                <a:solidFill>
                  <a:srgbClr val="AAAAAA"/>
                </a:solidFill>
                <a:effectLst/>
              </a:rPr>
              <a:t>(</a:t>
            </a:r>
            <a:r>
              <a:rPr lang="en-US" altLang="zh-CN" sz="1600" b="0" i="1" dirty="0" err="1">
                <a:solidFill>
                  <a:srgbClr val="AAAAAA"/>
                </a:solidFill>
                <a:effectLst/>
              </a:rPr>
              <a:t>PoseHandler</a:t>
            </a:r>
            <a:r>
              <a:rPr lang="en-US" altLang="zh-CN" sz="1600" b="0" i="1" dirty="0">
                <a:solidFill>
                  <a:srgbClr val="AAAAAA"/>
                </a:solidFill>
                <a:effectLst/>
              </a:rPr>
              <a:t>&amp; </a:t>
            </a:r>
            <a:r>
              <a:rPr lang="en-US" altLang="zh-CN" sz="1600" b="0" i="1" dirty="0" err="1">
                <a:solidFill>
                  <a:srgbClr val="AAAAAA"/>
                </a:solidFill>
                <a:effectLst/>
              </a:rPr>
              <a:t>poseHandler</a:t>
            </a:r>
            <a:r>
              <a:rPr lang="en-US" altLang="zh-CN" sz="1600" b="0" i="1" dirty="0">
                <a:solidFill>
                  <a:srgbClr val="AAAAAA"/>
                </a:solidFill>
                <a:effectLst/>
              </a:rPr>
              <a:t>) const </a:t>
            </a:r>
            <a:r>
              <a:rPr lang="en-US" altLang="zh-CN" sz="1600" b="0" i="1" dirty="0" err="1">
                <a:solidFill>
                  <a:srgbClr val="AAAAAA"/>
                </a:solidFill>
                <a:effectLst/>
              </a:rPr>
              <a:t>noexcept</a:t>
            </a:r>
            <a:r>
              <a:rPr lang="en-US" altLang="zh-CN" sz="1600" b="0" i="1" dirty="0">
                <a:solidFill>
                  <a:srgbClr val="AAAAAA"/>
                </a:solidFill>
                <a:effectLst/>
              </a:rPr>
              <a:t> override</a:t>
            </a:r>
            <a:endParaRPr lang="en-US" altLang="zh-CN" sz="1600" b="0" dirty="0">
              <a:solidFill>
                <a:srgbClr val="333333"/>
              </a:solidFill>
              <a:effectLst/>
            </a:endParaRPr>
          </a:p>
          <a:p>
            <a:r>
              <a:rPr lang="en-US" altLang="zh-CN" sz="1600" b="0" i="1" dirty="0">
                <a:solidFill>
                  <a:srgbClr val="AAAAAA"/>
                </a:solidFill>
                <a:effectLst/>
              </a:rPr>
              <a:t>    // {</a:t>
            </a:r>
            <a:endParaRPr lang="en-US" altLang="zh-CN" sz="1600" b="0" dirty="0">
              <a:solidFill>
                <a:srgbClr val="333333"/>
              </a:solidFill>
              <a:effectLst/>
            </a:endParaRPr>
          </a:p>
          <a:p>
            <a:r>
              <a:rPr lang="en-US" altLang="zh-CN" sz="1600" b="0" i="1" dirty="0">
                <a:solidFill>
                  <a:srgbClr val="AAAAAA"/>
                </a:solidFill>
                <a:effectLst/>
              </a:rPr>
              <a:t>    //     if (</a:t>
            </a:r>
            <a:r>
              <a:rPr lang="en-US" altLang="zh-CN" sz="1600" b="0" i="1" dirty="0" err="1">
                <a:solidFill>
                  <a:srgbClr val="AAAAAA"/>
                </a:solidFill>
                <a:effectLst/>
              </a:rPr>
              <a:t>poseHandler.IsFast</a:t>
            </a:r>
            <a:r>
              <a:rPr lang="en-US" altLang="zh-CN" sz="1600" b="0" i="1" dirty="0">
                <a:solidFill>
                  <a:srgbClr val="AAAAAA"/>
                </a:solidFill>
                <a:effectLst/>
              </a:rPr>
              <a:t>()) {</a:t>
            </a:r>
            <a:endParaRPr lang="en-US" altLang="zh-CN" sz="1600" b="0" dirty="0">
              <a:solidFill>
                <a:srgbClr val="333333"/>
              </a:solidFill>
              <a:effectLst/>
            </a:endParaRPr>
          </a:p>
          <a:p>
            <a:r>
              <a:rPr lang="en-US" altLang="zh-CN" sz="1600" b="0" i="1" dirty="0">
                <a:solidFill>
                  <a:srgbClr val="AAAAAA"/>
                </a:solidFill>
                <a:effectLst/>
              </a:rPr>
              <a:t>    //         </a:t>
            </a:r>
            <a:r>
              <a:rPr lang="en-US" altLang="zh-CN" sz="1600" b="0" i="1" dirty="0" err="1">
                <a:solidFill>
                  <a:srgbClr val="AAAAAA"/>
                </a:solidFill>
                <a:effectLst/>
              </a:rPr>
              <a:t>poseHandler.Move</a:t>
            </a:r>
            <a:r>
              <a:rPr lang="en-US" altLang="zh-CN" sz="1600" b="0" i="1" dirty="0">
                <a:solidFill>
                  <a:srgbClr val="AAAAAA"/>
                </a:solidFill>
                <a:effectLst/>
              </a:rPr>
              <a:t>();</a:t>
            </a:r>
            <a:endParaRPr lang="en-US" altLang="zh-CN" sz="1600" b="0" dirty="0">
              <a:solidFill>
                <a:srgbClr val="333333"/>
              </a:solidFill>
              <a:effectLst/>
            </a:endParaRPr>
          </a:p>
          <a:p>
            <a:r>
              <a:rPr lang="en-US" altLang="zh-CN" sz="1600" b="0" i="1" dirty="0">
                <a:solidFill>
                  <a:srgbClr val="AAAAAA"/>
                </a:solidFill>
                <a:effectLst/>
              </a:rPr>
              <a:t>    //     }</a:t>
            </a:r>
            <a:endParaRPr lang="en-US" altLang="zh-CN" sz="1600" b="0" dirty="0">
              <a:solidFill>
                <a:srgbClr val="333333"/>
              </a:solidFill>
              <a:effectLst/>
            </a:endParaRPr>
          </a:p>
          <a:p>
            <a:br>
              <a:rPr lang="en-US" altLang="zh-CN" sz="1600" b="0" dirty="0">
                <a:solidFill>
                  <a:srgbClr val="333333"/>
                </a:solidFill>
                <a:effectLst/>
              </a:rPr>
            </a:br>
            <a:r>
              <a:rPr lang="en-US" altLang="zh-CN" sz="1600" b="0" i="1" dirty="0">
                <a:solidFill>
                  <a:srgbClr val="AAAAAA"/>
                </a:solidFill>
                <a:effectLst/>
              </a:rPr>
              <a:t>    //     </a:t>
            </a:r>
            <a:r>
              <a:rPr lang="en-US" altLang="zh-CN" sz="1600" b="0" i="1" dirty="0" err="1">
                <a:solidFill>
                  <a:srgbClr val="AAAAAA"/>
                </a:solidFill>
                <a:effectLst/>
              </a:rPr>
              <a:t>poseHandler.TurnLeft</a:t>
            </a:r>
            <a:r>
              <a:rPr lang="en-US" altLang="zh-CN" sz="1600" b="0" i="1" dirty="0">
                <a:solidFill>
                  <a:srgbClr val="AAAAAA"/>
                </a:solidFill>
                <a:effectLst/>
              </a:rPr>
              <a:t>();</a:t>
            </a:r>
            <a:endParaRPr lang="en-US" altLang="zh-CN" sz="1600" b="0" dirty="0">
              <a:solidFill>
                <a:srgbClr val="333333"/>
              </a:solidFill>
              <a:effectLst/>
            </a:endParaRPr>
          </a:p>
          <a:p>
            <a:r>
              <a:rPr lang="en-US" altLang="zh-CN" sz="1600" b="0" i="1" dirty="0">
                <a:solidFill>
                  <a:srgbClr val="AAAAAA"/>
                </a:solidFill>
                <a:effectLst/>
              </a:rPr>
              <a:t>    // }</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777777"/>
                </a:solidFill>
                <a:effectLst/>
              </a:rPr>
              <a:t>&amp;</a:t>
            </a:r>
            <a:r>
              <a:rPr lang="en-US" altLang="zh-CN" sz="1600" b="0" dirty="0">
                <a:solidFill>
                  <a:srgbClr val="333333"/>
                </a:solidFill>
                <a:effectLst/>
              </a:rPr>
              <a:t> </a:t>
            </a:r>
            <a:r>
              <a:rPr lang="en-US" altLang="zh-CN" sz="1600" b="0" dirty="0" err="1">
                <a:solidFill>
                  <a:srgbClr val="333333"/>
                </a:solidFill>
                <a:effectLst/>
              </a:rPr>
              <a:t>poseHandler</a:t>
            </a:r>
            <a:r>
              <a:rPr lang="en-US" altLang="zh-CN" sz="1600" b="0" dirty="0">
                <a:solidFill>
                  <a:srgbClr val="777777"/>
                </a:solidFill>
                <a:effectLst/>
              </a:rPr>
              <a:t>)&gt;</a:t>
            </a:r>
            <a:r>
              <a:rPr lang="en-US" altLang="zh-CN" sz="1600" b="0" dirty="0">
                <a:solidFill>
                  <a:srgbClr val="333333"/>
                </a:solidFill>
                <a:effectLst/>
              </a:rPr>
              <a:t> </a:t>
            </a:r>
            <a:r>
              <a:rPr lang="en-US" altLang="zh-CN" sz="1600" b="0" dirty="0">
                <a:solidFill>
                  <a:srgbClr val="7A3E9D"/>
                </a:solidFill>
                <a:effectLst/>
              </a:rPr>
              <a:t>operate</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333333"/>
                </a:solidFill>
                <a:effectLst/>
              </a:rPr>
              <a:t>noexcept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IsFast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Move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TurnLeft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extLst>
      <p:ext uri="{BB962C8B-B14F-4D97-AF65-F5344CB8AC3E}">
        <p14:creationId xmlns:p14="http://schemas.microsoft.com/office/powerpoint/2010/main" val="975125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函数式编程实现：</a:t>
            </a:r>
            <a:r>
              <a:rPr lang="en-US" altLang="zh-CN" dirty="0" err="1"/>
              <a:t>TurnRightCommand</a:t>
            </a:r>
            <a:r>
              <a:rPr lang="zh-CN" altLang="en-US" dirty="0"/>
              <a:t>修改</a:t>
            </a:r>
          </a:p>
        </p:txBody>
      </p:sp>
      <p:sp>
        <p:nvSpPr>
          <p:cNvPr id="7" name="文本框 6">
            <a:extLst>
              <a:ext uri="{FF2B5EF4-FFF2-40B4-BE49-F238E27FC236}">
                <a16:creationId xmlns:a16="http://schemas.microsoft.com/office/drawing/2014/main" id="{9C14A688-F792-49A0-A5BB-FB194A356F7A}"/>
              </a:ext>
            </a:extLst>
          </p:cNvPr>
          <p:cNvSpPr txBox="1"/>
          <p:nvPr/>
        </p:nvSpPr>
        <p:spPr>
          <a:xfrm>
            <a:off x="731838" y="1143187"/>
            <a:ext cx="10627114" cy="5016758"/>
          </a:xfrm>
          <a:prstGeom prst="rect">
            <a:avLst/>
          </a:prstGeom>
          <a:solidFill>
            <a:schemeClr val="bg1">
              <a:lumMod val="85000"/>
            </a:schemeClr>
          </a:solidFill>
        </p:spPr>
        <p:txBody>
          <a:bodyPr wrap="square">
            <a:spAutoFit/>
          </a:bodyPr>
          <a:lstStyle/>
          <a:p>
            <a:r>
              <a:rPr lang="en-US" altLang="zh-CN" sz="1600" b="0" dirty="0">
                <a:solidFill>
                  <a:srgbClr val="7A3E9D"/>
                </a:solidFill>
                <a:effectLst/>
                <a:latin typeface="Consolas" panose="020B0609020204030204" pitchFamily="49" charset="0"/>
              </a:rPr>
              <a:t>class</a:t>
            </a:r>
            <a:r>
              <a:rPr lang="en-US" altLang="zh-CN" sz="1600" b="0" dirty="0">
                <a:solidFill>
                  <a:srgbClr val="333333"/>
                </a:solidFill>
                <a:effectLst/>
                <a:latin typeface="Consolas" panose="020B0609020204030204" pitchFamily="49" charset="0"/>
              </a:rPr>
              <a:t> </a:t>
            </a:r>
            <a:r>
              <a:rPr lang="en-US" altLang="zh-CN" sz="1600" b="1" dirty="0" err="1">
                <a:solidFill>
                  <a:srgbClr val="7A3E9D"/>
                </a:solidFill>
                <a:effectLst/>
                <a:latin typeface="Consolas" panose="020B0609020204030204" pitchFamily="49" charset="0"/>
              </a:rPr>
              <a:t>TurnRightCommand</a:t>
            </a:r>
            <a:r>
              <a:rPr lang="en-US" altLang="zh-CN" sz="1600" b="0" dirty="0">
                <a:solidFill>
                  <a:srgbClr val="333333"/>
                </a:solidFill>
                <a:effectLst/>
                <a:latin typeface="Consolas" panose="020B0609020204030204" pitchFamily="49" charset="0"/>
              </a:rPr>
              <a:t> </a:t>
            </a:r>
            <a:r>
              <a:rPr lang="en-US" altLang="zh-CN" sz="1600" b="0" dirty="0">
                <a:solidFill>
                  <a:srgbClr val="7A3E9D"/>
                </a:solidFill>
                <a:effectLst/>
                <a:latin typeface="Consolas" panose="020B0609020204030204" pitchFamily="49" charset="0"/>
              </a:rPr>
              <a:t>final</a:t>
            </a:r>
            <a:r>
              <a:rPr lang="en-US" altLang="zh-CN" sz="1600" b="0" dirty="0">
                <a:solidFill>
                  <a:srgbClr val="333333"/>
                </a:solidFill>
                <a:effectLst/>
                <a:latin typeface="Consolas" panose="020B0609020204030204" pitchFamily="49" charset="0"/>
              </a:rPr>
              <a:t>  </a:t>
            </a:r>
            <a:r>
              <a:rPr lang="en-US" altLang="zh-CN" sz="1600" b="0" i="1" dirty="0">
                <a:solidFill>
                  <a:srgbClr val="AAAAAA"/>
                </a:solidFill>
                <a:effectLst/>
                <a:latin typeface="Consolas" panose="020B0609020204030204" pitchFamily="49" charset="0"/>
              </a:rPr>
              <a:t>// : public </a:t>
            </a:r>
            <a:r>
              <a:rPr lang="en-US" altLang="zh-CN" sz="1600" b="0" i="1" dirty="0" err="1">
                <a:solidFill>
                  <a:srgbClr val="AAAAAA"/>
                </a:solidFill>
                <a:effectLst/>
                <a:latin typeface="Consolas" panose="020B0609020204030204" pitchFamily="49" charset="0"/>
              </a:rPr>
              <a:t>ICommand</a:t>
            </a:r>
            <a:endParaRPr lang="en-US" altLang="zh-CN" sz="1600" b="0" dirty="0">
              <a:solidFill>
                <a:srgbClr val="333333"/>
              </a:solidFill>
              <a:effectLst/>
              <a:latin typeface="Consolas" panose="020B0609020204030204" pitchFamily="49" charset="0"/>
            </a:endParaRPr>
          </a:p>
          <a:p>
            <a:r>
              <a:rPr lang="en-US" altLang="zh-CN" sz="1600" b="0" dirty="0">
                <a:solidFill>
                  <a:srgbClr val="777777"/>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a:p>
            <a:r>
              <a:rPr lang="en-US" altLang="zh-CN" sz="1600" b="0" dirty="0">
                <a:solidFill>
                  <a:srgbClr val="7A3E9D"/>
                </a:solidFill>
                <a:effectLst/>
                <a:latin typeface="Consolas" panose="020B0609020204030204" pitchFamily="49" charset="0"/>
              </a:rPr>
              <a:t>public</a:t>
            </a:r>
            <a:r>
              <a:rPr lang="en-US" altLang="zh-CN" sz="1600" b="0" dirty="0">
                <a:solidFill>
                  <a:srgbClr val="777777"/>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a:p>
            <a:r>
              <a:rPr lang="en-US" altLang="zh-CN" sz="1600" b="0" i="1" dirty="0">
                <a:solidFill>
                  <a:srgbClr val="AAAAAA"/>
                </a:solidFill>
                <a:effectLst/>
                <a:latin typeface="Consolas" panose="020B0609020204030204" pitchFamily="49" charset="0"/>
              </a:rPr>
              <a:t>    // void </a:t>
            </a:r>
            <a:r>
              <a:rPr lang="en-US" altLang="zh-CN" sz="1600" b="0" i="1" dirty="0" err="1">
                <a:solidFill>
                  <a:srgbClr val="AAAAAA"/>
                </a:solidFill>
                <a:effectLst/>
                <a:latin typeface="Consolas" panose="020B0609020204030204" pitchFamily="49" charset="0"/>
              </a:rPr>
              <a:t>DoOperate</a:t>
            </a:r>
            <a:r>
              <a:rPr lang="en-US" altLang="zh-CN" sz="1600" b="0" i="1" dirty="0">
                <a:solidFill>
                  <a:srgbClr val="AAAAAA"/>
                </a:solidFill>
                <a:effectLst/>
                <a:latin typeface="Consolas" panose="020B0609020204030204" pitchFamily="49" charset="0"/>
              </a:rPr>
              <a:t>(</a:t>
            </a:r>
            <a:r>
              <a:rPr lang="en-US" altLang="zh-CN" sz="1600" b="0" i="1" dirty="0" err="1">
                <a:solidFill>
                  <a:srgbClr val="AAAAAA"/>
                </a:solidFill>
                <a:effectLst/>
                <a:latin typeface="Consolas" panose="020B0609020204030204" pitchFamily="49" charset="0"/>
              </a:rPr>
              <a:t>PoseHandler</a:t>
            </a:r>
            <a:r>
              <a:rPr lang="en-US" altLang="zh-CN" sz="1600" b="0" i="1" dirty="0">
                <a:solidFill>
                  <a:srgbClr val="AAAAAA"/>
                </a:solidFill>
                <a:effectLst/>
                <a:latin typeface="Consolas" panose="020B0609020204030204" pitchFamily="49" charset="0"/>
              </a:rPr>
              <a:t>&amp; </a:t>
            </a:r>
            <a:r>
              <a:rPr lang="en-US" altLang="zh-CN" sz="1600" b="0" i="1" dirty="0" err="1">
                <a:solidFill>
                  <a:srgbClr val="AAAAAA"/>
                </a:solidFill>
                <a:effectLst/>
                <a:latin typeface="Consolas" panose="020B0609020204030204" pitchFamily="49" charset="0"/>
              </a:rPr>
              <a:t>poseHandler</a:t>
            </a:r>
            <a:r>
              <a:rPr lang="en-US" altLang="zh-CN" sz="1600" b="0" i="1" dirty="0">
                <a:solidFill>
                  <a:srgbClr val="AAAAAA"/>
                </a:solidFill>
                <a:effectLst/>
                <a:latin typeface="Consolas" panose="020B0609020204030204" pitchFamily="49" charset="0"/>
              </a:rPr>
              <a:t>) const </a:t>
            </a:r>
            <a:r>
              <a:rPr lang="en-US" altLang="zh-CN" sz="1600" b="0" i="1" dirty="0" err="1">
                <a:solidFill>
                  <a:srgbClr val="AAAAAA"/>
                </a:solidFill>
                <a:effectLst/>
                <a:latin typeface="Consolas" panose="020B0609020204030204" pitchFamily="49" charset="0"/>
              </a:rPr>
              <a:t>noexcept</a:t>
            </a:r>
            <a:r>
              <a:rPr lang="en-US" altLang="zh-CN" sz="1600" b="0" i="1" dirty="0">
                <a:solidFill>
                  <a:srgbClr val="AAAAAA"/>
                </a:solidFill>
                <a:effectLst/>
                <a:latin typeface="Consolas" panose="020B0609020204030204" pitchFamily="49" charset="0"/>
              </a:rPr>
              <a:t> override</a:t>
            </a:r>
            <a:endParaRPr lang="en-US" altLang="zh-CN" sz="1600" b="0" dirty="0">
              <a:solidFill>
                <a:srgbClr val="333333"/>
              </a:solidFill>
              <a:effectLst/>
              <a:latin typeface="Consolas" panose="020B0609020204030204" pitchFamily="49" charset="0"/>
            </a:endParaRPr>
          </a:p>
          <a:p>
            <a:r>
              <a:rPr lang="en-US" altLang="zh-CN" sz="1600" b="0" i="1" dirty="0">
                <a:solidFill>
                  <a:srgbClr val="AAAAAA"/>
                </a:solidFill>
                <a:effectLst/>
                <a:latin typeface="Consolas" panose="020B0609020204030204" pitchFamily="49" charset="0"/>
              </a:rPr>
              <a:t>    // {</a:t>
            </a:r>
            <a:endParaRPr lang="en-US" altLang="zh-CN" sz="1600" b="0" dirty="0">
              <a:solidFill>
                <a:srgbClr val="333333"/>
              </a:solidFill>
              <a:effectLst/>
              <a:latin typeface="Consolas" panose="020B0609020204030204" pitchFamily="49" charset="0"/>
            </a:endParaRPr>
          </a:p>
          <a:p>
            <a:r>
              <a:rPr lang="en-US" altLang="zh-CN" sz="1600" b="0" i="1" dirty="0">
                <a:solidFill>
                  <a:srgbClr val="AAAAAA"/>
                </a:solidFill>
                <a:effectLst/>
                <a:latin typeface="Consolas" panose="020B0609020204030204" pitchFamily="49" charset="0"/>
              </a:rPr>
              <a:t>    //     if (</a:t>
            </a:r>
            <a:r>
              <a:rPr lang="en-US" altLang="zh-CN" sz="1600" b="0" i="1" dirty="0" err="1">
                <a:solidFill>
                  <a:srgbClr val="AAAAAA"/>
                </a:solidFill>
                <a:effectLst/>
                <a:latin typeface="Consolas" panose="020B0609020204030204" pitchFamily="49" charset="0"/>
              </a:rPr>
              <a:t>poseHandler.IsFast</a:t>
            </a:r>
            <a:r>
              <a:rPr lang="en-US" altLang="zh-CN" sz="1600" b="0" i="1" dirty="0">
                <a:solidFill>
                  <a:srgbClr val="AAAAAA"/>
                </a:solidFill>
                <a:effectLst/>
                <a:latin typeface="Consolas" panose="020B0609020204030204" pitchFamily="49" charset="0"/>
              </a:rPr>
              <a:t>()) {</a:t>
            </a:r>
            <a:endParaRPr lang="en-US" altLang="zh-CN" sz="1600" b="0" dirty="0">
              <a:solidFill>
                <a:srgbClr val="333333"/>
              </a:solidFill>
              <a:effectLst/>
              <a:latin typeface="Consolas" panose="020B0609020204030204" pitchFamily="49" charset="0"/>
            </a:endParaRPr>
          </a:p>
          <a:p>
            <a:r>
              <a:rPr lang="en-US" altLang="zh-CN" sz="1600" b="0" i="1" dirty="0">
                <a:solidFill>
                  <a:srgbClr val="AAAAAA"/>
                </a:solidFill>
                <a:effectLst/>
                <a:latin typeface="Consolas" panose="020B0609020204030204" pitchFamily="49" charset="0"/>
              </a:rPr>
              <a:t>    //         </a:t>
            </a:r>
            <a:r>
              <a:rPr lang="en-US" altLang="zh-CN" sz="1600" b="0" i="1" dirty="0" err="1">
                <a:solidFill>
                  <a:srgbClr val="AAAAAA"/>
                </a:solidFill>
                <a:effectLst/>
                <a:latin typeface="Consolas" panose="020B0609020204030204" pitchFamily="49" charset="0"/>
              </a:rPr>
              <a:t>poseHandler.Move</a:t>
            </a:r>
            <a:r>
              <a:rPr lang="en-US" altLang="zh-CN" sz="1600" b="0" i="1" dirty="0">
                <a:solidFill>
                  <a:srgbClr val="AAAAAA"/>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a:p>
            <a:r>
              <a:rPr lang="en-US" altLang="zh-CN" sz="1600" b="0" i="1" dirty="0">
                <a:solidFill>
                  <a:srgbClr val="AAAAAA"/>
                </a:solidFill>
                <a:effectLst/>
                <a:latin typeface="Consolas" panose="020B0609020204030204" pitchFamily="49" charset="0"/>
              </a:rPr>
              <a:t>    //     }</a:t>
            </a:r>
            <a:endParaRPr lang="en-US" altLang="zh-CN" sz="1600" b="0" dirty="0">
              <a:solidFill>
                <a:srgbClr val="333333"/>
              </a:solidFill>
              <a:effectLst/>
              <a:latin typeface="Consolas" panose="020B0609020204030204" pitchFamily="49" charset="0"/>
            </a:endParaRPr>
          </a:p>
          <a:p>
            <a:br>
              <a:rPr lang="en-US" altLang="zh-CN" sz="1600" b="0" dirty="0">
                <a:solidFill>
                  <a:srgbClr val="333333"/>
                </a:solidFill>
                <a:effectLst/>
                <a:latin typeface="Consolas" panose="020B0609020204030204" pitchFamily="49" charset="0"/>
              </a:rPr>
            </a:br>
            <a:r>
              <a:rPr lang="en-US" altLang="zh-CN" sz="1600" b="0" i="1" dirty="0">
                <a:solidFill>
                  <a:srgbClr val="AAAAAA"/>
                </a:solidFill>
                <a:effectLst/>
                <a:latin typeface="Consolas" panose="020B0609020204030204" pitchFamily="49" charset="0"/>
              </a:rPr>
              <a:t>    //     </a:t>
            </a:r>
            <a:r>
              <a:rPr lang="en-US" altLang="zh-CN" sz="1600" b="0" i="1" dirty="0" err="1">
                <a:solidFill>
                  <a:srgbClr val="AAAAAA"/>
                </a:solidFill>
                <a:effectLst/>
                <a:latin typeface="Consolas" panose="020B0609020204030204" pitchFamily="49" charset="0"/>
              </a:rPr>
              <a:t>poseHandler.TurnRight</a:t>
            </a:r>
            <a:r>
              <a:rPr lang="en-US" altLang="zh-CN" sz="1600" b="0" i="1" dirty="0">
                <a:solidFill>
                  <a:srgbClr val="AAAAAA"/>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a:p>
            <a:r>
              <a:rPr lang="en-US" altLang="zh-CN" sz="1600" b="0" i="1" dirty="0">
                <a:solidFill>
                  <a:srgbClr val="AAAAAA"/>
                </a:solidFill>
                <a:effectLst/>
                <a:latin typeface="Consolas" panose="020B0609020204030204" pitchFamily="49" charset="0"/>
              </a:rPr>
              <a:t>    // }</a:t>
            </a:r>
            <a:endParaRPr lang="en-US" altLang="zh-CN" sz="1600" b="0" dirty="0">
              <a:solidFill>
                <a:srgbClr val="333333"/>
              </a:solidFill>
              <a:effectLst/>
              <a:latin typeface="Consolas" panose="020B0609020204030204" pitchFamily="49" charset="0"/>
            </a:endParaRPr>
          </a:p>
          <a:p>
            <a:r>
              <a:rPr lang="en-US" altLang="zh-CN" sz="1600" b="0" dirty="0">
                <a:solidFill>
                  <a:srgbClr val="333333"/>
                </a:solidFill>
                <a:effectLst/>
                <a:latin typeface="Consolas" panose="020B0609020204030204" pitchFamily="49" charset="0"/>
              </a:rPr>
              <a:t>    </a:t>
            </a:r>
            <a:r>
              <a:rPr lang="en-US" altLang="zh-CN" sz="1600" b="0" dirty="0">
                <a:solidFill>
                  <a:srgbClr val="4B69C6"/>
                </a:solidFill>
                <a:effectLst/>
                <a:latin typeface="Consolas" panose="020B0609020204030204" pitchFamily="49" charset="0"/>
              </a:rPr>
              <a:t>const</a:t>
            </a:r>
            <a:r>
              <a:rPr lang="en-US" altLang="zh-CN" sz="1600" b="0" dirty="0">
                <a:solidFill>
                  <a:srgbClr val="333333"/>
                </a:solidFill>
                <a:effectLst/>
                <a:latin typeface="Consolas" panose="020B0609020204030204" pitchFamily="49" charset="0"/>
              </a:rPr>
              <a:t> </a:t>
            </a:r>
            <a:r>
              <a:rPr lang="en-US" altLang="zh-CN" sz="1600" b="1" dirty="0">
                <a:solidFill>
                  <a:srgbClr val="7A3E9D"/>
                </a:solidFill>
                <a:effectLst/>
                <a:latin typeface="Consolas" panose="020B0609020204030204" pitchFamily="49" charset="0"/>
              </a:rPr>
              <a:t>std</a:t>
            </a:r>
            <a:r>
              <a:rPr lang="en-US" altLang="zh-CN" sz="1600" b="0" dirty="0">
                <a:solidFill>
                  <a:srgbClr val="777777"/>
                </a:solidFill>
                <a:effectLst/>
                <a:latin typeface="Consolas" panose="020B0609020204030204" pitchFamily="49" charset="0"/>
              </a:rPr>
              <a:t>::</a:t>
            </a:r>
            <a:r>
              <a:rPr lang="en-US" altLang="zh-CN" sz="1600" b="1" dirty="0">
                <a:solidFill>
                  <a:srgbClr val="7A3E9D"/>
                </a:solidFill>
                <a:effectLst/>
                <a:latin typeface="Consolas" panose="020B0609020204030204" pitchFamily="49" charset="0"/>
              </a:rPr>
              <a:t>function</a:t>
            </a:r>
            <a:r>
              <a:rPr lang="en-US" altLang="zh-CN" sz="1600" b="0" dirty="0">
                <a:solidFill>
                  <a:srgbClr val="777777"/>
                </a:solidFill>
                <a:effectLst/>
                <a:latin typeface="Consolas" panose="020B0609020204030204" pitchFamily="49" charset="0"/>
              </a:rPr>
              <a:t>&lt;</a:t>
            </a:r>
            <a:r>
              <a:rPr lang="en-US" altLang="zh-CN" sz="1600" b="0" dirty="0">
                <a:solidFill>
                  <a:srgbClr val="7A3E9D"/>
                </a:solidFill>
                <a:effectLst/>
                <a:latin typeface="Consolas" panose="020B0609020204030204" pitchFamily="49" charset="0"/>
              </a:rPr>
              <a:t>void</a:t>
            </a:r>
            <a:r>
              <a:rPr lang="en-US" altLang="zh-CN" sz="1600" b="0" dirty="0">
                <a:solidFill>
                  <a:srgbClr val="777777"/>
                </a:solidFill>
                <a:effectLst/>
                <a:latin typeface="Consolas" panose="020B0609020204030204" pitchFamily="49" charset="0"/>
              </a:rPr>
              <a:t>(</a:t>
            </a:r>
            <a:r>
              <a:rPr lang="en-US" altLang="zh-CN" sz="1600" b="1" dirty="0" err="1">
                <a:solidFill>
                  <a:srgbClr val="7A3E9D"/>
                </a:solidFill>
                <a:effectLst/>
                <a:latin typeface="Consolas" panose="020B0609020204030204" pitchFamily="49" charset="0"/>
              </a:rPr>
              <a:t>PoseHandler</a:t>
            </a:r>
            <a:r>
              <a:rPr lang="en-US" altLang="zh-CN" sz="1600" b="0" dirty="0">
                <a:solidFill>
                  <a:srgbClr val="777777"/>
                </a:solidFill>
                <a:effectLst/>
                <a:latin typeface="Consolas" panose="020B0609020204030204" pitchFamily="49" charset="0"/>
              </a:rPr>
              <a:t>&amp;</a:t>
            </a:r>
            <a:r>
              <a:rPr lang="en-US" altLang="zh-CN" sz="1600" b="0" dirty="0">
                <a:solidFill>
                  <a:srgbClr val="333333"/>
                </a:solidFill>
                <a:effectLst/>
                <a:latin typeface="Consolas" panose="020B0609020204030204" pitchFamily="49" charset="0"/>
              </a:rPr>
              <a:t> </a:t>
            </a:r>
            <a:r>
              <a:rPr lang="en-US" altLang="zh-CN" sz="1600" b="0" dirty="0" err="1">
                <a:solidFill>
                  <a:srgbClr val="333333"/>
                </a:solidFill>
                <a:effectLst/>
                <a:latin typeface="Consolas" panose="020B0609020204030204" pitchFamily="49" charset="0"/>
              </a:rPr>
              <a:t>poseHandler</a:t>
            </a:r>
            <a:r>
              <a:rPr lang="en-US" altLang="zh-CN" sz="1600" b="0" dirty="0">
                <a:solidFill>
                  <a:srgbClr val="777777"/>
                </a:solidFill>
                <a:effectLst/>
                <a:latin typeface="Consolas" panose="020B0609020204030204" pitchFamily="49" charset="0"/>
              </a:rPr>
              <a:t>)&gt;</a:t>
            </a:r>
            <a:r>
              <a:rPr lang="en-US" altLang="zh-CN" sz="1600" b="0" dirty="0">
                <a:solidFill>
                  <a:srgbClr val="333333"/>
                </a:solidFill>
                <a:effectLst/>
                <a:latin typeface="Consolas" panose="020B0609020204030204" pitchFamily="49" charset="0"/>
              </a:rPr>
              <a:t> </a:t>
            </a:r>
            <a:r>
              <a:rPr lang="en-US" altLang="zh-CN" sz="1600" b="0" dirty="0">
                <a:solidFill>
                  <a:srgbClr val="7A3E9D"/>
                </a:solidFill>
                <a:effectLst/>
                <a:latin typeface="Consolas" panose="020B0609020204030204" pitchFamily="49" charset="0"/>
              </a:rPr>
              <a:t>operate</a:t>
            </a:r>
            <a:r>
              <a:rPr lang="en-US" altLang="zh-CN" sz="1600" b="0" dirty="0">
                <a:solidFill>
                  <a:srgbClr val="333333"/>
                </a:solidFill>
                <a:effectLst/>
                <a:latin typeface="Consolas" panose="020B0609020204030204" pitchFamily="49" charset="0"/>
              </a:rPr>
              <a:t> </a:t>
            </a:r>
            <a:r>
              <a:rPr lang="en-US" altLang="zh-CN" sz="1600" b="0" dirty="0">
                <a:solidFill>
                  <a:srgbClr val="777777"/>
                </a:solidFill>
                <a:effectLst/>
                <a:latin typeface="Consolas" panose="020B0609020204030204" pitchFamily="49" charset="0"/>
              </a:rPr>
              <a:t>=</a:t>
            </a:r>
            <a:r>
              <a:rPr lang="en-US" altLang="zh-CN" sz="1600" b="0" dirty="0">
                <a:solidFill>
                  <a:srgbClr val="333333"/>
                </a:solidFill>
                <a:effectLst/>
                <a:latin typeface="Consolas" panose="020B0609020204030204" pitchFamily="49" charset="0"/>
              </a:rPr>
              <a:t> </a:t>
            </a:r>
            <a:r>
              <a:rPr lang="en-US" altLang="zh-CN" sz="1600" b="0" dirty="0">
                <a:solidFill>
                  <a:srgbClr val="777777"/>
                </a:solidFill>
                <a:effectLst/>
                <a:latin typeface="Consolas" panose="020B0609020204030204" pitchFamily="49" charset="0"/>
              </a:rPr>
              <a:t>[](</a:t>
            </a:r>
            <a:r>
              <a:rPr lang="en-US" altLang="zh-CN" sz="1600" b="1" dirty="0" err="1">
                <a:solidFill>
                  <a:srgbClr val="7A3E9D"/>
                </a:solidFill>
                <a:effectLst/>
                <a:latin typeface="Consolas" panose="020B0609020204030204" pitchFamily="49" charset="0"/>
              </a:rPr>
              <a:t>PoseHandler</a:t>
            </a:r>
            <a:r>
              <a:rPr lang="en-US" altLang="zh-CN" sz="1600" b="0" dirty="0">
                <a:solidFill>
                  <a:srgbClr val="4B69C6"/>
                </a:solidFill>
                <a:effectLst/>
                <a:latin typeface="Consolas" panose="020B0609020204030204" pitchFamily="49" charset="0"/>
              </a:rPr>
              <a:t>&amp;</a:t>
            </a:r>
            <a:r>
              <a:rPr lang="en-US" altLang="zh-CN" sz="1600" b="0" dirty="0">
                <a:solidFill>
                  <a:srgbClr val="333333"/>
                </a:solidFill>
                <a:effectLst/>
                <a:latin typeface="Consolas" panose="020B0609020204030204" pitchFamily="49" charset="0"/>
              </a:rPr>
              <a:t> </a:t>
            </a:r>
            <a:r>
              <a:rPr lang="en-US" altLang="zh-CN" sz="1600" b="0" dirty="0" err="1">
                <a:solidFill>
                  <a:srgbClr val="7A3E9D"/>
                </a:solidFill>
                <a:effectLst/>
                <a:latin typeface="Consolas" panose="020B0609020204030204" pitchFamily="49" charset="0"/>
              </a:rPr>
              <a:t>poseHandler</a:t>
            </a:r>
            <a:r>
              <a:rPr lang="en-US" altLang="zh-CN" sz="1600" b="0" dirty="0">
                <a:solidFill>
                  <a:srgbClr val="777777"/>
                </a:solidFill>
                <a:effectLst/>
                <a:latin typeface="Consolas" panose="020B0609020204030204" pitchFamily="49" charset="0"/>
              </a:rPr>
              <a:t>)</a:t>
            </a:r>
            <a:r>
              <a:rPr lang="en-US" altLang="zh-CN" sz="1600" b="0" dirty="0">
                <a:solidFill>
                  <a:srgbClr val="333333"/>
                </a:solidFill>
                <a:effectLst/>
                <a:latin typeface="Consolas" panose="020B0609020204030204" pitchFamily="49" charset="0"/>
              </a:rPr>
              <a:t> </a:t>
            </a:r>
            <a:r>
              <a:rPr lang="en-US" altLang="zh-CN" sz="1600" b="0" dirty="0" err="1">
                <a:solidFill>
                  <a:srgbClr val="333333"/>
                </a:solidFill>
                <a:effectLst/>
                <a:latin typeface="Consolas" panose="020B0609020204030204" pitchFamily="49" charset="0"/>
              </a:rPr>
              <a:t>noexcept</a:t>
            </a:r>
            <a:r>
              <a:rPr lang="en-US" altLang="zh-CN" sz="1600" b="0" dirty="0">
                <a:solidFill>
                  <a:srgbClr val="333333"/>
                </a:solidFill>
                <a:effectLst/>
                <a:latin typeface="Consolas" panose="020B0609020204030204" pitchFamily="49" charset="0"/>
              </a:rPr>
              <a:t> </a:t>
            </a:r>
            <a:r>
              <a:rPr lang="en-US" altLang="zh-CN" sz="1600" b="0" dirty="0">
                <a:solidFill>
                  <a:srgbClr val="777777"/>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a:p>
            <a:r>
              <a:rPr lang="en-US" altLang="zh-CN" sz="1600" b="0" dirty="0">
                <a:solidFill>
                  <a:srgbClr val="333333"/>
                </a:solidFill>
                <a:effectLst/>
                <a:latin typeface="Consolas" panose="020B0609020204030204" pitchFamily="49" charset="0"/>
              </a:rPr>
              <a:t>        </a:t>
            </a:r>
            <a:r>
              <a:rPr lang="en-US" altLang="zh-CN" sz="1600" b="0" dirty="0">
                <a:solidFill>
                  <a:srgbClr val="4B69C6"/>
                </a:solidFill>
                <a:effectLst/>
                <a:latin typeface="Consolas" panose="020B0609020204030204" pitchFamily="49" charset="0"/>
              </a:rPr>
              <a:t>if</a:t>
            </a:r>
            <a:r>
              <a:rPr lang="en-US" altLang="zh-CN" sz="1600" b="0" dirty="0">
                <a:solidFill>
                  <a:srgbClr val="333333"/>
                </a:solidFill>
                <a:effectLst/>
                <a:latin typeface="Consolas" panose="020B0609020204030204" pitchFamily="49" charset="0"/>
              </a:rPr>
              <a:t> </a:t>
            </a:r>
            <a:r>
              <a:rPr lang="en-US" altLang="zh-CN" sz="1600" b="0" dirty="0">
                <a:solidFill>
                  <a:srgbClr val="777777"/>
                </a:solidFill>
                <a:effectLst/>
                <a:latin typeface="Consolas" panose="020B0609020204030204" pitchFamily="49" charset="0"/>
              </a:rPr>
              <a:t>(</a:t>
            </a:r>
            <a:r>
              <a:rPr lang="en-US" altLang="zh-CN" sz="1600" b="0" dirty="0" err="1">
                <a:solidFill>
                  <a:srgbClr val="7A3E9D"/>
                </a:solidFill>
                <a:effectLst/>
                <a:latin typeface="Consolas" panose="020B0609020204030204" pitchFamily="49" charset="0"/>
              </a:rPr>
              <a:t>poseHandler</a:t>
            </a:r>
            <a:r>
              <a:rPr lang="en-US" altLang="zh-CN" sz="1600" b="0" dirty="0" err="1">
                <a:solidFill>
                  <a:srgbClr val="777777"/>
                </a:solidFill>
                <a:effectLst/>
                <a:latin typeface="Consolas" panose="020B0609020204030204" pitchFamily="49" charset="0"/>
              </a:rPr>
              <a:t>.</a:t>
            </a:r>
            <a:r>
              <a:rPr lang="en-US" altLang="zh-CN" sz="1600" b="1" dirty="0" err="1">
                <a:solidFill>
                  <a:srgbClr val="AA3731"/>
                </a:solidFill>
                <a:effectLst/>
                <a:latin typeface="Consolas" panose="020B0609020204030204" pitchFamily="49" charset="0"/>
              </a:rPr>
              <a:t>IsFast</a:t>
            </a:r>
            <a:r>
              <a:rPr lang="en-US" altLang="zh-CN" sz="1600" b="0" dirty="0">
                <a:solidFill>
                  <a:srgbClr val="777777"/>
                </a:solidFill>
                <a:effectLst/>
                <a:latin typeface="Consolas" panose="020B0609020204030204" pitchFamily="49" charset="0"/>
              </a:rPr>
              <a:t>())</a:t>
            </a:r>
            <a:r>
              <a:rPr lang="en-US" altLang="zh-CN" sz="1600" b="0" dirty="0">
                <a:solidFill>
                  <a:srgbClr val="333333"/>
                </a:solidFill>
                <a:effectLst/>
                <a:latin typeface="Consolas" panose="020B0609020204030204" pitchFamily="49" charset="0"/>
              </a:rPr>
              <a:t> </a:t>
            </a:r>
            <a:r>
              <a:rPr lang="en-US" altLang="zh-CN" sz="1600" b="0" dirty="0">
                <a:solidFill>
                  <a:srgbClr val="777777"/>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a:p>
            <a:r>
              <a:rPr lang="en-US" altLang="zh-CN" sz="1600" b="0" dirty="0">
                <a:solidFill>
                  <a:srgbClr val="333333"/>
                </a:solidFill>
                <a:effectLst/>
                <a:latin typeface="Consolas" panose="020B0609020204030204" pitchFamily="49" charset="0"/>
              </a:rPr>
              <a:t>            </a:t>
            </a:r>
            <a:r>
              <a:rPr lang="en-US" altLang="zh-CN" sz="1600" b="0" dirty="0" err="1">
                <a:solidFill>
                  <a:srgbClr val="7A3E9D"/>
                </a:solidFill>
                <a:effectLst/>
                <a:latin typeface="Consolas" panose="020B0609020204030204" pitchFamily="49" charset="0"/>
              </a:rPr>
              <a:t>poseHandler</a:t>
            </a:r>
            <a:r>
              <a:rPr lang="en-US" altLang="zh-CN" sz="1600" b="0" dirty="0" err="1">
                <a:solidFill>
                  <a:srgbClr val="777777"/>
                </a:solidFill>
                <a:effectLst/>
                <a:latin typeface="Consolas" panose="020B0609020204030204" pitchFamily="49" charset="0"/>
              </a:rPr>
              <a:t>.</a:t>
            </a:r>
            <a:r>
              <a:rPr lang="en-US" altLang="zh-CN" sz="1600" b="1" dirty="0" err="1">
                <a:solidFill>
                  <a:srgbClr val="AA3731"/>
                </a:solidFill>
                <a:effectLst/>
                <a:latin typeface="Consolas" panose="020B0609020204030204" pitchFamily="49" charset="0"/>
              </a:rPr>
              <a:t>Move</a:t>
            </a:r>
            <a:r>
              <a:rPr lang="en-US" altLang="zh-CN" sz="1600" b="0" dirty="0">
                <a:solidFill>
                  <a:srgbClr val="777777"/>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a:p>
            <a:r>
              <a:rPr lang="en-US" altLang="zh-CN" sz="1600" b="0" dirty="0">
                <a:solidFill>
                  <a:srgbClr val="333333"/>
                </a:solidFill>
                <a:effectLst/>
                <a:latin typeface="Consolas" panose="020B0609020204030204" pitchFamily="49" charset="0"/>
              </a:rPr>
              <a:t>        </a:t>
            </a:r>
            <a:r>
              <a:rPr lang="en-US" altLang="zh-CN" sz="1600" b="0" dirty="0">
                <a:solidFill>
                  <a:srgbClr val="777777"/>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a:p>
            <a:br>
              <a:rPr lang="en-US" altLang="zh-CN" sz="1600" b="0" dirty="0">
                <a:solidFill>
                  <a:srgbClr val="333333"/>
                </a:solidFill>
                <a:effectLst/>
                <a:latin typeface="Consolas" panose="020B0609020204030204" pitchFamily="49" charset="0"/>
              </a:rPr>
            </a:br>
            <a:r>
              <a:rPr lang="en-US" altLang="zh-CN" sz="1600" b="0" dirty="0">
                <a:solidFill>
                  <a:srgbClr val="333333"/>
                </a:solidFill>
                <a:effectLst/>
                <a:latin typeface="Consolas" panose="020B0609020204030204" pitchFamily="49" charset="0"/>
              </a:rPr>
              <a:t>        </a:t>
            </a:r>
            <a:r>
              <a:rPr lang="en-US" altLang="zh-CN" sz="1600" b="0" dirty="0" err="1">
                <a:solidFill>
                  <a:srgbClr val="7A3E9D"/>
                </a:solidFill>
                <a:effectLst/>
                <a:latin typeface="Consolas" panose="020B0609020204030204" pitchFamily="49" charset="0"/>
              </a:rPr>
              <a:t>poseHandler</a:t>
            </a:r>
            <a:r>
              <a:rPr lang="en-US" altLang="zh-CN" sz="1600" b="0" dirty="0" err="1">
                <a:solidFill>
                  <a:srgbClr val="777777"/>
                </a:solidFill>
                <a:effectLst/>
                <a:latin typeface="Consolas" panose="020B0609020204030204" pitchFamily="49" charset="0"/>
              </a:rPr>
              <a:t>.</a:t>
            </a:r>
            <a:r>
              <a:rPr lang="en-US" altLang="zh-CN" sz="1600" b="1" dirty="0" err="1">
                <a:solidFill>
                  <a:srgbClr val="AA3731"/>
                </a:solidFill>
                <a:effectLst/>
                <a:latin typeface="Consolas" panose="020B0609020204030204" pitchFamily="49" charset="0"/>
              </a:rPr>
              <a:t>TurnRight</a:t>
            </a:r>
            <a:r>
              <a:rPr lang="en-US" altLang="zh-CN" sz="1600" b="0" dirty="0">
                <a:solidFill>
                  <a:srgbClr val="777777"/>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a:p>
            <a:r>
              <a:rPr lang="en-US" altLang="zh-CN" sz="1600" b="0" dirty="0">
                <a:solidFill>
                  <a:srgbClr val="333333"/>
                </a:solidFill>
                <a:effectLst/>
                <a:latin typeface="Consolas" panose="020B0609020204030204" pitchFamily="49" charset="0"/>
              </a:rPr>
              <a:t>    </a:t>
            </a:r>
            <a:r>
              <a:rPr lang="en-US" altLang="zh-CN" sz="1600" b="0" dirty="0">
                <a:solidFill>
                  <a:srgbClr val="777777"/>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a:p>
            <a:r>
              <a:rPr lang="en-US" altLang="zh-CN" sz="1600" b="0" dirty="0">
                <a:solidFill>
                  <a:srgbClr val="777777"/>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94840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函数式编程实现：</a:t>
            </a:r>
            <a:r>
              <a:rPr lang="en-US" altLang="zh-CN" dirty="0" err="1"/>
              <a:t>FastCommand</a:t>
            </a:r>
            <a:r>
              <a:rPr lang="zh-CN" altLang="en-US" dirty="0"/>
              <a:t>修改</a:t>
            </a:r>
          </a:p>
        </p:txBody>
      </p:sp>
      <p:sp>
        <p:nvSpPr>
          <p:cNvPr id="7" name="文本框 6">
            <a:extLst>
              <a:ext uri="{FF2B5EF4-FFF2-40B4-BE49-F238E27FC236}">
                <a16:creationId xmlns:a16="http://schemas.microsoft.com/office/drawing/2014/main" id="{9C14A688-F792-49A0-A5BB-FB194A356F7A}"/>
              </a:ext>
            </a:extLst>
          </p:cNvPr>
          <p:cNvSpPr txBox="1"/>
          <p:nvPr/>
        </p:nvSpPr>
        <p:spPr>
          <a:xfrm>
            <a:off x="731838" y="1277002"/>
            <a:ext cx="10627114" cy="2800767"/>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FastCommand</a:t>
            </a:r>
            <a:r>
              <a:rPr lang="en-US" altLang="zh-CN" sz="1600" b="0" dirty="0">
                <a:solidFill>
                  <a:srgbClr val="333333"/>
                </a:solidFill>
                <a:effectLst/>
              </a:rPr>
              <a:t> </a:t>
            </a:r>
            <a:r>
              <a:rPr lang="en-US" altLang="zh-CN" sz="1600" b="0" dirty="0">
                <a:solidFill>
                  <a:srgbClr val="7A3E9D"/>
                </a:solidFill>
                <a:effectLst/>
              </a:rPr>
              <a:t>final</a:t>
            </a:r>
            <a:r>
              <a:rPr lang="en-US" altLang="zh-CN" sz="1600" b="0" dirty="0">
                <a:solidFill>
                  <a:srgbClr val="333333"/>
                </a:solidFill>
                <a:effectLst/>
              </a:rPr>
              <a:t> </a:t>
            </a:r>
            <a:r>
              <a:rPr lang="en-US" altLang="zh-CN" sz="1600" b="0" i="1" dirty="0">
                <a:solidFill>
                  <a:srgbClr val="AAAAAA"/>
                </a:solidFill>
                <a:effectLst/>
              </a:rPr>
              <a:t>// : public </a:t>
            </a:r>
            <a:r>
              <a:rPr lang="en-US" altLang="zh-CN" sz="1600" b="0" i="1" dirty="0" err="1">
                <a:solidFill>
                  <a:srgbClr val="AAAAAA"/>
                </a:solidFill>
                <a:effectLst/>
              </a:rPr>
              <a:t>ICommand</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i="1" dirty="0">
                <a:solidFill>
                  <a:srgbClr val="AAAAAA"/>
                </a:solidFill>
                <a:effectLst/>
              </a:rPr>
              <a:t>    // void </a:t>
            </a:r>
            <a:r>
              <a:rPr lang="en-US" altLang="zh-CN" sz="1600" b="0" i="1" dirty="0" err="1">
                <a:solidFill>
                  <a:srgbClr val="AAAAAA"/>
                </a:solidFill>
                <a:effectLst/>
              </a:rPr>
              <a:t>DoOperate</a:t>
            </a:r>
            <a:r>
              <a:rPr lang="en-US" altLang="zh-CN" sz="1600" b="0" i="1" dirty="0">
                <a:solidFill>
                  <a:srgbClr val="AAAAAA"/>
                </a:solidFill>
                <a:effectLst/>
              </a:rPr>
              <a:t>(</a:t>
            </a:r>
            <a:r>
              <a:rPr lang="en-US" altLang="zh-CN" sz="1600" b="0" i="1" dirty="0" err="1">
                <a:solidFill>
                  <a:srgbClr val="AAAAAA"/>
                </a:solidFill>
                <a:effectLst/>
              </a:rPr>
              <a:t>PoseHandler</a:t>
            </a:r>
            <a:r>
              <a:rPr lang="en-US" altLang="zh-CN" sz="1600" b="0" i="1" dirty="0">
                <a:solidFill>
                  <a:srgbClr val="AAAAAA"/>
                </a:solidFill>
                <a:effectLst/>
              </a:rPr>
              <a:t>&amp; </a:t>
            </a:r>
            <a:r>
              <a:rPr lang="en-US" altLang="zh-CN" sz="1600" b="0" i="1" dirty="0" err="1">
                <a:solidFill>
                  <a:srgbClr val="AAAAAA"/>
                </a:solidFill>
                <a:effectLst/>
              </a:rPr>
              <a:t>poseHandler</a:t>
            </a:r>
            <a:r>
              <a:rPr lang="en-US" altLang="zh-CN" sz="1600" b="0" i="1" dirty="0">
                <a:solidFill>
                  <a:srgbClr val="AAAAAA"/>
                </a:solidFill>
                <a:effectLst/>
              </a:rPr>
              <a:t>) const </a:t>
            </a:r>
            <a:r>
              <a:rPr lang="en-US" altLang="zh-CN" sz="1600" b="0" i="1" dirty="0" err="1">
                <a:solidFill>
                  <a:srgbClr val="AAAAAA"/>
                </a:solidFill>
                <a:effectLst/>
              </a:rPr>
              <a:t>noexcept</a:t>
            </a:r>
            <a:r>
              <a:rPr lang="en-US" altLang="zh-CN" sz="1600" b="0" i="1" dirty="0">
                <a:solidFill>
                  <a:srgbClr val="AAAAAA"/>
                </a:solidFill>
                <a:effectLst/>
              </a:rPr>
              <a:t> override</a:t>
            </a:r>
            <a:endParaRPr lang="en-US" altLang="zh-CN" sz="1600" b="0" dirty="0">
              <a:solidFill>
                <a:srgbClr val="333333"/>
              </a:solidFill>
              <a:effectLst/>
            </a:endParaRPr>
          </a:p>
          <a:p>
            <a:r>
              <a:rPr lang="en-US" altLang="zh-CN" sz="1600" b="0" i="1" dirty="0">
                <a:solidFill>
                  <a:srgbClr val="AAAAAA"/>
                </a:solidFill>
                <a:effectLst/>
              </a:rPr>
              <a:t>    // {</a:t>
            </a:r>
            <a:endParaRPr lang="en-US" altLang="zh-CN" sz="1600" b="0" dirty="0">
              <a:solidFill>
                <a:srgbClr val="333333"/>
              </a:solidFill>
              <a:effectLst/>
            </a:endParaRPr>
          </a:p>
          <a:p>
            <a:r>
              <a:rPr lang="en-US" altLang="zh-CN" sz="1600" b="0" i="1" dirty="0">
                <a:solidFill>
                  <a:srgbClr val="AAAAAA"/>
                </a:solidFill>
                <a:effectLst/>
              </a:rPr>
              <a:t>    //     </a:t>
            </a:r>
            <a:r>
              <a:rPr lang="en-US" altLang="zh-CN" sz="1600" b="0" i="1" dirty="0" err="1">
                <a:solidFill>
                  <a:srgbClr val="AAAAAA"/>
                </a:solidFill>
                <a:effectLst/>
              </a:rPr>
              <a:t>poseHandler.Fast</a:t>
            </a:r>
            <a:r>
              <a:rPr lang="en-US" altLang="zh-CN" sz="1600" b="0" i="1" dirty="0">
                <a:solidFill>
                  <a:srgbClr val="AAAAAA"/>
                </a:solidFill>
                <a:effectLst/>
              </a:rPr>
              <a:t>();</a:t>
            </a:r>
            <a:endParaRPr lang="en-US" altLang="zh-CN" sz="1600" b="0" dirty="0">
              <a:solidFill>
                <a:srgbClr val="333333"/>
              </a:solidFill>
              <a:effectLst/>
            </a:endParaRPr>
          </a:p>
          <a:p>
            <a:r>
              <a:rPr lang="en-US" altLang="zh-CN" sz="1600" b="0" i="1" dirty="0">
                <a:solidFill>
                  <a:srgbClr val="AAAAAA"/>
                </a:solidFill>
                <a:effectLst/>
              </a:rPr>
              <a:t>    // }</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777777"/>
                </a:solidFill>
                <a:effectLst/>
              </a:rPr>
              <a:t>&amp;</a:t>
            </a:r>
            <a:r>
              <a:rPr lang="en-US" altLang="zh-CN" sz="1600" b="0" dirty="0">
                <a:solidFill>
                  <a:srgbClr val="333333"/>
                </a:solidFill>
                <a:effectLst/>
              </a:rPr>
              <a:t> </a:t>
            </a:r>
            <a:r>
              <a:rPr lang="en-US" altLang="zh-CN" sz="1600" b="0" dirty="0" err="1">
                <a:solidFill>
                  <a:srgbClr val="333333"/>
                </a:solidFill>
                <a:effectLst/>
              </a:rPr>
              <a:t>poseHandler</a:t>
            </a:r>
            <a:r>
              <a:rPr lang="en-US" altLang="zh-CN" sz="1600" b="0" dirty="0">
                <a:solidFill>
                  <a:srgbClr val="777777"/>
                </a:solidFill>
                <a:effectLst/>
              </a:rPr>
              <a:t>)&gt;</a:t>
            </a:r>
            <a:r>
              <a:rPr lang="en-US" altLang="zh-CN" sz="1600" b="0" dirty="0">
                <a:solidFill>
                  <a:srgbClr val="333333"/>
                </a:solidFill>
                <a:effectLst/>
              </a:rPr>
              <a:t> operate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333333"/>
                </a:solidFill>
                <a:effectLst/>
              </a:rPr>
              <a:t>noexcept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Fast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extLst>
      <p:ext uri="{BB962C8B-B14F-4D97-AF65-F5344CB8AC3E}">
        <p14:creationId xmlns:p14="http://schemas.microsoft.com/office/powerpoint/2010/main" val="3545180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31838" y="138538"/>
            <a:ext cx="10728325" cy="485982"/>
          </a:xfrm>
        </p:spPr>
        <p:txBody>
          <a:bodyPr/>
          <a:lstStyle/>
          <a:p>
            <a:r>
              <a:rPr lang="zh-CN" altLang="en-US" dirty="0"/>
              <a:t>函数式编程实现：表驱动修改</a:t>
            </a:r>
          </a:p>
        </p:txBody>
      </p:sp>
      <p:sp>
        <p:nvSpPr>
          <p:cNvPr id="2" name="文本占位符 1">
            <a:extLst>
              <a:ext uri="{FF2B5EF4-FFF2-40B4-BE49-F238E27FC236}">
                <a16:creationId xmlns:a16="http://schemas.microsoft.com/office/drawing/2014/main" id="{39F56507-8549-4367-AB90-04A18A2FB3D3}"/>
              </a:ext>
            </a:extLst>
          </p:cNvPr>
          <p:cNvSpPr>
            <a:spLocks noGrp="1"/>
          </p:cNvSpPr>
          <p:nvPr>
            <p:ph type="body" sz="quarter" idx="10"/>
          </p:nvPr>
        </p:nvSpPr>
        <p:spPr>
          <a:xfrm>
            <a:off x="448911" y="624520"/>
            <a:ext cx="2379354" cy="669538"/>
          </a:xfrm>
        </p:spPr>
        <p:txBody>
          <a:bodyPr/>
          <a:lstStyle/>
          <a:p>
            <a:pPr marL="0" indent="0">
              <a:buNone/>
            </a:pPr>
            <a:r>
              <a:rPr lang="en-US" altLang="zh-CN" dirty="0"/>
              <a:t>ExecutorImpl.cpp</a:t>
            </a:r>
            <a:endParaRPr lang="zh-CN" altLang="en-US" dirty="0"/>
          </a:p>
        </p:txBody>
      </p:sp>
      <p:sp>
        <p:nvSpPr>
          <p:cNvPr id="7" name="文本框 6">
            <a:extLst>
              <a:ext uri="{FF2B5EF4-FFF2-40B4-BE49-F238E27FC236}">
                <a16:creationId xmlns:a16="http://schemas.microsoft.com/office/drawing/2014/main" id="{9C14A688-F792-49A0-A5BB-FB194A356F7A}"/>
              </a:ext>
            </a:extLst>
          </p:cNvPr>
          <p:cNvSpPr txBox="1"/>
          <p:nvPr/>
        </p:nvSpPr>
        <p:spPr>
          <a:xfrm>
            <a:off x="2828265" y="724280"/>
            <a:ext cx="8735549" cy="5509200"/>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err="1">
                <a:solidFill>
                  <a:srgbClr val="333333"/>
                </a:solidFill>
                <a:effectLst/>
              </a:rPr>
              <a:t>unordered_map</a:t>
            </a:r>
            <a:r>
              <a:rPr lang="en-US" altLang="zh-CN" sz="1600" b="0" dirty="0">
                <a:solidFill>
                  <a:srgbClr val="777777"/>
                </a:solidFill>
                <a:effectLst/>
              </a:rPr>
              <a:t>&lt;</a:t>
            </a:r>
            <a:r>
              <a:rPr lang="en-US" altLang="zh-CN" sz="1600" b="0" dirty="0">
                <a:solidFill>
                  <a:srgbClr val="7A3E9D"/>
                </a:solidFill>
                <a:effectLst/>
              </a:rPr>
              <a:t>char</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333333"/>
                </a:solidFill>
                <a:effectLst/>
              </a:rPr>
              <a:t> </a:t>
            </a:r>
            <a:r>
              <a:rPr lang="en-US" altLang="zh-CN" sz="1600" b="0" dirty="0">
                <a:solidFill>
                  <a:srgbClr val="777777"/>
                </a:solidFill>
                <a:effectLst/>
              </a:rPr>
              <a:t>&amp;</a:t>
            </a:r>
            <a:r>
              <a:rPr lang="en-US" altLang="zh-CN" sz="1600" b="0" dirty="0">
                <a:solidFill>
                  <a:srgbClr val="333333"/>
                </a:solidFill>
                <a:effectLst/>
              </a:rPr>
              <a:t> </a:t>
            </a:r>
            <a:r>
              <a:rPr lang="en-US" altLang="zh-CN" sz="1600" b="0" dirty="0" err="1">
                <a:solidFill>
                  <a:srgbClr val="333333"/>
                </a:solidFill>
                <a:effectLst/>
              </a:rPr>
              <a:t>poseHandler</a:t>
            </a:r>
            <a:r>
              <a:rPr lang="en-US" altLang="zh-CN" sz="1600" b="0" dirty="0">
                <a:solidFill>
                  <a:srgbClr val="777777"/>
                </a:solidFill>
                <a:effectLst/>
              </a:rPr>
              <a:t>)&gt;&gt;</a:t>
            </a:r>
            <a:r>
              <a:rPr lang="en-US" altLang="zh-CN" sz="1600" b="0" dirty="0">
                <a:solidFill>
                  <a:srgbClr val="333333"/>
                </a:solidFill>
                <a:effectLst/>
              </a:rPr>
              <a:t> </a:t>
            </a:r>
            <a:r>
              <a:rPr lang="en-US" altLang="zh-CN" sz="1600" b="0" dirty="0" err="1">
                <a:solidFill>
                  <a:srgbClr val="333333"/>
                </a:solidFill>
                <a:effectLst/>
              </a:rPr>
              <a:t>cmderMap</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333333"/>
                </a:solidFill>
                <a:effectLst/>
              </a:rPr>
              <a:t>MoveCommand</a:t>
            </a:r>
            <a:r>
              <a:rPr lang="en-US" altLang="zh-CN" sz="1600" b="0" dirty="0">
                <a:solidFill>
                  <a:srgbClr val="333333"/>
                </a:solidFill>
                <a:effectLst/>
              </a:rPr>
              <a:t> </a:t>
            </a:r>
            <a:r>
              <a:rPr lang="en-US" altLang="zh-CN" sz="1600" b="0" dirty="0" err="1">
                <a:solidFill>
                  <a:srgbClr val="333333"/>
                </a:solidFill>
                <a:effectLst/>
              </a:rPr>
              <a:t>moveCommand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M</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moveCommand</a:t>
            </a:r>
            <a:r>
              <a:rPr lang="en-US" altLang="zh-CN" sz="1600" b="0" dirty="0" err="1">
                <a:solidFill>
                  <a:srgbClr val="777777"/>
                </a:solidFill>
                <a:effectLst/>
              </a:rPr>
              <a:t>.</a:t>
            </a:r>
            <a:r>
              <a:rPr lang="en-US" altLang="zh-CN" sz="1600" b="0" dirty="0" err="1">
                <a:solidFill>
                  <a:srgbClr val="7A3E9D"/>
                </a:solidFill>
                <a:effectLst/>
              </a:rPr>
              <a:t>operate</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err="1">
                <a:solidFill>
                  <a:srgbClr val="333333"/>
                </a:solidFill>
                <a:effectLst/>
              </a:rPr>
              <a:t>TurnLeftCommand</a:t>
            </a:r>
            <a:r>
              <a:rPr lang="en-US" altLang="zh-CN" sz="1600" b="0" dirty="0">
                <a:solidFill>
                  <a:srgbClr val="333333"/>
                </a:solidFill>
                <a:effectLst/>
              </a:rPr>
              <a:t> </a:t>
            </a:r>
            <a:r>
              <a:rPr lang="en-US" altLang="zh-CN" sz="1600" b="0" dirty="0" err="1">
                <a:solidFill>
                  <a:srgbClr val="333333"/>
                </a:solidFill>
                <a:effectLst/>
              </a:rPr>
              <a:t>turnLeftCommand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L</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turnLeftCommand</a:t>
            </a:r>
            <a:r>
              <a:rPr lang="en-US" altLang="zh-CN" sz="1600" b="0" dirty="0" err="1">
                <a:solidFill>
                  <a:srgbClr val="777777"/>
                </a:solidFill>
                <a:effectLst/>
              </a:rPr>
              <a:t>.</a:t>
            </a:r>
            <a:r>
              <a:rPr lang="en-US" altLang="zh-CN" sz="1600" b="0" dirty="0" err="1">
                <a:solidFill>
                  <a:srgbClr val="7A3E9D"/>
                </a:solidFill>
                <a:effectLst/>
              </a:rPr>
              <a:t>operate</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err="1">
                <a:solidFill>
                  <a:srgbClr val="333333"/>
                </a:solidFill>
                <a:effectLst/>
              </a:rPr>
              <a:t>TurnRightCommand</a:t>
            </a:r>
            <a:r>
              <a:rPr lang="en-US" altLang="zh-CN" sz="1600" b="0" dirty="0">
                <a:solidFill>
                  <a:srgbClr val="333333"/>
                </a:solidFill>
                <a:effectLst/>
              </a:rPr>
              <a:t> </a:t>
            </a:r>
            <a:r>
              <a:rPr lang="en-US" altLang="zh-CN" sz="1600" b="0" dirty="0" err="1">
                <a:solidFill>
                  <a:srgbClr val="333333"/>
                </a:solidFill>
                <a:effectLst/>
              </a:rPr>
              <a:t>turnRightCommand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R</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turnRightCommand</a:t>
            </a:r>
            <a:r>
              <a:rPr lang="en-US" altLang="zh-CN" sz="1600" b="0" dirty="0" err="1">
                <a:solidFill>
                  <a:srgbClr val="777777"/>
                </a:solidFill>
                <a:effectLst/>
              </a:rPr>
              <a:t>.</a:t>
            </a:r>
            <a:r>
              <a:rPr lang="en-US" altLang="zh-CN" sz="1600" b="0" dirty="0" err="1">
                <a:solidFill>
                  <a:srgbClr val="7A3E9D"/>
                </a:solidFill>
                <a:effectLst/>
              </a:rPr>
              <a:t>operate</a:t>
            </a:r>
            <a:r>
              <a:rPr lang="en-US" altLang="zh-CN" sz="1600" b="0" dirty="0">
                <a:solidFill>
                  <a:srgbClr val="777777"/>
                </a:solidFill>
                <a:effectLst/>
              </a:rPr>
              <a:t>);</a:t>
            </a:r>
          </a:p>
          <a:p>
            <a:endParaRPr lang="en-US" altLang="zh-CN" sz="1600" dirty="0">
              <a:solidFill>
                <a:srgbClr val="777777"/>
              </a:solidFill>
            </a:endParaRPr>
          </a:p>
          <a:p>
            <a:r>
              <a:rPr lang="en-US" altLang="zh-CN" sz="1600" b="0" dirty="0">
                <a:solidFill>
                  <a:srgbClr val="333333"/>
                </a:solidFill>
                <a:effectLst/>
              </a:rPr>
              <a:t>    </a:t>
            </a:r>
            <a:r>
              <a:rPr lang="en-US" altLang="zh-CN" sz="1600" b="0" dirty="0" err="1">
                <a:solidFill>
                  <a:srgbClr val="333333"/>
                </a:solidFill>
                <a:effectLst/>
              </a:rPr>
              <a:t>FastCommand</a:t>
            </a:r>
            <a:r>
              <a:rPr lang="en-US" altLang="zh-CN" sz="1600" b="0" dirty="0">
                <a:solidFill>
                  <a:srgbClr val="333333"/>
                </a:solidFill>
                <a:effectLst/>
              </a:rPr>
              <a:t> </a:t>
            </a:r>
            <a:r>
              <a:rPr lang="en-US" altLang="zh-CN" sz="1600" b="0" dirty="0" err="1">
                <a:solidFill>
                  <a:srgbClr val="333333"/>
                </a:solidFill>
                <a:effectLst/>
              </a:rPr>
              <a:t>fastCommand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F</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fastCommand</a:t>
            </a:r>
            <a:r>
              <a:rPr lang="en-US" altLang="zh-CN" sz="1600" b="0" dirty="0" err="1">
                <a:solidFill>
                  <a:srgbClr val="777777"/>
                </a:solidFill>
                <a:effectLst/>
              </a:rPr>
              <a:t>.</a:t>
            </a:r>
            <a:r>
              <a:rPr lang="en-US" altLang="zh-CN" sz="1600" b="0" dirty="0" err="1">
                <a:solidFill>
                  <a:srgbClr val="7A3E9D"/>
                </a:solidFill>
                <a:effectLst/>
              </a:rPr>
              <a:t>operate</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for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333333"/>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find</a:t>
            </a:r>
            <a:r>
              <a:rPr lang="en-US" altLang="zh-CN" sz="1600" b="0" dirty="0">
                <a:solidFill>
                  <a:srgbClr val="777777"/>
                </a:solidFill>
                <a:effectLst/>
              </a:rPr>
              <a:t>(</a:t>
            </a:r>
            <a:r>
              <a:rPr lang="en-US" altLang="zh-CN" sz="1600" b="0" dirty="0" err="1">
                <a:solidFill>
                  <a:srgbClr val="333333"/>
                </a:solidFill>
                <a:effectLst/>
              </a:rPr>
              <a:t>cmd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it</a:t>
            </a:r>
            <a:r>
              <a:rPr lang="en-US" altLang="zh-CN" sz="1600" b="0" dirty="0">
                <a:solidFill>
                  <a:srgbClr val="777777"/>
                </a:solidFill>
                <a:effectLst/>
              </a:rPr>
              <a:t>-&gt;</a:t>
            </a:r>
            <a:r>
              <a:rPr lang="en-US" altLang="zh-CN" sz="1600" b="1" dirty="0">
                <a:solidFill>
                  <a:srgbClr val="AA3731"/>
                </a:solidFill>
                <a:effectLst/>
              </a:rPr>
              <a:t>second</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5" name="文本框 4">
            <a:extLst>
              <a:ext uri="{FF2B5EF4-FFF2-40B4-BE49-F238E27FC236}">
                <a16:creationId xmlns:a16="http://schemas.microsoft.com/office/drawing/2014/main" id="{B83893C5-3938-4F1E-BF78-C50A1CFD0EB7}"/>
              </a:ext>
            </a:extLst>
          </p:cNvPr>
          <p:cNvSpPr txBox="1"/>
          <p:nvPr/>
        </p:nvSpPr>
        <p:spPr>
          <a:xfrm>
            <a:off x="448911" y="3685917"/>
            <a:ext cx="2129397" cy="882165"/>
          </a:xfrm>
          <a:prstGeom prst="rect">
            <a:avLst/>
          </a:prstGeom>
          <a:noFill/>
        </p:spPr>
        <p:txBody>
          <a:bodyPr wrap="square" rtlCol="0">
            <a:spAutoFit/>
          </a:bodyPr>
          <a:lstStyle/>
          <a:p>
            <a:pPr>
              <a:lnSpc>
                <a:spcPct val="150000"/>
              </a:lnSpc>
            </a:pPr>
            <a:r>
              <a:rPr lang="zh-CN" altLang="en-US" dirty="0">
                <a:latin typeface="+mn-ea"/>
              </a:rPr>
              <a:t>编译运行验证后，代码及时入库</a:t>
            </a:r>
            <a:endParaRPr lang="zh-CN" altLang="en-US" sz="1400" dirty="0">
              <a:latin typeface="+mn-ea"/>
            </a:endParaRPr>
          </a:p>
        </p:txBody>
      </p:sp>
    </p:spTree>
    <p:extLst>
      <p:ext uri="{BB962C8B-B14F-4D97-AF65-F5344CB8AC3E}">
        <p14:creationId xmlns:p14="http://schemas.microsoft.com/office/powerpoint/2010/main" val="251083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面向对象编程回顾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函数式编程</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latin typeface="方正兰亭黑简体" panose="02000000000000000000" pitchFamily="2" charset="-122"/>
                <a:cs typeface="+mn-ea"/>
                <a:sym typeface="Huawei Sans" panose="020C0503030203020204" pitchFamily="34" charset="0"/>
              </a:rPr>
              <a:t>2.2 Lambda</a:t>
            </a:r>
            <a:r>
              <a:rPr lang="zh-CN" altLang="en-US" sz="2000" dirty="0">
                <a:latin typeface="方正兰亭黑简体" panose="02000000000000000000" pitchFamily="2" charset="-122"/>
                <a:cs typeface="+mn-ea"/>
                <a:sym typeface="Huawei Sans" panose="020C0503030203020204" pitchFamily="34" charset="0"/>
              </a:rPr>
              <a:t>对象生命周期安全</a:t>
            </a:r>
            <a:endParaRPr lang="en-US" altLang="zh-CN" sz="20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操作符重载</a:t>
            </a:r>
            <a:endParaRPr lang="en-US" altLang="zh-CN" sz="2000" dirty="0">
              <a:solidFill>
                <a:schemeClr val="bg1">
                  <a:lumMod val="50000"/>
                </a:schemeClr>
              </a:solidFill>
              <a:highlight>
                <a:srgbClr val="FFFF00"/>
              </a:highlight>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02555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4024" y="200986"/>
            <a:ext cx="10728325" cy="485982"/>
          </a:xfrm>
        </p:spPr>
        <p:txBody>
          <a:bodyPr/>
          <a:lstStyle/>
          <a:p>
            <a:r>
              <a:rPr lang="zh-CN" altLang="en-US" dirty="0"/>
              <a:t>函数式编程实现：代码问题分析</a:t>
            </a:r>
          </a:p>
        </p:txBody>
      </p:sp>
      <p:sp>
        <p:nvSpPr>
          <p:cNvPr id="4" name="文本占位符 3">
            <a:extLst>
              <a:ext uri="{FF2B5EF4-FFF2-40B4-BE49-F238E27FC236}">
                <a16:creationId xmlns:a16="http://schemas.microsoft.com/office/drawing/2014/main" id="{51B68F2E-E073-413E-81AB-1EE6E9276026}"/>
              </a:ext>
            </a:extLst>
          </p:cNvPr>
          <p:cNvSpPr>
            <a:spLocks noGrp="1"/>
          </p:cNvSpPr>
          <p:nvPr>
            <p:ph type="body" sz="quarter" idx="10"/>
          </p:nvPr>
        </p:nvSpPr>
        <p:spPr>
          <a:xfrm>
            <a:off x="9768467" y="912158"/>
            <a:ext cx="1828801" cy="5033683"/>
          </a:xfrm>
        </p:spPr>
        <p:txBody>
          <a:bodyPr/>
          <a:lstStyle/>
          <a:p>
            <a:pPr marL="285750" indent="-285750">
              <a:lnSpc>
                <a:spcPct val="150000"/>
              </a:lnSpc>
              <a:buFont typeface="Wingdings" panose="05000000000000000000" pitchFamily="2" charset="2"/>
              <a:buChar char="l"/>
            </a:pPr>
            <a:r>
              <a:rPr lang="zh-CN" altLang="en-US" sz="1600" b="1" dirty="0">
                <a:latin typeface="方正兰亭黑简体" panose="02000000000000000000" pitchFamily="2" charset="-122"/>
                <a:ea typeface="方正兰亭黑简体" panose="02000000000000000000" pitchFamily="2" charset="-122"/>
              </a:rPr>
              <a:t>公开操作：</a:t>
            </a:r>
            <a:endParaRPr lang="en-US" altLang="zh-CN" sz="1600" b="1" dirty="0">
              <a:latin typeface="方正兰亭黑简体" panose="02000000000000000000" pitchFamily="2" charset="-122"/>
              <a:ea typeface="方正兰亭黑简体" panose="02000000000000000000" pitchFamily="2" charset="-122"/>
            </a:endParaRPr>
          </a:p>
          <a:p>
            <a:pPr marL="0" indent="0">
              <a:lnSpc>
                <a:spcPct val="150000"/>
              </a:lnSpc>
              <a:buNone/>
            </a:pPr>
            <a:r>
              <a:rPr lang="zh-CN" altLang="en-US" sz="1600" dirty="0">
                <a:latin typeface="方正兰亭黑简体" panose="02000000000000000000" pitchFamily="2" charset="-122"/>
                <a:ea typeface="方正兰亭黑简体" panose="02000000000000000000" pitchFamily="2" charset="-122"/>
              </a:rPr>
              <a:t>使用</a:t>
            </a:r>
            <a:r>
              <a:rPr lang="en-US" altLang="zh-CN" sz="1600" dirty="0">
                <a:latin typeface="方正兰亭黑简体" panose="02000000000000000000" pitchFamily="2" charset="-122"/>
                <a:ea typeface="方正兰亭黑简体" panose="02000000000000000000" pitchFamily="2" charset="-122"/>
              </a:rPr>
              <a:t>public</a:t>
            </a:r>
            <a:r>
              <a:rPr lang="zh-CN" altLang="en-US" sz="1600" dirty="0">
                <a:latin typeface="方正兰亭黑简体" panose="02000000000000000000" pitchFamily="2" charset="-122"/>
                <a:ea typeface="方正兰亭黑简体" panose="02000000000000000000" pitchFamily="2" charset="-122"/>
              </a:rPr>
              <a:t>关键字可能破坏类的封装性，因为它允许外部代码直接访问和修改类成员变量</a:t>
            </a:r>
            <a:endParaRPr lang="en-US" altLang="zh-CN" sz="1600" dirty="0">
              <a:latin typeface="方正兰亭黑简体" panose="02000000000000000000" pitchFamily="2" charset="-122"/>
              <a:ea typeface="方正兰亭黑简体" panose="02000000000000000000" pitchFamily="2" charset="-122"/>
            </a:endParaRPr>
          </a:p>
          <a:p>
            <a:pPr marL="285750" indent="-285750">
              <a:lnSpc>
                <a:spcPct val="150000"/>
              </a:lnSpc>
              <a:buFont typeface="Wingdings" panose="05000000000000000000" pitchFamily="2" charset="2"/>
              <a:buChar char="l"/>
            </a:pPr>
            <a:r>
              <a:rPr lang="zh-CN" altLang="en-US" sz="1600" b="1" dirty="0">
                <a:latin typeface="方正兰亭黑简体" panose="02000000000000000000" pitchFamily="2" charset="-122"/>
                <a:ea typeface="方正兰亭黑简体" panose="02000000000000000000" pitchFamily="2" charset="-122"/>
              </a:rPr>
              <a:t>封装性破坏：</a:t>
            </a:r>
            <a:endParaRPr lang="en-US" altLang="zh-CN" sz="1600" b="1" dirty="0">
              <a:latin typeface="方正兰亭黑简体" panose="02000000000000000000" pitchFamily="2" charset="-122"/>
              <a:ea typeface="方正兰亭黑简体" panose="02000000000000000000" pitchFamily="2" charset="-122"/>
            </a:endParaRPr>
          </a:p>
          <a:p>
            <a:pPr marL="0" indent="0">
              <a:lnSpc>
                <a:spcPct val="150000"/>
              </a:lnSpc>
              <a:buNone/>
            </a:pPr>
            <a:r>
              <a:rPr lang="zh-CN" altLang="en-US" sz="1600" dirty="0">
                <a:latin typeface="方正兰亭黑简体" panose="02000000000000000000" pitchFamily="2" charset="-122"/>
                <a:ea typeface="方正兰亭黑简体" panose="02000000000000000000" pitchFamily="2" charset="-122"/>
              </a:rPr>
              <a:t>缺乏足够的封装，业务逻辑直接暴露，从而带来安全隐患，同时也降低了模块的独立性和安全性</a:t>
            </a:r>
          </a:p>
          <a:p>
            <a:endParaRPr lang="zh-CN" altLang="en-US" sz="1400" dirty="0"/>
          </a:p>
        </p:txBody>
      </p:sp>
      <p:sp>
        <p:nvSpPr>
          <p:cNvPr id="7" name="文本框 6">
            <a:extLst>
              <a:ext uri="{FF2B5EF4-FFF2-40B4-BE49-F238E27FC236}">
                <a16:creationId xmlns:a16="http://schemas.microsoft.com/office/drawing/2014/main" id="{9C14A688-F792-49A0-A5BB-FB194A356F7A}"/>
              </a:ext>
            </a:extLst>
          </p:cNvPr>
          <p:cNvSpPr txBox="1"/>
          <p:nvPr/>
        </p:nvSpPr>
        <p:spPr>
          <a:xfrm>
            <a:off x="454024" y="981777"/>
            <a:ext cx="9180629" cy="5047536"/>
          </a:xfrm>
          <a:prstGeom prst="rect">
            <a:avLst/>
          </a:prstGeom>
          <a:solidFill>
            <a:schemeClr val="bg1">
              <a:lumMod val="85000"/>
            </a:schemeClr>
          </a:solidFill>
        </p:spPr>
        <p:txBody>
          <a:bodyPr wrap="square">
            <a:spAutoFit/>
          </a:bodyPr>
          <a:lstStyle/>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MoveCommand</a:t>
            </a:r>
            <a:r>
              <a:rPr lang="en-US" altLang="zh-CN" sz="1400" b="0" dirty="0">
                <a:solidFill>
                  <a:srgbClr val="333333"/>
                </a:solidFill>
                <a:effectLst/>
              </a:rPr>
              <a:t> </a:t>
            </a:r>
            <a:r>
              <a:rPr lang="en-US" altLang="zh-CN" sz="1400" b="0" dirty="0">
                <a:solidFill>
                  <a:srgbClr val="7A3E9D"/>
                </a:solidFill>
                <a:effectLst/>
              </a:rPr>
              <a:t>final</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0" dirty="0">
                <a:solidFill>
                  <a:srgbClr val="333333"/>
                </a:solidFill>
                <a:effectLst/>
              </a:rPr>
              <a:t>function</a:t>
            </a:r>
            <a:r>
              <a:rPr lang="en-US" altLang="zh-CN" sz="1400" b="0" dirty="0">
                <a:solidFill>
                  <a:srgbClr val="777777"/>
                </a:solidFill>
                <a:effectLst/>
              </a:rPr>
              <a:t>&lt;</a:t>
            </a:r>
            <a:r>
              <a:rPr lang="en-US" altLang="zh-CN" sz="1400" b="0" dirty="0">
                <a:solidFill>
                  <a:srgbClr val="7A3E9D"/>
                </a:solidFill>
                <a:effectLst/>
              </a:rPr>
              <a:t>void</a:t>
            </a:r>
            <a:r>
              <a:rPr lang="en-US" altLang="zh-CN" sz="1400" b="0" dirty="0">
                <a:solidFill>
                  <a:srgbClr val="777777"/>
                </a:solidFill>
                <a:effectLst/>
              </a:rPr>
              <a:t>(</a:t>
            </a:r>
            <a:r>
              <a:rPr lang="en-US" altLang="zh-CN" sz="1400" b="0" dirty="0" err="1">
                <a:solidFill>
                  <a:srgbClr val="333333"/>
                </a:solidFill>
                <a:effectLst/>
              </a:rPr>
              <a:t>PoseHandler</a:t>
            </a:r>
            <a:r>
              <a:rPr lang="en-US" altLang="zh-CN" sz="1400" b="0" dirty="0">
                <a:solidFill>
                  <a:srgbClr val="777777"/>
                </a:solidFill>
                <a:effectLst/>
              </a:rPr>
              <a:t>&amp;</a:t>
            </a:r>
            <a:r>
              <a:rPr lang="en-US" altLang="zh-CN" sz="1400" b="0" dirty="0">
                <a:solidFill>
                  <a:srgbClr val="333333"/>
                </a:solidFill>
                <a:effectLst/>
              </a:rPr>
              <a:t> </a:t>
            </a:r>
            <a:r>
              <a:rPr lang="en-US" altLang="zh-CN" sz="1400" b="0" dirty="0" err="1">
                <a:solidFill>
                  <a:srgbClr val="333333"/>
                </a:solidFill>
                <a:effectLst/>
              </a:rPr>
              <a:t>poseHandler</a:t>
            </a:r>
            <a:r>
              <a:rPr lang="en-US" altLang="zh-CN" sz="1400" b="0" dirty="0">
                <a:solidFill>
                  <a:srgbClr val="777777"/>
                </a:solidFill>
                <a:effectLst/>
              </a:rPr>
              <a:t>)&gt;</a:t>
            </a:r>
            <a:r>
              <a:rPr lang="en-US" altLang="zh-CN" sz="1400" b="0" dirty="0">
                <a:solidFill>
                  <a:srgbClr val="333333"/>
                </a:solidFill>
                <a:effectLst/>
              </a:rPr>
              <a:t> operate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1" dirty="0" err="1">
                <a:solidFill>
                  <a:srgbClr val="7A3E9D"/>
                </a:solidFill>
                <a:effectLst/>
              </a:rPr>
              <a:t>PoseHandler</a:t>
            </a:r>
            <a:r>
              <a:rPr lang="en-US" altLang="zh-CN" sz="1400" b="0" dirty="0">
                <a:solidFill>
                  <a:srgbClr val="4B69C6"/>
                </a:solidFill>
                <a:effectLst/>
              </a:rPr>
              <a:t>&amp;</a:t>
            </a:r>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333333"/>
                </a:solidFill>
                <a:effectLst/>
              </a:rPr>
              <a:t>noexcept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Move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p>
          <a:p>
            <a:endParaRPr lang="en-US" altLang="zh-CN" sz="1400" dirty="0">
              <a:solidFill>
                <a:srgbClr val="777777"/>
              </a:solidFill>
            </a:endParaRPr>
          </a:p>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TurnLeftCommand</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i="1" dirty="0">
                <a:solidFill>
                  <a:srgbClr val="AAAAAA"/>
                </a:solidFill>
                <a:effectLst/>
              </a:rPr>
              <a:t> </a:t>
            </a: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0" dirty="0">
                <a:solidFill>
                  <a:srgbClr val="333333"/>
                </a:solidFill>
                <a:effectLst/>
              </a:rPr>
              <a:t>function</a:t>
            </a:r>
            <a:r>
              <a:rPr lang="en-US" altLang="zh-CN" sz="1400" b="0" dirty="0">
                <a:solidFill>
                  <a:srgbClr val="777777"/>
                </a:solidFill>
                <a:effectLst/>
              </a:rPr>
              <a:t>&lt;</a:t>
            </a:r>
            <a:r>
              <a:rPr lang="en-US" altLang="zh-CN" sz="1400" b="0" dirty="0">
                <a:solidFill>
                  <a:srgbClr val="7A3E9D"/>
                </a:solidFill>
                <a:effectLst/>
              </a:rPr>
              <a:t>void</a:t>
            </a:r>
            <a:r>
              <a:rPr lang="en-US" altLang="zh-CN" sz="1400" b="0" dirty="0">
                <a:solidFill>
                  <a:srgbClr val="777777"/>
                </a:solidFill>
                <a:effectLst/>
              </a:rPr>
              <a:t>(</a:t>
            </a:r>
            <a:r>
              <a:rPr lang="en-US" altLang="zh-CN" sz="1400" b="0" dirty="0" err="1">
                <a:solidFill>
                  <a:srgbClr val="333333"/>
                </a:solidFill>
                <a:effectLst/>
              </a:rPr>
              <a:t>PoseHandler</a:t>
            </a:r>
            <a:r>
              <a:rPr lang="en-US" altLang="zh-CN" sz="1400" b="0" dirty="0">
                <a:solidFill>
                  <a:srgbClr val="777777"/>
                </a:solidFill>
                <a:effectLst/>
              </a:rPr>
              <a:t>&amp;</a:t>
            </a:r>
            <a:r>
              <a:rPr lang="en-US" altLang="zh-CN" sz="1400" b="0" dirty="0">
                <a:solidFill>
                  <a:srgbClr val="333333"/>
                </a:solidFill>
                <a:effectLst/>
              </a:rPr>
              <a:t> </a:t>
            </a:r>
            <a:r>
              <a:rPr lang="en-US" altLang="zh-CN" sz="1400" b="0" dirty="0" err="1">
                <a:solidFill>
                  <a:srgbClr val="333333"/>
                </a:solidFill>
                <a:effectLst/>
              </a:rPr>
              <a:t>poseHandler</a:t>
            </a:r>
            <a:r>
              <a:rPr lang="en-US" altLang="zh-CN" sz="1400" b="0" dirty="0">
                <a:solidFill>
                  <a:srgbClr val="777777"/>
                </a:solidFill>
                <a:effectLst/>
              </a:rPr>
              <a:t>)&gt;</a:t>
            </a:r>
            <a:r>
              <a:rPr lang="en-US" altLang="zh-CN" sz="1400" b="0" dirty="0">
                <a:solidFill>
                  <a:srgbClr val="333333"/>
                </a:solidFill>
                <a:effectLst/>
              </a:rPr>
              <a:t> operate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1" dirty="0" err="1">
                <a:solidFill>
                  <a:srgbClr val="7A3E9D"/>
                </a:solidFill>
                <a:effectLst/>
              </a:rPr>
              <a:t>PoseHandler</a:t>
            </a:r>
            <a:r>
              <a:rPr lang="en-US" altLang="zh-CN" sz="1400" b="0" dirty="0">
                <a:solidFill>
                  <a:srgbClr val="4B69C6"/>
                </a:solidFill>
                <a:effectLst/>
              </a:rPr>
              <a:t>&amp;</a:t>
            </a:r>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333333"/>
                </a:solidFill>
                <a:effectLst/>
              </a:rPr>
              <a:t>noexcept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TurnLeft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endParaRPr lang="en-US" altLang="zh-CN" sz="1400" b="0" dirty="0">
              <a:solidFill>
                <a:srgbClr val="333333"/>
              </a:solidFill>
              <a:effectLst/>
            </a:endParaRPr>
          </a:p>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TurnRightCommand</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0" dirty="0">
                <a:solidFill>
                  <a:srgbClr val="333333"/>
                </a:solidFill>
                <a:effectLst/>
              </a:rPr>
              <a:t>function</a:t>
            </a:r>
            <a:r>
              <a:rPr lang="en-US" altLang="zh-CN" sz="1400" b="0" dirty="0">
                <a:solidFill>
                  <a:srgbClr val="777777"/>
                </a:solidFill>
                <a:effectLst/>
              </a:rPr>
              <a:t>&lt;</a:t>
            </a:r>
            <a:r>
              <a:rPr lang="en-US" altLang="zh-CN" sz="1400" b="0" dirty="0">
                <a:solidFill>
                  <a:srgbClr val="7A3E9D"/>
                </a:solidFill>
                <a:effectLst/>
              </a:rPr>
              <a:t>void</a:t>
            </a:r>
            <a:r>
              <a:rPr lang="en-US" altLang="zh-CN" sz="1400" b="0" dirty="0">
                <a:solidFill>
                  <a:srgbClr val="777777"/>
                </a:solidFill>
                <a:effectLst/>
              </a:rPr>
              <a:t>(</a:t>
            </a:r>
            <a:r>
              <a:rPr lang="en-US" altLang="zh-CN" sz="1400" b="0" dirty="0" err="1">
                <a:solidFill>
                  <a:srgbClr val="333333"/>
                </a:solidFill>
                <a:effectLst/>
              </a:rPr>
              <a:t>PoseHandler</a:t>
            </a:r>
            <a:r>
              <a:rPr lang="en-US" altLang="zh-CN" sz="1400" b="0" dirty="0">
                <a:solidFill>
                  <a:srgbClr val="777777"/>
                </a:solidFill>
                <a:effectLst/>
              </a:rPr>
              <a:t>&amp;</a:t>
            </a:r>
            <a:r>
              <a:rPr lang="en-US" altLang="zh-CN" sz="1400" b="0" dirty="0">
                <a:solidFill>
                  <a:srgbClr val="333333"/>
                </a:solidFill>
                <a:effectLst/>
              </a:rPr>
              <a:t> </a:t>
            </a:r>
            <a:r>
              <a:rPr lang="en-US" altLang="zh-CN" sz="1400" b="0" dirty="0" err="1">
                <a:solidFill>
                  <a:srgbClr val="333333"/>
                </a:solidFill>
                <a:effectLst/>
              </a:rPr>
              <a:t>poseHandler</a:t>
            </a:r>
            <a:r>
              <a:rPr lang="en-US" altLang="zh-CN" sz="1400" b="0" dirty="0">
                <a:solidFill>
                  <a:srgbClr val="777777"/>
                </a:solidFill>
                <a:effectLst/>
              </a:rPr>
              <a:t>)&gt;</a:t>
            </a:r>
            <a:r>
              <a:rPr lang="en-US" altLang="zh-CN" sz="1400" b="0" dirty="0">
                <a:solidFill>
                  <a:srgbClr val="333333"/>
                </a:solidFill>
                <a:effectLst/>
              </a:rPr>
              <a:t> operate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1" dirty="0" err="1">
                <a:solidFill>
                  <a:srgbClr val="7A3E9D"/>
                </a:solidFill>
                <a:effectLst/>
              </a:rPr>
              <a:t>PoseHandler</a:t>
            </a:r>
            <a:r>
              <a:rPr lang="en-US" altLang="zh-CN" sz="1400" b="0" dirty="0">
                <a:solidFill>
                  <a:srgbClr val="4B69C6"/>
                </a:solidFill>
                <a:effectLst/>
              </a:rPr>
              <a:t>&amp;</a:t>
            </a:r>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333333"/>
                </a:solidFill>
                <a:effectLst/>
              </a:rPr>
              <a:t>noexcept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TurnRight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p:txBody>
      </p:sp>
      <p:sp>
        <p:nvSpPr>
          <p:cNvPr id="13" name="圆角矩形 13">
            <a:extLst>
              <a:ext uri="{FF2B5EF4-FFF2-40B4-BE49-F238E27FC236}">
                <a16:creationId xmlns:a16="http://schemas.microsoft.com/office/drawing/2014/main" id="{28E54277-9FA8-4470-ADC2-2681B26E2872}"/>
              </a:ext>
            </a:extLst>
          </p:cNvPr>
          <p:cNvSpPr/>
          <p:nvPr/>
        </p:nvSpPr>
        <p:spPr bwMode="auto">
          <a:xfrm>
            <a:off x="454022" y="1400762"/>
            <a:ext cx="748937" cy="30572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4" name="圆角矩形 13">
            <a:extLst>
              <a:ext uri="{FF2B5EF4-FFF2-40B4-BE49-F238E27FC236}">
                <a16:creationId xmlns:a16="http://schemas.microsoft.com/office/drawing/2014/main" id="{2700247B-A40A-4CBB-A604-12C980FDFB8E}"/>
              </a:ext>
            </a:extLst>
          </p:cNvPr>
          <p:cNvSpPr/>
          <p:nvPr/>
        </p:nvSpPr>
        <p:spPr bwMode="auto">
          <a:xfrm>
            <a:off x="454024" y="3105676"/>
            <a:ext cx="748937" cy="30572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5" name="圆角矩形 13">
            <a:extLst>
              <a:ext uri="{FF2B5EF4-FFF2-40B4-BE49-F238E27FC236}">
                <a16:creationId xmlns:a16="http://schemas.microsoft.com/office/drawing/2014/main" id="{85ABD45D-A3C2-4117-B87F-CB864BF4DFE7}"/>
              </a:ext>
            </a:extLst>
          </p:cNvPr>
          <p:cNvSpPr/>
          <p:nvPr/>
        </p:nvSpPr>
        <p:spPr bwMode="auto">
          <a:xfrm>
            <a:off x="454021" y="4810590"/>
            <a:ext cx="748937" cy="30572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6" name="圆角矩形 13">
            <a:extLst>
              <a:ext uri="{FF2B5EF4-FFF2-40B4-BE49-F238E27FC236}">
                <a16:creationId xmlns:a16="http://schemas.microsoft.com/office/drawing/2014/main" id="{47FBF481-BE34-44F6-B4D3-A4728AE22E94}"/>
              </a:ext>
            </a:extLst>
          </p:cNvPr>
          <p:cNvSpPr/>
          <p:nvPr/>
        </p:nvSpPr>
        <p:spPr bwMode="auto">
          <a:xfrm>
            <a:off x="5170990" y="1619176"/>
            <a:ext cx="748937" cy="30572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7" name="圆角矩形 13">
            <a:extLst>
              <a:ext uri="{FF2B5EF4-FFF2-40B4-BE49-F238E27FC236}">
                <a16:creationId xmlns:a16="http://schemas.microsoft.com/office/drawing/2014/main" id="{805B69A6-E0EA-4362-908C-9E55EE515F20}"/>
              </a:ext>
            </a:extLst>
          </p:cNvPr>
          <p:cNvSpPr/>
          <p:nvPr/>
        </p:nvSpPr>
        <p:spPr bwMode="auto">
          <a:xfrm>
            <a:off x="5170991" y="3352684"/>
            <a:ext cx="748937" cy="30572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8" name="圆角矩形 13">
            <a:extLst>
              <a:ext uri="{FF2B5EF4-FFF2-40B4-BE49-F238E27FC236}">
                <a16:creationId xmlns:a16="http://schemas.microsoft.com/office/drawing/2014/main" id="{37E36169-8317-4562-837C-2B03E86C383D}"/>
              </a:ext>
            </a:extLst>
          </p:cNvPr>
          <p:cNvSpPr/>
          <p:nvPr/>
        </p:nvSpPr>
        <p:spPr bwMode="auto">
          <a:xfrm>
            <a:off x="5170989" y="5078644"/>
            <a:ext cx="748937" cy="30572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Tree>
    <p:extLst>
      <p:ext uri="{BB962C8B-B14F-4D97-AF65-F5344CB8AC3E}">
        <p14:creationId xmlns:p14="http://schemas.microsoft.com/office/powerpoint/2010/main" val="118576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randombar(horizontal)">
                                      <p:cBhvr>
                                        <p:cTn id="16" dur="500"/>
                                        <p:tgtEl>
                                          <p:spTgt spid="1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面向对象编程回顾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函数式编程</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Lambda</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对象生命周期安全</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latin typeface="方正兰亭黑简体" panose="02000000000000000000" pitchFamily="2" charset="-122"/>
                <a:cs typeface="+mn-ea"/>
                <a:sym typeface="Huawei Sans" panose="020C0503030203020204" pitchFamily="34" charset="0"/>
              </a:rPr>
              <a:t>2.3 </a:t>
            </a:r>
            <a:r>
              <a:rPr lang="zh-CN" altLang="en-US" sz="2000" dirty="0">
                <a:latin typeface="方正兰亭黑简体" panose="02000000000000000000" pitchFamily="2" charset="-122"/>
                <a:cs typeface="+mn-ea"/>
                <a:sym typeface="Huawei Sans" panose="020C0503030203020204" pitchFamily="34" charset="0"/>
              </a:rPr>
              <a:t>操作符重载</a:t>
            </a:r>
            <a:endParaRPr lang="en-US" altLang="zh-CN" sz="2000" dirty="0">
              <a:highlight>
                <a:srgbClr val="FFFF00"/>
              </a:highlight>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3792354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4696" y="447468"/>
            <a:ext cx="10995468" cy="485982"/>
          </a:xfrm>
        </p:spPr>
        <p:txBody>
          <a:bodyPr>
            <a:noAutofit/>
          </a:bodyPr>
          <a:lstStyle/>
          <a:p>
            <a:r>
              <a:rPr lang="zh-CN" altLang="en-US" dirty="0">
                <a:latin typeface="+mj-ea"/>
                <a:ea typeface="+mj-ea"/>
              </a:rPr>
              <a:t>确保对象生命周期安全保证</a:t>
            </a:r>
            <a:r>
              <a:rPr lang="zh-CN" altLang="en-US" dirty="0"/>
              <a:t>：</a:t>
            </a:r>
            <a:r>
              <a:rPr lang="en-US" altLang="zh-CN" dirty="0" err="1">
                <a:latin typeface="+mj-ea"/>
                <a:ea typeface="+mj-ea"/>
              </a:rPr>
              <a:t>MoveCommand</a:t>
            </a:r>
            <a:r>
              <a:rPr lang="zh-CN" altLang="en-US" dirty="0">
                <a:latin typeface="+mj-ea"/>
                <a:ea typeface="+mj-ea"/>
              </a:rPr>
              <a:t>操作符重载</a:t>
            </a:r>
          </a:p>
        </p:txBody>
      </p:sp>
      <p:sp>
        <p:nvSpPr>
          <p:cNvPr id="13" name="文本框 12">
            <a:extLst>
              <a:ext uri="{FF2B5EF4-FFF2-40B4-BE49-F238E27FC236}">
                <a16:creationId xmlns:a16="http://schemas.microsoft.com/office/drawing/2014/main" id="{C805F399-BC2C-4D00-839A-A4C577067D87}"/>
              </a:ext>
            </a:extLst>
          </p:cNvPr>
          <p:cNvSpPr txBox="1"/>
          <p:nvPr/>
        </p:nvSpPr>
        <p:spPr>
          <a:xfrm>
            <a:off x="651455" y="1244011"/>
            <a:ext cx="10808708" cy="3046988"/>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MoveCommand</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a:solidFill>
                  <a:srgbClr val="AA3731"/>
                </a:solidFill>
                <a:effectLst/>
              </a:rPr>
              <a:t>operator()</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IsFast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Move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Move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extLst>
      <p:ext uri="{BB962C8B-B14F-4D97-AF65-F5344CB8AC3E}">
        <p14:creationId xmlns:p14="http://schemas.microsoft.com/office/powerpoint/2010/main" val="1889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latin typeface="+mj-ea"/>
                <a:ea typeface="+mj-ea"/>
              </a:rPr>
              <a:t>确保对象生命周期安全保证</a:t>
            </a:r>
            <a:r>
              <a:rPr lang="zh-CN" altLang="en-US" dirty="0"/>
              <a:t>：</a:t>
            </a:r>
            <a:r>
              <a:rPr lang="en-US" altLang="zh-CN" dirty="0" err="1">
                <a:latin typeface="+mj-ea"/>
                <a:ea typeface="+mj-ea"/>
              </a:rPr>
              <a:t>TurnLeftCommand</a:t>
            </a:r>
            <a:r>
              <a:rPr lang="zh-CN" altLang="en-US" dirty="0">
                <a:latin typeface="+mj-ea"/>
                <a:ea typeface="+mj-ea"/>
              </a:rPr>
              <a:t>操作符重载</a:t>
            </a:r>
            <a:endParaRPr lang="zh-CN" altLang="en-US" dirty="0"/>
          </a:p>
        </p:txBody>
      </p:sp>
      <p:sp>
        <p:nvSpPr>
          <p:cNvPr id="13" name="文本框 12">
            <a:extLst>
              <a:ext uri="{FF2B5EF4-FFF2-40B4-BE49-F238E27FC236}">
                <a16:creationId xmlns:a16="http://schemas.microsoft.com/office/drawing/2014/main" id="{C805F399-BC2C-4D00-839A-A4C577067D87}"/>
              </a:ext>
            </a:extLst>
          </p:cNvPr>
          <p:cNvSpPr txBox="1"/>
          <p:nvPr/>
        </p:nvSpPr>
        <p:spPr>
          <a:xfrm>
            <a:off x="731837" y="1232859"/>
            <a:ext cx="10728325" cy="3046988"/>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TurnLeftCommand</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a:solidFill>
                  <a:srgbClr val="AA3731"/>
                </a:solidFill>
                <a:effectLst/>
              </a:rPr>
              <a:t>operator()</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IsFast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Move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TurnLeft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extLst>
      <p:ext uri="{BB962C8B-B14F-4D97-AF65-F5344CB8AC3E}">
        <p14:creationId xmlns:p14="http://schemas.microsoft.com/office/powerpoint/2010/main" val="1946982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latin typeface="+mj-ea"/>
                <a:ea typeface="+mj-ea"/>
              </a:rPr>
              <a:t>确保对象生命周期安全保证</a:t>
            </a:r>
            <a:r>
              <a:rPr lang="zh-CN" altLang="en-US" dirty="0"/>
              <a:t>：</a:t>
            </a:r>
            <a:r>
              <a:rPr lang="en-US" altLang="zh-CN" dirty="0" err="1">
                <a:latin typeface="+mj-ea"/>
                <a:ea typeface="+mj-ea"/>
              </a:rPr>
              <a:t>TurnRightCommand</a:t>
            </a:r>
            <a:r>
              <a:rPr lang="zh-CN" altLang="en-US" dirty="0">
                <a:latin typeface="+mj-ea"/>
                <a:ea typeface="+mj-ea"/>
              </a:rPr>
              <a:t>操作符重载</a:t>
            </a:r>
            <a:endParaRPr lang="zh-CN" altLang="en-US" dirty="0"/>
          </a:p>
        </p:txBody>
      </p:sp>
      <p:sp>
        <p:nvSpPr>
          <p:cNvPr id="13" name="文本框 12">
            <a:extLst>
              <a:ext uri="{FF2B5EF4-FFF2-40B4-BE49-F238E27FC236}">
                <a16:creationId xmlns:a16="http://schemas.microsoft.com/office/drawing/2014/main" id="{C805F399-BC2C-4D00-839A-A4C577067D87}"/>
              </a:ext>
            </a:extLst>
          </p:cNvPr>
          <p:cNvSpPr txBox="1"/>
          <p:nvPr/>
        </p:nvSpPr>
        <p:spPr>
          <a:xfrm>
            <a:off x="731837" y="1210557"/>
            <a:ext cx="10728325" cy="3046988"/>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TurnRightCommand</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a:solidFill>
                  <a:srgbClr val="AA3731"/>
                </a:solidFill>
                <a:effectLst/>
              </a:rPr>
              <a:t>operator()</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IsFast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Move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TurnRight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extLst>
      <p:ext uri="{BB962C8B-B14F-4D97-AF65-F5344CB8AC3E}">
        <p14:creationId xmlns:p14="http://schemas.microsoft.com/office/powerpoint/2010/main" val="303764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4" y="1670977"/>
            <a:ext cx="10153651" cy="4533823"/>
          </a:xfrm>
        </p:spPr>
        <p:txBody>
          <a:bodyPr/>
          <a:lstStyle/>
          <a:p>
            <a:pPr marL="0" indent="0">
              <a:buNone/>
            </a:pPr>
            <a:r>
              <a:rPr lang="zh-CN" altLang="en-US" sz="2200" dirty="0">
                <a:latin typeface="方正兰亭黑简体" panose="02000000000000000000" pitchFamily="2" charset="-122"/>
                <a:cs typeface="+mn-ea"/>
                <a:sym typeface="Huawei Sans" panose="020C0503030203020204" pitchFamily="34" charset="0"/>
              </a:rPr>
              <a:t>欢迎参加</a:t>
            </a:r>
            <a:r>
              <a:rPr lang="en-US" altLang="zh-CN" sz="2200" dirty="0">
                <a:latin typeface="方正兰亭黑简体" panose="02000000000000000000" pitchFamily="2" charset="-122"/>
                <a:cs typeface="+mn-ea"/>
                <a:sym typeface="Huawei Sans" panose="020C0503030203020204" pitchFamily="34" charset="0"/>
              </a:rPr>
              <a:t>C++</a:t>
            </a:r>
            <a:r>
              <a:rPr lang="zh-CN" altLang="en-US" sz="2200" dirty="0">
                <a:latin typeface="方正兰亭黑简体" panose="02000000000000000000" pitchFamily="2" charset="-122"/>
                <a:cs typeface="+mn-ea"/>
                <a:sym typeface="Huawei Sans" panose="020C0503030203020204" pitchFamily="34" charset="0"/>
              </a:rPr>
              <a:t>企业软件开发实践课程。本课程旨在通过完整开发案例，分享企业软件开发中的实践、经验和要求，帮助在校学生提升软件开发技能，养成良好的软件开发习惯。</a:t>
            </a:r>
            <a:endParaRPr lang="en-US" altLang="zh-CN" sz="22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实践课程共有</a:t>
            </a:r>
            <a:r>
              <a:rPr lang="en-US" altLang="zh-CN" sz="2200" dirty="0">
                <a:solidFill>
                  <a:srgbClr val="C7000B"/>
                </a:solidFill>
                <a:latin typeface="方正兰亭黑简体" panose="02000000000000000000" pitchFamily="2" charset="-122"/>
                <a:cs typeface="+mn-ea"/>
                <a:sym typeface="Huawei Sans" panose="020C0503030203020204" pitchFamily="34" charset="0"/>
              </a:rPr>
              <a:t>4</a:t>
            </a:r>
            <a:r>
              <a:rPr lang="zh-CN" altLang="en-US" sz="2200" dirty="0">
                <a:solidFill>
                  <a:srgbClr val="C7000B"/>
                </a:solidFill>
                <a:latin typeface="方正兰亭黑简体" panose="02000000000000000000" pitchFamily="2" charset="-122"/>
                <a:cs typeface="+mn-ea"/>
                <a:sym typeface="Huawei Sans" panose="020C0503030203020204" pitchFamily="34" charset="0"/>
              </a:rPr>
              <a:t>次</a:t>
            </a:r>
            <a:r>
              <a:rPr lang="zh-CN" altLang="en-US" sz="2200" dirty="0">
                <a:latin typeface="方正兰亭黑简体" panose="02000000000000000000" pitchFamily="2" charset="-122"/>
                <a:cs typeface="+mn-ea"/>
                <a:sym typeface="Huawei Sans" panose="020C0503030203020204" pitchFamily="34" charset="0"/>
              </a:rPr>
              <a:t>实验，本课程为</a:t>
            </a:r>
            <a:r>
              <a:rPr lang="zh-CN" altLang="en-US" sz="2200" dirty="0">
                <a:solidFill>
                  <a:srgbClr val="C7000B"/>
                </a:solidFill>
                <a:latin typeface="方正兰亭黑简体" panose="02000000000000000000" pitchFamily="2" charset="-122"/>
                <a:cs typeface="+mn-ea"/>
                <a:sym typeface="Huawei Sans" panose="020C0503030203020204" pitchFamily="34" charset="0"/>
              </a:rPr>
              <a:t>实验</a:t>
            </a:r>
            <a:r>
              <a:rPr lang="en-US" altLang="zh-CN" sz="2200" dirty="0">
                <a:solidFill>
                  <a:srgbClr val="C7000B"/>
                </a:solidFill>
                <a:latin typeface="方正兰亭黑简体" panose="02000000000000000000" pitchFamily="2" charset="-122"/>
                <a:cs typeface="+mn-ea"/>
                <a:sym typeface="Huawei Sans" panose="020C0503030203020204" pitchFamily="34" charset="0"/>
              </a:rPr>
              <a:t>3</a:t>
            </a:r>
            <a:r>
              <a:rPr lang="zh-CN" altLang="en-US" sz="2200" dirty="0">
                <a:latin typeface="方正兰亭黑简体" panose="02000000000000000000" pitchFamily="2" charset="-122"/>
                <a:cs typeface="+mn-ea"/>
                <a:sym typeface="Huawei Sans" panose="020C0503030203020204" pitchFamily="34" charset="0"/>
              </a:rPr>
              <a:t>，您将实践</a:t>
            </a:r>
            <a:r>
              <a:rPr lang="zh-CN" altLang="en-US" sz="2200" dirty="0">
                <a:solidFill>
                  <a:srgbClr val="C7000B"/>
                </a:solidFill>
                <a:latin typeface="方正兰亭黑简体" panose="02000000000000000000" pitchFamily="2" charset="-122"/>
                <a:cs typeface="+mn-ea"/>
                <a:sym typeface="Huawei Sans" panose="020C0503030203020204" pitchFamily="34" charset="0"/>
              </a:rPr>
              <a:t>面向函数式编程</a:t>
            </a:r>
            <a:r>
              <a:rPr lang="zh-CN" altLang="en-US" sz="2200" dirty="0">
                <a:latin typeface="方正兰亭黑简体" panose="02000000000000000000" pitchFamily="2" charset="-122"/>
                <a:cs typeface="+mn-ea"/>
                <a:sym typeface="Huawei Sans" panose="020C0503030203020204" pitchFamily="34" charset="0"/>
              </a:rPr>
              <a:t>，包括：</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000" dirty="0">
                <a:solidFill>
                  <a:srgbClr val="C7000B"/>
                </a:solidFill>
                <a:latin typeface="方正兰亭黑简体" panose="02000000000000000000" pitchFamily="2" charset="-122"/>
                <a:cs typeface="+mn-ea"/>
                <a:sym typeface="Huawei Sans" panose="020C0503030203020204" pitchFamily="34" charset="0"/>
              </a:rPr>
              <a:t>函数式编程、</a:t>
            </a:r>
            <a:r>
              <a:rPr lang="en-US" altLang="zh-CN" sz="2000" dirty="0">
                <a:solidFill>
                  <a:srgbClr val="C7000B"/>
                </a:solidFill>
                <a:latin typeface="方正兰亭黑简体" panose="02000000000000000000" pitchFamily="2" charset="-122"/>
                <a:cs typeface="+mn-ea"/>
                <a:sym typeface="Huawei Sans" panose="020C0503030203020204" pitchFamily="34" charset="0"/>
              </a:rPr>
              <a:t>Lambda</a:t>
            </a:r>
            <a:r>
              <a:rPr lang="zh-CN" altLang="en-US" sz="2000" dirty="0">
                <a:solidFill>
                  <a:srgbClr val="C7000B"/>
                </a:solidFill>
                <a:latin typeface="方正兰亭黑简体" panose="02000000000000000000" pitchFamily="2" charset="-122"/>
                <a:cs typeface="+mn-ea"/>
                <a:sym typeface="Huawei Sans" panose="020C0503030203020204" pitchFamily="34" charset="0"/>
              </a:rPr>
              <a:t>：</a:t>
            </a:r>
            <a:r>
              <a:rPr lang="zh-CN" altLang="en-US" sz="2000" dirty="0">
                <a:latin typeface="方正兰亭黑简体" panose="02000000000000000000" pitchFamily="2" charset="-122"/>
                <a:cs typeface="+mn-ea"/>
                <a:sym typeface="Huawei Sans" panose="020C0503030203020204" pitchFamily="34" charset="0"/>
              </a:rPr>
              <a:t>掌握</a:t>
            </a:r>
            <a:r>
              <a:rPr lang="en-US" altLang="zh-CN" sz="2000" dirty="0">
                <a:latin typeface="方正兰亭黑简体" panose="02000000000000000000" pitchFamily="2" charset="-122"/>
                <a:cs typeface="+mn-ea"/>
                <a:sym typeface="Huawei Sans" panose="020C0503030203020204" pitchFamily="34" charset="0"/>
              </a:rPr>
              <a:t>C++</a:t>
            </a:r>
            <a:r>
              <a:rPr lang="zh-CN" altLang="en-US" sz="2000" dirty="0">
                <a:latin typeface="方正兰亭黑简体" panose="02000000000000000000" pitchFamily="2" charset="-122"/>
                <a:cs typeface="+mn-ea"/>
                <a:sym typeface="Huawei Sans" panose="020C0503030203020204" pitchFamily="34" charset="0"/>
              </a:rPr>
              <a:t>新特性带来的代码简洁性收益，写出简洁优雅的代码</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solidFill>
                  <a:srgbClr val="C7000B"/>
                </a:solidFill>
                <a:latin typeface="方正兰亭黑简体" panose="02000000000000000000" pitchFamily="2" charset="-122"/>
                <a:cs typeface="+mn-ea"/>
                <a:sym typeface="Huawei Sans" panose="020C0503030203020204" pitchFamily="34" charset="0"/>
              </a:rPr>
              <a:t>对象生命周期安全：</a:t>
            </a:r>
            <a:r>
              <a:rPr lang="zh-CN" altLang="en-US" sz="2000" dirty="0">
                <a:latin typeface="方正兰亭黑简体" panose="02000000000000000000" pitchFamily="2" charset="-122"/>
                <a:cs typeface="+mn-ea"/>
                <a:sym typeface="Huawei Sans" panose="020C0503030203020204" pitchFamily="34" charset="0"/>
              </a:rPr>
              <a:t>关注</a:t>
            </a:r>
            <a:r>
              <a:rPr lang="en-US" altLang="zh-CN" sz="2000" dirty="0">
                <a:latin typeface="方正兰亭黑简体" panose="02000000000000000000" pitchFamily="2" charset="-122"/>
                <a:cs typeface="+mn-ea"/>
                <a:sym typeface="Huawei Sans" panose="020C0503030203020204" pitchFamily="34" charset="0"/>
              </a:rPr>
              <a:t>C++</a:t>
            </a:r>
            <a:r>
              <a:rPr lang="zh-CN" altLang="en-US" sz="2000" dirty="0">
                <a:latin typeface="方正兰亭黑简体" panose="02000000000000000000" pitchFamily="2" charset="-122"/>
                <a:cs typeface="+mn-ea"/>
                <a:sym typeface="Huawei Sans" panose="020C0503030203020204" pitchFamily="34" charset="0"/>
              </a:rPr>
              <a:t>使用过程中编程陷阱可能导致的问题，对背后原理究根，学习</a:t>
            </a:r>
            <a:r>
              <a:rPr lang="en-US" altLang="zh-CN" sz="2000" dirty="0">
                <a:latin typeface="方正兰亭黑简体" panose="02000000000000000000" pitchFamily="2" charset="-122"/>
                <a:cs typeface="+mn-ea"/>
                <a:sym typeface="Huawei Sans" panose="020C0503030203020204" pitchFamily="34" charset="0"/>
              </a:rPr>
              <a:t>C++</a:t>
            </a:r>
            <a:r>
              <a:rPr lang="zh-CN" altLang="en-US" sz="2000" dirty="0">
                <a:latin typeface="方正兰亭黑简体" panose="02000000000000000000" pitchFamily="2" charset="-122"/>
                <a:cs typeface="+mn-ea"/>
                <a:sym typeface="Huawei Sans" panose="020C0503030203020204" pitchFamily="34" charset="0"/>
              </a:rPr>
              <a:t>特性整体体系</a:t>
            </a:r>
            <a:endParaRPr lang="en-US" altLang="zh-CN" sz="20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期待您在课程中的精彩表现！</a:t>
            </a:r>
            <a:endParaRPr lang="zh-CN" altLang="en-US" sz="2200" dirty="0">
              <a:cs typeface="+mn-ea"/>
              <a:sym typeface="Huawei Sans" panose="020C0503030203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latin typeface="+mj-ea"/>
                <a:ea typeface="+mj-ea"/>
              </a:rPr>
              <a:t>确保对象生命周期安全保证</a:t>
            </a:r>
            <a:r>
              <a:rPr lang="zh-CN" altLang="en-US" dirty="0"/>
              <a:t>：</a:t>
            </a:r>
            <a:r>
              <a:rPr lang="en-US" altLang="zh-CN" dirty="0" err="1">
                <a:latin typeface="+mj-ea"/>
                <a:ea typeface="+mj-ea"/>
              </a:rPr>
              <a:t>FastCommand</a:t>
            </a:r>
            <a:r>
              <a:rPr lang="zh-CN" altLang="en-US" dirty="0">
                <a:latin typeface="+mj-ea"/>
                <a:ea typeface="+mj-ea"/>
              </a:rPr>
              <a:t>操作符重载</a:t>
            </a:r>
            <a:endParaRPr lang="zh-CN" altLang="en-US" dirty="0"/>
          </a:p>
        </p:txBody>
      </p:sp>
      <p:sp>
        <p:nvSpPr>
          <p:cNvPr id="13" name="文本框 12">
            <a:extLst>
              <a:ext uri="{FF2B5EF4-FFF2-40B4-BE49-F238E27FC236}">
                <a16:creationId xmlns:a16="http://schemas.microsoft.com/office/drawing/2014/main" id="{C805F399-BC2C-4D00-839A-A4C577067D87}"/>
              </a:ext>
            </a:extLst>
          </p:cNvPr>
          <p:cNvSpPr txBox="1"/>
          <p:nvPr/>
        </p:nvSpPr>
        <p:spPr>
          <a:xfrm>
            <a:off x="731837" y="1210557"/>
            <a:ext cx="10728325" cy="2062103"/>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FastCommand</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a:solidFill>
                  <a:srgbClr val="AA3731"/>
                </a:solidFill>
                <a:effectLst/>
              </a:rPr>
              <a:t>operator()</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Fast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extLst>
      <p:ext uri="{BB962C8B-B14F-4D97-AF65-F5344CB8AC3E}">
        <p14:creationId xmlns:p14="http://schemas.microsoft.com/office/powerpoint/2010/main" val="3809056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31836" y="204477"/>
            <a:ext cx="10728325" cy="485982"/>
          </a:xfrm>
        </p:spPr>
        <p:txBody>
          <a:bodyPr/>
          <a:lstStyle/>
          <a:p>
            <a:r>
              <a:rPr lang="zh-CN" altLang="en-US" dirty="0">
                <a:latin typeface="+mj-ea"/>
                <a:ea typeface="+mj-ea"/>
              </a:rPr>
              <a:t>确保对象生命周期安全保证</a:t>
            </a:r>
            <a:r>
              <a:rPr lang="zh-CN" altLang="en-US" dirty="0"/>
              <a:t>：表驱动修改</a:t>
            </a:r>
          </a:p>
        </p:txBody>
      </p:sp>
      <p:sp>
        <p:nvSpPr>
          <p:cNvPr id="13" name="文本框 12">
            <a:extLst>
              <a:ext uri="{FF2B5EF4-FFF2-40B4-BE49-F238E27FC236}">
                <a16:creationId xmlns:a16="http://schemas.microsoft.com/office/drawing/2014/main" id="{C805F399-BC2C-4D00-839A-A4C577067D87}"/>
              </a:ext>
            </a:extLst>
          </p:cNvPr>
          <p:cNvSpPr txBox="1"/>
          <p:nvPr/>
        </p:nvSpPr>
        <p:spPr>
          <a:xfrm>
            <a:off x="731835" y="692798"/>
            <a:ext cx="10728325" cy="5590569"/>
          </a:xfrm>
          <a:prstGeom prst="rect">
            <a:avLst/>
          </a:prstGeom>
          <a:solidFill>
            <a:schemeClr val="bg1">
              <a:lumMod val="85000"/>
            </a:schemeClr>
          </a:solidFill>
        </p:spPr>
        <p:txBody>
          <a:bodyPr wrap="square">
            <a:spAutoFit/>
          </a:bodyPr>
          <a:lstStyle/>
          <a:p>
            <a:pPr>
              <a:lnSpc>
                <a:spcPct val="150000"/>
              </a:lnSpc>
            </a:pP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pPr>
              <a:lnSpc>
                <a:spcPct val="150000"/>
              </a:lnSpc>
            </a:pPr>
            <a:r>
              <a:rPr lang="en-US" altLang="zh-CN" sz="1600" b="0" dirty="0">
                <a:solidFill>
                  <a:srgbClr val="777777"/>
                </a:solidFill>
                <a:effectLst/>
              </a:rPr>
              <a:t>{</a:t>
            </a:r>
            <a:endParaRPr lang="en-US" altLang="zh-CN" sz="1600" b="0" dirty="0">
              <a:solidFill>
                <a:srgbClr val="333333"/>
              </a:solidFill>
              <a:effectLst/>
            </a:endParaRPr>
          </a:p>
          <a:p>
            <a:pPr>
              <a:lnSpc>
                <a:spcPct val="150000"/>
              </a:lnSpc>
            </a:pP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err="1">
                <a:solidFill>
                  <a:srgbClr val="333333"/>
                </a:solidFill>
                <a:effectLst/>
              </a:rPr>
              <a:t>unordered_map</a:t>
            </a:r>
            <a:r>
              <a:rPr lang="en-US" altLang="zh-CN" sz="1600" b="0" dirty="0">
                <a:solidFill>
                  <a:srgbClr val="777777"/>
                </a:solidFill>
                <a:effectLst/>
              </a:rPr>
              <a:t>&lt;</a:t>
            </a:r>
            <a:r>
              <a:rPr lang="en-US" altLang="zh-CN" sz="1600" b="0" dirty="0">
                <a:solidFill>
                  <a:srgbClr val="7A3E9D"/>
                </a:solidFill>
                <a:effectLst/>
              </a:rPr>
              <a:t>char</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333333"/>
                </a:solidFill>
                <a:effectLst/>
              </a:rPr>
              <a:t> </a:t>
            </a:r>
            <a:r>
              <a:rPr lang="en-US" altLang="zh-CN" sz="1600" b="0" dirty="0">
                <a:solidFill>
                  <a:srgbClr val="777777"/>
                </a:solidFill>
                <a:effectLst/>
              </a:rPr>
              <a:t>&amp;</a:t>
            </a:r>
            <a:r>
              <a:rPr lang="en-US" altLang="zh-CN" sz="1600" b="0" dirty="0">
                <a:solidFill>
                  <a:srgbClr val="333333"/>
                </a:solidFill>
                <a:effectLst/>
              </a:rPr>
              <a:t> </a:t>
            </a:r>
            <a:r>
              <a:rPr lang="en-US" altLang="zh-CN" sz="1600" b="0" dirty="0" err="1">
                <a:solidFill>
                  <a:srgbClr val="333333"/>
                </a:solidFill>
                <a:effectLst/>
              </a:rPr>
              <a:t>poseHandler</a:t>
            </a:r>
            <a:r>
              <a:rPr lang="en-US" altLang="zh-CN" sz="1600" b="0" dirty="0">
                <a:solidFill>
                  <a:srgbClr val="777777"/>
                </a:solidFill>
                <a:effectLst/>
              </a:rPr>
              <a:t>)&gt;&gt;</a:t>
            </a:r>
            <a:r>
              <a:rPr lang="en-US" altLang="zh-CN" sz="1600" b="0" dirty="0">
                <a:solidFill>
                  <a:srgbClr val="333333"/>
                </a:solidFill>
                <a:effectLst/>
              </a:rPr>
              <a:t> </a:t>
            </a:r>
            <a:r>
              <a:rPr lang="en-US" altLang="zh-CN" sz="1600" b="0" dirty="0" err="1">
                <a:solidFill>
                  <a:srgbClr val="333333"/>
                </a:solidFill>
                <a:effectLst/>
              </a:rPr>
              <a:t>cmderMap</a:t>
            </a:r>
            <a:r>
              <a:rPr lang="en-US" altLang="zh-CN" sz="1600" b="0" dirty="0">
                <a:solidFill>
                  <a:srgbClr val="777777"/>
                </a:solidFill>
                <a:effectLst/>
              </a:rPr>
              <a:t>;</a:t>
            </a:r>
            <a:endParaRPr lang="en-US" altLang="zh-CN" sz="1600" b="0" dirty="0">
              <a:solidFill>
                <a:srgbClr val="333333"/>
              </a:solidFill>
              <a:effectLst/>
            </a:endParaRPr>
          </a:p>
          <a:p>
            <a:pPr>
              <a:lnSpc>
                <a:spcPct val="150000"/>
              </a:lnSpc>
            </a:pP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M</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MoveCommand</a:t>
            </a:r>
            <a:r>
              <a:rPr lang="en-US" altLang="zh-CN" sz="1600" b="0" dirty="0">
                <a:solidFill>
                  <a:srgbClr val="777777"/>
                </a:solidFill>
                <a:effectLst/>
              </a:rPr>
              <a:t>());</a:t>
            </a:r>
            <a:endParaRPr lang="en-US" altLang="zh-CN" sz="1600" b="0" dirty="0">
              <a:solidFill>
                <a:srgbClr val="333333"/>
              </a:solidFill>
              <a:effectLst/>
            </a:endParaRPr>
          </a:p>
          <a:p>
            <a:pPr>
              <a:lnSpc>
                <a:spcPct val="150000"/>
              </a:lnSpc>
            </a:pP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L</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TurnLeftCommand</a:t>
            </a:r>
            <a:r>
              <a:rPr lang="en-US" altLang="zh-CN" sz="1600" b="0" dirty="0">
                <a:solidFill>
                  <a:srgbClr val="777777"/>
                </a:solidFill>
                <a:effectLst/>
              </a:rPr>
              <a:t>());</a:t>
            </a:r>
            <a:endParaRPr lang="en-US" altLang="zh-CN" sz="1600" b="0" dirty="0">
              <a:solidFill>
                <a:srgbClr val="333333"/>
              </a:solidFill>
              <a:effectLst/>
            </a:endParaRPr>
          </a:p>
          <a:p>
            <a:pPr>
              <a:lnSpc>
                <a:spcPct val="150000"/>
              </a:lnSpc>
            </a:pP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R</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TurnRightCommand</a:t>
            </a:r>
            <a:r>
              <a:rPr lang="en-US" altLang="zh-CN" sz="1600" b="0" dirty="0">
                <a:solidFill>
                  <a:srgbClr val="777777"/>
                </a:solidFill>
                <a:effectLst/>
              </a:rPr>
              <a:t>());</a:t>
            </a:r>
          </a:p>
          <a:p>
            <a:pPr>
              <a:lnSpc>
                <a:spcPct val="150000"/>
              </a:lnSpc>
            </a:pP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F</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FastCommand</a:t>
            </a:r>
            <a:r>
              <a:rPr lang="en-US" altLang="zh-CN" sz="1600" b="0" dirty="0">
                <a:solidFill>
                  <a:srgbClr val="777777"/>
                </a:solidFill>
                <a:effectLst/>
              </a:rPr>
              <a:t>());</a:t>
            </a:r>
          </a:p>
          <a:p>
            <a:pPr>
              <a:lnSpc>
                <a:spcPct val="150000"/>
              </a:lnSpc>
            </a:pPr>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for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333333"/>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pPr>
              <a:lnSpc>
                <a:spcPct val="150000"/>
              </a:lnSpc>
            </a:pP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find</a:t>
            </a:r>
            <a:r>
              <a:rPr lang="en-US" altLang="zh-CN" sz="1600" b="0" dirty="0">
                <a:solidFill>
                  <a:srgbClr val="777777"/>
                </a:solidFill>
                <a:effectLst/>
              </a:rPr>
              <a:t>(</a:t>
            </a:r>
            <a:r>
              <a:rPr lang="en-US" altLang="zh-CN" sz="1600" b="0" dirty="0" err="1">
                <a:solidFill>
                  <a:srgbClr val="333333"/>
                </a:solidFill>
                <a:effectLst/>
              </a:rPr>
              <a:t>cmd</a:t>
            </a:r>
            <a:r>
              <a:rPr lang="en-US" altLang="zh-CN" sz="1600" b="0" dirty="0">
                <a:solidFill>
                  <a:srgbClr val="777777"/>
                </a:solidFill>
                <a:effectLst/>
              </a:rPr>
              <a:t>);</a:t>
            </a:r>
            <a:endParaRPr lang="en-US" altLang="zh-CN" sz="1600" b="0" dirty="0">
              <a:solidFill>
                <a:srgbClr val="333333"/>
              </a:solidFill>
              <a:effectLst/>
            </a:endParaRPr>
          </a:p>
          <a:p>
            <a:pPr>
              <a:lnSpc>
                <a:spcPct val="150000"/>
              </a:lnSpc>
            </a:pP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pPr>
              <a:lnSpc>
                <a:spcPct val="150000"/>
              </a:lnSpc>
            </a:pPr>
            <a:r>
              <a:rPr lang="en-US" altLang="zh-CN" sz="1600" b="0" dirty="0">
                <a:solidFill>
                  <a:srgbClr val="333333"/>
                </a:solidFill>
                <a:effectLst/>
              </a:rPr>
              <a:t>            </a:t>
            </a:r>
            <a:r>
              <a:rPr lang="en-US" altLang="zh-CN" sz="1600" b="0" dirty="0">
                <a:solidFill>
                  <a:srgbClr val="7A3E9D"/>
                </a:solidFill>
                <a:effectLst/>
              </a:rPr>
              <a:t>it</a:t>
            </a:r>
            <a:r>
              <a:rPr lang="en-US" altLang="zh-CN" sz="1600" b="0" dirty="0">
                <a:solidFill>
                  <a:srgbClr val="777777"/>
                </a:solidFill>
                <a:effectLst/>
              </a:rPr>
              <a:t>-&gt;</a:t>
            </a:r>
            <a:r>
              <a:rPr lang="en-US" altLang="zh-CN" sz="1600" b="1" dirty="0">
                <a:solidFill>
                  <a:srgbClr val="AA3731"/>
                </a:solidFill>
                <a:effectLst/>
              </a:rPr>
              <a:t>second</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777777"/>
                </a:solidFill>
                <a:effectLst/>
              </a:rPr>
              <a:t>);</a:t>
            </a:r>
            <a:endParaRPr lang="en-US" altLang="zh-CN" sz="1600" b="0" dirty="0">
              <a:solidFill>
                <a:srgbClr val="333333"/>
              </a:solidFill>
              <a:effectLst/>
            </a:endParaRPr>
          </a:p>
          <a:p>
            <a:pPr>
              <a:lnSpc>
                <a:spcPct val="150000"/>
              </a:lnSpc>
            </a:pP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pPr>
              <a:lnSpc>
                <a:spcPct val="150000"/>
              </a:lnSpc>
            </a:pP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pPr>
              <a:lnSpc>
                <a:spcPct val="150000"/>
              </a:lnSpc>
            </a:pPr>
            <a:r>
              <a:rPr lang="en-US" altLang="zh-CN" sz="1600" b="0" dirty="0">
                <a:solidFill>
                  <a:srgbClr val="777777"/>
                </a:solidFill>
                <a:effectLst/>
              </a:rPr>
              <a:t>}</a:t>
            </a:r>
            <a:endParaRPr lang="en-US" altLang="zh-CN" sz="1600" b="0" dirty="0">
              <a:solidFill>
                <a:srgbClr val="333333"/>
              </a:solidFill>
              <a:effectLst/>
            </a:endParaRPr>
          </a:p>
        </p:txBody>
      </p:sp>
      <p:sp>
        <p:nvSpPr>
          <p:cNvPr id="4" name="文本框 3">
            <a:extLst>
              <a:ext uri="{FF2B5EF4-FFF2-40B4-BE49-F238E27FC236}">
                <a16:creationId xmlns:a16="http://schemas.microsoft.com/office/drawing/2014/main" id="{FE88A5F0-05F3-4C52-B123-F556861D90E9}"/>
              </a:ext>
            </a:extLst>
          </p:cNvPr>
          <p:cNvSpPr txBox="1"/>
          <p:nvPr/>
        </p:nvSpPr>
        <p:spPr>
          <a:xfrm>
            <a:off x="6864701" y="3565996"/>
            <a:ext cx="3643404" cy="466666"/>
          </a:xfrm>
          <a:prstGeom prst="rect">
            <a:avLst/>
          </a:prstGeom>
          <a:noFill/>
        </p:spPr>
        <p:txBody>
          <a:bodyPr wrap="square" rtlCol="0">
            <a:spAutoFit/>
          </a:bodyPr>
          <a:lstStyle/>
          <a:p>
            <a:pPr>
              <a:lnSpc>
                <a:spcPct val="150000"/>
              </a:lnSpc>
            </a:pPr>
            <a:r>
              <a:rPr lang="zh-CN" altLang="en-US" dirty="0">
                <a:latin typeface="+mn-ea"/>
              </a:rPr>
              <a:t>编译运行验证后，代码及时入库</a:t>
            </a:r>
            <a:endParaRPr lang="zh-CN" altLang="en-US" sz="1400" dirty="0">
              <a:latin typeface="+mn-ea"/>
            </a:endParaRPr>
          </a:p>
        </p:txBody>
      </p:sp>
    </p:spTree>
    <p:extLst>
      <p:ext uri="{BB962C8B-B14F-4D97-AF65-F5344CB8AC3E}">
        <p14:creationId xmlns:p14="http://schemas.microsoft.com/office/powerpoint/2010/main" val="7511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31836" y="206569"/>
            <a:ext cx="10728325" cy="485982"/>
          </a:xfrm>
        </p:spPr>
        <p:txBody>
          <a:bodyPr/>
          <a:lstStyle/>
          <a:p>
            <a:r>
              <a:rPr lang="zh-CN" altLang="en-US" dirty="0"/>
              <a:t>简化表驱动代码：初始化语义应用</a:t>
            </a:r>
          </a:p>
        </p:txBody>
      </p:sp>
      <p:sp>
        <p:nvSpPr>
          <p:cNvPr id="13" name="文本框 12">
            <a:extLst>
              <a:ext uri="{FF2B5EF4-FFF2-40B4-BE49-F238E27FC236}">
                <a16:creationId xmlns:a16="http://schemas.microsoft.com/office/drawing/2014/main" id="{C805F399-BC2C-4D00-839A-A4C577067D87}"/>
              </a:ext>
            </a:extLst>
          </p:cNvPr>
          <p:cNvSpPr txBox="1"/>
          <p:nvPr/>
        </p:nvSpPr>
        <p:spPr>
          <a:xfrm>
            <a:off x="731837" y="786812"/>
            <a:ext cx="10728325" cy="5509200"/>
          </a:xfrm>
          <a:prstGeom prst="rect">
            <a:avLst/>
          </a:prstGeom>
          <a:solidFill>
            <a:schemeClr val="bg1">
              <a:lumMod val="85000"/>
            </a:schemeClr>
          </a:solidFill>
        </p:spPr>
        <p:txBody>
          <a:bodyPr wrap="square">
            <a:spAutoFit/>
          </a:bodyPr>
          <a:lstStyle/>
          <a:p>
            <a:pPr>
              <a:lnSpc>
                <a:spcPct val="150000"/>
              </a:lnSpc>
            </a:pP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pPr>
              <a:lnSpc>
                <a:spcPct val="150000"/>
              </a:lnSpc>
            </a:pPr>
            <a:r>
              <a:rPr lang="en-US" altLang="zh-CN" sz="1600" b="0" dirty="0">
                <a:solidFill>
                  <a:srgbClr val="777777"/>
                </a:solidFill>
                <a:effectLst/>
              </a:rPr>
              <a:t>{</a:t>
            </a:r>
            <a:endParaRPr lang="en-US" altLang="zh-CN" sz="1600" b="0" dirty="0">
              <a:solidFill>
                <a:srgbClr val="333333"/>
              </a:solidFill>
              <a:effectLst/>
            </a:endParaRPr>
          </a:p>
          <a:p>
            <a:r>
              <a:rPr lang="en-US" altLang="zh-CN" sz="1600" b="0" i="1" dirty="0">
                <a:solidFill>
                  <a:srgbClr val="AAAAAA"/>
                </a:solidFill>
                <a:effectLst/>
              </a:rPr>
              <a:t>    //     std::</a:t>
            </a:r>
            <a:r>
              <a:rPr lang="en-US" altLang="zh-CN" sz="1600" b="0" i="1" dirty="0" err="1">
                <a:solidFill>
                  <a:srgbClr val="AAAAAA"/>
                </a:solidFill>
                <a:effectLst/>
              </a:rPr>
              <a:t>unordered_map</a:t>
            </a:r>
            <a:r>
              <a:rPr lang="en-US" altLang="zh-CN" sz="1600" b="0" i="1" dirty="0">
                <a:solidFill>
                  <a:srgbClr val="AAAAAA"/>
                </a:solidFill>
                <a:effectLst/>
              </a:rPr>
              <a:t>&lt;char, std::function&lt;void(</a:t>
            </a:r>
            <a:r>
              <a:rPr lang="en-US" altLang="zh-CN" sz="1600" b="0" i="1" dirty="0" err="1">
                <a:solidFill>
                  <a:srgbClr val="AAAAAA"/>
                </a:solidFill>
                <a:effectLst/>
              </a:rPr>
              <a:t>PoseHandler</a:t>
            </a:r>
            <a:r>
              <a:rPr lang="en-US" altLang="zh-CN" sz="1600" b="0" i="1" dirty="0">
                <a:solidFill>
                  <a:srgbClr val="AAAAAA"/>
                </a:solidFill>
                <a:effectLst/>
              </a:rPr>
              <a:t> &amp; </a:t>
            </a:r>
            <a:r>
              <a:rPr lang="en-US" altLang="zh-CN" sz="1600" b="0" i="1" dirty="0" err="1">
                <a:solidFill>
                  <a:srgbClr val="AAAAAA"/>
                </a:solidFill>
                <a:effectLst/>
              </a:rPr>
              <a:t>poseHandler</a:t>
            </a:r>
            <a:r>
              <a:rPr lang="en-US" altLang="zh-CN" sz="1600" b="0" i="1" dirty="0">
                <a:solidFill>
                  <a:srgbClr val="AAAAAA"/>
                </a:solidFill>
                <a:effectLst/>
              </a:rPr>
              <a:t>)&gt;&gt; </a:t>
            </a:r>
            <a:r>
              <a:rPr lang="en-US" altLang="zh-CN" sz="1600" b="0" i="1" dirty="0" err="1">
                <a:solidFill>
                  <a:srgbClr val="AAAAAA"/>
                </a:solidFill>
                <a:effectLst/>
              </a:rPr>
              <a:t>cmderMap</a:t>
            </a:r>
            <a:r>
              <a:rPr lang="en-US" altLang="zh-CN" sz="1600" b="0" i="1" dirty="0">
                <a:solidFill>
                  <a:srgbClr val="AAAAAA"/>
                </a:solidFill>
                <a:effectLst/>
              </a:rPr>
              <a:t>;</a:t>
            </a:r>
            <a:endParaRPr lang="en-US" altLang="zh-CN" sz="1600" b="0" dirty="0">
              <a:solidFill>
                <a:srgbClr val="333333"/>
              </a:solidFill>
              <a:effectLst/>
            </a:endParaRPr>
          </a:p>
          <a:p>
            <a:r>
              <a:rPr lang="en-US" altLang="zh-CN" sz="1600" b="0" i="1" dirty="0">
                <a:solidFill>
                  <a:srgbClr val="AAAAAA"/>
                </a:solidFill>
                <a:effectLst/>
              </a:rPr>
              <a:t>    //     </a:t>
            </a:r>
            <a:r>
              <a:rPr lang="en-US" altLang="zh-CN" sz="1600" b="0" i="1" dirty="0" err="1">
                <a:solidFill>
                  <a:srgbClr val="AAAAAA"/>
                </a:solidFill>
                <a:effectLst/>
              </a:rPr>
              <a:t>cmderMap.emplace</a:t>
            </a:r>
            <a:r>
              <a:rPr lang="en-US" altLang="zh-CN" sz="1600" b="0" i="1" dirty="0">
                <a:solidFill>
                  <a:srgbClr val="AAAAAA"/>
                </a:solidFill>
                <a:effectLst/>
              </a:rPr>
              <a:t>('M', </a:t>
            </a:r>
            <a:r>
              <a:rPr lang="en-US" altLang="zh-CN" sz="1600" b="0" i="1" dirty="0" err="1">
                <a:solidFill>
                  <a:srgbClr val="AAAAAA"/>
                </a:solidFill>
                <a:effectLst/>
              </a:rPr>
              <a:t>MoveCommand</a:t>
            </a:r>
            <a:r>
              <a:rPr lang="en-US" altLang="zh-CN" sz="1600" b="0" i="1" dirty="0">
                <a:solidFill>
                  <a:srgbClr val="AAAAAA"/>
                </a:solidFill>
                <a:effectLst/>
              </a:rPr>
              <a:t>());</a:t>
            </a:r>
            <a:endParaRPr lang="en-US" altLang="zh-CN" sz="1600" b="0" dirty="0">
              <a:solidFill>
                <a:srgbClr val="333333"/>
              </a:solidFill>
              <a:effectLst/>
            </a:endParaRPr>
          </a:p>
          <a:p>
            <a:r>
              <a:rPr lang="en-US" altLang="zh-CN" sz="1600" b="0" i="1" dirty="0">
                <a:solidFill>
                  <a:srgbClr val="AAAAAA"/>
                </a:solidFill>
                <a:effectLst/>
              </a:rPr>
              <a:t>    //     </a:t>
            </a:r>
            <a:r>
              <a:rPr lang="en-US" altLang="zh-CN" sz="1600" b="0" i="1" dirty="0" err="1">
                <a:solidFill>
                  <a:srgbClr val="AAAAAA"/>
                </a:solidFill>
                <a:effectLst/>
              </a:rPr>
              <a:t>cmderMap.emplace</a:t>
            </a:r>
            <a:r>
              <a:rPr lang="en-US" altLang="zh-CN" sz="1600" b="0" i="1" dirty="0">
                <a:solidFill>
                  <a:srgbClr val="AAAAAA"/>
                </a:solidFill>
                <a:effectLst/>
              </a:rPr>
              <a:t>('L', </a:t>
            </a:r>
            <a:r>
              <a:rPr lang="en-US" altLang="zh-CN" sz="1600" b="0" i="1" dirty="0" err="1">
                <a:solidFill>
                  <a:srgbClr val="AAAAAA"/>
                </a:solidFill>
                <a:effectLst/>
              </a:rPr>
              <a:t>TurnLeftCommand</a:t>
            </a:r>
            <a:r>
              <a:rPr lang="en-US" altLang="zh-CN" sz="1600" b="0" i="1" dirty="0">
                <a:solidFill>
                  <a:srgbClr val="AAAAAA"/>
                </a:solidFill>
                <a:effectLst/>
              </a:rPr>
              <a:t>());</a:t>
            </a:r>
            <a:endParaRPr lang="en-US" altLang="zh-CN" sz="1600" b="0" dirty="0">
              <a:solidFill>
                <a:srgbClr val="333333"/>
              </a:solidFill>
              <a:effectLst/>
            </a:endParaRPr>
          </a:p>
          <a:p>
            <a:r>
              <a:rPr lang="en-US" altLang="zh-CN" sz="1600" b="0" i="1" dirty="0">
                <a:solidFill>
                  <a:srgbClr val="AAAAAA"/>
                </a:solidFill>
                <a:effectLst/>
              </a:rPr>
              <a:t>    //     </a:t>
            </a:r>
            <a:r>
              <a:rPr lang="en-US" altLang="zh-CN" sz="1600" b="0" i="1" dirty="0" err="1">
                <a:solidFill>
                  <a:srgbClr val="AAAAAA"/>
                </a:solidFill>
                <a:effectLst/>
              </a:rPr>
              <a:t>cmderMap.emplace</a:t>
            </a:r>
            <a:r>
              <a:rPr lang="en-US" altLang="zh-CN" sz="1600" b="0" i="1" dirty="0">
                <a:solidFill>
                  <a:srgbClr val="AAAAAA"/>
                </a:solidFill>
                <a:effectLst/>
              </a:rPr>
              <a:t>('R', </a:t>
            </a:r>
            <a:r>
              <a:rPr lang="en-US" altLang="zh-CN" sz="1600" b="0" i="1" dirty="0" err="1">
                <a:solidFill>
                  <a:srgbClr val="AAAAAA"/>
                </a:solidFill>
                <a:effectLst/>
              </a:rPr>
              <a:t>TurnRightCommand</a:t>
            </a:r>
            <a:r>
              <a:rPr lang="en-US" altLang="zh-CN" sz="1600" b="0" i="1" dirty="0">
                <a:solidFill>
                  <a:srgbClr val="AAAAAA"/>
                </a:solidFill>
                <a:effectLst/>
              </a:rPr>
              <a:t>());</a:t>
            </a:r>
          </a:p>
          <a:p>
            <a:r>
              <a:rPr lang="en-US" altLang="zh-CN" sz="1600" b="0" i="1" dirty="0">
                <a:solidFill>
                  <a:srgbClr val="AAAAAA"/>
                </a:solidFill>
                <a:effectLst/>
              </a:rPr>
              <a:t>    //     </a:t>
            </a:r>
            <a:r>
              <a:rPr lang="en-US" altLang="zh-CN" sz="1600" b="0" i="1" dirty="0" err="1">
                <a:solidFill>
                  <a:srgbClr val="AAAAAA"/>
                </a:solidFill>
                <a:effectLst/>
              </a:rPr>
              <a:t>cmderMap.emplace</a:t>
            </a:r>
            <a:r>
              <a:rPr lang="en-US" altLang="zh-CN" sz="1600" b="0" i="1" dirty="0">
                <a:solidFill>
                  <a:srgbClr val="AAAAAA"/>
                </a:solidFill>
                <a:effectLst/>
              </a:rPr>
              <a:t>(‘F’, </a:t>
            </a:r>
            <a:r>
              <a:rPr lang="en-US" altLang="zh-CN" sz="1600" i="1" dirty="0" err="1">
                <a:solidFill>
                  <a:srgbClr val="AAAAAA"/>
                </a:solidFill>
              </a:rPr>
              <a:t>Fast</a:t>
            </a:r>
            <a:r>
              <a:rPr lang="en-US" altLang="zh-CN" sz="1600" b="0" i="1" dirty="0" err="1">
                <a:solidFill>
                  <a:srgbClr val="AAAAAA"/>
                </a:solidFill>
                <a:effectLst/>
              </a:rPr>
              <a:t>Command</a:t>
            </a:r>
            <a:r>
              <a:rPr lang="en-US" altLang="zh-CN" sz="1600" b="0" i="1" dirty="0">
                <a:solidFill>
                  <a:srgbClr val="AAAAAA"/>
                </a:solidFill>
                <a:effectLst/>
              </a:rPr>
              <a:t>());</a:t>
            </a:r>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err="1">
                <a:solidFill>
                  <a:srgbClr val="333333"/>
                </a:solidFill>
                <a:effectLst/>
              </a:rPr>
              <a:t>unordered_map</a:t>
            </a:r>
            <a:r>
              <a:rPr lang="en-US" altLang="zh-CN" sz="1600" b="0" dirty="0">
                <a:solidFill>
                  <a:srgbClr val="777777"/>
                </a:solidFill>
                <a:effectLst/>
              </a:rPr>
              <a:t>&lt;</a:t>
            </a:r>
            <a:r>
              <a:rPr lang="en-US" altLang="zh-CN" sz="1600" b="0" dirty="0">
                <a:solidFill>
                  <a:srgbClr val="7A3E9D"/>
                </a:solidFill>
                <a:effectLst/>
              </a:rPr>
              <a:t>char</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333333"/>
                </a:solidFill>
                <a:effectLst/>
              </a:rPr>
              <a:t> </a:t>
            </a:r>
            <a:r>
              <a:rPr lang="en-US" altLang="zh-CN" sz="1600" b="0" dirty="0">
                <a:solidFill>
                  <a:srgbClr val="777777"/>
                </a:solidFill>
                <a:effectLst/>
              </a:rPr>
              <a:t>&amp;</a:t>
            </a:r>
            <a:r>
              <a:rPr lang="en-US" altLang="zh-CN" sz="1600" b="0" dirty="0">
                <a:solidFill>
                  <a:srgbClr val="333333"/>
                </a:solidFill>
                <a:effectLst/>
              </a:rPr>
              <a:t> </a:t>
            </a:r>
            <a:r>
              <a:rPr lang="en-US" altLang="zh-CN" sz="1600" b="0" dirty="0" err="1">
                <a:solidFill>
                  <a:srgbClr val="333333"/>
                </a:solidFill>
                <a:effectLst/>
              </a:rPr>
              <a:t>poseHandler</a:t>
            </a:r>
            <a:r>
              <a:rPr lang="en-US" altLang="zh-CN" sz="1600" b="0" dirty="0">
                <a:solidFill>
                  <a:srgbClr val="777777"/>
                </a:solidFill>
                <a:effectLst/>
              </a:rPr>
              <a:t>)&gt;&gt;</a:t>
            </a:r>
            <a:r>
              <a:rPr lang="en-US" altLang="zh-CN" sz="1600" b="0" dirty="0">
                <a:solidFill>
                  <a:srgbClr val="333333"/>
                </a:solidFill>
                <a:effectLst/>
              </a:rPr>
              <a:t> </a:t>
            </a:r>
            <a:r>
              <a:rPr lang="en-US" altLang="zh-CN" sz="1600" b="0" dirty="0" err="1">
                <a:solidFill>
                  <a:srgbClr val="333333"/>
                </a:solidFill>
                <a:effectLst/>
              </a:rPr>
              <a:t>cmderMap</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M</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MoveCommand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L</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TurnLeftCommand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R</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TurnRightCommand</a:t>
            </a:r>
            <a:r>
              <a:rPr lang="en-US" altLang="zh-CN" sz="1600" b="0" dirty="0">
                <a:solidFill>
                  <a:srgbClr val="777777"/>
                </a:solidFill>
                <a:effectLst/>
              </a:rPr>
              <a:t>()},</a:t>
            </a: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F</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FastCommand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for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333333"/>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find</a:t>
            </a:r>
            <a:r>
              <a:rPr lang="en-US" altLang="zh-CN" sz="1600" b="0" dirty="0">
                <a:solidFill>
                  <a:srgbClr val="777777"/>
                </a:solidFill>
                <a:effectLst/>
              </a:rPr>
              <a:t>(</a:t>
            </a:r>
            <a:r>
              <a:rPr lang="en-US" altLang="zh-CN" sz="1600" b="0" dirty="0" err="1">
                <a:solidFill>
                  <a:srgbClr val="333333"/>
                </a:solidFill>
                <a:effectLst/>
              </a:rPr>
              <a:t>cmd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it</a:t>
            </a:r>
            <a:r>
              <a:rPr lang="en-US" altLang="zh-CN" sz="1600" b="0" dirty="0">
                <a:solidFill>
                  <a:srgbClr val="777777"/>
                </a:solidFill>
                <a:effectLst/>
              </a:rPr>
              <a:t>-&gt;</a:t>
            </a:r>
            <a:r>
              <a:rPr lang="en-US" altLang="zh-CN" sz="1600" b="1" dirty="0">
                <a:solidFill>
                  <a:srgbClr val="AA3731"/>
                </a:solidFill>
                <a:effectLst/>
              </a:rPr>
              <a:t>second</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latin typeface="Consolas" panose="020B0609020204030204" pitchFamily="49" charset="0"/>
              </a:rPr>
              <a:t>}</a:t>
            </a:r>
            <a:endParaRPr lang="en-US" altLang="zh-CN" sz="1600" b="0" dirty="0">
              <a:solidFill>
                <a:srgbClr val="333333"/>
              </a:solidFill>
              <a:effectLst/>
              <a:latin typeface="Consolas" panose="020B0609020204030204" pitchFamily="49" charset="0"/>
            </a:endParaRPr>
          </a:p>
        </p:txBody>
      </p:sp>
      <p:sp>
        <p:nvSpPr>
          <p:cNvPr id="4" name="文本框 3">
            <a:extLst>
              <a:ext uri="{FF2B5EF4-FFF2-40B4-BE49-F238E27FC236}">
                <a16:creationId xmlns:a16="http://schemas.microsoft.com/office/drawing/2014/main" id="{944F9EB2-E1E4-4E6D-96E4-6E244E293FD6}"/>
              </a:ext>
            </a:extLst>
          </p:cNvPr>
          <p:cNvSpPr txBox="1"/>
          <p:nvPr/>
        </p:nvSpPr>
        <p:spPr>
          <a:xfrm>
            <a:off x="6864701" y="3565996"/>
            <a:ext cx="3643404" cy="466666"/>
          </a:xfrm>
          <a:prstGeom prst="rect">
            <a:avLst/>
          </a:prstGeom>
          <a:noFill/>
        </p:spPr>
        <p:txBody>
          <a:bodyPr wrap="square" rtlCol="0">
            <a:spAutoFit/>
          </a:bodyPr>
          <a:lstStyle/>
          <a:p>
            <a:pPr>
              <a:lnSpc>
                <a:spcPct val="150000"/>
              </a:lnSpc>
            </a:pPr>
            <a:r>
              <a:rPr lang="zh-CN" altLang="en-US" dirty="0">
                <a:latin typeface="+mn-ea"/>
              </a:rPr>
              <a:t>编译运行验证后，代码及时入库</a:t>
            </a:r>
            <a:endParaRPr lang="zh-CN" altLang="en-US" sz="1400" dirty="0">
              <a:latin typeface="+mn-ea"/>
            </a:endParaRPr>
          </a:p>
        </p:txBody>
      </p:sp>
    </p:spTree>
    <p:extLst>
      <p:ext uri="{BB962C8B-B14F-4D97-AF65-F5344CB8AC3E}">
        <p14:creationId xmlns:p14="http://schemas.microsoft.com/office/powerpoint/2010/main" val="1939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面向对象编程回顾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项目实战</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函数式编程</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Lambda</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对象生命周期安全</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操作符重载</a:t>
            </a:r>
            <a:endParaRPr lang="en-US" altLang="zh-CN" sz="2000" dirty="0">
              <a:solidFill>
                <a:schemeClr val="bg1">
                  <a:lumMod val="50000"/>
                </a:schemeClr>
              </a:solidFill>
              <a:highlight>
                <a:srgbClr val="FFFF00"/>
              </a:highlight>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总结</a:t>
            </a:r>
            <a:endParaRPr lang="en-US" altLang="zh-CN" sz="2200" dirty="0">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969654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pPr marL="0" indent="0">
              <a:buNone/>
            </a:pPr>
            <a:r>
              <a:rPr lang="zh-CN" altLang="en-US" sz="2200" dirty="0">
                <a:latin typeface="方正兰亭黑简体" panose="02000000000000000000" pitchFamily="2" charset="-122"/>
                <a:cs typeface="+mn-ea"/>
                <a:sym typeface="Huawei Sans" panose="020C0503030203020204" pitchFamily="34" charset="0"/>
              </a:rPr>
              <a:t>通过本课程的学习，您实践了：</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000" dirty="0">
                <a:solidFill>
                  <a:srgbClr val="C00000"/>
                </a:solidFill>
                <a:latin typeface="方正兰亭黑简体" panose="02000000000000000000" pitchFamily="2" charset="-122"/>
                <a:cs typeface="+mn-ea"/>
                <a:sym typeface="Huawei Sans" panose="020C0503030203020204" pitchFamily="34" charset="0"/>
              </a:rPr>
              <a:t>函数式编程：</a:t>
            </a:r>
            <a:r>
              <a:rPr lang="zh-CN" altLang="en-US" sz="1800" dirty="0">
                <a:latin typeface="方正兰亭黑简体" panose="02000000000000000000" pitchFamily="2" charset="-122"/>
                <a:cs typeface="+mn-ea"/>
                <a:sym typeface="Huawei Sans" panose="020C0503030203020204" pitchFamily="34" charset="0"/>
              </a:rPr>
              <a:t>掌握</a:t>
            </a:r>
            <a:r>
              <a:rPr lang="en-US" altLang="zh-CN" sz="1800" dirty="0">
                <a:latin typeface="方正兰亭黑简体" panose="02000000000000000000" pitchFamily="2" charset="-122"/>
                <a:cs typeface="+mn-ea"/>
                <a:sym typeface="Huawei Sans" panose="020C0503030203020204" pitchFamily="34" charset="0"/>
              </a:rPr>
              <a:t>C++</a:t>
            </a:r>
            <a:r>
              <a:rPr lang="zh-CN" altLang="en-US" sz="1800" dirty="0">
                <a:latin typeface="方正兰亭黑简体" panose="02000000000000000000" pitchFamily="2" charset="-122"/>
                <a:cs typeface="+mn-ea"/>
                <a:sym typeface="Huawei Sans" panose="020C0503030203020204" pitchFamily="34" charset="0"/>
              </a:rPr>
              <a:t>新特性带来的代码简洁性收益，写出简洁优雅的代码</a:t>
            </a:r>
            <a:endParaRPr lang="en-US" altLang="zh-CN" sz="1800" dirty="0">
              <a:latin typeface="方正兰亭黑简体" panose="02000000000000000000" pitchFamily="2" charset="-122"/>
              <a:cs typeface="+mn-ea"/>
              <a:sym typeface="Huawei Sans" panose="020C0503030203020204" pitchFamily="34" charset="0"/>
            </a:endParaRPr>
          </a:p>
          <a:p>
            <a:pPr marL="0" indent="0">
              <a:buNone/>
            </a:pPr>
            <a:r>
              <a:rPr lang="zh-CN" altLang="en-US" sz="2000" dirty="0">
                <a:latin typeface="方正兰亭黑简体" panose="02000000000000000000" pitchFamily="2" charset="-122"/>
                <a:cs typeface="+mn-ea"/>
                <a:sym typeface="Huawei Sans" panose="020C0503030203020204" pitchFamily="34" charset="0"/>
              </a:rPr>
              <a:t>同时关注了使用过程中编程陷阱可能导致的问题，确保</a:t>
            </a:r>
            <a:r>
              <a:rPr lang="en-US" altLang="zh-CN" sz="2000" dirty="0">
                <a:latin typeface="方正兰亭黑简体" panose="02000000000000000000" pitchFamily="2" charset="-122"/>
                <a:cs typeface="+mn-ea"/>
                <a:sym typeface="Huawei Sans" panose="020C0503030203020204" pitchFamily="34" charset="0"/>
              </a:rPr>
              <a:t>C++</a:t>
            </a:r>
            <a:r>
              <a:rPr lang="zh-CN" altLang="en-US" sz="2000" dirty="0">
                <a:latin typeface="方正兰亭黑简体" panose="02000000000000000000" pitchFamily="2" charset="-122"/>
                <a:cs typeface="+mn-ea"/>
                <a:sym typeface="Huawei Sans" panose="020C0503030203020204" pitchFamily="34" charset="0"/>
              </a:rPr>
              <a:t>对象生命周期安全。</a:t>
            </a:r>
            <a:endParaRPr lang="en-US" altLang="zh-CN" sz="2000" dirty="0">
              <a:latin typeface="方正兰亭黑简体" panose="02000000000000000000" pitchFamily="2" charset="-122"/>
              <a:cs typeface="+mn-ea"/>
              <a:sym typeface="Huawei Sans" panose="020C0503030203020204" pitchFamily="34" charset="0"/>
            </a:endParaRPr>
          </a:p>
          <a:p>
            <a:pPr marL="0" indent="0">
              <a:buNone/>
            </a:pPr>
            <a:r>
              <a:rPr lang="zh-CN" altLang="en-US" sz="2000" dirty="0">
                <a:latin typeface="方正兰亭黑简体" panose="02000000000000000000" pitchFamily="2" charset="-122"/>
                <a:cs typeface="+mn-ea"/>
                <a:sym typeface="Huawei Sans" panose="020C0503030203020204" pitchFamily="34" charset="0"/>
              </a:rPr>
              <a:t>这些技能和知识将为您在未来的企业软件开发中打下坚实的基础，帮助您成为一名更加专业和高效的软件开发者。</a:t>
            </a:r>
            <a:endParaRPr lang="en-US" altLang="zh-CN" sz="20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感谢您参与本课程，期待您在未来的软件开发工作中取得更大的成就！</a:t>
            </a:r>
            <a:endParaRPr lang="en-US" altLang="zh-CN" sz="2200" dirty="0">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2FE2D-CF67-4CE5-BF6F-5F0AA1543A35}"/>
              </a:ext>
            </a:extLst>
          </p:cNvPr>
          <p:cNvSpPr>
            <a:spLocks noGrp="1"/>
          </p:cNvSpPr>
          <p:nvPr>
            <p:ph type="title"/>
          </p:nvPr>
        </p:nvSpPr>
        <p:spPr/>
        <p:txBody>
          <a:bodyPr/>
          <a:lstStyle/>
          <a:p>
            <a:r>
              <a:rPr lang="zh-CN" altLang="en-US" dirty="0"/>
              <a:t>作业</a:t>
            </a:r>
          </a:p>
        </p:txBody>
      </p:sp>
      <p:sp>
        <p:nvSpPr>
          <p:cNvPr id="4" name="文本占位符 3"/>
          <p:cNvSpPr>
            <a:spLocks noGrp="1"/>
          </p:cNvSpPr>
          <p:nvPr>
            <p:ph type="body" sz="quarter" idx="10"/>
          </p:nvPr>
        </p:nvSpPr>
        <p:spPr>
          <a:xfrm>
            <a:off x="731837" y="1371136"/>
            <a:ext cx="10728326" cy="4879805"/>
          </a:xfrm>
        </p:spPr>
        <p:txBody>
          <a:bodyPr/>
          <a:lstStyle/>
          <a:p>
            <a:pPr algn="l">
              <a:lnSpc>
                <a:spcPct val="150000"/>
              </a:lnSpc>
            </a:pPr>
            <a:r>
              <a:rPr lang="zh-CN" altLang="en-US" sz="2200" b="1" dirty="0">
                <a:solidFill>
                  <a:srgbClr val="111111"/>
                </a:solidFill>
                <a:latin typeface="方正兰亭黑简体" panose="02000000000000000000" pitchFamily="2" charset="-122"/>
              </a:rPr>
              <a:t>状态变化简化</a:t>
            </a:r>
            <a:r>
              <a:rPr lang="zh-CN" altLang="en-US" sz="2200" b="0" i="0" dirty="0">
                <a:solidFill>
                  <a:srgbClr val="111111"/>
                </a:solidFill>
                <a:effectLst/>
                <a:latin typeface="方正兰亭黑简体" panose="02000000000000000000" pitchFamily="2" charset="-122"/>
              </a:rPr>
              <a:t>：</a:t>
            </a:r>
            <a:r>
              <a:rPr lang="zh-CN" altLang="en-US" sz="2200" dirty="0">
                <a:solidFill>
                  <a:srgbClr val="111111"/>
                </a:solidFill>
                <a:latin typeface="方正兰亭黑简体" panose="02000000000000000000" pitchFamily="2" charset="-122"/>
              </a:rPr>
              <a:t>通过状态变化，简化</a:t>
            </a:r>
            <a:r>
              <a:rPr lang="en-US" altLang="zh-CN" sz="2200" dirty="0" err="1">
                <a:solidFill>
                  <a:srgbClr val="111111"/>
                </a:solidFill>
                <a:latin typeface="方正兰亭黑简体" panose="02000000000000000000" pitchFamily="2" charset="-122"/>
              </a:rPr>
              <a:t>PoseHandler</a:t>
            </a:r>
            <a:r>
              <a:rPr lang="zh-CN" altLang="en-US" sz="2200" dirty="0">
                <a:solidFill>
                  <a:srgbClr val="111111"/>
                </a:solidFill>
                <a:latin typeface="方正兰亭黑简体" panose="02000000000000000000" pitchFamily="2" charset="-122"/>
              </a:rPr>
              <a:t>中的代码圈复杂度，实现优雅的代码结构</a:t>
            </a:r>
            <a:endParaRPr lang="en-US" altLang="zh-CN" sz="2200" dirty="0">
              <a:solidFill>
                <a:srgbClr val="111111"/>
              </a:solidFill>
              <a:latin typeface="方正兰亭黑简体" panose="02000000000000000000" pitchFamily="2" charset="-122"/>
            </a:endParaRPr>
          </a:p>
          <a:p>
            <a:pPr algn="l">
              <a:lnSpc>
                <a:spcPct val="150000"/>
              </a:lnSpc>
            </a:pPr>
            <a:r>
              <a:rPr lang="zh-CN" altLang="en-US" sz="2200" b="1" dirty="0">
                <a:solidFill>
                  <a:srgbClr val="111111"/>
                </a:solidFill>
                <a:latin typeface="方正兰亭黑简体" panose="02000000000000000000" pitchFamily="2" charset="-122"/>
              </a:rPr>
              <a:t>操作符</a:t>
            </a:r>
            <a:r>
              <a:rPr lang="en-US" altLang="zh-CN" sz="2200" b="1" dirty="0">
                <a:solidFill>
                  <a:srgbClr val="111111"/>
                </a:solidFill>
                <a:latin typeface="方正兰亭黑简体" panose="02000000000000000000" pitchFamily="2" charset="-122"/>
              </a:rPr>
              <a:t>()</a:t>
            </a:r>
            <a:r>
              <a:rPr lang="zh-CN" altLang="en-US" sz="2200" b="1" dirty="0">
                <a:solidFill>
                  <a:srgbClr val="111111"/>
                </a:solidFill>
                <a:latin typeface="方正兰亭黑简体" panose="02000000000000000000" pitchFamily="2" charset="-122"/>
              </a:rPr>
              <a:t>重载</a:t>
            </a:r>
            <a:r>
              <a:rPr lang="zh-CN" altLang="en-US" sz="2200" b="0" i="0" dirty="0">
                <a:solidFill>
                  <a:srgbClr val="111111"/>
                </a:solidFill>
                <a:effectLst/>
                <a:latin typeface="方正兰亭黑简体" panose="02000000000000000000" pitchFamily="2" charset="-122"/>
              </a:rPr>
              <a:t>：</a:t>
            </a:r>
            <a:r>
              <a:rPr lang="zh-CN" altLang="en-US" sz="2200" dirty="0">
                <a:solidFill>
                  <a:srgbClr val="111111"/>
                </a:solidFill>
                <a:latin typeface="方正兰亭黑简体" panose="02000000000000000000" pitchFamily="2" charset="-122"/>
              </a:rPr>
              <a:t>完成</a:t>
            </a:r>
            <a:r>
              <a:rPr lang="en-US" altLang="zh-CN" sz="2200" dirty="0">
                <a:solidFill>
                  <a:srgbClr val="111111"/>
                </a:solidFill>
                <a:latin typeface="方正兰亭黑简体" panose="02000000000000000000" pitchFamily="2" charset="-122"/>
              </a:rPr>
              <a:t>function</a:t>
            </a:r>
            <a:r>
              <a:rPr lang="zh-CN" altLang="en-US" sz="2200" dirty="0">
                <a:solidFill>
                  <a:srgbClr val="111111"/>
                </a:solidFill>
                <a:latin typeface="方正兰亭黑简体" panose="02000000000000000000" pitchFamily="2" charset="-122"/>
              </a:rPr>
              <a:t>操作符</a:t>
            </a:r>
            <a:r>
              <a:rPr lang="en-US" altLang="zh-CN" sz="2200" dirty="0">
                <a:solidFill>
                  <a:srgbClr val="111111"/>
                </a:solidFill>
                <a:latin typeface="方正兰亭黑简体" panose="02000000000000000000" pitchFamily="2" charset="-122"/>
              </a:rPr>
              <a:t>()</a:t>
            </a:r>
            <a:r>
              <a:rPr lang="zh-CN" altLang="en-US" sz="2200" dirty="0">
                <a:solidFill>
                  <a:srgbClr val="111111"/>
                </a:solidFill>
                <a:latin typeface="方正兰亭黑简体" panose="02000000000000000000" pitchFamily="2" charset="-122"/>
              </a:rPr>
              <a:t>的重载优化，提升代码效率和可读性</a:t>
            </a:r>
            <a:endParaRPr lang="zh-CN" altLang="en-US" sz="2200" b="0" i="0" dirty="0">
              <a:solidFill>
                <a:srgbClr val="111111"/>
              </a:solidFill>
              <a:effectLst/>
              <a:latin typeface="方正兰亭黑简体" panose="02000000000000000000" pitchFamily="2" charset="-122"/>
            </a:endParaRPr>
          </a:p>
          <a:p>
            <a:pPr algn="l">
              <a:lnSpc>
                <a:spcPct val="150000"/>
              </a:lnSpc>
            </a:pPr>
            <a:r>
              <a:rPr lang="zh-CN" altLang="en-US" sz="2200" b="1" dirty="0">
                <a:solidFill>
                  <a:srgbClr val="111111"/>
                </a:solidFill>
                <a:latin typeface="方正兰亭黑简体" panose="02000000000000000000" pitchFamily="2" charset="-122"/>
              </a:rPr>
              <a:t>实现</a:t>
            </a:r>
            <a:r>
              <a:rPr lang="en-US" altLang="zh-CN" sz="2200" b="1" dirty="0">
                <a:solidFill>
                  <a:srgbClr val="111111"/>
                </a:solidFill>
                <a:latin typeface="方正兰亭黑简体" panose="02000000000000000000" pitchFamily="2" charset="-122"/>
              </a:rPr>
              <a:t>B</a:t>
            </a:r>
            <a:r>
              <a:rPr lang="zh-CN" altLang="en-US" sz="2200" b="1" dirty="0">
                <a:solidFill>
                  <a:srgbClr val="111111"/>
                </a:solidFill>
                <a:latin typeface="方正兰亭黑简体" panose="02000000000000000000" pitchFamily="2" charset="-122"/>
              </a:rPr>
              <a:t>指令需求</a:t>
            </a:r>
            <a:r>
              <a:rPr lang="zh-CN" altLang="en-US" sz="2200" b="0" i="0" dirty="0">
                <a:solidFill>
                  <a:srgbClr val="111111"/>
                </a:solidFill>
                <a:effectLst/>
                <a:latin typeface="方正兰亭黑简体" panose="02000000000000000000" pitchFamily="2" charset="-122"/>
              </a:rPr>
              <a:t>：包括测试用例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B&amp;F</a:t>
            </a:r>
            <a:r>
              <a:rPr lang="zh-CN" altLang="en-US" dirty="0"/>
              <a:t>指令正交分解的测试用例</a:t>
            </a:r>
          </a:p>
        </p:txBody>
      </p:sp>
      <p:graphicFrame>
        <p:nvGraphicFramePr>
          <p:cNvPr id="4" name="表格 3">
            <a:extLst>
              <a:ext uri="{FF2B5EF4-FFF2-40B4-BE49-F238E27FC236}">
                <a16:creationId xmlns:a16="http://schemas.microsoft.com/office/drawing/2014/main" id="{2AF21525-0C9D-4A43-9524-CB1BA1A3A2A7}"/>
              </a:ext>
            </a:extLst>
          </p:cNvPr>
          <p:cNvGraphicFramePr>
            <a:graphicFrameLocks noGrp="1"/>
          </p:cNvGraphicFramePr>
          <p:nvPr>
            <p:extLst>
              <p:ext uri="{D42A27DB-BD31-4B8C-83A1-F6EECF244321}">
                <p14:modId xmlns:p14="http://schemas.microsoft.com/office/powerpoint/2010/main" val="1704850385"/>
              </p:ext>
            </p:extLst>
          </p:nvPr>
        </p:nvGraphicFramePr>
        <p:xfrm>
          <a:off x="698011" y="1174779"/>
          <a:ext cx="10529926" cy="4517642"/>
        </p:xfrm>
        <a:graphic>
          <a:graphicData uri="http://schemas.openxmlformats.org/drawingml/2006/table">
            <a:tbl>
              <a:tblPr firstRow="1" bandRow="1">
                <a:tableStyleId>{5940675A-B579-460E-94D1-54222C63F5DA}</a:tableStyleId>
              </a:tblPr>
              <a:tblGrid>
                <a:gridCol w="1426788">
                  <a:extLst>
                    <a:ext uri="{9D8B030D-6E8A-4147-A177-3AD203B41FA5}">
                      <a16:colId xmlns:a16="http://schemas.microsoft.com/office/drawing/2014/main" val="20000"/>
                    </a:ext>
                  </a:extLst>
                </a:gridCol>
                <a:gridCol w="1701850">
                  <a:extLst>
                    <a:ext uri="{9D8B030D-6E8A-4147-A177-3AD203B41FA5}">
                      <a16:colId xmlns:a16="http://schemas.microsoft.com/office/drawing/2014/main" val="20001"/>
                    </a:ext>
                  </a:extLst>
                </a:gridCol>
                <a:gridCol w="1905490">
                  <a:extLst>
                    <a:ext uri="{9D8B030D-6E8A-4147-A177-3AD203B41FA5}">
                      <a16:colId xmlns:a16="http://schemas.microsoft.com/office/drawing/2014/main" val="20002"/>
                    </a:ext>
                  </a:extLst>
                </a:gridCol>
                <a:gridCol w="1985822">
                  <a:extLst>
                    <a:ext uri="{9D8B030D-6E8A-4147-A177-3AD203B41FA5}">
                      <a16:colId xmlns:a16="http://schemas.microsoft.com/office/drawing/2014/main" val="20003"/>
                    </a:ext>
                  </a:extLst>
                </a:gridCol>
                <a:gridCol w="1754988">
                  <a:extLst>
                    <a:ext uri="{9D8B030D-6E8A-4147-A177-3AD203B41FA5}">
                      <a16:colId xmlns:a16="http://schemas.microsoft.com/office/drawing/2014/main" val="20004"/>
                    </a:ext>
                  </a:extLst>
                </a:gridCol>
                <a:gridCol w="1754988">
                  <a:extLst>
                    <a:ext uri="{9D8B030D-6E8A-4147-A177-3AD203B41FA5}">
                      <a16:colId xmlns:a16="http://schemas.microsoft.com/office/drawing/2014/main" val="1366715491"/>
                    </a:ext>
                  </a:extLst>
                </a:gridCol>
              </a:tblGrid>
              <a:tr h="843642">
                <a:tc>
                  <a:txBody>
                    <a:bodyPr/>
                    <a:lstStyle/>
                    <a:p>
                      <a:pPr algn="ctr"/>
                      <a:r>
                        <a:rPr lang="zh-CN" altLang="en-US" sz="2200" dirty="0">
                          <a:latin typeface="方正兰亭黑简体" panose="02000000000000000000" pitchFamily="2" charset="-122"/>
                          <a:ea typeface="方正兰亭黑简体" panose="02000000000000000000" pitchFamily="2" charset="-122"/>
                        </a:rPr>
                        <a:t>状态</a:t>
                      </a:r>
                    </a:p>
                  </a:txBody>
                  <a:tcPr marL="91404" marR="91404" marT="45702" marB="45702">
                    <a:solidFill>
                      <a:schemeClr val="bg1">
                        <a:lumMod val="85000"/>
                      </a:schemeClr>
                    </a:solidFill>
                  </a:tcPr>
                </a:tc>
                <a:tc>
                  <a:txBody>
                    <a:bodyPr/>
                    <a:lstStyle/>
                    <a:p>
                      <a:pPr algn="ctr"/>
                      <a:r>
                        <a:rPr lang="en-US" altLang="zh-CN" sz="2200" dirty="0">
                          <a:latin typeface="方正兰亭黑简体" panose="02000000000000000000" pitchFamily="2" charset="-122"/>
                          <a:ea typeface="方正兰亭黑简体" panose="02000000000000000000" pitchFamily="2" charset="-122"/>
                        </a:rPr>
                        <a:t>B</a:t>
                      </a:r>
                      <a:endParaRPr lang="zh-CN" altLang="en-US" sz="22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tc>
                  <a:txBody>
                    <a:bodyPr/>
                    <a:lstStyle/>
                    <a:p>
                      <a:pPr algn="ctr"/>
                      <a:r>
                        <a:rPr lang="en-US" altLang="zh-CN" sz="2200" dirty="0">
                          <a:latin typeface="方正兰亭黑简体" panose="02000000000000000000" pitchFamily="2" charset="-122"/>
                          <a:ea typeface="方正兰亭黑简体" panose="02000000000000000000" pitchFamily="2" charset="-122"/>
                        </a:rPr>
                        <a:t>F</a:t>
                      </a:r>
                      <a:endParaRPr lang="zh-CN" altLang="en-US" sz="22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tc>
                  <a:txBody>
                    <a:bodyPr/>
                    <a:lstStyle/>
                    <a:p>
                      <a:pPr algn="ctr"/>
                      <a:r>
                        <a:rPr lang="en-US" altLang="zh-CN" sz="2200" dirty="0">
                          <a:latin typeface="方正兰亭黑简体" panose="02000000000000000000" pitchFamily="2" charset="-122"/>
                          <a:ea typeface="方正兰亭黑简体" panose="02000000000000000000" pitchFamily="2" charset="-122"/>
                        </a:rPr>
                        <a:t>BF</a:t>
                      </a:r>
                      <a:endParaRPr lang="zh-CN" altLang="en-US" sz="22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tc>
                  <a:txBody>
                    <a:bodyPr/>
                    <a:lstStyle/>
                    <a:p>
                      <a:pPr algn="ctr"/>
                      <a:r>
                        <a:rPr lang="en-US" altLang="zh-CN" sz="2200" dirty="0">
                          <a:latin typeface="方正兰亭黑简体" panose="02000000000000000000" pitchFamily="2" charset="-122"/>
                          <a:ea typeface="方正兰亭黑简体" panose="02000000000000000000" pitchFamily="2" charset="-122"/>
                        </a:rPr>
                        <a:t>BB</a:t>
                      </a:r>
                      <a:endParaRPr lang="zh-CN" altLang="en-US" sz="22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tc>
                  <a:txBody>
                    <a:bodyPr/>
                    <a:lstStyle/>
                    <a:p>
                      <a:pPr algn="ctr"/>
                      <a:r>
                        <a:rPr lang="en-US" altLang="zh-CN" sz="2200" dirty="0">
                          <a:latin typeface="方正兰亭黑简体" panose="02000000000000000000" pitchFamily="2" charset="-122"/>
                          <a:ea typeface="方正兰亭黑简体" panose="02000000000000000000" pitchFamily="2" charset="-122"/>
                        </a:rPr>
                        <a:t>FF</a:t>
                      </a:r>
                      <a:endParaRPr lang="zh-CN" altLang="en-US" sz="22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extLst>
                  <a:ext uri="{0D108BD9-81ED-4DB2-BD59-A6C34878D82A}">
                    <a16:rowId xmlns:a16="http://schemas.microsoft.com/office/drawing/2014/main" val="10000"/>
                  </a:ext>
                </a:extLst>
              </a:tr>
              <a:tr h="1215433">
                <a:tc>
                  <a:txBody>
                    <a:bodyPr/>
                    <a:lstStyle/>
                    <a:p>
                      <a:pPr algn="ctr"/>
                      <a:r>
                        <a:rPr lang="en-US" altLang="zh-CN" sz="2200" dirty="0">
                          <a:latin typeface="方正兰亭黑简体" panose="02000000000000000000" pitchFamily="2" charset="-122"/>
                          <a:ea typeface="方正兰亭黑简体" panose="02000000000000000000" pitchFamily="2" charset="-122"/>
                        </a:rPr>
                        <a:t>M</a:t>
                      </a:r>
                      <a:endParaRPr lang="zh-CN" altLang="en-US" sz="22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BM</a:t>
                      </a: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X-1</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marL="91404" marR="91404" marT="45702" marB="45702"/>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marL="0" algn="ctr" defTabSz="914400" rtl="0" eaLnBrk="1" latinLnBrk="0" hangingPunct="1"/>
                      <a:r>
                        <a:rPr lang="zh-CN" altLang="en-US" sz="2200" kern="1200" dirty="0">
                          <a:solidFill>
                            <a:srgbClr val="7030A0"/>
                          </a:solidFill>
                          <a:latin typeface="方正兰亭黑简体" panose="02000000000000000000" pitchFamily="2" charset="-122"/>
                          <a:ea typeface="方正兰亭黑简体" panose="02000000000000000000" pitchFamily="2" charset="-122"/>
                          <a:cs typeface="+mn-cs"/>
                        </a:rPr>
                        <a:t>执行</a:t>
                      </a:r>
                      <a:r>
                        <a:rPr lang="en-US" altLang="zh-CN" sz="2200" kern="1200" dirty="0">
                          <a:solidFill>
                            <a:srgbClr val="7030A0"/>
                          </a:solidFill>
                          <a:latin typeface="方正兰亭黑简体" panose="02000000000000000000" pitchFamily="2" charset="-122"/>
                          <a:ea typeface="方正兰亭黑简体" panose="02000000000000000000" pitchFamily="2" charset="-122"/>
                          <a:cs typeface="+mn-cs"/>
                        </a:rPr>
                        <a:t>FM</a:t>
                      </a: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X+2</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marL="91404" marR="91404" marT="45702" marB="45702"/>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BFM</a:t>
                      </a: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X-2</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marL="91404" marR="91404" marT="45702" marB="45702"/>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N</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BBM</a:t>
                      </a: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Y+1</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marL="91404" marR="91404" marT="45702" marB="45702"/>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N</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a:solidFill>
                            <a:srgbClr val="7030A0"/>
                          </a:solidFill>
                          <a:latin typeface="方正兰亭黑简体" panose="02000000000000000000" pitchFamily="2" charset="-122"/>
                          <a:ea typeface="方正兰亭黑简体" panose="02000000000000000000" pitchFamily="2" charset="-122"/>
                        </a:rPr>
                        <a:t>FFM</a:t>
                      </a:r>
                      <a:endParaRPr lang="en-US" altLang="zh-CN" sz="2200" dirty="0">
                        <a:solidFill>
                          <a:srgbClr val="7030A0"/>
                        </a:solidFill>
                        <a:latin typeface="方正兰亭黑简体" panose="02000000000000000000" pitchFamily="2" charset="-122"/>
                        <a:ea typeface="方正兰亭黑简体" panose="02000000000000000000" pitchFamily="2" charset="-122"/>
                      </a:endParaRP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Y+1</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marL="91404" marR="91404" marT="45702" marB="45702"/>
                </a:tc>
                <a:extLst>
                  <a:ext uri="{0D108BD9-81ED-4DB2-BD59-A6C34878D82A}">
                    <a16:rowId xmlns:a16="http://schemas.microsoft.com/office/drawing/2014/main" val="10001"/>
                  </a:ext>
                </a:extLst>
              </a:tr>
              <a:tr h="1204331">
                <a:tc>
                  <a:txBody>
                    <a:bodyPr/>
                    <a:lstStyle/>
                    <a:p>
                      <a:pPr algn="ctr"/>
                      <a:r>
                        <a:rPr lang="en-US" altLang="zh-CN" sz="2200" dirty="0">
                          <a:latin typeface="方正兰亭黑简体" panose="02000000000000000000" pitchFamily="2" charset="-122"/>
                          <a:ea typeface="方正兰亭黑简体" panose="02000000000000000000" pitchFamily="2" charset="-122"/>
                        </a:rPr>
                        <a:t>L</a:t>
                      </a:r>
                      <a:endParaRPr lang="zh-CN" altLang="en-US" sz="22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BL</a:t>
                      </a:r>
                    </a:p>
                    <a:p>
                      <a:pPr algn="ct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S</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marL="91404" marR="91404" marT="45702" marB="45702"/>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FL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solidFill>
                            <a:srgbClr val="C00000"/>
                          </a:solidFill>
                          <a:latin typeface="方正兰亭黑简体" panose="02000000000000000000" pitchFamily="2" charset="-122"/>
                          <a:ea typeface="方正兰亭黑简体" panose="02000000000000000000" pitchFamily="2" charset="-122"/>
                        </a:rPr>
                        <a:t>X+1</a:t>
                      </a: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N</a:t>
                      </a:r>
                    </a:p>
                  </a:txBody>
                  <a:tcPr marL="91404" marR="91404" marT="45702" marB="45702"/>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BFL</a:t>
                      </a: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X-1</a:t>
                      </a: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S</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marL="91404" marR="91404" marT="45702" marB="45702"/>
                </a:tc>
                <a:tc>
                  <a:txBody>
                    <a:bodyPr/>
                    <a:lstStyle/>
                    <a:p>
                      <a:pPr algn="ctr"/>
                      <a:r>
                        <a:rPr lang="en-US" altLang="zh-CN" sz="2200" dirty="0">
                          <a:solidFill>
                            <a:srgbClr val="0070C0"/>
                          </a:solidFill>
                          <a:latin typeface="方正兰亭黑简体" panose="02000000000000000000" pitchFamily="2" charset="-122"/>
                          <a:ea typeface="方正兰亭黑简体" panose="02000000000000000000" pitchFamily="2" charset="-122"/>
                        </a:rPr>
                        <a:t>NA</a:t>
                      </a:r>
                      <a:endParaRPr lang="zh-CN" altLang="en-US" sz="2200" dirty="0">
                        <a:solidFill>
                          <a:srgbClr val="0070C0"/>
                        </a:solidFill>
                        <a:latin typeface="方正兰亭黑简体" panose="02000000000000000000" pitchFamily="2" charset="-122"/>
                        <a:ea typeface="方正兰亭黑简体" panose="02000000000000000000" pitchFamily="2" charset="-122"/>
                      </a:endParaRPr>
                    </a:p>
                  </a:txBody>
                  <a:tcPr marL="91404" marR="91404" marT="45702" marB="45702">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2200" dirty="0">
                          <a:solidFill>
                            <a:srgbClr val="0070C0"/>
                          </a:solidFill>
                          <a:latin typeface="方正兰亭黑简体" panose="02000000000000000000" pitchFamily="2" charset="-122"/>
                          <a:ea typeface="方正兰亭黑简体" panose="02000000000000000000" pitchFamily="2" charset="-122"/>
                        </a:rPr>
                        <a:t>NA</a:t>
                      </a:r>
                      <a:endParaRPr lang="zh-CN" altLang="en-US" sz="2200" dirty="0">
                        <a:solidFill>
                          <a:srgbClr val="0070C0"/>
                        </a:solidFill>
                        <a:latin typeface="方正兰亭黑简体" panose="02000000000000000000" pitchFamily="2" charset="-122"/>
                        <a:ea typeface="方正兰亭黑简体" panose="02000000000000000000" pitchFamily="2" charset="-122"/>
                      </a:endParaRPr>
                    </a:p>
                  </a:txBody>
                  <a:tcPr marL="91404" marR="91404" marT="45702" marB="45702">
                    <a:noFill/>
                  </a:tcPr>
                </a:tc>
                <a:extLst>
                  <a:ext uri="{0D108BD9-81ED-4DB2-BD59-A6C34878D82A}">
                    <a16:rowId xmlns:a16="http://schemas.microsoft.com/office/drawing/2014/main" val="10002"/>
                  </a:ext>
                </a:extLst>
              </a:tr>
              <a:tr h="1254236">
                <a:tc>
                  <a:txBody>
                    <a:bodyPr/>
                    <a:lstStyle/>
                    <a:p>
                      <a:pPr algn="ctr"/>
                      <a:r>
                        <a:rPr lang="en-US" altLang="zh-CN" sz="2200" dirty="0">
                          <a:latin typeface="方正兰亭黑简体" panose="02000000000000000000" pitchFamily="2" charset="-122"/>
                          <a:ea typeface="方正兰亭黑简体" panose="02000000000000000000" pitchFamily="2" charset="-122"/>
                        </a:rPr>
                        <a:t>R</a:t>
                      </a:r>
                      <a:endParaRPr lang="zh-CN" altLang="en-US" sz="22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BR</a:t>
                      </a:r>
                    </a:p>
                    <a:p>
                      <a:pPr algn="ct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N</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marL="91404" marR="91404" marT="45702" marB="45702"/>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FR</a:t>
                      </a: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X+1</a:t>
                      </a: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S</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marL="91404" marR="91404" marT="45702" marB="45702"/>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BFR</a:t>
                      </a: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X-1</a:t>
                      </a: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N</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marL="91404" marR="91404" marT="45702" marB="45702"/>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2200" dirty="0">
                          <a:solidFill>
                            <a:srgbClr val="0070C0"/>
                          </a:solidFill>
                          <a:latin typeface="方正兰亭黑简体" panose="02000000000000000000" pitchFamily="2" charset="-122"/>
                          <a:ea typeface="方正兰亭黑简体" panose="02000000000000000000" pitchFamily="2" charset="-122"/>
                        </a:rPr>
                        <a:t>NA</a:t>
                      </a:r>
                      <a:endParaRPr lang="zh-CN" altLang="en-US" sz="2200" dirty="0">
                        <a:solidFill>
                          <a:srgbClr val="0070C0"/>
                        </a:solidFill>
                        <a:latin typeface="方正兰亭黑简体" panose="02000000000000000000" pitchFamily="2" charset="-122"/>
                        <a:ea typeface="方正兰亭黑简体" panose="02000000000000000000" pitchFamily="2" charset="-122"/>
                      </a:endParaRPr>
                    </a:p>
                  </a:txBody>
                  <a:tcPr marL="91404" marR="91404" marT="45702" marB="45702">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2200" dirty="0">
                          <a:solidFill>
                            <a:srgbClr val="0070C0"/>
                          </a:solidFill>
                          <a:latin typeface="方正兰亭黑简体" panose="02000000000000000000" pitchFamily="2" charset="-122"/>
                          <a:ea typeface="方正兰亭黑简体" panose="02000000000000000000" pitchFamily="2" charset="-122"/>
                        </a:rPr>
                        <a:t>NA</a:t>
                      </a:r>
                      <a:endParaRPr lang="zh-CN" altLang="en-US" sz="2200" dirty="0">
                        <a:solidFill>
                          <a:srgbClr val="0070C0"/>
                        </a:solidFill>
                        <a:latin typeface="方正兰亭黑简体" panose="02000000000000000000" pitchFamily="2" charset="-122"/>
                        <a:ea typeface="方正兰亭黑简体" panose="02000000000000000000" pitchFamily="2" charset="-122"/>
                      </a:endParaRPr>
                    </a:p>
                  </a:txBody>
                  <a:tcPr marL="91404" marR="91404" marT="45702" marB="45702">
                    <a:noFill/>
                  </a:tcPr>
                </a:tc>
                <a:extLst>
                  <a:ext uri="{0D108BD9-81ED-4DB2-BD59-A6C34878D82A}">
                    <a16:rowId xmlns:a16="http://schemas.microsoft.com/office/drawing/2014/main" val="10003"/>
                  </a:ext>
                </a:extLst>
              </a:tr>
            </a:tbl>
          </a:graphicData>
        </a:graphic>
      </p:graphicFrame>
      <p:cxnSp>
        <p:nvCxnSpPr>
          <p:cNvPr id="5" name="直接连接符 4">
            <a:extLst>
              <a:ext uri="{FF2B5EF4-FFF2-40B4-BE49-F238E27FC236}">
                <a16:creationId xmlns:a16="http://schemas.microsoft.com/office/drawing/2014/main" id="{EDDA086F-AA88-4C90-99D7-0435EE7BD091}"/>
              </a:ext>
            </a:extLst>
          </p:cNvPr>
          <p:cNvCxnSpPr>
            <a:cxnSpLocks/>
          </p:cNvCxnSpPr>
          <p:nvPr/>
        </p:nvCxnSpPr>
        <p:spPr>
          <a:xfrm>
            <a:off x="698012" y="1174779"/>
            <a:ext cx="1426788" cy="817516"/>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6" name="文本框 5">
            <a:extLst>
              <a:ext uri="{FF2B5EF4-FFF2-40B4-BE49-F238E27FC236}">
                <a16:creationId xmlns:a16="http://schemas.microsoft.com/office/drawing/2014/main" id="{5926C366-E923-4594-803D-B480567608A0}"/>
              </a:ext>
            </a:extLst>
          </p:cNvPr>
          <p:cNvSpPr txBox="1"/>
          <p:nvPr/>
        </p:nvSpPr>
        <p:spPr>
          <a:xfrm>
            <a:off x="782259" y="1623091"/>
            <a:ext cx="979634" cy="461665"/>
          </a:xfrm>
          <a:prstGeom prst="rect">
            <a:avLst/>
          </a:prstGeom>
          <a:noFill/>
        </p:spPr>
        <p:txBody>
          <a:bodyPr wrap="square" rtlCol="0">
            <a:spAutoFit/>
          </a:bodyPr>
          <a:lstStyle/>
          <a:p>
            <a:r>
              <a:rPr lang="zh-CN" altLang="en-US" sz="2400" dirty="0">
                <a:latin typeface="方正兰亭黑简体" panose="02000000000000000000" pitchFamily="2" charset="-122"/>
                <a:ea typeface="方正兰亭黑简体" panose="02000000000000000000" pitchFamily="2" charset="-122"/>
              </a:rPr>
              <a:t>指令</a:t>
            </a:r>
          </a:p>
        </p:txBody>
      </p:sp>
    </p:spTree>
    <p:extLst>
      <p:ext uri="{BB962C8B-B14F-4D97-AF65-F5344CB8AC3E}">
        <p14:creationId xmlns:p14="http://schemas.microsoft.com/office/powerpoint/2010/main" val="256787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pPr marL="0" indent="0">
              <a:buNone/>
            </a:pPr>
            <a:r>
              <a:rPr lang="zh-CN" altLang="en-US" dirty="0">
                <a:latin typeface="方正兰亭黑简体" panose="02000000000000000000" pitchFamily="2" charset="-122"/>
                <a:cs typeface="+mn-ea"/>
                <a:sym typeface="Huawei Sans" panose="020C0503030203020204" pitchFamily="34" charset="0"/>
              </a:rPr>
              <a:t>在线参考资料网站，涵盖了</a:t>
            </a:r>
            <a:r>
              <a:rPr lang="en-US" altLang="zh-CN" dirty="0">
                <a:latin typeface="方正兰亭黑简体" panose="02000000000000000000" pitchFamily="2" charset="-122"/>
                <a:cs typeface="+mn-ea"/>
                <a:sym typeface="Huawei Sans" panose="020C0503030203020204" pitchFamily="34" charset="0"/>
              </a:rPr>
              <a:t>C++</a:t>
            </a:r>
            <a:r>
              <a:rPr lang="zh-CN" altLang="en-US" dirty="0">
                <a:latin typeface="方正兰亭黑简体" panose="02000000000000000000" pitchFamily="2" charset="-122"/>
                <a:cs typeface="+mn-ea"/>
                <a:sym typeface="Huawei Sans" panose="020C0503030203020204" pitchFamily="34" charset="0"/>
              </a:rPr>
              <a:t>基本概念到高级特性、标准库函数、类和模板等各个方面</a:t>
            </a:r>
            <a:endParaRPr lang="en-US" altLang="zh-CN"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搜索功能：有强大的搜索功能，可以快速找到需要的函数、类或概念</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示例代码：可以帮助理解如何使用</a:t>
            </a:r>
            <a:r>
              <a:rPr lang="en-US" altLang="zh-CN" sz="2000" dirty="0">
                <a:latin typeface="方正兰亭黑简体" panose="02000000000000000000" pitchFamily="2" charset="-122"/>
                <a:cs typeface="+mn-ea"/>
                <a:sym typeface="Huawei Sans" panose="020C0503030203020204" pitchFamily="34" charset="0"/>
              </a:rPr>
              <a:t>C++</a:t>
            </a:r>
            <a:r>
              <a:rPr lang="zh-CN" altLang="en-US" sz="2000" dirty="0">
                <a:latin typeface="方正兰亭黑简体" panose="02000000000000000000" pitchFamily="2" charset="-122"/>
                <a:cs typeface="+mn-ea"/>
                <a:sym typeface="Huawei Sans" panose="020C0503030203020204" pitchFamily="34" charset="0"/>
              </a:rPr>
              <a:t>特性</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网址：</a:t>
            </a:r>
            <a:r>
              <a:rPr lang="en-US" altLang="zh-CN" sz="2000" dirty="0">
                <a:latin typeface="方正兰亭黑简体" panose="02000000000000000000" pitchFamily="2" charset="-122"/>
                <a:cs typeface="+mn-ea"/>
                <a:sym typeface="Huawei Sans" panose="020C0503030203020204" pitchFamily="34" charset="0"/>
              </a:rPr>
              <a:t>https://en.cppreference.com/w/</a:t>
            </a:r>
            <a:endParaRPr lang="zh-CN" altLang="en-US" sz="2000" dirty="0">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type="body" sz="quarter" idx="10"/>
          </p:nvPr>
        </p:nvSpPr>
        <p:spPr>
          <a:xfrm>
            <a:off x="1019174" y="1387473"/>
            <a:ext cx="10153651" cy="4870059"/>
          </a:xfrm>
        </p:spPr>
        <p:txBody>
          <a:bodyPr/>
          <a:lstStyle/>
          <a:p>
            <a:pPr marL="0" indent="0">
              <a:lnSpc>
                <a:spcPct val="150000"/>
              </a:lnSpc>
              <a:buNone/>
            </a:pPr>
            <a:r>
              <a:rPr lang="zh-CN" altLang="en-US" sz="2200" dirty="0">
                <a:latin typeface="方正兰亭黑简体" panose="02000000000000000000" pitchFamily="2" charset="-122"/>
                <a:cs typeface="+mn-ea"/>
                <a:sym typeface="Huawei Sans" panose="020C0503030203020204" pitchFamily="34" charset="0"/>
              </a:rPr>
              <a:t>通过本课程的学习，您将能够：</a:t>
            </a:r>
            <a:endParaRPr lang="en-US" altLang="zh-CN" sz="2200" dirty="0">
              <a:latin typeface="方正兰亭黑简体" panose="02000000000000000000" pitchFamily="2" charset="-122"/>
              <a:cs typeface="+mn-ea"/>
              <a:sym typeface="Huawei Sans" panose="020C0503030203020204" pitchFamily="34" charset="0"/>
            </a:endParaRPr>
          </a:p>
          <a:p>
            <a:pPr>
              <a:lnSpc>
                <a:spcPct val="150000"/>
              </a:lnSpc>
            </a:pPr>
            <a:r>
              <a:rPr lang="zh-CN" altLang="en-US" sz="1800" dirty="0">
                <a:latin typeface="方正兰亭黑简体" panose="02000000000000000000" pitchFamily="2" charset="-122"/>
                <a:cs typeface="+mn-ea"/>
                <a:sym typeface="Huawei Sans" panose="020C0503030203020204" pitchFamily="34" charset="0"/>
              </a:rPr>
              <a:t>掌握</a:t>
            </a:r>
            <a:r>
              <a:rPr lang="en-US" altLang="zh-CN" sz="1800" dirty="0">
                <a:latin typeface="方正兰亭黑简体" panose="02000000000000000000" pitchFamily="2" charset="-122"/>
                <a:cs typeface="+mn-ea"/>
                <a:sym typeface="Huawei Sans" panose="020C0503030203020204" pitchFamily="34" charset="0"/>
              </a:rPr>
              <a:t>C++ Lambda</a:t>
            </a:r>
            <a:r>
              <a:rPr lang="zh-CN" altLang="en-US" sz="1800" dirty="0">
                <a:latin typeface="方正兰亭黑简体" panose="02000000000000000000" pitchFamily="2" charset="-122"/>
                <a:cs typeface="+mn-ea"/>
                <a:sym typeface="Huawei Sans" panose="020C0503030203020204" pitchFamily="34" charset="0"/>
              </a:rPr>
              <a:t>表达式的优势</a:t>
            </a:r>
            <a:endParaRPr lang="en-US" altLang="zh-CN" sz="18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600" dirty="0">
                <a:latin typeface="方正兰亭黑简体" panose="02000000000000000000" pitchFamily="2" charset="-122"/>
                <a:cs typeface="+mn-ea"/>
                <a:sym typeface="Huawei Sans" panose="020C0503030203020204" pitchFamily="34" charset="0"/>
              </a:rPr>
              <a:t>代码简洁性：</a:t>
            </a:r>
            <a:r>
              <a:rPr lang="zh-CN" altLang="en-US" sz="1400" dirty="0">
                <a:latin typeface="方正兰亭黑简体" panose="02000000000000000000" pitchFamily="2" charset="-122"/>
                <a:cs typeface="+mn-ea"/>
                <a:sym typeface="Huawei Sans" panose="020C0503030203020204" pitchFamily="34" charset="0"/>
              </a:rPr>
              <a:t>通过更紧凑的语法减少冗余代码，使程序更加简洁明了</a:t>
            </a:r>
            <a:endParaRPr lang="en-US" altLang="zh-CN" sz="1100" dirty="0">
              <a:latin typeface="方正兰亭黑简体" panose="02000000000000000000" pitchFamily="2" charset="-122"/>
              <a:cs typeface="+mn-ea"/>
              <a:sym typeface="Huawei Sans" panose="020C0503030203020204" pitchFamily="34" charset="0"/>
            </a:endParaRPr>
          </a:p>
          <a:p>
            <a:pPr>
              <a:lnSpc>
                <a:spcPct val="150000"/>
              </a:lnSpc>
            </a:pPr>
            <a:r>
              <a:rPr lang="zh-CN" altLang="en-US" sz="1800" dirty="0">
                <a:latin typeface="方正兰亭黑简体" panose="02000000000000000000" pitchFamily="2" charset="-122"/>
                <a:cs typeface="+mn-ea"/>
                <a:sym typeface="Huawei Sans" panose="020C0503030203020204" pitchFamily="34" charset="0"/>
              </a:rPr>
              <a:t>深入理解</a:t>
            </a:r>
            <a:r>
              <a:rPr lang="en-US" altLang="zh-CN" sz="1800" dirty="0">
                <a:latin typeface="方正兰亭黑简体" panose="02000000000000000000" pitchFamily="2" charset="-122"/>
                <a:cs typeface="+mn-ea"/>
                <a:sym typeface="Huawei Sans" panose="020C0503030203020204" pitchFamily="34" charset="0"/>
              </a:rPr>
              <a:t>C++</a:t>
            </a:r>
            <a:r>
              <a:rPr lang="zh-CN" altLang="en-US" sz="1800" dirty="0">
                <a:latin typeface="方正兰亭黑简体" panose="02000000000000000000" pitchFamily="2" charset="-122"/>
                <a:cs typeface="+mn-ea"/>
                <a:sym typeface="Huawei Sans" panose="020C0503030203020204" pitchFamily="34" charset="0"/>
              </a:rPr>
              <a:t>编程陷阱</a:t>
            </a:r>
            <a:endParaRPr lang="en-US" altLang="zh-CN" sz="18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600" dirty="0">
                <a:latin typeface="方正兰亭黑简体" panose="02000000000000000000" pitchFamily="2" charset="-122"/>
                <a:cs typeface="+mn-ea"/>
                <a:sym typeface="Huawei Sans" panose="020C0503030203020204" pitchFamily="34" charset="0"/>
              </a:rPr>
              <a:t>识别和避免</a:t>
            </a:r>
            <a:r>
              <a:rPr lang="en-US" altLang="zh-CN" sz="1600" dirty="0">
                <a:latin typeface="方正兰亭黑简体" panose="02000000000000000000" pitchFamily="2" charset="-122"/>
                <a:cs typeface="+mn-ea"/>
                <a:sym typeface="Huawei Sans" panose="020C0503030203020204" pitchFamily="34" charset="0"/>
              </a:rPr>
              <a:t>Lambda</a:t>
            </a:r>
            <a:r>
              <a:rPr lang="zh-CN" altLang="en-US" sz="1600" dirty="0">
                <a:latin typeface="方正兰亭黑简体" panose="02000000000000000000" pitchFamily="2" charset="-122"/>
                <a:cs typeface="+mn-ea"/>
                <a:sym typeface="Huawei Sans" panose="020C0503030203020204" pitchFamily="34" charset="0"/>
              </a:rPr>
              <a:t>使用过程中可能出现的编程陷阱</a:t>
            </a:r>
            <a:endParaRPr lang="en-US" altLang="zh-CN" sz="16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600" dirty="0">
                <a:latin typeface="方正兰亭黑简体" panose="02000000000000000000" pitchFamily="2" charset="-122"/>
                <a:cs typeface="+mn-ea"/>
                <a:sym typeface="Huawei Sans" panose="020C0503030203020204" pitchFamily="34" charset="0"/>
              </a:rPr>
              <a:t>探究这些陷阱背后的原理，提升对</a:t>
            </a:r>
            <a:r>
              <a:rPr lang="en-US" altLang="zh-CN" sz="1600" dirty="0">
                <a:latin typeface="方正兰亭黑简体" panose="02000000000000000000" pitchFamily="2" charset="-122"/>
                <a:cs typeface="+mn-ea"/>
                <a:sym typeface="Huawei Sans" panose="020C0503030203020204" pitchFamily="34" charset="0"/>
              </a:rPr>
              <a:t>C++</a:t>
            </a:r>
            <a:r>
              <a:rPr lang="zh-CN" altLang="en-US" sz="1600" dirty="0">
                <a:latin typeface="方正兰亭黑简体" panose="02000000000000000000" pitchFamily="2" charset="-122"/>
                <a:cs typeface="+mn-ea"/>
                <a:sym typeface="Huawei Sans" panose="020C0503030203020204" pitchFamily="34" charset="0"/>
              </a:rPr>
              <a:t>特性整体体系的理解</a:t>
            </a:r>
            <a:endParaRPr lang="en-US" altLang="zh-CN" sz="1600" dirty="0">
              <a:latin typeface="方正兰亭黑简体" panose="02000000000000000000" pitchFamily="2" charset="-122"/>
              <a:cs typeface="+mn-ea"/>
              <a:sym typeface="Huawei Sans" panose="020C0503030203020204" pitchFamily="34" charset="0"/>
            </a:endParaRPr>
          </a:p>
          <a:p>
            <a:pPr>
              <a:lnSpc>
                <a:spcPct val="150000"/>
              </a:lnSpc>
            </a:pPr>
            <a:r>
              <a:rPr lang="zh-CN" altLang="en-US" sz="1800" dirty="0">
                <a:latin typeface="方正兰亭黑简体" panose="02000000000000000000" pitchFamily="2" charset="-122"/>
                <a:cs typeface="+mn-ea"/>
                <a:sym typeface="Huawei Sans" panose="020C0503030203020204" pitchFamily="34" charset="0"/>
              </a:rPr>
              <a:t>提升代码安全性</a:t>
            </a:r>
            <a:endParaRPr lang="en-US" altLang="zh-CN" sz="18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600" dirty="0">
                <a:latin typeface="方正兰亭黑简体" panose="02000000000000000000" pitchFamily="2" charset="-122"/>
                <a:cs typeface="+mn-ea"/>
                <a:sym typeface="Huawei Sans" panose="020C0503030203020204" pitchFamily="34" charset="0"/>
              </a:rPr>
              <a:t>通过操作符</a:t>
            </a:r>
            <a:r>
              <a:rPr lang="en-US" altLang="zh-CN" sz="1600" dirty="0">
                <a:latin typeface="方正兰亭黑简体" panose="02000000000000000000" pitchFamily="2" charset="-122"/>
                <a:cs typeface="+mn-ea"/>
                <a:sym typeface="Huawei Sans" panose="020C0503030203020204" pitchFamily="34" charset="0"/>
              </a:rPr>
              <a:t>()</a:t>
            </a:r>
            <a:r>
              <a:rPr lang="zh-CN" altLang="en-US" sz="1600" dirty="0">
                <a:latin typeface="方正兰亭黑简体" panose="02000000000000000000" pitchFamily="2" charset="-122"/>
                <a:cs typeface="+mn-ea"/>
                <a:sym typeface="Huawei Sans" panose="020C0503030203020204" pitchFamily="34" charset="0"/>
              </a:rPr>
              <a:t>重载，将函数行为变成对象，增强代码的安全性和稳定性</a:t>
            </a:r>
            <a:endParaRPr lang="en-US" altLang="zh-CN" sz="1600" dirty="0">
              <a:latin typeface="方正兰亭黑简体" panose="02000000000000000000" pitchFamily="2" charset="-122"/>
              <a:cs typeface="+mn-ea"/>
              <a:sym typeface="Huawei Sans" panose="020C0503030203020204" pitchFamily="34" charset="0"/>
            </a:endParaRPr>
          </a:p>
          <a:p>
            <a:pPr marL="0" indent="0">
              <a:lnSpc>
                <a:spcPct val="150000"/>
              </a:lnSpc>
              <a:buNone/>
            </a:pPr>
            <a:r>
              <a:rPr lang="zh-CN" altLang="en-US" sz="1800" dirty="0">
                <a:latin typeface="方正兰亭黑简体" panose="02000000000000000000" pitchFamily="2" charset="-122"/>
                <a:cs typeface="+mn-ea"/>
                <a:sym typeface="Huawei Sans" panose="020C0503030203020204" pitchFamily="34" charset="0"/>
              </a:rPr>
              <a:t>这些学习目标旨在帮助您更好地掌握</a:t>
            </a:r>
            <a:r>
              <a:rPr lang="en-US" altLang="zh-CN" sz="1800" dirty="0">
                <a:latin typeface="方正兰亭黑简体" panose="02000000000000000000" pitchFamily="2" charset="-122"/>
                <a:cs typeface="+mn-ea"/>
                <a:sym typeface="Huawei Sans" panose="020C0503030203020204" pitchFamily="34" charset="0"/>
              </a:rPr>
              <a:t>C++</a:t>
            </a:r>
            <a:r>
              <a:rPr lang="zh-CN" altLang="en-US" sz="1800" dirty="0">
                <a:latin typeface="方正兰亭黑简体" panose="02000000000000000000" pitchFamily="2" charset="-122"/>
                <a:cs typeface="+mn-ea"/>
                <a:sym typeface="Huawei Sans" panose="020C0503030203020204" pitchFamily="34" charset="0"/>
              </a:rPr>
              <a:t>编程的最佳实践，建立高质量编程的</a:t>
            </a:r>
            <a:r>
              <a:rPr lang="zh-CN" altLang="en-US" sz="1800" dirty="0">
                <a:solidFill>
                  <a:srgbClr val="C7000B"/>
                </a:solidFill>
                <a:latin typeface="方正兰亭黑简体" panose="02000000000000000000" pitchFamily="2" charset="-122"/>
                <a:cs typeface="+mn-ea"/>
                <a:sym typeface="Huawei Sans" panose="020C0503030203020204" pitchFamily="34" charset="0"/>
              </a:rPr>
              <a:t>意识</a:t>
            </a:r>
            <a:r>
              <a:rPr lang="zh-CN" altLang="en-US" sz="1800" dirty="0">
                <a:latin typeface="方正兰亭黑简体" panose="02000000000000000000" pitchFamily="2" charset="-122"/>
                <a:cs typeface="+mn-ea"/>
                <a:sym typeface="Huawei Sans" panose="020C0503030203020204" pitchFamily="34" charset="0"/>
              </a:rPr>
              <a:t>，养成良好的开发</a:t>
            </a:r>
            <a:r>
              <a:rPr lang="zh-CN" altLang="en-US" sz="1800" dirty="0">
                <a:solidFill>
                  <a:srgbClr val="C7000B"/>
                </a:solidFill>
                <a:latin typeface="方正兰亭黑简体" panose="02000000000000000000" pitchFamily="2" charset="-122"/>
                <a:cs typeface="+mn-ea"/>
                <a:sym typeface="Huawei Sans" panose="020C0503030203020204" pitchFamily="34" charset="0"/>
              </a:rPr>
              <a:t>习惯</a:t>
            </a:r>
            <a:r>
              <a:rPr lang="zh-CN" altLang="en-US" sz="1800" dirty="0">
                <a:latin typeface="方正兰亭黑简体" panose="02000000000000000000" pitchFamily="2" charset="-122"/>
                <a:cs typeface="+mn-ea"/>
                <a:sym typeface="Huawei Sans" panose="020C0503030203020204" pitchFamily="34" charset="0"/>
              </a:rPr>
              <a:t>，提高代码质量和开发效率。</a:t>
            </a:r>
            <a:endParaRPr lang="en-US" altLang="zh-CN" sz="1800" dirty="0">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latin typeface="方正兰亭黑简体" panose="02000000000000000000" pitchFamily="2" charset="-122"/>
                <a:cs typeface="+mn-ea"/>
                <a:sym typeface="Huawei Sans" panose="020C0503030203020204" pitchFamily="34" charset="0"/>
              </a:rPr>
              <a:t>面向对象编程回顾</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项目实战</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函数式编程</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Lambda</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对象生命周期安全</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操作符重载</a:t>
            </a:r>
            <a:endParaRPr lang="en-US" altLang="zh-CN" sz="2000" dirty="0">
              <a:solidFill>
                <a:schemeClr val="bg1">
                  <a:lumMod val="50000"/>
                </a:schemeClr>
              </a:solidFill>
              <a:highlight>
                <a:srgbClr val="FFFF00"/>
              </a:highlight>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76450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面向对象编程问题分析</a:t>
            </a:r>
            <a:endParaRPr lang="zh-CN" altLang="en-US" dirty="0"/>
          </a:p>
        </p:txBody>
      </p:sp>
      <p:sp>
        <p:nvSpPr>
          <p:cNvPr id="4" name="文本占位符 3"/>
          <p:cNvSpPr>
            <a:spLocks noGrp="1"/>
          </p:cNvSpPr>
          <p:nvPr>
            <p:ph type="body" sz="quarter" idx="10"/>
          </p:nvPr>
        </p:nvSpPr>
        <p:spPr/>
        <p:txBody>
          <a:bodyPr/>
          <a:lstStyle/>
          <a:p>
            <a:pPr marL="514350" indent="-514350">
              <a:lnSpc>
                <a:spcPct val="150000"/>
              </a:lnSpc>
              <a:buClrTx/>
              <a:buSzPct val="100000"/>
              <a:buFont typeface="+mj-lt"/>
              <a:buAutoNum type="arabicPeriod"/>
            </a:pPr>
            <a:r>
              <a:rPr lang="zh-CN" altLang="en-US" sz="2200" dirty="0">
                <a:latin typeface="方正兰亭黑简体" panose="02000000000000000000" pitchFamily="2" charset="-122"/>
              </a:rPr>
              <a:t>继承实现多态</a:t>
            </a:r>
            <a:endParaRPr lang="en-US" altLang="zh-CN" sz="2200" dirty="0">
              <a:latin typeface="方正兰亭黑简体" panose="02000000000000000000" pitchFamily="2" charset="-122"/>
            </a:endParaRPr>
          </a:p>
          <a:p>
            <a:pPr marL="352425" lvl="1" indent="0">
              <a:lnSpc>
                <a:spcPct val="150000"/>
              </a:lnSpc>
              <a:buSzPct val="100000"/>
              <a:buNone/>
            </a:pPr>
            <a:r>
              <a:rPr lang="zh-CN" altLang="en-US" sz="2000" b="0" dirty="0">
                <a:solidFill>
                  <a:srgbClr val="333333"/>
                </a:solidFill>
                <a:effectLst/>
                <a:latin typeface="方正兰亭黑简体" panose="02000000000000000000" pitchFamily="2" charset="-122"/>
              </a:rPr>
              <a:t>通过继承机制实现的多态性可能导致较高的耦合度。这是因为子类与父类之间存在直接的关系，子类必须实现或覆盖父类的所有接口</a:t>
            </a:r>
          </a:p>
          <a:p>
            <a:pPr marL="514350" indent="-514350">
              <a:lnSpc>
                <a:spcPct val="150000"/>
              </a:lnSpc>
              <a:buClrTx/>
              <a:buSzPct val="100000"/>
              <a:buFont typeface="+mj-lt"/>
              <a:buAutoNum type="arabicPeriod"/>
            </a:pPr>
            <a:r>
              <a:rPr lang="zh-CN" altLang="en-US" sz="2200" dirty="0">
                <a:latin typeface="方正兰亭黑简体" panose="02000000000000000000" pitchFamily="2" charset="-122"/>
              </a:rPr>
              <a:t>接口实现的强制性</a:t>
            </a:r>
            <a:endParaRPr lang="en-US" altLang="zh-CN" sz="2200" dirty="0">
              <a:latin typeface="方正兰亭黑简体" panose="02000000000000000000" pitchFamily="2" charset="-122"/>
            </a:endParaRPr>
          </a:p>
          <a:p>
            <a:pPr marL="352425" lvl="1" indent="0">
              <a:lnSpc>
                <a:spcPct val="150000"/>
              </a:lnSpc>
              <a:buSzPct val="100000"/>
              <a:buNone/>
            </a:pPr>
            <a:r>
              <a:rPr lang="zh-CN" altLang="en-US" sz="2000" dirty="0">
                <a:solidFill>
                  <a:srgbClr val="333333"/>
                </a:solidFill>
                <a:latin typeface="方正兰亭黑简体" panose="02000000000000000000" pitchFamily="2" charset="-122"/>
              </a:rPr>
              <a:t>无论子类的具体需求如何，它都被迫实现父类定义的所有接口，这可能包括一些不必要或不相关的方法</a:t>
            </a:r>
            <a:endParaRPr lang="en-US" altLang="zh-CN" sz="2000" dirty="0">
              <a:solidFill>
                <a:srgbClr val="333333"/>
              </a:solidFill>
              <a:latin typeface="方正兰亭黑简体" panose="02000000000000000000" pitchFamily="2" charset="-122"/>
            </a:endParaRPr>
          </a:p>
          <a:p>
            <a:pPr marL="514350" indent="-514350">
              <a:lnSpc>
                <a:spcPct val="150000"/>
              </a:lnSpc>
              <a:buClrTx/>
              <a:buSzPct val="100000"/>
              <a:buFont typeface="+mj-lt"/>
              <a:buAutoNum type="arabicPeriod"/>
            </a:pPr>
            <a:r>
              <a:rPr lang="zh-CN" altLang="en-US" sz="2200" dirty="0">
                <a:latin typeface="方正兰亭黑简体" panose="02000000000000000000" pitchFamily="2" charset="-122"/>
              </a:rPr>
              <a:t>虚地址引发的问题</a:t>
            </a:r>
            <a:endParaRPr lang="en-US" altLang="zh-CN" sz="2200" dirty="0">
              <a:latin typeface="方正兰亭黑简体" panose="02000000000000000000" pitchFamily="2" charset="-122"/>
            </a:endParaRPr>
          </a:p>
          <a:p>
            <a:pPr marL="352425" lvl="1" indent="0">
              <a:lnSpc>
                <a:spcPct val="150000"/>
              </a:lnSpc>
              <a:buSzPct val="100000"/>
              <a:buNone/>
            </a:pPr>
            <a:r>
              <a:rPr lang="zh-CN" altLang="en-US" sz="2000" dirty="0">
                <a:solidFill>
                  <a:srgbClr val="333333"/>
                </a:solidFill>
                <a:latin typeface="方正兰亭黑简体" panose="02000000000000000000" pitchFamily="2" charset="-122"/>
              </a:rPr>
              <a:t>多态性通常涉及虚函数表，这可能导致在运行时定位问题的难度增加，特别是在出现错误或异常时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面向对象编程回顾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latin typeface="方正兰亭黑简体" panose="02000000000000000000" pitchFamily="2" charset="-122"/>
                <a:cs typeface="+mn-ea"/>
                <a:sym typeface="Huawei Sans" panose="020C0503030203020204" pitchFamily="34" charset="0"/>
              </a:rPr>
              <a:t>2.1 </a:t>
            </a:r>
            <a:r>
              <a:rPr lang="zh-CN" altLang="en-US" sz="2000" dirty="0">
                <a:latin typeface="方正兰亭黑简体" panose="02000000000000000000" pitchFamily="2" charset="-122"/>
                <a:cs typeface="+mn-ea"/>
                <a:sym typeface="Huawei Sans" panose="020C0503030203020204" pitchFamily="34" charset="0"/>
              </a:rPr>
              <a:t>函数式编程</a:t>
            </a:r>
            <a:endParaRPr lang="en-US" altLang="zh-CN" sz="20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Lambda</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对象生命周期安全</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操作符重载</a:t>
            </a:r>
            <a:endParaRPr lang="en-US" altLang="zh-CN" sz="2000" dirty="0">
              <a:solidFill>
                <a:schemeClr val="bg1">
                  <a:lumMod val="50000"/>
                </a:schemeClr>
              </a:solidFill>
              <a:highlight>
                <a:srgbClr val="FFFF00"/>
              </a:highlight>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68568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656D2-3733-43C9-9E43-3EC6D8D14F90}"/>
              </a:ext>
            </a:extLst>
          </p:cNvPr>
          <p:cNvSpPr>
            <a:spLocks noGrp="1"/>
          </p:cNvSpPr>
          <p:nvPr>
            <p:ph type="title"/>
          </p:nvPr>
        </p:nvSpPr>
        <p:spPr/>
        <p:txBody>
          <a:bodyPr/>
          <a:lstStyle/>
          <a:p>
            <a:r>
              <a:rPr lang="zh-CN" altLang="en-US" dirty="0"/>
              <a:t>函数式编程</a:t>
            </a:r>
          </a:p>
        </p:txBody>
      </p:sp>
      <p:sp>
        <p:nvSpPr>
          <p:cNvPr id="3" name="文本占位符 2">
            <a:extLst>
              <a:ext uri="{FF2B5EF4-FFF2-40B4-BE49-F238E27FC236}">
                <a16:creationId xmlns:a16="http://schemas.microsoft.com/office/drawing/2014/main" id="{9CAA6DDE-F5DB-4A2F-8C22-E93252C88C98}"/>
              </a:ext>
            </a:extLst>
          </p:cNvPr>
          <p:cNvSpPr>
            <a:spLocks noGrp="1"/>
          </p:cNvSpPr>
          <p:nvPr>
            <p:ph type="body" sz="quarter" idx="10"/>
          </p:nvPr>
        </p:nvSpPr>
        <p:spPr>
          <a:xfrm>
            <a:off x="731838" y="1047751"/>
            <a:ext cx="10728326" cy="1929626"/>
          </a:xfrm>
        </p:spPr>
        <p:txBody>
          <a:bodyPr/>
          <a:lstStyle/>
          <a:p>
            <a:r>
              <a:rPr lang="zh-CN" altLang="en-US" dirty="0"/>
              <a:t>一种编程范式，强调对表达式的运算而非执行命令（声明式）</a:t>
            </a:r>
            <a:endParaRPr lang="en-US" altLang="zh-CN" dirty="0"/>
          </a:p>
          <a:p>
            <a:r>
              <a:rPr lang="zh-CN" altLang="en-US" dirty="0"/>
              <a:t>纯函数（</a:t>
            </a:r>
            <a:r>
              <a:rPr lang="en-US" altLang="zh-CN" dirty="0"/>
              <a:t>pure function</a:t>
            </a:r>
            <a:r>
              <a:rPr lang="zh-CN" altLang="en-US" dirty="0"/>
              <a:t>）</a:t>
            </a:r>
            <a:endParaRPr lang="en-US" altLang="zh-CN" dirty="0"/>
          </a:p>
          <a:p>
            <a:r>
              <a:rPr lang="zh-CN" altLang="en-US" dirty="0"/>
              <a:t>延迟计算（</a:t>
            </a:r>
            <a:r>
              <a:rPr lang="en-US" altLang="zh-CN" dirty="0"/>
              <a:t>lazy evaluation</a:t>
            </a:r>
            <a:r>
              <a:rPr lang="zh-CN" altLang="en-US" dirty="0"/>
              <a:t>）</a:t>
            </a:r>
            <a:r>
              <a:rPr lang="en-US" altLang="zh-CN" dirty="0"/>
              <a:t>C++20</a:t>
            </a:r>
            <a:endParaRPr lang="zh-CN" altLang="en-US" dirty="0"/>
          </a:p>
        </p:txBody>
      </p:sp>
      <p:sp>
        <p:nvSpPr>
          <p:cNvPr id="4" name="箭头: 圆角右 3">
            <a:extLst>
              <a:ext uri="{FF2B5EF4-FFF2-40B4-BE49-F238E27FC236}">
                <a16:creationId xmlns:a16="http://schemas.microsoft.com/office/drawing/2014/main" id="{655A621C-78F6-40F7-BAC6-C2E4FB43F6B6}"/>
              </a:ext>
            </a:extLst>
          </p:cNvPr>
          <p:cNvSpPr/>
          <p:nvPr/>
        </p:nvSpPr>
        <p:spPr>
          <a:xfrm rot="5400000">
            <a:off x="5690958" y="948416"/>
            <a:ext cx="1611814" cy="3180659"/>
          </a:xfrm>
          <a:prstGeom prst="bentArrow">
            <a:avLst>
              <a:gd name="adj1" fmla="val 25000"/>
              <a:gd name="adj2" fmla="val 24315"/>
              <a:gd name="adj3" fmla="val 25000"/>
              <a:gd name="adj4" fmla="val 43750"/>
            </a:avLst>
          </a:prstGeom>
          <a:solidFill>
            <a:schemeClr val="bg1"/>
          </a:solidFill>
          <a:ln>
            <a:solidFill>
              <a:srgbClr val="C7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7000B"/>
              </a:solidFill>
            </a:endParaRPr>
          </a:p>
        </p:txBody>
      </p:sp>
      <p:sp>
        <p:nvSpPr>
          <p:cNvPr id="6" name="文本占位符 2">
            <a:extLst>
              <a:ext uri="{FF2B5EF4-FFF2-40B4-BE49-F238E27FC236}">
                <a16:creationId xmlns:a16="http://schemas.microsoft.com/office/drawing/2014/main" id="{2C403BDE-7E7F-4472-96B3-3313CAF858BC}"/>
              </a:ext>
            </a:extLst>
          </p:cNvPr>
          <p:cNvSpPr txBox="1">
            <a:spLocks/>
          </p:cNvSpPr>
          <p:nvPr/>
        </p:nvSpPr>
        <p:spPr bwMode="auto">
          <a:xfrm>
            <a:off x="5441794" y="3434593"/>
            <a:ext cx="6671231" cy="206295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r>
              <a:rPr lang="zh-CN" altLang="en-US" dirty="0"/>
              <a:t>纯函数在</a:t>
            </a:r>
            <a:r>
              <a:rPr lang="en-US" altLang="zh-CN" dirty="0"/>
              <a:t>C++</a:t>
            </a:r>
            <a:r>
              <a:rPr lang="zh-CN" altLang="en-US" dirty="0"/>
              <a:t>中如何保障？</a:t>
            </a:r>
            <a:endParaRPr lang="en-US" altLang="zh-CN" dirty="0"/>
          </a:p>
          <a:p>
            <a:r>
              <a:rPr lang="zh-CN" altLang="en-US" dirty="0"/>
              <a:t>没有副作用：</a:t>
            </a:r>
            <a:r>
              <a:rPr lang="en-US" altLang="zh-CN" dirty="0"/>
              <a:t>class</a:t>
            </a:r>
            <a:r>
              <a:rPr lang="zh-CN" altLang="en-US" dirty="0"/>
              <a:t>中采用</a:t>
            </a:r>
            <a:r>
              <a:rPr lang="en-US" altLang="zh-CN" dirty="0"/>
              <a:t>static</a:t>
            </a:r>
            <a:r>
              <a:rPr lang="zh-CN" altLang="en-US" dirty="0"/>
              <a:t>，</a:t>
            </a:r>
            <a:r>
              <a:rPr lang="en-US" altLang="zh-CN" dirty="0"/>
              <a:t>const</a:t>
            </a:r>
            <a:r>
              <a:rPr lang="zh-CN" altLang="en-US" dirty="0"/>
              <a:t>关键字修饰</a:t>
            </a:r>
            <a:endParaRPr lang="en-US" altLang="zh-CN" dirty="0"/>
          </a:p>
          <a:p>
            <a:r>
              <a:rPr lang="zh-CN" altLang="en-US" dirty="0"/>
              <a:t>不变性</a:t>
            </a:r>
            <a:r>
              <a:rPr lang="en-US" altLang="zh-CN" dirty="0"/>
              <a:t>Immutable</a:t>
            </a:r>
          </a:p>
        </p:txBody>
      </p:sp>
      <p:sp>
        <p:nvSpPr>
          <p:cNvPr id="7" name="圆角矩形 13">
            <a:extLst>
              <a:ext uri="{FF2B5EF4-FFF2-40B4-BE49-F238E27FC236}">
                <a16:creationId xmlns:a16="http://schemas.microsoft.com/office/drawing/2014/main" id="{28E54277-9FA8-4470-ADC2-2681B26E2872}"/>
              </a:ext>
            </a:extLst>
          </p:cNvPr>
          <p:cNvSpPr/>
          <p:nvPr/>
        </p:nvSpPr>
        <p:spPr bwMode="auto">
          <a:xfrm>
            <a:off x="997544" y="1705455"/>
            <a:ext cx="3284523" cy="545203"/>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Tree>
    <p:extLst>
      <p:ext uri="{BB962C8B-B14F-4D97-AF65-F5344CB8AC3E}">
        <p14:creationId xmlns:p14="http://schemas.microsoft.com/office/powerpoint/2010/main" val="272666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1ABFF-FFA1-420F-B7FF-903D6ADFAAD2}"/>
              </a:ext>
            </a:extLst>
          </p:cNvPr>
          <p:cNvSpPr>
            <a:spLocks noGrp="1"/>
          </p:cNvSpPr>
          <p:nvPr>
            <p:ph type="title"/>
          </p:nvPr>
        </p:nvSpPr>
        <p:spPr/>
        <p:txBody>
          <a:bodyPr/>
          <a:lstStyle/>
          <a:p>
            <a:r>
              <a:rPr lang="zh-CN" altLang="en-US" dirty="0"/>
              <a:t>函数式编程实现：删除</a:t>
            </a:r>
            <a:r>
              <a:rPr lang="en-US" altLang="zh-CN" dirty="0" err="1"/>
              <a:t>ICommand</a:t>
            </a:r>
            <a:endParaRPr lang="zh-CN" altLang="en-US" dirty="0"/>
          </a:p>
        </p:txBody>
      </p:sp>
      <p:sp>
        <p:nvSpPr>
          <p:cNvPr id="3" name="文本框 2">
            <a:extLst>
              <a:ext uri="{FF2B5EF4-FFF2-40B4-BE49-F238E27FC236}">
                <a16:creationId xmlns:a16="http://schemas.microsoft.com/office/drawing/2014/main" id="{68631953-0A94-4BCF-B316-0F2D736B90CC}"/>
              </a:ext>
            </a:extLst>
          </p:cNvPr>
          <p:cNvSpPr txBox="1"/>
          <p:nvPr/>
        </p:nvSpPr>
        <p:spPr>
          <a:xfrm>
            <a:off x="825190" y="1271239"/>
            <a:ext cx="1798890" cy="369332"/>
          </a:xfrm>
          <a:prstGeom prst="rect">
            <a:avLst/>
          </a:prstGeom>
          <a:noFill/>
        </p:spPr>
        <p:txBody>
          <a:bodyPr wrap="none" rtlCol="0">
            <a:spAutoFit/>
          </a:bodyPr>
          <a:lstStyle/>
          <a:p>
            <a:r>
              <a:rPr lang="zh-CN" altLang="en-US" dirty="0"/>
              <a:t>删除</a:t>
            </a:r>
            <a:r>
              <a:rPr lang="en-US" altLang="zh-CN" dirty="0" err="1"/>
              <a:t>ICommand</a:t>
            </a:r>
            <a:endParaRPr lang="zh-CN" altLang="en-US" dirty="0"/>
          </a:p>
        </p:txBody>
      </p:sp>
      <p:sp>
        <p:nvSpPr>
          <p:cNvPr id="5" name="文本框 4">
            <a:extLst>
              <a:ext uri="{FF2B5EF4-FFF2-40B4-BE49-F238E27FC236}">
                <a16:creationId xmlns:a16="http://schemas.microsoft.com/office/drawing/2014/main" id="{213D9CAF-61B0-43D3-B1FA-11D938744495}"/>
              </a:ext>
            </a:extLst>
          </p:cNvPr>
          <p:cNvSpPr txBox="1"/>
          <p:nvPr/>
        </p:nvSpPr>
        <p:spPr>
          <a:xfrm>
            <a:off x="825189" y="1967247"/>
            <a:ext cx="10634973" cy="1754326"/>
          </a:xfrm>
          <a:prstGeom prst="rect">
            <a:avLst/>
          </a:prstGeom>
          <a:solidFill>
            <a:schemeClr val="bg1">
              <a:lumMod val="85000"/>
            </a:schemeClr>
          </a:solidFill>
        </p:spPr>
        <p:txBody>
          <a:bodyPr wrap="square">
            <a:spAutoFit/>
          </a:bodyPr>
          <a:lstStyle/>
          <a:p>
            <a:r>
              <a:rPr lang="en-US" altLang="zh-CN" sz="1800" b="0" i="1" dirty="0">
                <a:effectLst/>
              </a:rPr>
              <a:t>// class </a:t>
            </a:r>
            <a:r>
              <a:rPr lang="en-US" altLang="zh-CN" sz="1800" b="0" i="1" dirty="0" err="1">
                <a:effectLst/>
              </a:rPr>
              <a:t>ICommand</a:t>
            </a:r>
            <a:endParaRPr lang="en-US" altLang="zh-CN" sz="1800" b="0" dirty="0">
              <a:effectLst/>
            </a:endParaRPr>
          </a:p>
          <a:p>
            <a:r>
              <a:rPr lang="en-US" altLang="zh-CN" sz="1800" b="0" i="1" dirty="0">
                <a:effectLst/>
              </a:rPr>
              <a:t>// {</a:t>
            </a:r>
            <a:endParaRPr lang="en-US" altLang="zh-CN" sz="1800" b="0" dirty="0">
              <a:effectLst/>
            </a:endParaRPr>
          </a:p>
          <a:p>
            <a:r>
              <a:rPr lang="en-US" altLang="zh-CN" sz="1800" b="0" i="1" dirty="0">
                <a:effectLst/>
              </a:rPr>
              <a:t>// public:</a:t>
            </a:r>
            <a:endParaRPr lang="en-US" altLang="zh-CN" sz="1800" b="0" dirty="0">
              <a:effectLst/>
            </a:endParaRPr>
          </a:p>
          <a:p>
            <a:r>
              <a:rPr lang="en-US" altLang="zh-CN" sz="1800" b="0" i="1" dirty="0">
                <a:effectLst/>
              </a:rPr>
              <a:t>//     virtual ~</a:t>
            </a:r>
            <a:r>
              <a:rPr lang="en-US" altLang="zh-CN" sz="1800" b="0" i="1" dirty="0" err="1">
                <a:effectLst/>
              </a:rPr>
              <a:t>ICommand</a:t>
            </a:r>
            <a:r>
              <a:rPr lang="en-US" altLang="zh-CN" sz="1800" b="0" i="1" dirty="0">
                <a:effectLst/>
              </a:rPr>
              <a:t>() = default;</a:t>
            </a:r>
            <a:endParaRPr lang="en-US" altLang="zh-CN" sz="1800" b="0" dirty="0">
              <a:effectLst/>
            </a:endParaRPr>
          </a:p>
          <a:p>
            <a:r>
              <a:rPr lang="en-US" altLang="zh-CN" sz="1800" b="0" i="1" dirty="0">
                <a:effectLst/>
              </a:rPr>
              <a:t>//     virtual void </a:t>
            </a:r>
            <a:r>
              <a:rPr lang="en-US" altLang="zh-CN" sz="1800" b="0" i="1" dirty="0" err="1">
                <a:effectLst/>
              </a:rPr>
              <a:t>DoOperate</a:t>
            </a:r>
            <a:r>
              <a:rPr lang="en-US" altLang="zh-CN" sz="1800" b="0" i="1" dirty="0">
                <a:effectLst/>
              </a:rPr>
              <a:t>(</a:t>
            </a:r>
            <a:r>
              <a:rPr lang="en-US" altLang="zh-CN" sz="1800" b="0" i="1" dirty="0" err="1">
                <a:effectLst/>
              </a:rPr>
              <a:t>PoseHandler</a:t>
            </a:r>
            <a:r>
              <a:rPr lang="en-US" altLang="zh-CN" sz="1800" b="0" i="1" dirty="0">
                <a:effectLst/>
              </a:rPr>
              <a:t>&amp; </a:t>
            </a:r>
            <a:r>
              <a:rPr lang="en-US" altLang="zh-CN" sz="1800" b="0" i="1" dirty="0" err="1">
                <a:effectLst/>
              </a:rPr>
              <a:t>poseHandler</a:t>
            </a:r>
            <a:r>
              <a:rPr lang="en-US" altLang="zh-CN" sz="1800" b="0" i="1" dirty="0">
                <a:effectLst/>
              </a:rPr>
              <a:t>) const </a:t>
            </a:r>
            <a:r>
              <a:rPr lang="en-US" altLang="zh-CN" sz="1800" b="0" i="1" dirty="0" err="1">
                <a:effectLst/>
              </a:rPr>
              <a:t>noexcept</a:t>
            </a:r>
            <a:r>
              <a:rPr lang="en-US" altLang="zh-CN" sz="1800" b="0" i="1" dirty="0">
                <a:effectLst/>
              </a:rPr>
              <a:t> = 0;</a:t>
            </a:r>
            <a:endParaRPr lang="en-US" altLang="zh-CN" sz="1800" b="0" dirty="0">
              <a:effectLst/>
            </a:endParaRPr>
          </a:p>
          <a:p>
            <a:r>
              <a:rPr lang="en-US" altLang="zh-CN" sz="1800" b="0" i="1" dirty="0">
                <a:effectLst/>
              </a:rPr>
              <a:t>// };</a:t>
            </a:r>
            <a:endParaRPr lang="en-US" altLang="zh-CN" sz="1800" b="0" dirty="0">
              <a:effectLst/>
            </a:endParaRPr>
          </a:p>
        </p:txBody>
      </p:sp>
    </p:spTree>
    <p:extLst>
      <p:ext uri="{BB962C8B-B14F-4D97-AF65-F5344CB8AC3E}">
        <p14:creationId xmlns:p14="http://schemas.microsoft.com/office/powerpoint/2010/main" val="54080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31838" y="172359"/>
            <a:ext cx="10728325" cy="485982"/>
          </a:xfrm>
        </p:spPr>
        <p:txBody>
          <a:bodyPr/>
          <a:lstStyle/>
          <a:p>
            <a:r>
              <a:rPr lang="zh-CN" altLang="en-US" dirty="0"/>
              <a:t>函数式编程实现：</a:t>
            </a:r>
            <a:r>
              <a:rPr lang="en-US" altLang="zh-CN" dirty="0" err="1"/>
              <a:t>MoveComand</a:t>
            </a:r>
            <a:r>
              <a:rPr lang="zh-CN" altLang="en-US" dirty="0"/>
              <a:t>修改</a:t>
            </a:r>
          </a:p>
        </p:txBody>
      </p:sp>
      <p:sp>
        <p:nvSpPr>
          <p:cNvPr id="7" name="文本框 6">
            <a:extLst>
              <a:ext uri="{FF2B5EF4-FFF2-40B4-BE49-F238E27FC236}">
                <a16:creationId xmlns:a16="http://schemas.microsoft.com/office/drawing/2014/main" id="{9C14A688-F792-49A0-A5BB-FB194A356F7A}"/>
              </a:ext>
            </a:extLst>
          </p:cNvPr>
          <p:cNvSpPr txBox="1"/>
          <p:nvPr/>
        </p:nvSpPr>
        <p:spPr>
          <a:xfrm>
            <a:off x="731838" y="674400"/>
            <a:ext cx="10604811" cy="5509200"/>
          </a:xfrm>
          <a:prstGeom prst="rect">
            <a:avLst/>
          </a:prstGeom>
          <a:solidFill>
            <a:schemeClr val="bg1">
              <a:lumMod val="85000"/>
            </a:schemeClr>
          </a:solidFill>
        </p:spPr>
        <p:txBody>
          <a:bodyPr wrap="square">
            <a:spAutoFit/>
          </a:bodyPr>
          <a:lstStyle/>
          <a:p>
            <a:r>
              <a:rPr lang="en-US" altLang="zh-CN" sz="1600" b="0" dirty="0">
                <a:solidFill>
                  <a:srgbClr val="333333"/>
                </a:solidFill>
                <a:effectLst/>
              </a:rPr>
              <a:t>...</a:t>
            </a:r>
          </a:p>
          <a:p>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&lt;</a:t>
            </a:r>
            <a:r>
              <a:rPr lang="en-US" altLang="zh-CN" sz="1600" b="0" dirty="0">
                <a:solidFill>
                  <a:srgbClr val="448C27"/>
                </a:solidFill>
                <a:effectLst/>
              </a:rPr>
              <a:t>functional</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a:t>
            </a:r>
          </a:p>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MoveCommand</a:t>
            </a:r>
            <a:r>
              <a:rPr lang="en-US" altLang="zh-CN" sz="1600" b="0" dirty="0">
                <a:solidFill>
                  <a:srgbClr val="333333"/>
                </a:solidFill>
                <a:effectLst/>
              </a:rPr>
              <a:t> </a:t>
            </a:r>
            <a:r>
              <a:rPr lang="en-US" altLang="zh-CN" sz="1600" b="0" dirty="0">
                <a:solidFill>
                  <a:srgbClr val="7A3E9D"/>
                </a:solidFill>
                <a:effectLst/>
              </a:rPr>
              <a:t>final</a:t>
            </a:r>
            <a:r>
              <a:rPr lang="en-US" altLang="zh-CN" sz="1600" b="0" dirty="0">
                <a:solidFill>
                  <a:srgbClr val="333333"/>
                </a:solidFill>
                <a:effectLst/>
              </a:rPr>
              <a:t>  </a:t>
            </a:r>
            <a:r>
              <a:rPr lang="en-US" altLang="zh-CN" sz="1600" b="0" i="1" dirty="0">
                <a:solidFill>
                  <a:srgbClr val="AAAAAA"/>
                </a:solidFill>
                <a:effectLst/>
              </a:rPr>
              <a:t>// : public </a:t>
            </a:r>
            <a:r>
              <a:rPr lang="en-US" altLang="zh-CN" sz="1600" b="0" i="1" dirty="0" err="1">
                <a:solidFill>
                  <a:srgbClr val="AAAAAA"/>
                </a:solidFill>
                <a:effectLst/>
              </a:rPr>
              <a:t>ICommand</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i="1" dirty="0">
                <a:solidFill>
                  <a:srgbClr val="AAAAAA"/>
                </a:solidFill>
                <a:effectLst/>
              </a:rPr>
              <a:t>    // void </a:t>
            </a:r>
            <a:r>
              <a:rPr lang="en-US" altLang="zh-CN" sz="1600" b="0" i="1" dirty="0" err="1">
                <a:solidFill>
                  <a:srgbClr val="AAAAAA"/>
                </a:solidFill>
                <a:effectLst/>
              </a:rPr>
              <a:t>DoOperate</a:t>
            </a:r>
            <a:r>
              <a:rPr lang="en-US" altLang="zh-CN" sz="1600" b="0" i="1" dirty="0">
                <a:solidFill>
                  <a:srgbClr val="AAAAAA"/>
                </a:solidFill>
                <a:effectLst/>
              </a:rPr>
              <a:t>(</a:t>
            </a:r>
            <a:r>
              <a:rPr lang="en-US" altLang="zh-CN" sz="1600" b="0" i="1" dirty="0" err="1">
                <a:solidFill>
                  <a:srgbClr val="AAAAAA"/>
                </a:solidFill>
                <a:effectLst/>
              </a:rPr>
              <a:t>PoseHandler</a:t>
            </a:r>
            <a:r>
              <a:rPr lang="en-US" altLang="zh-CN" sz="1600" b="0" i="1" dirty="0">
                <a:solidFill>
                  <a:srgbClr val="AAAAAA"/>
                </a:solidFill>
                <a:effectLst/>
              </a:rPr>
              <a:t>&amp; </a:t>
            </a:r>
            <a:r>
              <a:rPr lang="en-US" altLang="zh-CN" sz="1600" b="0" i="1" dirty="0" err="1">
                <a:solidFill>
                  <a:srgbClr val="AAAAAA"/>
                </a:solidFill>
                <a:effectLst/>
              </a:rPr>
              <a:t>poseHandler</a:t>
            </a:r>
            <a:r>
              <a:rPr lang="en-US" altLang="zh-CN" sz="1600" b="0" i="1" dirty="0">
                <a:solidFill>
                  <a:srgbClr val="AAAAAA"/>
                </a:solidFill>
                <a:effectLst/>
              </a:rPr>
              <a:t>) const </a:t>
            </a:r>
            <a:r>
              <a:rPr lang="en-US" altLang="zh-CN" sz="1600" b="0" i="1" dirty="0" err="1">
                <a:solidFill>
                  <a:srgbClr val="AAAAAA"/>
                </a:solidFill>
                <a:effectLst/>
              </a:rPr>
              <a:t>noexcept</a:t>
            </a:r>
            <a:r>
              <a:rPr lang="en-US" altLang="zh-CN" sz="1600" b="0" i="1" dirty="0">
                <a:solidFill>
                  <a:srgbClr val="AAAAAA"/>
                </a:solidFill>
                <a:effectLst/>
              </a:rPr>
              <a:t> override</a:t>
            </a:r>
            <a:endParaRPr lang="en-US" altLang="zh-CN" sz="1600" b="0" dirty="0">
              <a:solidFill>
                <a:srgbClr val="333333"/>
              </a:solidFill>
              <a:effectLst/>
            </a:endParaRPr>
          </a:p>
          <a:p>
            <a:r>
              <a:rPr lang="en-US" altLang="zh-CN" sz="1600" b="0" i="1" dirty="0">
                <a:solidFill>
                  <a:srgbClr val="AAAAAA"/>
                </a:solidFill>
                <a:effectLst/>
              </a:rPr>
              <a:t>    // {</a:t>
            </a:r>
            <a:endParaRPr lang="en-US" altLang="zh-CN" sz="1600" b="0" dirty="0">
              <a:solidFill>
                <a:srgbClr val="333333"/>
              </a:solidFill>
              <a:effectLst/>
            </a:endParaRPr>
          </a:p>
          <a:p>
            <a:r>
              <a:rPr lang="en-US" altLang="zh-CN" sz="1600" b="0" i="1" dirty="0">
                <a:solidFill>
                  <a:srgbClr val="AAAAAA"/>
                </a:solidFill>
                <a:effectLst/>
              </a:rPr>
              <a:t>    //     if (</a:t>
            </a:r>
            <a:r>
              <a:rPr lang="en-US" altLang="zh-CN" sz="1600" b="0" i="1" dirty="0" err="1">
                <a:solidFill>
                  <a:srgbClr val="AAAAAA"/>
                </a:solidFill>
                <a:effectLst/>
              </a:rPr>
              <a:t>poseHandler.IsFast</a:t>
            </a:r>
            <a:r>
              <a:rPr lang="en-US" altLang="zh-CN" sz="1600" b="0" i="1" dirty="0">
                <a:solidFill>
                  <a:srgbClr val="AAAAAA"/>
                </a:solidFill>
                <a:effectLst/>
              </a:rPr>
              <a:t>()) {</a:t>
            </a:r>
            <a:endParaRPr lang="en-US" altLang="zh-CN" sz="1600" b="0" dirty="0">
              <a:solidFill>
                <a:srgbClr val="333333"/>
              </a:solidFill>
              <a:effectLst/>
            </a:endParaRPr>
          </a:p>
          <a:p>
            <a:r>
              <a:rPr lang="en-US" altLang="zh-CN" sz="1600" b="0" i="1" dirty="0">
                <a:solidFill>
                  <a:srgbClr val="AAAAAA"/>
                </a:solidFill>
                <a:effectLst/>
              </a:rPr>
              <a:t>    //         </a:t>
            </a:r>
            <a:r>
              <a:rPr lang="en-US" altLang="zh-CN" sz="1600" b="0" i="1" dirty="0" err="1">
                <a:solidFill>
                  <a:srgbClr val="AAAAAA"/>
                </a:solidFill>
                <a:effectLst/>
              </a:rPr>
              <a:t>poseHandler.Move</a:t>
            </a:r>
            <a:r>
              <a:rPr lang="en-US" altLang="zh-CN" sz="1600" b="0" i="1" dirty="0">
                <a:solidFill>
                  <a:srgbClr val="AAAAAA"/>
                </a:solidFill>
                <a:effectLst/>
              </a:rPr>
              <a:t>();</a:t>
            </a:r>
            <a:endParaRPr lang="en-US" altLang="zh-CN" sz="1600" b="0" dirty="0">
              <a:solidFill>
                <a:srgbClr val="333333"/>
              </a:solidFill>
              <a:effectLst/>
            </a:endParaRPr>
          </a:p>
          <a:p>
            <a:r>
              <a:rPr lang="en-US" altLang="zh-CN" sz="1600" b="0" i="1" dirty="0">
                <a:solidFill>
                  <a:srgbClr val="AAAAAA"/>
                </a:solidFill>
                <a:effectLst/>
              </a:rPr>
              <a:t>    //     }</a:t>
            </a:r>
            <a:endParaRPr lang="en-US" altLang="zh-CN" sz="1600" b="0" dirty="0">
              <a:solidFill>
                <a:srgbClr val="333333"/>
              </a:solidFill>
              <a:effectLst/>
            </a:endParaRPr>
          </a:p>
          <a:p>
            <a:br>
              <a:rPr lang="en-US" altLang="zh-CN" sz="1600" b="0" dirty="0">
                <a:solidFill>
                  <a:srgbClr val="333333"/>
                </a:solidFill>
                <a:effectLst/>
              </a:rPr>
            </a:br>
            <a:r>
              <a:rPr lang="en-US" altLang="zh-CN" sz="1600" b="0" i="1" dirty="0">
                <a:solidFill>
                  <a:srgbClr val="AAAAAA"/>
                </a:solidFill>
                <a:effectLst/>
              </a:rPr>
              <a:t>    //     </a:t>
            </a:r>
            <a:r>
              <a:rPr lang="en-US" altLang="zh-CN" sz="1600" b="0" i="1" dirty="0" err="1">
                <a:solidFill>
                  <a:srgbClr val="AAAAAA"/>
                </a:solidFill>
                <a:effectLst/>
              </a:rPr>
              <a:t>poseHandler.Move</a:t>
            </a:r>
            <a:r>
              <a:rPr lang="en-US" altLang="zh-CN" sz="1600" b="0" i="1" dirty="0">
                <a:solidFill>
                  <a:srgbClr val="AAAAAA"/>
                </a:solidFill>
                <a:effectLst/>
              </a:rPr>
              <a:t>();</a:t>
            </a:r>
            <a:endParaRPr lang="en-US" altLang="zh-CN" sz="1600" b="0" dirty="0">
              <a:solidFill>
                <a:srgbClr val="333333"/>
              </a:solidFill>
              <a:effectLst/>
            </a:endParaRPr>
          </a:p>
          <a:p>
            <a:r>
              <a:rPr lang="en-US" altLang="zh-CN" sz="1600" b="0" i="1" dirty="0">
                <a:solidFill>
                  <a:srgbClr val="AAAAAA"/>
                </a:solidFill>
                <a:effectLst/>
              </a:rPr>
              <a:t>    // }</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777777"/>
                </a:solidFill>
                <a:effectLst/>
              </a:rPr>
              <a:t>&amp;</a:t>
            </a:r>
            <a:r>
              <a:rPr lang="en-US" altLang="zh-CN" sz="1600" b="0" dirty="0">
                <a:solidFill>
                  <a:srgbClr val="333333"/>
                </a:solidFill>
                <a:effectLst/>
              </a:rPr>
              <a:t> </a:t>
            </a:r>
            <a:r>
              <a:rPr lang="en-US" altLang="zh-CN" sz="1600" b="0" dirty="0" err="1">
                <a:solidFill>
                  <a:srgbClr val="333333"/>
                </a:solidFill>
                <a:effectLst/>
              </a:rPr>
              <a:t>poseHandler</a:t>
            </a:r>
            <a:r>
              <a:rPr lang="en-US" altLang="zh-CN" sz="1600" b="0" dirty="0">
                <a:solidFill>
                  <a:srgbClr val="777777"/>
                </a:solidFill>
                <a:effectLst/>
              </a:rPr>
              <a:t>)&gt;</a:t>
            </a:r>
            <a:r>
              <a:rPr lang="en-US" altLang="zh-CN" sz="1600" b="0" dirty="0">
                <a:solidFill>
                  <a:srgbClr val="333333"/>
                </a:solidFill>
                <a:effectLst/>
              </a:rPr>
              <a:t> </a:t>
            </a:r>
            <a:r>
              <a:rPr lang="en-US" altLang="zh-CN" sz="1600" b="0" dirty="0">
                <a:solidFill>
                  <a:srgbClr val="7A3E9D"/>
                </a:solidFill>
                <a:effectLst/>
              </a:rPr>
              <a:t>operate</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333333"/>
                </a:solidFill>
                <a:effectLst/>
              </a:rPr>
              <a:t>noexcept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IsFast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Move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Move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extLst>
      <p:ext uri="{BB962C8B-B14F-4D97-AF65-F5344CB8AC3E}">
        <p14:creationId xmlns:p14="http://schemas.microsoft.com/office/powerpoint/2010/main" val="3519465165"/>
      </p:ext>
    </p:extLst>
  </p:cSld>
  <p:clrMapOvr>
    <a:masterClrMapping/>
  </p:clrMapOvr>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2009</TotalTime>
  <Words>2945</Words>
  <Application>Microsoft Office PowerPoint</Application>
  <PresentationFormat>宽屏</PresentationFormat>
  <Paragraphs>341</Paragraphs>
  <Slides>28</Slides>
  <Notes>24</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28</vt:i4>
      </vt:variant>
    </vt:vector>
  </HeadingPairs>
  <TitlesOfParts>
    <vt:vector size="38" baseType="lpstr">
      <vt:lpstr>Consolas</vt:lpstr>
      <vt:lpstr>微软雅黑</vt:lpstr>
      <vt:lpstr>Huawei Sans</vt:lpstr>
      <vt:lpstr>Wingdings</vt:lpstr>
      <vt:lpstr>方正兰亭黑简体</vt:lpstr>
      <vt:lpstr>Arial</vt:lpstr>
      <vt:lpstr>1_标题页模板</vt:lpstr>
      <vt:lpstr>2_功能页模板</vt:lpstr>
      <vt:lpstr>3_内容页模板</vt:lpstr>
      <vt:lpstr>4_感谢页模板</vt:lpstr>
      <vt:lpstr>C++企业软件开发实践</vt:lpstr>
      <vt:lpstr>PowerPoint 演示文稿</vt:lpstr>
      <vt:lpstr>PowerPoint 演示文稿</vt:lpstr>
      <vt:lpstr>PowerPoint 演示文稿</vt:lpstr>
      <vt:lpstr>面向对象编程问题分析</vt:lpstr>
      <vt:lpstr>PowerPoint 演示文稿</vt:lpstr>
      <vt:lpstr>函数式编程</vt:lpstr>
      <vt:lpstr>函数式编程实现：删除ICommand</vt:lpstr>
      <vt:lpstr>函数式编程实现：MoveComand修改</vt:lpstr>
      <vt:lpstr>函数式编程实现：TurnLeftCommand修改</vt:lpstr>
      <vt:lpstr>函数式编程实现：TurnRightCommand修改</vt:lpstr>
      <vt:lpstr>函数式编程实现：FastCommand修改</vt:lpstr>
      <vt:lpstr>函数式编程实现：表驱动修改</vt:lpstr>
      <vt:lpstr>PowerPoint 演示文稿</vt:lpstr>
      <vt:lpstr>函数式编程实现：代码问题分析</vt:lpstr>
      <vt:lpstr>PowerPoint 演示文稿</vt:lpstr>
      <vt:lpstr>确保对象生命周期安全保证：MoveCommand操作符重载</vt:lpstr>
      <vt:lpstr>确保对象生命周期安全保证：TurnLeftCommand操作符重载</vt:lpstr>
      <vt:lpstr>确保对象生命周期安全保证：TurnRightCommand操作符重载</vt:lpstr>
      <vt:lpstr>确保对象生命周期安全保证：FastCommand操作符重载</vt:lpstr>
      <vt:lpstr>确保对象生命周期安全保证：表驱动修改</vt:lpstr>
      <vt:lpstr>简化表驱动代码：初始化语义应用</vt:lpstr>
      <vt:lpstr>PowerPoint 演示文稿</vt:lpstr>
      <vt:lpstr>PowerPoint 演示文稿</vt:lpstr>
      <vt:lpstr>作业</vt:lpstr>
      <vt:lpstr>B&amp;F指令正交分解的测试用例</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C++企业软件开发实践</dc:title>
  <dc:subject>实验3-2-面向函数式编程</dc:subject>
  <dc:creator>Lichunhua(ChunhuaLi,stfse)</dc:creator>
  <cp:keywords>C++企业软件开发实践</cp:keywords>
  <cp:lastModifiedBy>Zhangyandong (ben)</cp:lastModifiedBy>
  <cp:revision>317</cp:revision>
  <dcterms:created xsi:type="dcterms:W3CDTF">2024-07-19T02:54:12Z</dcterms:created>
  <dcterms:modified xsi:type="dcterms:W3CDTF">2024-09-10T01:06:24Z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(3)liFbKbvyfB1w+FWAnNmbEWuScQr/lSymYaqZoeaLZd8ao47uL8mPFVFA3oXoChbQF1scC/qS
KD9Aln4pRs1JyuPvFnlwCu1P+c2ozU9L5VMvFa08axKSEdJOZmXfdB9k5cwS2kEi86iBcgdM
S7LCAzHFJhfcDP0KQ9PNfxA4ItWJ/BT9NfQmA0oPsIXyfisrpHfEL6cN51G3sKlxAuv6WNi5
gwSc0UOpSYpQnkSoms</vt:lpwstr>
  </property>
  <property fmtid="{D5CDD505-2E9C-101B-9397-08002B2CF9AE}" pid="3" name="_2015_ms_pID_7253431">
    <vt:lpwstr>K683Qcv7vEogInZZboqvDWt/YxUh9GW37WJJ7s2S7+G/77dMuMd6MX
k0KU+BpBfPGZNAqvI9jZS+HdIjE06Qf04bZVEGAnyAja23gDVnHf9YE5wz/9sxwmYmq1X3m/
cfkYgMb1F20A8sUo4+rFdaVQb2NksgkXqBjyvbdHQLvChKxsIFqsL/Np9YiphBeoDuxdieoB
mOQuh2sCbZy/5MvwbD9GWqndXhctsfxqHQBC</vt:lpwstr>
  </property>
  <property fmtid="{D5CDD505-2E9C-101B-9397-08002B2CF9AE}" pid="4" name="_2015_ms_pID_7253432">
    <vt:lpwstr>fw==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1689126795</vt:lpwstr>
  </property>
  <property fmtid="{D5CDD505-2E9C-101B-9397-08002B2CF9AE}" pid="9" name="ICV">
    <vt:lpwstr/>
  </property>
  <property fmtid="{D5CDD505-2E9C-101B-9397-08002B2CF9AE}" pid="10" name="KSOProductBuildVer">
    <vt:lpwstr>2052-0.0.0.0</vt:lpwstr>
  </property>
</Properties>
</file>