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67" r:id="rId1"/>
    <p:sldMasterId id="2147483669" r:id="rId2"/>
    <p:sldMasterId id="2147483680" r:id="rId3"/>
    <p:sldMasterId id="2147483686" r:id="rId4"/>
  </p:sldMasterIdLst>
  <p:notesMasterIdLst>
    <p:notesMasterId r:id="rId37"/>
  </p:notesMasterIdLst>
  <p:handoutMasterIdLst>
    <p:handoutMasterId r:id="rId38"/>
  </p:handoutMasterIdLst>
  <p:sldIdLst>
    <p:sldId id="450" r:id="rId5"/>
    <p:sldId id="258" r:id="rId6"/>
    <p:sldId id="259" r:id="rId7"/>
    <p:sldId id="455" r:id="rId8"/>
    <p:sldId id="374" r:id="rId9"/>
    <p:sldId id="440" r:id="rId10"/>
    <p:sldId id="415" r:id="rId11"/>
    <p:sldId id="417" r:id="rId12"/>
    <p:sldId id="409" r:id="rId13"/>
    <p:sldId id="432" r:id="rId14"/>
    <p:sldId id="433" r:id="rId15"/>
    <p:sldId id="434" r:id="rId16"/>
    <p:sldId id="451" r:id="rId17"/>
    <p:sldId id="435" r:id="rId18"/>
    <p:sldId id="452" r:id="rId19"/>
    <p:sldId id="436" r:id="rId20"/>
    <p:sldId id="462" r:id="rId21"/>
    <p:sldId id="439" r:id="rId22"/>
    <p:sldId id="459" r:id="rId23"/>
    <p:sldId id="460" r:id="rId24"/>
    <p:sldId id="431" r:id="rId25"/>
    <p:sldId id="407" r:id="rId26"/>
    <p:sldId id="463" r:id="rId27"/>
    <p:sldId id="437" r:id="rId28"/>
    <p:sldId id="454" r:id="rId29"/>
    <p:sldId id="444" r:id="rId30"/>
    <p:sldId id="453" r:id="rId31"/>
    <p:sldId id="464" r:id="rId32"/>
    <p:sldId id="461" r:id="rId33"/>
    <p:sldId id="325" r:id="rId34"/>
    <p:sldId id="326" r:id="rId35"/>
    <p:sldId id="316" r:id="rId36"/>
  </p:sldIdLst>
  <p:sldSz cx="12192000" cy="6858000"/>
  <p:notesSz cx="6797675" cy="9926638"/>
  <p:embeddedFontLst>
    <p:embeddedFont>
      <p:font typeface="Consolas" panose="020B0609020204030204" pitchFamily="49" charset="0"/>
      <p:regular r:id="rId39"/>
      <p:bold r:id="rId40"/>
      <p:italic r:id="rId41"/>
      <p:boldItalic r:id="rId42"/>
    </p:embeddedFont>
    <p:embeddedFont>
      <p:font typeface="Huawei Sans" panose="020C0503030203020204" pitchFamily="34" charset="0"/>
      <p:regular r:id="rId43"/>
      <p:bold r:id="rId44"/>
    </p:embeddedFont>
    <p:embeddedFont>
      <p:font typeface="方正兰亭黑简体" panose="02000000000000000000" pitchFamily="2" charset="-122"/>
      <p:regular r:id="rId45"/>
    </p:embeddedFont>
    <p:embeddedFont>
      <p:font typeface="微软雅黑" panose="020B0503020204020204" pitchFamily="34" charset="-122"/>
      <p:regular r:id="rId46"/>
      <p:bold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ailujun"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000B"/>
    <a:srgbClr val="151515"/>
    <a:srgbClr val="99CCCC"/>
    <a:srgbClr val="575756"/>
    <a:srgbClr val="FFFFFF"/>
    <a:srgbClr val="DD4654"/>
    <a:srgbClr val="F3D2D5"/>
    <a:srgbClr val="E6A8AD"/>
    <a:srgbClr val="E57B84"/>
    <a:srgbClr val="E579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1213" autoAdjust="0"/>
  </p:normalViewPr>
  <p:slideViewPr>
    <p:cSldViewPr snapToGrid="0" snapToObjects="1">
      <p:cViewPr varScale="1">
        <p:scale>
          <a:sx n="68" d="100"/>
          <a:sy n="68" d="100"/>
        </p:scale>
        <p:origin x="276"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45" d="100"/>
          <a:sy n="45" d="100"/>
        </p:scale>
        <p:origin x="1832" y="56"/>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6.fntdata"/><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46" Type="http://schemas.openxmlformats.org/officeDocument/2006/relationships/font" Target="fonts/font8.fntdata"/><Relationship Id="rId20" Type="http://schemas.openxmlformats.org/officeDocument/2006/relationships/slide" Target="slides/slide16.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9/10/2024</a:t>
            </a:fld>
            <a:endParaRPr lang="en-US" dirty="0">
              <a:latin typeface="Huawei Sans" panose="020C0503030203020204" pitchFamily="34" charset="0"/>
            </a:endParaRP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62880"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7" name="Notes Placeholder 4"/>
          <p:cNvSpPr>
            <a:spLocks noGrp="1"/>
          </p:cNvSpPr>
          <p:nvPr>
            <p:ph type="body" sz="quarter" idx="3"/>
          </p:nvPr>
        </p:nvSpPr>
        <p:spPr>
          <a:xfrm>
            <a:off x="462880" y="4603168"/>
            <a:ext cx="5932800" cy="4697243"/>
          </a:xfrm>
          <a:prstGeom prst="rect">
            <a:avLst/>
          </a:prstGeom>
          <a:noFill/>
          <a:ln w="9525">
            <a:noFill/>
            <a:miter lim="800000"/>
          </a:ln>
          <a:effectLst/>
        </p:spPr>
        <p:txBody>
          <a:bodyPr vert="horz" wrap="square" lIns="96791" tIns="48396" rIns="96791" bIns="48396" numCol="1" anchor="t" anchorCtr="0" compatLnSpc="1"/>
          <a:lstStyle/>
          <a:p>
            <a:pPr marL="180975" lvl="0" indent="-180975" fontAlgn="base">
              <a:spcBef>
                <a:spcPct val="0"/>
              </a:spcBef>
              <a:buSzPct val="70000"/>
              <a:buFont typeface="Wingdings" panose="05000000000000000000" pitchFamily="2" charset="2"/>
              <a:buChar char="l"/>
            </a:pPr>
            <a:r>
              <a:rPr lang="en-US" dirty="0"/>
              <a:t>Edit Master text styles</a:t>
            </a:r>
          </a:p>
          <a:p>
            <a:pPr marL="541655" lvl="1" indent="-180975" fontAlgn="base">
              <a:spcBef>
                <a:spcPct val="0"/>
              </a:spcBef>
              <a:buSzPct val="60000"/>
              <a:buFont typeface="Wingdings" panose="05000000000000000000" pitchFamily="2" charset="2"/>
              <a:buChar char="p"/>
            </a:pPr>
            <a:r>
              <a:rPr lang="en-US" dirty="0"/>
              <a:t>Second level</a:t>
            </a:r>
          </a:p>
          <a:p>
            <a:pPr marL="895350" lvl="2" indent="-174625" fontAlgn="base">
              <a:spcBef>
                <a:spcPct val="0"/>
              </a:spcBef>
              <a:buSzPct val="50000"/>
              <a:buFont typeface="Wingdings" panose="05000000000000000000" pitchFamily="2" charset="2"/>
              <a:buChar char="n"/>
            </a:pPr>
            <a:r>
              <a:rPr lang="en-US" dirty="0"/>
              <a:t>Third level</a:t>
            </a:r>
          </a:p>
        </p:txBody>
      </p:sp>
    </p:spTree>
  </p:cSld>
  <p:clrMap bg1="lt1" tx1="dk1" bg2="lt2" tx2="dk2" accent1="accent1" accent2="accent2" accent3="accent3" accent4="accent4" accent5="accent5" accent6="accent6" hlink="hlink" folHlink="folHlink"/>
  <p:notesStyle>
    <a:lvl1pPr marL="179705" indent="-179705" algn="l" defTabSz="1219200" rtl="0" eaLnBrk="1" fontAlgn="ctr" latinLnBrk="0" hangingPunct="1">
      <a:lnSpc>
        <a:spcPct val="125000"/>
      </a:lnSpc>
      <a:spcAft>
        <a:spcPts val="600"/>
      </a:spcAft>
      <a:buClr>
        <a:schemeClr val="bg1">
          <a:lumMod val="50000"/>
        </a:schemeClr>
      </a:buClr>
      <a:buSzPct val="60000"/>
      <a:buFont typeface="Huawei Sans" panose="020C0503030203020204" pitchFamily="34" charset="0"/>
      <a:buChar char="•"/>
      <a:defRPr lang="en-US" sz="1100" kern="1200" baseline="0" dirty="0">
        <a:solidFill>
          <a:schemeClr val="tx1"/>
        </a:solidFill>
        <a:latin typeface="Huawei Sans" panose="020C0503030203020204" pitchFamily="34" charset="0"/>
        <a:ea typeface="方正兰亭黑简体" panose="02000000000000000000" pitchFamily="2" charset="-122"/>
        <a:cs typeface="+mn-cs"/>
      </a:defRPr>
    </a:lvl1pPr>
    <a:lvl2pPr marL="539750" indent="-179705" algn="l" defTabSz="1219200" rtl="0" eaLnBrk="1" fontAlgn="ctr" latinLnBrk="0" hangingPunct="1">
      <a:lnSpc>
        <a:spcPct val="125000"/>
      </a:lnSpc>
      <a:spcAft>
        <a:spcPts val="600"/>
      </a:spcAft>
      <a:buClrTx/>
      <a:buFont typeface="Huawei Sans" panose="020C0503030203020204" pitchFamily="34" charset="0"/>
      <a:buChar char="▫"/>
      <a:defRPr lang="en-US" sz="1100" kern="1200" baseline="0" dirty="0">
        <a:solidFill>
          <a:schemeClr val="tx1"/>
        </a:solidFill>
        <a:latin typeface="Huawei Sans" panose="020C0503030203020204" pitchFamily="34" charset="0"/>
        <a:ea typeface="方正兰亭黑简体" panose="02000000000000000000" pitchFamily="2" charset="-122"/>
        <a:cs typeface="+mn-cs"/>
      </a:defRPr>
    </a:lvl2pPr>
    <a:lvl3pPr marL="899795" indent="-179705" algn="l" defTabSz="1219200" rtl="0" eaLnBrk="1" fontAlgn="ctr" latinLnBrk="0" hangingPunct="1">
      <a:lnSpc>
        <a:spcPct val="125000"/>
      </a:lnSpc>
      <a:spcAft>
        <a:spcPts val="600"/>
      </a:spcAft>
      <a:buFont typeface="微软雅黑" panose="020B0503020204020204" pitchFamily="34" charset="-122"/>
      <a:buChar char="▪"/>
      <a:defRPr lang="en-US" sz="1100" kern="1200" baseline="0" dirty="0">
        <a:solidFill>
          <a:schemeClr val="tx1"/>
        </a:solidFill>
        <a:latin typeface="Huawei Sans" panose="020C0503030203020204" pitchFamily="34" charset="0"/>
        <a:ea typeface="方正兰亭黑简体" panose="02000000000000000000" pitchFamily="2" charset="-122"/>
        <a:cs typeface="+mn-cs"/>
      </a:defRPr>
    </a:lvl3pPr>
    <a:lvl4pPr marL="1371600" indent="0" algn="l" defTabSz="1219200" rtl="0" eaLnBrk="1" fontAlgn="base" latinLnBrk="0" hangingPunct="1">
      <a:lnSpc>
        <a:spcPct val="125000"/>
      </a:lnSpc>
      <a:spcBef>
        <a:spcPct val="0"/>
      </a:spcBef>
      <a:spcAft>
        <a:spcPts val="600"/>
      </a:spcAft>
      <a:buFont typeface="Wingdings" panose="05000000000000000000" pitchFamily="2" charset="2"/>
      <a:buNone/>
      <a:defRPr lang="en-US" sz="1100" kern="1200" baseline="0" dirty="0">
        <a:solidFill>
          <a:schemeClr val="tx1"/>
        </a:solidFill>
        <a:latin typeface="微软雅黑" panose="020B0503020204020204" pitchFamily="34" charset="-122"/>
        <a:ea typeface="微软雅黑" panose="020B0503020204020204" pitchFamily="34" charset="-122"/>
        <a:cs typeface="+mn-cs"/>
      </a:defRPr>
    </a:lvl4pPr>
    <a:lvl5pPr marL="1619885" indent="-179705" algn="l" defTabSz="1219200" rtl="0" eaLnBrk="1" fontAlgn="base" latinLnBrk="0" hangingPunct="1">
      <a:lnSpc>
        <a:spcPct val="125000"/>
      </a:lnSpc>
      <a:spcBef>
        <a:spcPct val="0"/>
      </a:spcBef>
      <a:spcAft>
        <a:spcPts val="600"/>
      </a:spcAft>
      <a:buFont typeface="Wingdings" panose="05000000000000000000" pitchFamily="2" charset="2"/>
      <a:buChar char="~"/>
      <a:defRPr lang="en-US" sz="1100" kern="1200" baseline="0" dirty="0">
        <a:solidFill>
          <a:schemeClr val="tx1"/>
        </a:solidFill>
        <a:latin typeface="微软雅黑" panose="020B0503020204020204" pitchFamily="34" charset="-122"/>
        <a:ea typeface="微软雅黑" panose="020B0503020204020204" pitchFamily="34" charset="-122"/>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835" algn="l" defTabSz="1219200" rtl="0" eaLnBrk="1" latinLnBrk="0" hangingPunct="1">
      <a:defRPr sz="1600" kern="1200">
        <a:solidFill>
          <a:schemeClr val="tx1"/>
        </a:solidFill>
        <a:latin typeface="+mn-lt"/>
        <a:ea typeface="+mn-ea"/>
        <a:cs typeface="+mn-cs"/>
      </a:defRPr>
    </a:lvl8pPr>
    <a:lvl9pPr marL="487743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r>
              <a:rPr lang="en-US" altLang="zh-CN" dirty="0"/>
              <a:t>pose</a:t>
            </a:r>
            <a:r>
              <a:rPr lang="zh-CN" altLang="en-US" dirty="0"/>
              <a:t>成员变量，</a:t>
            </a:r>
            <a:r>
              <a:rPr lang="en-US" altLang="zh-CN" dirty="0"/>
              <a:t>Move</a:t>
            </a:r>
            <a:r>
              <a:rPr lang="zh-CN" altLang="en-US" dirty="0"/>
              <a:t>、</a:t>
            </a:r>
            <a:r>
              <a:rPr lang="en-US" altLang="zh-CN" dirty="0" err="1"/>
              <a:t>TurnLeft</a:t>
            </a:r>
            <a:r>
              <a:rPr lang="zh-CN" altLang="en-US" dirty="0"/>
              <a:t>、</a:t>
            </a:r>
            <a:r>
              <a:rPr lang="en-US" altLang="zh-CN" dirty="0"/>
              <a:t>TurnRight3</a:t>
            </a:r>
            <a:r>
              <a:rPr lang="zh-CN" altLang="en-US" dirty="0"/>
              <a:t>个成员函数从</a:t>
            </a:r>
            <a:r>
              <a:rPr lang="en-US" altLang="zh-CN" dirty="0" err="1"/>
              <a:t>ExecutorImpl</a:t>
            </a:r>
            <a:r>
              <a:rPr lang="zh-CN" altLang="en-US" dirty="0"/>
              <a:t>中抽取出来，做为</a:t>
            </a:r>
            <a:r>
              <a:rPr lang="en-US" altLang="zh-CN" dirty="0" err="1"/>
              <a:t>PoseHandler</a:t>
            </a:r>
            <a:r>
              <a:rPr lang="zh-CN" altLang="en-US" dirty="0"/>
              <a:t>类成员函数</a:t>
            </a:r>
            <a:endParaRPr lang="en-US" altLang="zh-CN" dirty="0"/>
          </a:p>
        </p:txBody>
      </p:sp>
    </p:spTree>
    <p:extLst>
      <p:ext uri="{BB962C8B-B14F-4D97-AF65-F5344CB8AC3E}">
        <p14:creationId xmlns:p14="http://schemas.microsoft.com/office/powerpoint/2010/main" val="2793841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en-US" altLang="zh-CN" dirty="0"/>
          </a:p>
        </p:txBody>
      </p:sp>
    </p:spTree>
    <p:extLst>
      <p:ext uri="{BB962C8B-B14F-4D97-AF65-F5344CB8AC3E}">
        <p14:creationId xmlns:p14="http://schemas.microsoft.com/office/powerpoint/2010/main" val="3260366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en-US" altLang="zh-CN" dirty="0"/>
          </a:p>
        </p:txBody>
      </p:sp>
    </p:spTree>
    <p:extLst>
      <p:ext uri="{BB962C8B-B14F-4D97-AF65-F5344CB8AC3E}">
        <p14:creationId xmlns:p14="http://schemas.microsoft.com/office/powerpoint/2010/main" val="2973839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en-US" altLang="zh-CN" dirty="0"/>
          </a:p>
        </p:txBody>
      </p:sp>
    </p:spTree>
    <p:extLst>
      <p:ext uri="{BB962C8B-B14F-4D97-AF65-F5344CB8AC3E}">
        <p14:creationId xmlns:p14="http://schemas.microsoft.com/office/powerpoint/2010/main" val="639432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en-US" altLang="zh-CN" dirty="0"/>
          </a:p>
        </p:txBody>
      </p:sp>
    </p:spTree>
    <p:extLst>
      <p:ext uri="{BB962C8B-B14F-4D97-AF65-F5344CB8AC3E}">
        <p14:creationId xmlns:p14="http://schemas.microsoft.com/office/powerpoint/2010/main" val="3270827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en-US" altLang="zh-CN" dirty="0"/>
          </a:p>
        </p:txBody>
      </p:sp>
    </p:spTree>
    <p:extLst>
      <p:ext uri="{BB962C8B-B14F-4D97-AF65-F5344CB8AC3E}">
        <p14:creationId xmlns:p14="http://schemas.microsoft.com/office/powerpoint/2010/main" val="535241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746533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204993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r>
              <a:rPr lang="zh-CN" altLang="en-US" dirty="0"/>
              <a:t>需求澄清</a:t>
            </a:r>
          </a:p>
        </p:txBody>
      </p:sp>
    </p:spTree>
    <p:extLst>
      <p:ext uri="{BB962C8B-B14F-4D97-AF65-F5344CB8AC3E}">
        <p14:creationId xmlns:p14="http://schemas.microsoft.com/office/powerpoint/2010/main" val="11576291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r>
              <a:rPr lang="zh-CN" altLang="en-US" dirty="0"/>
              <a:t>表驱动设计模式是一种使用数据结构中的表来驱动程序行为的方法。它的主要优点是使程序的逻辑更加清晰、易于理解和维护。</a:t>
            </a:r>
            <a:endParaRPr lang="en-US" altLang="zh-CN" dirty="0"/>
          </a:p>
          <a:p>
            <a:pPr marL="0" indent="0">
              <a:buNone/>
            </a:pPr>
            <a:r>
              <a:rPr lang="zh-CN" altLang="en-US" dirty="0">
                <a:latin typeface="方正兰亭黑简体" panose="02000000000000000000" pitchFamily="2" charset="-122"/>
              </a:rPr>
              <a:t>通过预定义的映射来存储程序的逻辑，而不是一系列的条件语句（如</a:t>
            </a:r>
            <a:r>
              <a:rPr lang="en-US" altLang="zh-CN" dirty="0">
                <a:latin typeface="方正兰亭黑简体" panose="02000000000000000000" pitchFamily="2" charset="-122"/>
              </a:rPr>
              <a:t>if</a:t>
            </a:r>
            <a:r>
              <a:rPr lang="zh-CN" altLang="en-US" dirty="0">
                <a:latin typeface="方正兰亭黑简体" panose="02000000000000000000" pitchFamily="2" charset="-122"/>
              </a:rPr>
              <a:t>或</a:t>
            </a:r>
            <a:r>
              <a:rPr lang="en-US" altLang="zh-CN" dirty="0">
                <a:latin typeface="方正兰亭黑简体" panose="02000000000000000000" pitchFamily="2" charset="-122"/>
              </a:rPr>
              <a:t>switch</a:t>
            </a:r>
            <a:r>
              <a:rPr lang="zh-CN" altLang="en-US" dirty="0">
                <a:latin typeface="方正兰亭黑简体" panose="02000000000000000000" pitchFamily="2" charset="-122"/>
              </a:rPr>
              <a:t>）来判断程序的行为。</a:t>
            </a:r>
            <a:endParaRPr lang="zh-CN" altLang="en-US" dirty="0"/>
          </a:p>
        </p:txBody>
      </p:sp>
    </p:spTree>
    <p:extLst>
      <p:ext uri="{BB962C8B-B14F-4D97-AF65-F5344CB8AC3E}">
        <p14:creationId xmlns:p14="http://schemas.microsoft.com/office/powerpoint/2010/main" val="4274550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3975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1724678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r>
              <a:rPr lang="zh-CN" altLang="en-US" b="0" i="0" dirty="0">
                <a:solidFill>
                  <a:srgbClr val="111111"/>
                </a:solidFill>
                <a:effectLst/>
                <a:latin typeface="+mn-ea"/>
                <a:ea typeface="+mn-ea"/>
              </a:rPr>
              <a:t>在实现移动指令逻辑时，可以将东西南北（</a:t>
            </a:r>
            <a:r>
              <a:rPr lang="en-US" altLang="zh-CN" b="0" i="0" dirty="0">
                <a:solidFill>
                  <a:srgbClr val="111111"/>
                </a:solidFill>
                <a:effectLst/>
                <a:latin typeface="+mn-ea"/>
                <a:ea typeface="+mn-ea"/>
              </a:rPr>
              <a:t>EWNS</a:t>
            </a:r>
            <a:r>
              <a:rPr lang="zh-CN" altLang="en-US" b="0" i="0" dirty="0">
                <a:solidFill>
                  <a:srgbClr val="111111"/>
                </a:solidFill>
                <a:effectLst/>
                <a:latin typeface="+mn-ea"/>
                <a:ea typeface="+mn-ea"/>
              </a:rPr>
              <a:t>）的变化表示为</a:t>
            </a:r>
            <a:r>
              <a:rPr lang="en-US" altLang="zh-CN" b="0" i="0" dirty="0">
                <a:solidFill>
                  <a:srgbClr val="111111"/>
                </a:solidFill>
                <a:effectLst/>
                <a:latin typeface="+mn-ea"/>
                <a:ea typeface="+mn-ea"/>
              </a:rPr>
              <a:t>(x, y)</a:t>
            </a:r>
            <a:r>
              <a:rPr lang="zh-CN" altLang="en-US" b="0" i="0" dirty="0">
                <a:solidFill>
                  <a:srgbClr val="111111"/>
                </a:solidFill>
                <a:effectLst/>
                <a:latin typeface="+mn-ea"/>
                <a:ea typeface="+mn-ea"/>
              </a:rPr>
              <a:t>向量，并抽象为一个</a:t>
            </a:r>
            <a:r>
              <a:rPr lang="en-US" altLang="zh-CN" b="0" i="0" dirty="0">
                <a:solidFill>
                  <a:srgbClr val="111111"/>
                </a:solidFill>
                <a:effectLst/>
                <a:latin typeface="+mn-ea"/>
                <a:ea typeface="+mn-ea"/>
              </a:rPr>
              <a:t>Point</a:t>
            </a:r>
            <a:r>
              <a:rPr lang="zh-CN" altLang="en-US" b="0" i="0" dirty="0">
                <a:solidFill>
                  <a:srgbClr val="111111"/>
                </a:solidFill>
                <a:effectLst/>
                <a:latin typeface="+mn-ea"/>
                <a:ea typeface="+mn-ea"/>
              </a:rPr>
              <a:t>模型。这种方法为</a:t>
            </a:r>
            <a:r>
              <a:rPr lang="en-US" altLang="zh-CN" b="0" i="0" dirty="0">
                <a:solidFill>
                  <a:srgbClr val="111111"/>
                </a:solidFill>
                <a:effectLst/>
                <a:latin typeface="+mn-ea"/>
                <a:ea typeface="+mn-ea"/>
              </a:rPr>
              <a:t>Move</a:t>
            </a:r>
            <a:r>
              <a:rPr lang="zh-CN" altLang="en-US" b="0" i="0" dirty="0">
                <a:solidFill>
                  <a:srgbClr val="111111"/>
                </a:solidFill>
                <a:effectLst/>
                <a:latin typeface="+mn-ea"/>
                <a:ea typeface="+mn-ea"/>
              </a:rPr>
              <a:t>方法提供了一个模型，从而减少了圈复杂度。</a:t>
            </a:r>
            <a:endParaRPr lang="zh-CN" altLang="en-US" dirty="0">
              <a:latin typeface="+mn-ea"/>
              <a:ea typeface="+mn-ea"/>
            </a:endParaRPr>
          </a:p>
        </p:txBody>
      </p:sp>
    </p:spTree>
    <p:extLst>
      <p:ext uri="{BB962C8B-B14F-4D97-AF65-F5344CB8AC3E}">
        <p14:creationId xmlns:p14="http://schemas.microsoft.com/office/powerpoint/2010/main" val="3016562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r>
              <a:rPr lang="zh-CN" altLang="en-US" b="0" i="0" dirty="0">
                <a:solidFill>
                  <a:srgbClr val="111111"/>
                </a:solidFill>
                <a:effectLst/>
                <a:latin typeface="方正兰亭黑简体" panose="02000000000000000000" pitchFamily="2" charset="-122"/>
                <a:ea typeface="方正兰亭黑简体" panose="02000000000000000000" pitchFamily="2" charset="-122"/>
              </a:rPr>
              <a:t>在实现转向指令时，可以根据左转和右转的定义，将四个方向的变化规则如右图所示。这种方法提供了一个清晰的模型，便于理解和实现方向变化的逻辑。</a:t>
            </a:r>
            <a:endParaRPr lang="en-US" altLang="zh-CN" dirty="0">
              <a:latin typeface="方正兰亭黑简体" panose="02000000000000000000" pitchFamily="2" charset="-122"/>
              <a:ea typeface="方正兰亭黑简体" panose="02000000000000000000" pitchFamily="2" charset="-122"/>
            </a:endParaRPr>
          </a:p>
        </p:txBody>
      </p:sp>
    </p:spTree>
    <p:extLst>
      <p:ext uri="{BB962C8B-B14F-4D97-AF65-F5344CB8AC3E}">
        <p14:creationId xmlns:p14="http://schemas.microsoft.com/office/powerpoint/2010/main" val="2808623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FontTx/>
              <a:buNone/>
            </a:pPr>
            <a:r>
              <a:rPr lang="zh-CN" altLang="en-US" dirty="0"/>
              <a:t>方向状态： 给</a:t>
            </a:r>
            <a:r>
              <a:rPr lang="en-US" altLang="zh-CN" dirty="0"/>
              <a:t>E/S/W/N</a:t>
            </a:r>
            <a:r>
              <a:rPr lang="zh-CN" altLang="en-US" dirty="0"/>
              <a:t>分别编码</a:t>
            </a:r>
            <a:r>
              <a:rPr lang="en-US" altLang="zh-CN" dirty="0"/>
              <a:t>0/1/2/3</a:t>
            </a:r>
            <a:r>
              <a:rPr lang="zh-CN" altLang="en-US" dirty="0"/>
              <a:t>，左转</a:t>
            </a:r>
            <a:r>
              <a:rPr lang="en-US" altLang="zh-CN" dirty="0"/>
              <a:t>-1</a:t>
            </a:r>
            <a:r>
              <a:rPr lang="zh-CN" altLang="en-US" dirty="0"/>
              <a:t>，右转</a:t>
            </a:r>
            <a:r>
              <a:rPr lang="en-US" altLang="zh-CN" dirty="0"/>
              <a:t>+1</a:t>
            </a:r>
          </a:p>
          <a:p>
            <a:pPr marL="0" indent="0">
              <a:buFontTx/>
              <a:buNone/>
            </a:pPr>
            <a:r>
              <a:rPr lang="zh-CN" altLang="en-US" dirty="0"/>
              <a:t>所以，最终状态 </a:t>
            </a:r>
            <a:r>
              <a:rPr lang="en-US" altLang="zh-CN" dirty="0"/>
              <a:t>= </a:t>
            </a:r>
            <a:r>
              <a:rPr lang="zh-CN" altLang="en-US" dirty="0"/>
              <a:t>当前状态 </a:t>
            </a:r>
            <a:r>
              <a:rPr lang="en-US" altLang="zh-CN" dirty="0"/>
              <a:t>+/- 1</a:t>
            </a:r>
          </a:p>
          <a:p>
            <a:pPr marL="0" indent="0">
              <a:buFontTx/>
              <a:buNone/>
            </a:pPr>
            <a:r>
              <a:rPr lang="zh-CN" altLang="en-US" dirty="0"/>
              <a:t>因为有溢出，所以最终公式为：</a:t>
            </a:r>
            <a:endParaRPr lang="en-US" altLang="zh-CN" dirty="0"/>
          </a:p>
          <a:p>
            <a:pPr marL="0" indent="0">
              <a:buFontTx/>
              <a:buNone/>
            </a:pPr>
            <a:r>
              <a:rPr lang="zh-CN" altLang="en-US" dirty="0"/>
              <a:t>右转后状态编码 </a:t>
            </a:r>
            <a:r>
              <a:rPr lang="en-US" altLang="zh-CN" dirty="0"/>
              <a:t>= </a:t>
            </a:r>
            <a:r>
              <a:rPr lang="zh-CN" altLang="en-US" dirty="0"/>
              <a:t>（当前状态编码 </a:t>
            </a:r>
            <a:r>
              <a:rPr lang="en-US" altLang="zh-CN" dirty="0"/>
              <a:t>+ 1</a:t>
            </a:r>
            <a:r>
              <a:rPr lang="zh-CN" altLang="en-US" dirty="0"/>
              <a:t>）</a:t>
            </a:r>
            <a:r>
              <a:rPr lang="en-US" altLang="zh-CN" dirty="0"/>
              <a:t>% 4</a:t>
            </a:r>
          </a:p>
          <a:p>
            <a:pPr marL="0" indent="0">
              <a:buFontTx/>
              <a:buNone/>
            </a:pPr>
            <a:r>
              <a:rPr lang="zh-CN" altLang="en-US" dirty="0"/>
              <a:t>左转后状态编码 </a:t>
            </a:r>
            <a:r>
              <a:rPr lang="en-US" altLang="zh-CN" dirty="0"/>
              <a:t>= </a:t>
            </a:r>
            <a:r>
              <a:rPr lang="zh-CN" altLang="en-US" dirty="0"/>
              <a:t>（当前状态编码 </a:t>
            </a:r>
            <a:r>
              <a:rPr lang="en-US" altLang="zh-CN" dirty="0"/>
              <a:t>– 1 + 4</a:t>
            </a:r>
            <a:r>
              <a:rPr lang="zh-CN" altLang="en-US" dirty="0"/>
              <a:t>）</a:t>
            </a:r>
            <a:r>
              <a:rPr lang="en-US" altLang="zh-CN" dirty="0"/>
              <a:t>% 4 = </a:t>
            </a:r>
            <a:r>
              <a:rPr lang="zh-CN" altLang="en-US" dirty="0"/>
              <a:t>（当前状态 </a:t>
            </a:r>
            <a:r>
              <a:rPr lang="en-US" altLang="zh-CN" dirty="0"/>
              <a:t>+ 3</a:t>
            </a:r>
            <a:r>
              <a:rPr lang="zh-CN" altLang="en-US" dirty="0"/>
              <a:t>）</a:t>
            </a:r>
            <a:r>
              <a:rPr lang="en-US" altLang="zh-CN" dirty="0"/>
              <a:t>% 4</a:t>
            </a:r>
          </a:p>
        </p:txBody>
      </p:sp>
    </p:spTree>
    <p:extLst>
      <p:ext uri="{BB962C8B-B14F-4D97-AF65-F5344CB8AC3E}">
        <p14:creationId xmlns:p14="http://schemas.microsoft.com/office/powerpoint/2010/main" val="2808623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26085208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a:xfrm>
            <a:off x="462880" y="4603168"/>
            <a:ext cx="5932800" cy="4697243"/>
          </a:xfrm>
          <a:prstGeom prst="rect">
            <a:avLst/>
          </a:prstGeom>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3648251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r>
              <a:rPr lang="zh-CN" altLang="en-US" dirty="0"/>
              <a:t>利用面向对象的封装和继承机制，将指令处理逻辑抽象到父类中，从而构建一个灵活且可扩展的指令处理框架。</a:t>
            </a:r>
            <a:endParaRPr lang="en-US" altLang="zh-CN" dirty="0"/>
          </a:p>
          <a:p>
            <a:pPr marL="0" indent="0">
              <a:buNone/>
            </a:pPr>
            <a:r>
              <a:rPr lang="zh-CN" altLang="en-US" dirty="0"/>
              <a:t>对于</a:t>
            </a:r>
            <a:r>
              <a:rPr lang="en-US" altLang="zh-CN" dirty="0"/>
              <a:t>F</a:t>
            </a:r>
            <a:r>
              <a:rPr lang="zh-CN" altLang="en-US" dirty="0"/>
              <a:t>指令处理，需要考虑减少对主干逻辑的修改，同时消减指令处理主干的圈复杂度。</a:t>
            </a:r>
          </a:p>
        </p:txBody>
      </p:sp>
      <p:sp>
        <p:nvSpPr>
          <p:cNvPr id="4" name="灯片编号占位符 3"/>
          <p:cNvSpPr>
            <a:spLocks noGrp="1"/>
          </p:cNvSpPr>
          <p:nvPr>
            <p:ph type="sldNum" sz="quarter" idx="10"/>
          </p:nvPr>
        </p:nvSpPr>
        <p:spPr/>
        <p:txBody>
          <a:bodyPr/>
          <a:lstStyle/>
          <a:p>
            <a:fld id="{F07326F3-4732-B74B-9C70-D0992466E499}"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4244376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r>
              <a:rPr lang="zh-CN" altLang="en-US" dirty="0"/>
              <a:t>将</a:t>
            </a:r>
            <a:r>
              <a:rPr lang="en-US" altLang="zh-CN" dirty="0"/>
              <a:t>command</a:t>
            </a:r>
            <a:r>
              <a:rPr lang="zh-CN" altLang="en-US" dirty="0"/>
              <a:t>各类定义从</a:t>
            </a:r>
            <a:r>
              <a:rPr lang="en-US" altLang="zh-CN" dirty="0" err="1"/>
              <a:t>ExecutorImpl</a:t>
            </a:r>
            <a:r>
              <a:rPr lang="zh-CN" altLang="en-US" dirty="0"/>
              <a:t>中截切到</a:t>
            </a:r>
            <a:r>
              <a:rPr lang="en-US" altLang="zh-CN" dirty="0"/>
              <a:t>Command.hpp</a:t>
            </a:r>
            <a:endParaRPr lang="zh-CN" altLang="en-US" dirty="0"/>
          </a:p>
        </p:txBody>
      </p:sp>
    </p:spTree>
    <p:extLst>
      <p:ext uri="{BB962C8B-B14F-4D97-AF65-F5344CB8AC3E}">
        <p14:creationId xmlns:p14="http://schemas.microsoft.com/office/powerpoint/2010/main" val="4017951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r>
              <a:rPr lang="en-US" altLang="zh-CN" dirty="0"/>
              <a:t>Move</a:t>
            </a:r>
            <a:r>
              <a:rPr lang="zh-CN" altLang="en-US" dirty="0"/>
              <a:t>、</a:t>
            </a:r>
            <a:r>
              <a:rPr lang="en-US" altLang="zh-CN" dirty="0" err="1"/>
              <a:t>TurnLeft</a:t>
            </a:r>
            <a:r>
              <a:rPr lang="zh-CN" altLang="en-US" dirty="0"/>
              <a:t>、</a:t>
            </a:r>
            <a:r>
              <a:rPr lang="en-US" altLang="zh-CN" dirty="0" err="1"/>
              <a:t>TurnRight</a:t>
            </a:r>
            <a:r>
              <a:rPr lang="zh-CN" altLang="en-US" dirty="0"/>
              <a:t>、</a:t>
            </a:r>
            <a:r>
              <a:rPr lang="en-US" altLang="zh-CN" dirty="0"/>
              <a:t>Fast</a:t>
            </a:r>
            <a:r>
              <a:rPr lang="zh-CN" altLang="en-US" dirty="0"/>
              <a:t>、</a:t>
            </a:r>
            <a:r>
              <a:rPr lang="en-US" altLang="zh-CN" dirty="0" err="1"/>
              <a:t>IsFast</a:t>
            </a:r>
            <a:r>
              <a:rPr lang="en-US" altLang="zh-CN" dirty="0"/>
              <a:t> 5</a:t>
            </a:r>
            <a:r>
              <a:rPr lang="zh-CN" altLang="en-US" dirty="0"/>
              <a:t>个成员函数访问属性</a:t>
            </a:r>
            <a:r>
              <a:rPr lang="en-US" altLang="zh-CN" dirty="0"/>
              <a:t>private-&gt;public</a:t>
            </a:r>
          </a:p>
        </p:txBody>
      </p:sp>
    </p:spTree>
    <p:extLst>
      <p:ext uri="{BB962C8B-B14F-4D97-AF65-F5344CB8AC3E}">
        <p14:creationId xmlns:p14="http://schemas.microsoft.com/office/powerpoint/2010/main" val="1198899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412694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b="0" dirty="0">
              <a:latin typeface="方正兰亭黑简体" panose="02000000000000000000" pitchFamily="2" charset="-122"/>
              <a:ea typeface="方正兰亭黑简体" panose="02000000000000000000" pitchFamily="2" charset="-122"/>
            </a:endParaRPr>
          </a:p>
        </p:txBody>
      </p:sp>
    </p:spTree>
    <p:extLst>
      <p:ext uri="{BB962C8B-B14F-4D97-AF65-F5344CB8AC3E}">
        <p14:creationId xmlns:p14="http://schemas.microsoft.com/office/powerpoint/2010/main" val="1174425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cs typeface="+mn-cs"/>
            </a:endParaRPr>
          </a:p>
        </p:txBody>
      </p:sp>
      <p:sp>
        <p:nvSpPr>
          <p:cNvPr id="9"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a:t>单击此处添加文本</a:t>
            </a:r>
            <a:endParaRPr lang="en-US" dirty="0"/>
          </a:p>
        </p:txBody>
      </p:sp>
    </p:spTree>
    <p:extLst>
      <p:ext uri="{BB962C8B-B14F-4D97-AF65-F5344CB8AC3E}">
        <p14:creationId xmlns:p14="http://schemas.microsoft.com/office/powerpoint/2010/main" val="1449646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636"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Microsoft YaHei" charset="-122"/>
              </a:rPr>
              <a:t>更多信息</a:t>
            </a:r>
          </a:p>
        </p:txBody>
      </p:sp>
    </p:spTree>
    <p:extLst>
      <p:ext uri="{BB962C8B-B14F-4D97-AF65-F5344CB8AC3E}">
        <p14:creationId xmlns:p14="http://schemas.microsoft.com/office/powerpoint/2010/main" val="8898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636"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Microsoft YaHei" charset="-122"/>
              </a:rPr>
              <a:t>学习推荐</a:t>
            </a:r>
          </a:p>
        </p:txBody>
      </p:sp>
    </p:spTree>
    <p:extLst>
      <p:ext uri="{BB962C8B-B14F-4D97-AF65-F5344CB8AC3E}">
        <p14:creationId xmlns:p14="http://schemas.microsoft.com/office/powerpoint/2010/main" val="340132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3516412622"/>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731838" y="1484312"/>
            <a:ext cx="1072832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2000973634"/>
      </p:ext>
    </p:extLst>
  </p:cSld>
  <p:clrMapOvr>
    <a:masterClrMapping/>
  </p:clrMapOvr>
  <p:extLst>
    <p:ext uri="{DCECCB84-F9BA-43D5-87BE-67443E8EF086}">
      <p15:sldGuideLst xmlns:p15="http://schemas.microsoft.com/office/powerpoint/2012/main">
        <p15:guide id="1" orient="horz" pos="93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1901957669"/>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3856414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1960024427"/>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1789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marL="0" marR="0" lvl="0" indent="0" algn="l" defTabSz="1001223" rtl="0" eaLnBrk="0" fontAlgn="ctr" latinLnBrk="0" hangingPunct="0">
              <a:lnSpc>
                <a:spcPct val="100000"/>
              </a:lnSpc>
              <a:spcBef>
                <a:spcPts val="0"/>
              </a:spcBef>
              <a:spcAft>
                <a:spcPts val="0"/>
              </a:spcAft>
              <a:buClrTx/>
              <a:buSzTx/>
              <a:buFontTx/>
              <a:buNone/>
              <a:tabLst/>
              <a:defRPr/>
            </a:pPr>
            <a:r>
              <a:rPr kumimoji="0" lang="zh-CN" altLang="en-US" sz="3640"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目录</a:t>
            </a:r>
          </a:p>
        </p:txBody>
      </p:sp>
    </p:spTree>
    <p:extLst>
      <p:ext uri="{BB962C8B-B14F-4D97-AF65-F5344CB8AC3E}">
        <p14:creationId xmlns:p14="http://schemas.microsoft.com/office/powerpoint/2010/main" val="4040133860"/>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940" b="0" i="0" u="none" strike="noStrike" kern="1200" cap="none" spc="0" normalizeH="0" baseline="0" noProof="0" dirty="0">
                <a:ln>
                  <a:noFill/>
                </a:ln>
                <a:solidFill>
                  <a:srgbClr val="1D1D1A"/>
                </a:solidFill>
                <a:effectLst/>
                <a:uLnTx/>
                <a:uFillTx/>
                <a:latin typeface="Arial" panose="020B0604020202020204"/>
                <a:ea typeface="+mn-ea"/>
                <a:cs typeface="+mn-cs"/>
              </a:rPr>
              <a:t>Thank you.</a:t>
            </a:r>
          </a:p>
        </p:txBody>
      </p:sp>
    </p:spTree>
    <p:extLst>
      <p:ext uri="{BB962C8B-B14F-4D97-AF65-F5344CB8AC3E}">
        <p14:creationId xmlns:p14="http://schemas.microsoft.com/office/powerpoint/2010/main" val="403126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398424"/>
          <a:ext cx="10194260" cy="1082675"/>
        </p:xfrm>
        <a:graphic>
          <a:graphicData uri="http://schemas.openxmlformats.org/drawingml/2006/table">
            <a:tbl>
              <a:tblPr/>
              <a:tblGrid>
                <a:gridCol w="3119031">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8462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 name="Group 21"/>
          <p:cNvGraphicFramePr>
            <a:graphicFrameLocks noGrp="1"/>
          </p:cNvGraphicFramePr>
          <p:nvPr userDrawn="1"/>
        </p:nvGraphicFramePr>
        <p:xfrm>
          <a:off x="1007140" y="2920836"/>
          <a:ext cx="10177327" cy="3038475"/>
        </p:xfrm>
        <a:graphic>
          <a:graphicData uri="http://schemas.openxmlformats.org/drawingml/2006/table">
            <a:tbl>
              <a:tblPr/>
              <a:tblGrid>
                <a:gridCol w="3119030">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67692">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marL="0" marR="0" lvl="0" indent="0" algn="l" defTabSz="1001223" rtl="0" eaLnBrk="0" fontAlgn="ctr" latinLnBrk="0" hangingPunct="0">
              <a:lnSpc>
                <a:spcPct val="100000"/>
              </a:lnSpc>
              <a:spcBef>
                <a:spcPct val="0"/>
              </a:spcBef>
              <a:spcAft>
                <a:spcPct val="0"/>
              </a:spcAft>
              <a:buClrTx/>
              <a:buSzTx/>
              <a:buFontTx/>
              <a:buNone/>
              <a:tabLst/>
              <a:defRPr/>
            </a:pPr>
            <a:r>
              <a:rPr kumimoji="0" lang="zh-CN" altLang="en-US" sz="3499" b="0" i="0" u="none" strike="noStrike" kern="1200" cap="none" spc="0" normalizeH="0" baseline="0" noProof="0" dirty="0">
                <a:ln>
                  <a:noFill/>
                </a:ln>
                <a:solidFill>
                  <a:prstClr val="black">
                    <a:lumMod val="75000"/>
                    <a:lumOff val="25000"/>
                  </a:prstClr>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marL="0" marR="0" lvl="0" indent="0" algn="l" defTabSz="914400" rtl="0" eaLnBrk="1" fontAlgn="ctr" latinLnBrk="0" hangingPunct="1">
              <a:lnSpc>
                <a:spcPct val="100000"/>
              </a:lnSpc>
              <a:spcBef>
                <a:spcPct val="50000"/>
              </a:spcBef>
              <a:spcAft>
                <a:spcPts val="0"/>
              </a:spcAft>
              <a:buClrTx/>
              <a:buSzTx/>
              <a:buFontTx/>
              <a:buNone/>
              <a:tabLst/>
              <a:defRPr/>
            </a:pPr>
            <a:r>
              <a:rPr kumimoji="0" lang="zh-CN" altLang="en-US" sz="3998"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502996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502996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5" name="文本占位符 7"/>
          <p:cNvSpPr>
            <a:spLocks noGrp="1"/>
          </p:cNvSpPr>
          <p:nvPr>
            <p:ph type="body" sz="quarter" idx="31" hasCustomPrompt="1"/>
          </p:nvPr>
        </p:nvSpPr>
        <p:spPr>
          <a:xfrm>
            <a:off x="6093619" y="502996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5029964"/>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49801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49801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9" name="文本占位符 7"/>
          <p:cNvSpPr>
            <a:spLocks noGrp="1"/>
          </p:cNvSpPr>
          <p:nvPr>
            <p:ph type="body" sz="quarter" idx="35" hasCustomPrompt="1"/>
          </p:nvPr>
        </p:nvSpPr>
        <p:spPr>
          <a:xfrm>
            <a:off x="6093619" y="549801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498016"/>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230610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17614" cy="6518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636"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Microsoft YaHei" charset="-122"/>
              </a:rPr>
              <a:t>前言</a:t>
            </a:r>
          </a:p>
        </p:txBody>
      </p:sp>
    </p:spTree>
    <p:extLst>
      <p:ext uri="{BB962C8B-B14F-4D97-AF65-F5344CB8AC3E}">
        <p14:creationId xmlns:p14="http://schemas.microsoft.com/office/powerpoint/2010/main" val="1683316044"/>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marL="0" marR="0" lvl="0" indent="0" algn="l" defTabSz="1001223" rtl="0" eaLnBrk="0" fontAlgn="ctr" latinLnBrk="0" hangingPunct="0">
              <a:lnSpc>
                <a:spcPct val="100000"/>
              </a:lnSpc>
              <a:spcBef>
                <a:spcPts val="0"/>
              </a:spcBef>
              <a:spcAft>
                <a:spcPts val="0"/>
              </a:spcAft>
              <a:buClrTx/>
              <a:buSzTx/>
              <a:buFontTx/>
              <a:buNone/>
              <a:tabLst/>
              <a:defRPr/>
            </a:pPr>
            <a:r>
              <a:rPr kumimoji="0" lang="zh-CN" altLang="en-US" sz="3640"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目标</a:t>
            </a:r>
            <a:endParaRPr kumimoji="0" lang="en-US" altLang="zh-CN" sz="3640"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3632155896"/>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marL="0" marR="0" lvl="0" indent="0" algn="l" defTabSz="1001223" rtl="0" eaLnBrk="0" fontAlgn="ctr" latinLnBrk="0" hangingPunct="0">
              <a:lnSpc>
                <a:spcPct val="100000"/>
              </a:lnSpc>
              <a:spcBef>
                <a:spcPts val="0"/>
              </a:spcBef>
              <a:spcAft>
                <a:spcPts val="0"/>
              </a:spcAft>
              <a:buClrTx/>
              <a:buSzTx/>
              <a:buFontTx/>
              <a:buNone/>
              <a:tabLst/>
              <a:defRPr/>
            </a:pPr>
            <a:r>
              <a:rPr kumimoji="0" lang="zh-CN" altLang="en-US" sz="3640"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目录</a:t>
            </a:r>
          </a:p>
        </p:txBody>
      </p:sp>
    </p:spTree>
    <p:extLst>
      <p:ext uri="{BB962C8B-B14F-4D97-AF65-F5344CB8AC3E}">
        <p14:creationId xmlns:p14="http://schemas.microsoft.com/office/powerpoint/2010/main" val="1828384309"/>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marL="0" marR="0" lvl="0" indent="0" algn="l" defTabSz="1001223" rtl="0" eaLnBrk="0" fontAlgn="ctr" latinLnBrk="0" hangingPunct="0">
              <a:lnSpc>
                <a:spcPct val="100000"/>
              </a:lnSpc>
              <a:spcBef>
                <a:spcPts val="0"/>
              </a:spcBef>
              <a:spcAft>
                <a:spcPts val="0"/>
              </a:spcAft>
              <a:buClrTx/>
              <a:buSzTx/>
              <a:buFontTx/>
              <a:buNone/>
              <a:tabLst/>
              <a:defRPr/>
            </a:pPr>
            <a:r>
              <a:rPr kumimoji="0" lang="zh-CN" altLang="en-US" sz="3640"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本节概述和学习目标</a:t>
            </a:r>
          </a:p>
        </p:txBody>
      </p:sp>
    </p:spTree>
    <p:extLst>
      <p:ext uri="{BB962C8B-B14F-4D97-AF65-F5344CB8AC3E}">
        <p14:creationId xmlns:p14="http://schemas.microsoft.com/office/powerpoint/2010/main" val="585375594"/>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p:txBody>
      </p:sp>
      <p:cxnSp>
        <p:nvCxnSpPr>
          <p:cNvPr id="2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a16="http://schemas.microsoft.com/office/drawing/2014/main" id="{568EC886-2612-1F43-AB51-21A76A078357}"/>
              </a:ext>
            </a:extLst>
          </p:cNvPr>
          <p:cNvSpPr txBox="1"/>
          <p:nvPr userDrawn="1"/>
        </p:nvSpPr>
        <p:spPr>
          <a:xfrm>
            <a:off x="918916" y="630373"/>
            <a:ext cx="1584088" cy="6518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636"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Microsoft YaHei" charset="-122"/>
              </a:rPr>
              <a:t>思考题</a:t>
            </a:r>
          </a:p>
        </p:txBody>
      </p:sp>
    </p:spTree>
    <p:extLst>
      <p:ext uri="{BB962C8B-B14F-4D97-AF65-F5344CB8AC3E}">
        <p14:creationId xmlns:p14="http://schemas.microsoft.com/office/powerpoint/2010/main" val="2264344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636"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Microsoft YaHei" charset="-122"/>
              </a:rPr>
              <a:t>本节小结</a:t>
            </a:r>
          </a:p>
        </p:txBody>
      </p:sp>
    </p:spTree>
    <p:extLst>
      <p:ext uri="{BB962C8B-B14F-4D97-AF65-F5344CB8AC3E}">
        <p14:creationId xmlns:p14="http://schemas.microsoft.com/office/powerpoint/2010/main" val="64155735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636"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Microsoft YaHei" charset="-122"/>
              </a:rPr>
              <a:t>本章总结</a:t>
            </a:r>
          </a:p>
        </p:txBody>
      </p:sp>
    </p:spTree>
    <p:extLst>
      <p:ext uri="{BB962C8B-B14F-4D97-AF65-F5344CB8AC3E}">
        <p14:creationId xmlns:p14="http://schemas.microsoft.com/office/powerpoint/2010/main" val="22750788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3.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4.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196/0/84</a:t>
              </a:r>
            </a:p>
          </p:txBody>
        </p:sp>
        <p:sp>
          <p:nvSpPr>
            <p:cNvPr id="32"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公司辅助色</a:t>
              </a:r>
            </a:p>
          </p:txBody>
        </p:sp>
        <p:sp>
          <p:nvSpPr>
            <p:cNvPr id="33"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203/55/120</a:t>
              </a:r>
            </a:p>
          </p:txBody>
        </p:sp>
        <p:sp>
          <p:nvSpPr>
            <p:cNvPr id="34"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237/109/0</a:t>
              </a:r>
            </a:p>
          </p:txBody>
        </p:sp>
        <p:sp>
          <p:nvSpPr>
            <p:cNvPr id="35"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153/54/54</a:t>
              </a:r>
            </a:p>
          </p:txBody>
        </p:sp>
        <p:sp>
          <p:nvSpPr>
            <p:cNvPr id="36"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98/178/48</a:t>
              </a:r>
            </a:p>
          </p:txBody>
        </p:sp>
        <p:sp>
          <p:nvSpPr>
            <p:cNvPr id="37"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242/137/68</a:t>
              </a:r>
              <a:endParaRPr kumimoji="1" lang="mr-IN" altLang="zh-CN" sz="500" b="1" i="0" u="none" strike="noStrike" kern="1200" cap="none" spc="0" normalizeH="0" baseline="0" noProof="0" dirty="0">
                <a:ln>
                  <a:noFill/>
                </a:ln>
                <a:solidFill>
                  <a:srgbClr val="FFFFFF"/>
                </a:solidFill>
                <a:effectLst/>
                <a:uLnTx/>
                <a:uFillTx/>
                <a:latin typeface="Arial" charset="0"/>
                <a:ea typeface="Arial" charset="0"/>
                <a:cs typeface="Arial" charset="0"/>
              </a:endParaRPr>
            </a:p>
          </p:txBody>
        </p:sp>
        <p:sp>
          <p:nvSpPr>
            <p:cNvPr id="38"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PANTONE 185C</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199/0/11  </a:t>
              </a:r>
            </a:p>
          </p:txBody>
        </p:sp>
        <p:sp>
          <p:nvSpPr>
            <p:cNvPr id="39"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公司色</a:t>
              </a:r>
            </a:p>
          </p:txBody>
        </p:sp>
        <p:sp>
          <p:nvSpPr>
            <p:cNvPr id="40"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PANTONE 186C</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200/16/46  </a:t>
              </a:r>
            </a:p>
          </p:txBody>
        </p:sp>
        <p:sp>
          <p:nvSpPr>
            <p:cNvPr id="41"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127/0/1</a:t>
              </a:r>
            </a:p>
          </p:txBody>
        </p:sp>
        <p:sp>
          <p:nvSpPr>
            <p:cNvPr id="42"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52/200/0</a:t>
              </a:r>
            </a:p>
          </p:txBody>
        </p:sp>
        <p:sp>
          <p:nvSpPr>
            <p:cNvPr id="43"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48/181/197</a:t>
              </a:r>
            </a:p>
          </p:txBody>
        </p:sp>
        <p:sp>
          <p:nvSpPr>
            <p:cNvPr id="44"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129/193/95</a:t>
              </a:r>
            </a:p>
          </p:txBody>
        </p:sp>
        <p:sp>
          <p:nvSpPr>
            <p:cNvPr id="45"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253/211/81</a:t>
              </a:r>
            </a:p>
          </p:txBody>
        </p:sp>
        <p:sp>
          <p:nvSpPr>
            <p:cNvPr id="46"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86/196/210</a:t>
              </a:r>
            </a:p>
          </p:txBody>
        </p:sp>
        <p:sp>
          <p:nvSpPr>
            <p:cNvPr id="47"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211/57/65</a:t>
              </a:r>
            </a:p>
          </p:txBody>
        </p:sp>
        <p:sp>
          <p:nvSpPr>
            <p:cNvPr id="48"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211/56/89</a:t>
              </a:r>
            </a:p>
          </p:txBody>
        </p:sp>
        <p:sp>
          <p:nvSpPr>
            <p:cNvPr id="49"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221/128/170</a:t>
              </a:r>
            </a:p>
          </p:txBody>
        </p:sp>
        <p:sp>
          <p:nvSpPr>
            <p:cNvPr id="50"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191/128/130</a:t>
              </a:r>
            </a:p>
          </p:txBody>
        </p:sp>
        <p:sp>
          <p:nvSpPr>
            <p:cNvPr id="51"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246/183/140</a:t>
              </a:r>
              <a:endParaRPr kumimoji="1" lang="mr-IN" altLang="zh-CN" sz="500" b="1" i="0" u="none" strike="noStrike" kern="1200" cap="none" spc="0" normalizeH="0" baseline="0" noProof="0" dirty="0">
                <a:ln>
                  <a:noFill/>
                </a:ln>
                <a:solidFill>
                  <a:srgbClr val="595757"/>
                </a:solidFill>
                <a:effectLst/>
                <a:uLnTx/>
                <a:uFillTx/>
                <a:latin typeface="Arial" charset="0"/>
                <a:ea typeface="Arial" charset="0"/>
                <a:cs typeface="Arial" charset="0"/>
              </a:endParaRPr>
            </a:p>
          </p:txBody>
        </p:sp>
        <p:sp>
          <p:nvSpPr>
            <p:cNvPr id="52"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176/216/156</a:t>
              </a:r>
            </a:p>
          </p:txBody>
        </p:sp>
        <p:sp>
          <p:nvSpPr>
            <p:cNvPr id="53"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253/227/181</a:t>
              </a:r>
            </a:p>
          </p:txBody>
        </p:sp>
        <p:sp>
          <p:nvSpPr>
            <p:cNvPr id="54"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148/218/226</a:t>
              </a:r>
            </a:p>
          </p:txBody>
        </p:sp>
        <p:sp>
          <p:nvSpPr>
            <p:cNvPr id="55"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226/129/137</a:t>
              </a:r>
            </a:p>
          </p:txBody>
        </p:sp>
        <p:sp>
          <p:nvSpPr>
            <p:cNvPr id="56"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226/129/152</a:t>
              </a:r>
            </a:p>
          </p:txBody>
        </p:sp>
        <p:sp>
          <p:nvSpPr>
            <p:cNvPr id="57"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235/179/204</a:t>
              </a:r>
            </a:p>
          </p:txBody>
        </p:sp>
        <p:sp>
          <p:nvSpPr>
            <p:cNvPr id="58"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216/179/179</a:t>
              </a:r>
            </a:p>
          </p:txBody>
        </p:sp>
        <p:sp>
          <p:nvSpPr>
            <p:cNvPr id="59"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250/211/187</a:t>
              </a:r>
              <a:endParaRPr kumimoji="1" lang="mr-IN" altLang="zh-CN" sz="500" b="1" i="0" u="none" strike="noStrike" kern="1200" cap="none" spc="0" normalizeH="0" baseline="0" noProof="0" dirty="0">
                <a:ln>
                  <a:noFill/>
                </a:ln>
                <a:solidFill>
                  <a:srgbClr val="595757"/>
                </a:solidFill>
                <a:effectLst/>
                <a:uLnTx/>
                <a:uFillTx/>
                <a:latin typeface="Arial" charset="0"/>
                <a:ea typeface="Arial" charset="0"/>
                <a:cs typeface="Arial" charset="0"/>
              </a:endParaRPr>
            </a:p>
          </p:txBody>
        </p:sp>
        <p:sp>
          <p:nvSpPr>
            <p:cNvPr id="60"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208/232/196</a:t>
              </a:r>
            </a:p>
          </p:txBody>
        </p:sp>
        <p:sp>
          <p:nvSpPr>
            <p:cNvPr id="61"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254/238/193</a:t>
              </a:r>
            </a:p>
          </p:txBody>
        </p:sp>
        <p:sp>
          <p:nvSpPr>
            <p:cNvPr id="62"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190/23/238</a:t>
              </a:r>
            </a:p>
          </p:txBody>
        </p:sp>
        <p:sp>
          <p:nvSpPr>
            <p:cNvPr id="63"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239/178/184</a:t>
              </a:r>
            </a:p>
          </p:txBody>
        </p:sp>
        <p:sp>
          <p:nvSpPr>
            <p:cNvPr id="64"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238/179/193</a:t>
              </a:r>
            </a:p>
          </p:txBody>
        </p:sp>
        <p:sp>
          <p:nvSpPr>
            <p:cNvPr id="65"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35/24/21</a:t>
              </a:r>
            </a:p>
          </p:txBody>
        </p:sp>
        <p:sp>
          <p:nvSpPr>
            <p:cNvPr id="66"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89/87/87</a:t>
              </a:r>
            </a:p>
          </p:txBody>
        </p:sp>
        <p:sp>
          <p:nvSpPr>
            <p:cNvPr id="67"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137/137/</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137</a:t>
              </a:r>
            </a:p>
          </p:txBody>
        </p:sp>
        <p:sp>
          <p:nvSpPr>
            <p:cNvPr id="68"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181/181/</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181</a:t>
              </a:r>
            </a:p>
          </p:txBody>
        </p:sp>
        <p:sp>
          <p:nvSpPr>
            <p:cNvPr id="69"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221/221/</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221</a:t>
              </a:r>
            </a:p>
          </p:txBody>
        </p:sp>
        <p:sp>
          <p:nvSpPr>
            <p:cNvPr id="70"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255/255/</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255</a:t>
              </a:r>
            </a:p>
          </p:txBody>
        </p:sp>
      </p:grpSp>
    </p:spTree>
    <p:extLst>
      <p:ext uri="{BB962C8B-B14F-4D97-AF65-F5344CB8AC3E}">
        <p14:creationId xmlns:p14="http://schemas.microsoft.com/office/powerpoint/2010/main" val="2539796870"/>
      </p:ext>
    </p:extLst>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8">
          <p15:clr>
            <a:srgbClr val="F26B43"/>
          </p15:clr>
        </p15:guide>
        <p15:guide id="2" pos="574">
          <p15:clr>
            <a:srgbClr val="F26B43"/>
          </p15:clr>
        </p15:guide>
        <p15:guide id="3" orient="horz" pos="572">
          <p15:clr>
            <a:srgbClr val="F26B43"/>
          </p15:clr>
        </p15:guide>
        <p15:guide id="4" orient="horz" pos="1230">
          <p15:clr>
            <a:srgbClr val="F26B43"/>
          </p15:clr>
        </p15:guide>
        <p15:guide id="5" orient="horz" pos="2160">
          <p15:clr>
            <a:srgbClr val="F26B43"/>
          </p15:clr>
        </p15:guide>
        <p15:guide id="6"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74" b="0" i="0" u="none" strike="noStrike" kern="1200" cap="none" spc="0" normalizeH="0" baseline="0" noProof="0" dirty="0">
                <a:ln>
                  <a:noFill/>
                </a:ln>
                <a:solidFill>
                  <a:srgbClr val="1D1D1B"/>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kumimoji="0" lang="en-US" sz="974" b="0" i="0" u="none" strike="noStrike" kern="1200" cap="none" spc="0" normalizeH="0" baseline="0" noProof="0" smtClean="0">
                <a:ln>
                  <a:noFill/>
                </a:ln>
                <a:solidFill>
                  <a:srgbClr val="1D1D1B"/>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kumimoji="0" lang="en-US" sz="974" b="0" i="0" u="none" strike="noStrike" kern="1200" cap="none" spc="0" normalizeH="0" baseline="0" noProof="0" dirty="0">
              <a:ln>
                <a:noFill/>
              </a:ln>
              <a:solidFill>
                <a:srgbClr val="1D1D1B"/>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196/0/84</a:t>
              </a:r>
            </a:p>
          </p:txBody>
        </p:sp>
        <p:sp>
          <p:nvSpPr>
            <p:cNvPr id="29"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公司辅助色</a:t>
              </a:r>
            </a:p>
          </p:txBody>
        </p:sp>
        <p:sp>
          <p:nvSpPr>
            <p:cNvPr id="30"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203/55/120</a:t>
              </a:r>
            </a:p>
          </p:txBody>
        </p:sp>
        <p:sp>
          <p:nvSpPr>
            <p:cNvPr id="31"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237/109/0</a:t>
              </a:r>
            </a:p>
          </p:txBody>
        </p:sp>
        <p:sp>
          <p:nvSpPr>
            <p:cNvPr id="32"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153/54/54</a:t>
              </a:r>
            </a:p>
          </p:txBody>
        </p:sp>
        <p:sp>
          <p:nvSpPr>
            <p:cNvPr id="33"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98/178/48</a:t>
              </a:r>
            </a:p>
          </p:txBody>
        </p:sp>
        <p:sp>
          <p:nvSpPr>
            <p:cNvPr id="34"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242/137/68</a:t>
              </a:r>
              <a:endParaRPr kumimoji="1" lang="mr-IN" altLang="zh-CN" sz="500" b="1" i="0" u="none" strike="noStrike" kern="1200" cap="none" spc="0" normalizeH="0" baseline="0" noProof="0" dirty="0">
                <a:ln>
                  <a:noFill/>
                </a:ln>
                <a:solidFill>
                  <a:srgbClr val="FFFFFF"/>
                </a:solidFill>
                <a:effectLst/>
                <a:uLnTx/>
                <a:uFillTx/>
                <a:latin typeface="Arial" charset="0"/>
                <a:ea typeface="Arial" charset="0"/>
                <a:cs typeface="Arial" charset="0"/>
              </a:endParaRPr>
            </a:p>
          </p:txBody>
        </p:sp>
        <p:sp>
          <p:nvSpPr>
            <p:cNvPr id="35"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PANTONE 185C</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199/0/11  </a:t>
              </a:r>
            </a:p>
          </p:txBody>
        </p:sp>
        <p:sp>
          <p:nvSpPr>
            <p:cNvPr id="36"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公司色</a:t>
              </a:r>
            </a:p>
          </p:txBody>
        </p:sp>
        <p:sp>
          <p:nvSpPr>
            <p:cNvPr id="37"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PANTONE 186C</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200/16/46  </a:t>
              </a:r>
            </a:p>
          </p:txBody>
        </p:sp>
        <p:sp>
          <p:nvSpPr>
            <p:cNvPr id="38"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127/0/1</a:t>
              </a:r>
            </a:p>
          </p:txBody>
        </p:sp>
        <p:sp>
          <p:nvSpPr>
            <p:cNvPr id="39"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52/200/0</a:t>
              </a:r>
            </a:p>
          </p:txBody>
        </p:sp>
        <p:sp>
          <p:nvSpPr>
            <p:cNvPr id="40"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48/181/197</a:t>
              </a:r>
            </a:p>
          </p:txBody>
        </p:sp>
        <p:sp>
          <p:nvSpPr>
            <p:cNvPr id="41"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129/193/95</a:t>
              </a:r>
            </a:p>
          </p:txBody>
        </p:sp>
        <p:sp>
          <p:nvSpPr>
            <p:cNvPr id="42"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253/211/81</a:t>
              </a:r>
            </a:p>
          </p:txBody>
        </p:sp>
        <p:sp>
          <p:nvSpPr>
            <p:cNvPr id="43"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86/196/210</a:t>
              </a:r>
            </a:p>
          </p:txBody>
        </p:sp>
        <p:sp>
          <p:nvSpPr>
            <p:cNvPr id="44"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211/57/65</a:t>
              </a:r>
            </a:p>
          </p:txBody>
        </p:sp>
        <p:sp>
          <p:nvSpPr>
            <p:cNvPr id="65"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211/56/89</a:t>
              </a:r>
            </a:p>
          </p:txBody>
        </p:sp>
        <p:sp>
          <p:nvSpPr>
            <p:cNvPr id="66"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221/128/170</a:t>
              </a:r>
            </a:p>
          </p:txBody>
        </p:sp>
        <p:sp>
          <p:nvSpPr>
            <p:cNvPr id="67"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191/128/130</a:t>
              </a:r>
            </a:p>
          </p:txBody>
        </p:sp>
        <p:sp>
          <p:nvSpPr>
            <p:cNvPr id="68"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246/183/140</a:t>
              </a:r>
              <a:endParaRPr kumimoji="1" lang="mr-IN" altLang="zh-CN" sz="500" b="1" i="0" u="none" strike="noStrike" kern="1200" cap="none" spc="0" normalizeH="0" baseline="0" noProof="0" dirty="0">
                <a:ln>
                  <a:noFill/>
                </a:ln>
                <a:solidFill>
                  <a:srgbClr val="595757"/>
                </a:solidFill>
                <a:effectLst/>
                <a:uLnTx/>
                <a:uFillTx/>
                <a:latin typeface="Arial" charset="0"/>
                <a:ea typeface="Arial" charset="0"/>
                <a:cs typeface="Arial" charset="0"/>
              </a:endParaRPr>
            </a:p>
          </p:txBody>
        </p:sp>
        <p:sp>
          <p:nvSpPr>
            <p:cNvPr id="69"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176/216/156</a:t>
              </a:r>
            </a:p>
          </p:txBody>
        </p:sp>
        <p:sp>
          <p:nvSpPr>
            <p:cNvPr id="70"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253/227/181</a:t>
              </a:r>
            </a:p>
          </p:txBody>
        </p:sp>
        <p:sp>
          <p:nvSpPr>
            <p:cNvPr id="71"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148/218/226</a:t>
              </a:r>
            </a:p>
          </p:txBody>
        </p:sp>
        <p:sp>
          <p:nvSpPr>
            <p:cNvPr id="72"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226/129/137</a:t>
              </a:r>
            </a:p>
          </p:txBody>
        </p:sp>
        <p:sp>
          <p:nvSpPr>
            <p:cNvPr id="73"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226/129/152</a:t>
              </a:r>
            </a:p>
          </p:txBody>
        </p:sp>
        <p:sp>
          <p:nvSpPr>
            <p:cNvPr id="74"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235/179/204</a:t>
              </a:r>
            </a:p>
          </p:txBody>
        </p:sp>
        <p:sp>
          <p:nvSpPr>
            <p:cNvPr id="75"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216/179/179</a:t>
              </a:r>
            </a:p>
          </p:txBody>
        </p:sp>
        <p:sp>
          <p:nvSpPr>
            <p:cNvPr id="76"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250/211/187</a:t>
              </a:r>
              <a:endParaRPr kumimoji="1" lang="mr-IN" altLang="zh-CN" sz="500" b="1" i="0" u="none" strike="noStrike" kern="1200" cap="none" spc="0" normalizeH="0" baseline="0" noProof="0" dirty="0">
                <a:ln>
                  <a:noFill/>
                </a:ln>
                <a:solidFill>
                  <a:srgbClr val="595757"/>
                </a:solidFill>
                <a:effectLst/>
                <a:uLnTx/>
                <a:uFillTx/>
                <a:latin typeface="Arial" charset="0"/>
                <a:ea typeface="Arial" charset="0"/>
                <a:cs typeface="Arial" charset="0"/>
              </a:endParaRPr>
            </a:p>
          </p:txBody>
        </p:sp>
        <p:sp>
          <p:nvSpPr>
            <p:cNvPr id="77"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208/232/196</a:t>
              </a:r>
            </a:p>
          </p:txBody>
        </p:sp>
        <p:sp>
          <p:nvSpPr>
            <p:cNvPr id="78"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254/238/193</a:t>
              </a:r>
            </a:p>
          </p:txBody>
        </p:sp>
        <p:sp>
          <p:nvSpPr>
            <p:cNvPr id="79"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190/23/238</a:t>
              </a:r>
            </a:p>
          </p:txBody>
        </p:sp>
        <p:sp>
          <p:nvSpPr>
            <p:cNvPr id="80"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239/178/184</a:t>
              </a:r>
            </a:p>
          </p:txBody>
        </p:sp>
        <p:sp>
          <p:nvSpPr>
            <p:cNvPr id="81"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238/179/193</a:t>
              </a:r>
            </a:p>
          </p:txBody>
        </p:sp>
        <p:sp>
          <p:nvSpPr>
            <p:cNvPr id="82"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35/24/21</a:t>
              </a:r>
            </a:p>
          </p:txBody>
        </p:sp>
        <p:sp>
          <p:nvSpPr>
            <p:cNvPr id="83"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89/87/87</a:t>
              </a:r>
            </a:p>
          </p:txBody>
        </p:sp>
        <p:sp>
          <p:nvSpPr>
            <p:cNvPr id="84"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137/137/</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137</a:t>
              </a:r>
            </a:p>
          </p:txBody>
        </p:sp>
        <p:sp>
          <p:nvSpPr>
            <p:cNvPr id="85"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181/181/</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181</a:t>
              </a:r>
            </a:p>
          </p:txBody>
        </p:sp>
        <p:sp>
          <p:nvSpPr>
            <p:cNvPr id="86"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221/221/</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221</a:t>
              </a:r>
            </a:p>
          </p:txBody>
        </p:sp>
        <p:sp>
          <p:nvSpPr>
            <p:cNvPr id="87"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255/255/</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255</a:t>
              </a:r>
            </a:p>
          </p:txBody>
        </p:sp>
      </p:grpSp>
    </p:spTree>
    <p:extLst>
      <p:ext uri="{BB962C8B-B14F-4D97-AF65-F5344CB8AC3E}">
        <p14:creationId xmlns:p14="http://schemas.microsoft.com/office/powerpoint/2010/main" val="96419026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90" r:id="rId11"/>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642">
          <p15:clr>
            <a:srgbClr val="F26B43"/>
          </p15:clr>
        </p15:guide>
        <p15:guide id="4" pos="7038">
          <p15:clr>
            <a:srgbClr val="F26B43"/>
          </p15:clr>
        </p15:guide>
        <p15:guide id="5" orient="horz" pos="2341">
          <p15:clr>
            <a:srgbClr val="F26B43"/>
          </p15:clr>
        </p15:guide>
        <p15:guide id="6" orient="horz" pos="3906">
          <p15:clr>
            <a:srgbClr val="F26B43"/>
          </p15:clr>
        </p15:guide>
        <p15:guide id="7" orient="horz" pos="1162">
          <p15:clr>
            <a:srgbClr val="F26B43"/>
          </p15:clr>
        </p15:guide>
        <p15:guide id="8" pos="3840">
          <p15:clr>
            <a:srgbClr val="F26B43"/>
          </p15:clr>
        </p15:guide>
        <p15:guide id="9" orient="horz" pos="731">
          <p15:clr>
            <a:srgbClr val="F26B43"/>
          </p15:clr>
        </p15:guide>
        <p15:guide id="10" orient="horz" pos="86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734131" y="457499"/>
            <a:ext cx="1072603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731838" y="1484313"/>
            <a:ext cx="1072832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74" b="0" i="0" u="none" strike="noStrike" kern="1200" cap="none" spc="0" normalizeH="0" baseline="0" noProof="0" dirty="0">
                <a:ln>
                  <a:noFill/>
                </a:ln>
                <a:solidFill>
                  <a:srgbClr val="1D1D1B"/>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kumimoji="0" lang="en-US" sz="974" b="0" i="0" u="none" strike="noStrike" kern="1200" cap="none" spc="0" normalizeH="0" baseline="0" noProof="0" smtClean="0">
                <a:ln>
                  <a:noFill/>
                </a:ln>
                <a:solidFill>
                  <a:srgbClr val="1D1D1B"/>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kumimoji="0" lang="en-US" sz="974" b="0" i="0" u="none" strike="noStrike" kern="1200" cap="none" spc="0" normalizeH="0" baseline="0" noProof="0" dirty="0">
              <a:ln>
                <a:noFill/>
              </a:ln>
              <a:solidFill>
                <a:srgbClr val="1D1D1B"/>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242/137/68</a:t>
              </a:r>
              <a:endParaRPr kumimoji="1" lang="mr-IN" altLang="zh-CN" sz="500" b="1" i="0" u="none" strike="noStrike" kern="1200" cap="none" spc="0" normalizeH="0" baseline="0" noProof="0" dirty="0">
                <a:ln>
                  <a:noFill/>
                </a:ln>
                <a:solidFill>
                  <a:srgbClr val="FFFFFF"/>
                </a:solidFill>
                <a:effectLst/>
                <a:uLnTx/>
                <a:uFillTx/>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PANTONE 185C</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PANTONE 186C</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253/211/81</a:t>
              </a:r>
            </a:p>
          </p:txBody>
        </p:sp>
        <p:sp>
          <p:nvSpPr>
            <p:cNvPr id="6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86/196/210</a:t>
              </a:r>
            </a:p>
          </p:txBody>
        </p:sp>
        <p:sp>
          <p:nvSpPr>
            <p:cNvPr id="6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211/57/65</a:t>
              </a:r>
            </a:p>
          </p:txBody>
        </p:sp>
        <p:sp>
          <p:nvSpPr>
            <p:cNvPr id="6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211/56/89</a:t>
              </a:r>
            </a:p>
          </p:txBody>
        </p:sp>
        <p:sp>
          <p:nvSpPr>
            <p:cNvPr id="6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221/128/170</a:t>
              </a:r>
            </a:p>
          </p:txBody>
        </p:sp>
        <p:sp>
          <p:nvSpPr>
            <p:cNvPr id="6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191/128/130</a:t>
              </a:r>
            </a:p>
          </p:txBody>
        </p:sp>
        <p:sp>
          <p:nvSpPr>
            <p:cNvPr id="7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246/183/140</a:t>
              </a:r>
              <a:endParaRPr kumimoji="1" lang="mr-IN" altLang="zh-CN" sz="500" b="1" i="0" u="none" strike="noStrike" kern="1200" cap="none" spc="0" normalizeH="0" baseline="0" noProof="0" dirty="0">
                <a:ln>
                  <a:noFill/>
                </a:ln>
                <a:solidFill>
                  <a:srgbClr val="595757"/>
                </a:solidFill>
                <a:effectLst/>
                <a:uLnTx/>
                <a:uFillTx/>
                <a:latin typeface="Arial" charset="0"/>
                <a:ea typeface="Arial" charset="0"/>
                <a:cs typeface="Arial" charset="0"/>
              </a:endParaRPr>
            </a:p>
          </p:txBody>
        </p:sp>
        <p:sp>
          <p:nvSpPr>
            <p:cNvPr id="7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176/216/156</a:t>
              </a:r>
            </a:p>
          </p:txBody>
        </p:sp>
        <p:sp>
          <p:nvSpPr>
            <p:cNvPr id="7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253/227/181</a:t>
              </a:r>
            </a:p>
          </p:txBody>
        </p:sp>
        <p:sp>
          <p:nvSpPr>
            <p:cNvPr id="7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148/218/226</a:t>
              </a:r>
            </a:p>
          </p:txBody>
        </p:sp>
        <p:sp>
          <p:nvSpPr>
            <p:cNvPr id="7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226/129/137</a:t>
              </a:r>
            </a:p>
          </p:txBody>
        </p:sp>
        <p:sp>
          <p:nvSpPr>
            <p:cNvPr id="7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226/129/152</a:t>
              </a:r>
            </a:p>
          </p:txBody>
        </p:sp>
        <p:sp>
          <p:nvSpPr>
            <p:cNvPr id="7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235/179/204</a:t>
              </a:r>
            </a:p>
          </p:txBody>
        </p:sp>
        <p:sp>
          <p:nvSpPr>
            <p:cNvPr id="7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216/179/179</a:t>
              </a:r>
            </a:p>
          </p:txBody>
        </p:sp>
        <p:sp>
          <p:nvSpPr>
            <p:cNvPr id="7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250/211/187</a:t>
              </a:r>
              <a:endParaRPr kumimoji="1" lang="mr-IN" altLang="zh-CN" sz="500" b="1" i="0" u="none" strike="noStrike" kern="1200" cap="none" spc="0" normalizeH="0" baseline="0" noProof="0" dirty="0">
                <a:ln>
                  <a:noFill/>
                </a:ln>
                <a:solidFill>
                  <a:srgbClr val="595757"/>
                </a:solidFill>
                <a:effectLst/>
                <a:uLnTx/>
                <a:uFillTx/>
                <a:latin typeface="Arial" charset="0"/>
                <a:ea typeface="Arial" charset="0"/>
                <a:cs typeface="Arial" charset="0"/>
              </a:endParaRPr>
            </a:p>
          </p:txBody>
        </p:sp>
        <p:sp>
          <p:nvSpPr>
            <p:cNvPr id="7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208/232/196</a:t>
              </a:r>
            </a:p>
          </p:txBody>
        </p:sp>
        <p:sp>
          <p:nvSpPr>
            <p:cNvPr id="8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254/238/193</a:t>
              </a:r>
            </a:p>
          </p:txBody>
        </p:sp>
        <p:sp>
          <p:nvSpPr>
            <p:cNvPr id="8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190/23/238</a:t>
              </a:r>
            </a:p>
          </p:txBody>
        </p:sp>
        <p:sp>
          <p:nvSpPr>
            <p:cNvPr id="8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239/178/184</a:t>
              </a:r>
            </a:p>
          </p:txBody>
        </p:sp>
        <p:sp>
          <p:nvSpPr>
            <p:cNvPr id="8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238/179/193</a:t>
              </a:r>
            </a:p>
          </p:txBody>
        </p:sp>
        <p:sp>
          <p:nvSpPr>
            <p:cNvPr id="8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35/24/21</a:t>
              </a:r>
            </a:p>
          </p:txBody>
        </p:sp>
        <p:sp>
          <p:nvSpPr>
            <p:cNvPr id="8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89/87/87</a:t>
              </a:r>
            </a:p>
          </p:txBody>
        </p:sp>
        <p:sp>
          <p:nvSpPr>
            <p:cNvPr id="8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137/137/</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137</a:t>
              </a:r>
            </a:p>
          </p:txBody>
        </p:sp>
        <p:sp>
          <p:nvSpPr>
            <p:cNvPr id="8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181/181/</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181</a:t>
              </a:r>
            </a:p>
          </p:txBody>
        </p:sp>
        <p:sp>
          <p:nvSpPr>
            <p:cNvPr id="8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221/221/</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221</a:t>
              </a:r>
            </a:p>
          </p:txBody>
        </p:sp>
        <p:sp>
          <p:nvSpPr>
            <p:cNvPr id="8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255/255/</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255</a:t>
              </a:r>
            </a:p>
          </p:txBody>
        </p:sp>
      </p:grpSp>
    </p:spTree>
    <p:extLst>
      <p:ext uri="{BB962C8B-B14F-4D97-AF65-F5344CB8AC3E}">
        <p14:creationId xmlns:p14="http://schemas.microsoft.com/office/powerpoint/2010/main" val="83346145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8" r:id="rId6"/>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219">
          <p15:clr>
            <a:srgbClr val="F26B43"/>
          </p15:clr>
        </p15:guide>
        <p15:guide id="3" orient="horz" pos="278">
          <p15:clr>
            <a:srgbClr val="F26B43"/>
          </p15:clr>
        </p15:guide>
        <p15:guide id="4" orient="horz" pos="3906">
          <p15:clr>
            <a:srgbClr val="F26B43"/>
          </p15:clr>
        </p15:guide>
        <p15:guide id="6" pos="3840">
          <p15:clr>
            <a:srgbClr val="F26B43"/>
          </p15:clr>
        </p15:guide>
        <p15:guide id="7" pos="461">
          <p15:clr>
            <a:srgbClr val="F26B43"/>
          </p15:clr>
        </p15:guide>
        <p15:guide id="8" orient="horz" pos="21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b="0" i="0" u="none" strike="noStrike" kern="1200" cap="none" spc="0" normalizeH="0" baseline="0" noProof="0" dirty="0">
                  <a:ln>
                    <a:noFill/>
                  </a:ln>
                  <a:solidFill>
                    <a:srgbClr val="1D1D1A"/>
                  </a:solidFill>
                  <a:effectLst/>
                  <a:uLnTx/>
                  <a:uFillTx/>
                  <a:latin typeface="Microsoft YaHei" panose="020B0503020204020204" pitchFamily="34" charset="-122"/>
                  <a:ea typeface="Microsoft YaHei" panose="020B0503020204020204" pitchFamily="34" charset="-122"/>
                  <a:cs typeface="+mn-cs"/>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242/137/68</a:t>
              </a:r>
              <a:endParaRPr kumimoji="1" lang="mr-IN" altLang="zh-CN" sz="500" b="1" i="0" u="none" strike="noStrike" kern="1200" cap="none" spc="0" normalizeH="0" baseline="0" noProof="0" dirty="0">
                <a:ln>
                  <a:noFill/>
                </a:ln>
                <a:solidFill>
                  <a:srgbClr val="FFFFFF"/>
                </a:solidFill>
                <a:effectLst/>
                <a:uLnTx/>
                <a:uFillTx/>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PANTONE 185C</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b="0" i="0" u="none" strike="noStrike" kern="1200" cap="none" spc="0" normalizeH="0" baseline="0" noProof="0" dirty="0">
                  <a:ln>
                    <a:noFill/>
                  </a:ln>
                  <a:solidFill>
                    <a:srgbClr val="1D1D1A"/>
                  </a:solidFill>
                  <a:effectLst/>
                  <a:uLnTx/>
                  <a:uFillTx/>
                  <a:latin typeface="Microsoft YaHei" panose="020B0503020204020204" pitchFamily="34" charset="-122"/>
                  <a:ea typeface="Microsoft YaHei" panose="020B0503020204020204" pitchFamily="34" charset="-122"/>
                  <a:cs typeface="+mn-cs"/>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PANTONE 186C</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253/211/81</a:t>
              </a:r>
            </a:p>
          </p:txBody>
        </p:sp>
        <p:sp>
          <p:nvSpPr>
            <p:cNvPr id="4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86/196/210</a:t>
              </a:r>
            </a:p>
          </p:txBody>
        </p:sp>
        <p:sp>
          <p:nvSpPr>
            <p:cNvPr id="4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211/57/65</a:t>
              </a:r>
            </a:p>
          </p:txBody>
        </p:sp>
        <p:sp>
          <p:nvSpPr>
            <p:cNvPr id="4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211/56/89</a:t>
              </a:r>
            </a:p>
          </p:txBody>
        </p:sp>
        <p:sp>
          <p:nvSpPr>
            <p:cNvPr id="4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246/183/140</a:t>
              </a:r>
              <a:endParaRPr kumimoji="1" lang="mr-IN" altLang="zh-CN" sz="500" b="1" i="0" u="none" strike="noStrike" kern="1200" cap="none" spc="0" normalizeH="0" baseline="0" noProof="0" dirty="0">
                <a:ln>
                  <a:noFill/>
                </a:ln>
                <a:solidFill>
                  <a:srgbClr val="595757"/>
                </a:solidFill>
                <a:effectLst/>
                <a:uLnTx/>
                <a:uFillTx/>
                <a:latin typeface="Arial" charset="0"/>
                <a:ea typeface="Arial" charset="0"/>
                <a:cs typeface="Arial" charset="0"/>
              </a:endParaRPr>
            </a:p>
          </p:txBody>
        </p:sp>
        <p:sp>
          <p:nvSpPr>
            <p:cNvPr id="5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250/211/187</a:t>
              </a:r>
              <a:endParaRPr kumimoji="1" lang="mr-IN" altLang="zh-CN" sz="500" b="1" i="0" u="none" strike="noStrike" kern="1200" cap="none" spc="0" normalizeH="0" baseline="0" noProof="0" dirty="0">
                <a:ln>
                  <a:noFill/>
                </a:ln>
                <a:solidFill>
                  <a:srgbClr val="595757"/>
                </a:solidFill>
                <a:effectLst/>
                <a:uLnTx/>
                <a:uFillTx/>
                <a:latin typeface="Arial" charset="0"/>
                <a:ea typeface="Arial" charset="0"/>
                <a:cs typeface="Arial" charset="0"/>
              </a:endParaRPr>
            </a:p>
          </p:txBody>
        </p:sp>
        <p:sp>
          <p:nvSpPr>
            <p:cNvPr id="5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190/23/238</a:t>
              </a:r>
            </a:p>
          </p:txBody>
        </p:sp>
        <p:sp>
          <p:nvSpPr>
            <p:cNvPr id="6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35/24/21</a:t>
              </a:r>
            </a:p>
          </p:txBody>
        </p:sp>
        <p:sp>
          <p:nvSpPr>
            <p:cNvPr id="6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89/87/87</a:t>
              </a:r>
            </a:p>
          </p:txBody>
        </p:sp>
        <p:sp>
          <p:nvSpPr>
            <p:cNvPr id="6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137/137/</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137</a:t>
              </a:r>
            </a:p>
          </p:txBody>
        </p:sp>
        <p:sp>
          <p:nvSpPr>
            <p:cNvPr id="6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181/181/</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181</a:t>
              </a:r>
            </a:p>
          </p:txBody>
        </p:sp>
        <p:sp>
          <p:nvSpPr>
            <p:cNvPr id="6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221/221/</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221</a:t>
              </a:r>
            </a:p>
          </p:txBody>
        </p:sp>
        <p:sp>
          <p:nvSpPr>
            <p:cNvPr id="6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255/255/</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1065"/>
              </a:lnSpc>
              <a:spcBef>
                <a:spcPts val="1000"/>
              </a:spcBef>
              <a:spcAft>
                <a:spcPts val="0"/>
              </a:spcAft>
              <a:buClrTx/>
              <a:buSzTx/>
              <a:buFont typeface="Arial" panose="020B0604020202020204" pitchFamily="34" charset="0"/>
              <a:buNone/>
              <a:tabLst/>
              <a:defRPr/>
            </a:pPr>
            <a:r>
              <a:rPr kumimoji="1" lang="en-US" altLang="zh-CN" sz="850" b="1"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mn-cs"/>
              </a:rPr>
              <a:t>Copyright©2020 Huawei Technologies Co., Ltd.</a:t>
            </a:r>
            <a:br>
              <a:rPr kumimoji="1" lang="en-US" altLang="zh-CN" sz="850" b="1"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mn-cs"/>
              </a:rPr>
            </a:br>
            <a:r>
              <a:rPr kumimoji="1" lang="en-US" altLang="zh-CN" sz="850" b="1"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mn-cs"/>
              </a:rPr>
              <a:t>All Rights Reserved.</a:t>
            </a:r>
            <a:br>
              <a:rPr kumimoji="1" lang="en-US" altLang="zh-CN" sz="779"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mn-cs"/>
              </a:rPr>
            </a:br>
            <a:br>
              <a:rPr kumimoji="1" lang="en-US" altLang="zh-CN" sz="779"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mn-cs"/>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The information in this document may contain predictive </a:t>
            </a:r>
            <a:b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statements including, without limitation, statements regarding </a:t>
            </a:r>
            <a:b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the future financial and operating results, future product </a:t>
            </a:r>
            <a:b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portfolio, new technology, etc. There are a number of factors that </a:t>
            </a:r>
            <a:b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could cause actual results and developments to differ materially </a:t>
            </a:r>
            <a:b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from those expressed or implied in the predictive statements. </a:t>
            </a:r>
            <a:b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Therefore, such information is provided for reference purpose </a:t>
            </a:r>
            <a:b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only and constitutes neither an offer nor an acceptance. Huawei </a:t>
            </a:r>
            <a:b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may change the information at any time without notice. </a:t>
            </a:r>
          </a:p>
          <a:p>
            <a:pPr marL="0" marR="0" lvl="0" indent="0" algn="l" defTabSz="914400" rtl="0" eaLnBrk="1" fontAlgn="auto" latinLnBrk="0" hangingPunct="1">
              <a:lnSpc>
                <a:spcPts val="1065"/>
              </a:lnSpc>
              <a:spcBef>
                <a:spcPts val="1000"/>
              </a:spcBef>
              <a:spcAft>
                <a:spcPts val="0"/>
              </a:spcAft>
              <a:buClrTx/>
              <a:buSzTx/>
              <a:buFont typeface="Arial" panose="020B0604020202020204" pitchFamily="34" charset="0"/>
              <a:buNone/>
              <a:tabLst/>
              <a:defRPr/>
            </a:pPr>
            <a:endParaRPr kumimoji="1" lang="zh-CN" altLang="en-US" sz="779"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mn-cs"/>
            </a:endParaRPr>
          </a:p>
        </p:txBody>
      </p:sp>
      <p:sp>
        <p:nvSpPr>
          <p:cNvPr id="72"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1681"/>
              </a:lnSpc>
              <a:spcBef>
                <a:spcPts val="0"/>
              </a:spcBef>
              <a:spcAft>
                <a:spcPts val="0"/>
              </a:spcAft>
              <a:buClrTx/>
              <a:buSzTx/>
              <a:buFont typeface="Arial" panose="020B0604020202020204" pitchFamily="34" charset="0"/>
              <a:buNone/>
              <a:tabLst/>
              <a:defRPr/>
            </a:pPr>
            <a:r>
              <a:rPr kumimoji="1" lang="zh-CN" altLang="en-US" sz="1300" b="0" i="0" u="none" strike="noStrike" kern="1200" cap="none" spc="0" normalizeH="0" baseline="0" noProof="0" dirty="0">
                <a:ln>
                  <a:noFill/>
                </a:ln>
                <a:solidFill>
                  <a:srgbClr val="1D1D1B"/>
                </a:solidFill>
                <a:effectLst/>
                <a:uLnTx/>
                <a:uFillTx/>
                <a:latin typeface="Microsoft YaHei" charset="-122"/>
                <a:ea typeface="Microsoft YaHei" charset="-122"/>
                <a:cs typeface="Microsoft YaHei" charset="-122"/>
              </a:rPr>
              <a:t>把数字世界带入每个人、每个家庭、</a:t>
            </a:r>
            <a:br>
              <a:rPr kumimoji="1" lang="en-US" altLang="zh-CN" sz="1300" b="0" i="0" u="none" strike="noStrike" kern="1200" cap="none" spc="0" normalizeH="0" baseline="0" noProof="0" dirty="0">
                <a:ln>
                  <a:noFill/>
                </a:ln>
                <a:solidFill>
                  <a:srgbClr val="1D1D1B"/>
                </a:solidFill>
                <a:effectLst/>
                <a:uLnTx/>
                <a:uFillTx/>
                <a:latin typeface="Microsoft YaHei" charset="-122"/>
                <a:ea typeface="Microsoft YaHei" charset="-122"/>
                <a:cs typeface="Microsoft YaHei" charset="-122"/>
              </a:rPr>
            </a:br>
            <a:r>
              <a:rPr kumimoji="1" lang="zh-CN" altLang="en-US" sz="1300" b="0" i="0" u="none" strike="noStrike" kern="1200" cap="none" spc="0" normalizeH="0" baseline="0" noProof="0" dirty="0">
                <a:ln>
                  <a:noFill/>
                </a:ln>
                <a:solidFill>
                  <a:srgbClr val="1D1D1B"/>
                </a:solidFill>
                <a:effectLst/>
                <a:uLnTx/>
                <a:uFillTx/>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ts val="1294"/>
              </a:lnSpc>
              <a:spcBef>
                <a:spcPts val="1000"/>
              </a:spcBef>
              <a:spcAft>
                <a:spcPts val="0"/>
              </a:spcAft>
              <a:buClrTx/>
              <a:buSzTx/>
              <a:buFont typeface="Arial" panose="020B0604020202020204" pitchFamily="34" charset="0"/>
              <a:buNone/>
              <a:tabLst/>
              <a:defRPr/>
            </a:pPr>
            <a:r>
              <a:rPr kumimoji="1" lang="en-US" altLang="zh-CN" sz="120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Bring digital to every person, home, and </a:t>
            </a:r>
            <a:br>
              <a:rPr kumimoji="1" lang="en-US" altLang="zh-CN" sz="120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120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organization for a fully connected, </a:t>
            </a:r>
            <a:br>
              <a:rPr kumimoji="1" lang="en-US" altLang="zh-CN" sz="120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120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intelligent world.</a:t>
            </a:r>
            <a:endParaRPr kumimoji="1" lang="zh-CN" altLang="en-US" sz="1200" b="0" i="0" u="none" strike="noStrike" kern="1200" cap="none" spc="0" normalizeH="0" baseline="0" noProof="0" dirty="0">
              <a:ln>
                <a:noFill/>
              </a:ln>
              <a:solidFill>
                <a:srgbClr val="1D1D1B"/>
              </a:solidFill>
              <a:effectLst/>
              <a:uLnTx/>
              <a:uFillTx/>
              <a:latin typeface="Arial" panose="020B0604020202020204"/>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3380453172"/>
      </p:ext>
    </p:extLst>
  </p:cSld>
  <p:clrMap bg1="lt1" tx1="dk1" bg2="lt2" tx2="dk2" accent1="accent1" accent2="accent2" accent3="accent3" accent4="accent4" accent5="accent5" accent6="accent6" hlink="hlink" folHlink="folHlink"/>
  <p:sldLayoutIdLst>
    <p:sldLayoutId id="2147483687"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61">
          <p15:clr>
            <a:srgbClr val="F26B43"/>
          </p15:clr>
        </p15:guide>
        <p15:guide id="4" pos="719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7D260-3BF3-4F49-B19E-4194C26E4E50}"/>
              </a:ext>
            </a:extLst>
          </p:cNvPr>
          <p:cNvSpPr>
            <a:spLocks noGrp="1"/>
          </p:cNvSpPr>
          <p:nvPr>
            <p:ph type="ctrTitle"/>
          </p:nvPr>
        </p:nvSpPr>
        <p:spPr/>
        <p:txBody>
          <a:bodyPr/>
          <a:lstStyle/>
          <a:p>
            <a:r>
              <a:rPr lang="en-US" altLang="zh-CN" dirty="0"/>
              <a:t>C++</a:t>
            </a:r>
            <a:r>
              <a:rPr lang="zh-CN" altLang="en-US" dirty="0"/>
              <a:t>企业软件开发实践</a:t>
            </a:r>
          </a:p>
        </p:txBody>
      </p:sp>
      <p:sp>
        <p:nvSpPr>
          <p:cNvPr id="3" name="文本占位符 2">
            <a:extLst>
              <a:ext uri="{FF2B5EF4-FFF2-40B4-BE49-F238E27FC236}">
                <a16:creationId xmlns:a16="http://schemas.microsoft.com/office/drawing/2014/main" id="{F56C2A37-8615-437C-AD6B-1AC2612D5B47}"/>
              </a:ext>
            </a:extLst>
          </p:cNvPr>
          <p:cNvSpPr>
            <a:spLocks noGrp="1"/>
          </p:cNvSpPr>
          <p:nvPr>
            <p:ph type="body" sz="quarter" idx="10"/>
          </p:nvPr>
        </p:nvSpPr>
        <p:spPr/>
        <p:txBody>
          <a:bodyPr/>
          <a:lstStyle/>
          <a:p>
            <a:r>
              <a:rPr lang="zh-CN" altLang="en-US" sz="2200" dirty="0">
                <a:latin typeface="方正兰亭黑简体" panose="02000000000000000000" pitchFamily="2" charset="-122"/>
              </a:rPr>
              <a:t>实验</a:t>
            </a:r>
            <a:r>
              <a:rPr lang="en-US" altLang="zh-CN" sz="2200" dirty="0">
                <a:latin typeface="方正兰亭黑简体" panose="02000000000000000000" pitchFamily="2" charset="-122"/>
              </a:rPr>
              <a:t>3-1 </a:t>
            </a:r>
            <a:r>
              <a:rPr lang="zh-CN" altLang="en-US" sz="2200" dirty="0">
                <a:latin typeface="方正兰亭黑简体" panose="02000000000000000000" pitchFamily="2" charset="-122"/>
              </a:rPr>
              <a:t>面向对象编程 </a:t>
            </a:r>
            <a:r>
              <a:rPr lang="en-US" altLang="zh-CN" sz="2200" dirty="0">
                <a:latin typeface="方正兰亭黑简体" panose="02000000000000000000" pitchFamily="2" charset="-122"/>
              </a:rPr>
              <a:t>Object Oriented Programming</a:t>
            </a:r>
            <a:endParaRPr lang="zh-CN" altLang="en-US" sz="2200" dirty="0">
              <a:latin typeface="方正兰亭黑简体" panose="02000000000000000000" pitchFamily="2" charset="-122"/>
            </a:endParaRPr>
          </a:p>
          <a:p>
            <a:endParaRPr lang="zh-CN" altLang="en-US" dirty="0"/>
          </a:p>
        </p:txBody>
      </p:sp>
    </p:spTree>
    <p:extLst>
      <p:ext uri="{BB962C8B-B14F-4D97-AF65-F5344CB8AC3E}">
        <p14:creationId xmlns:p14="http://schemas.microsoft.com/office/powerpoint/2010/main" val="13903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60376" y="183140"/>
            <a:ext cx="10728325" cy="485982"/>
          </a:xfrm>
        </p:spPr>
        <p:txBody>
          <a:bodyPr/>
          <a:lstStyle/>
          <a:p>
            <a:r>
              <a:rPr lang="zh-CN" altLang="en-US" dirty="0"/>
              <a:t>面向对象编程：循环依赖的根源分析</a:t>
            </a:r>
          </a:p>
        </p:txBody>
      </p:sp>
      <p:sp>
        <p:nvSpPr>
          <p:cNvPr id="6" name="文本框 5">
            <a:extLst>
              <a:ext uri="{FF2B5EF4-FFF2-40B4-BE49-F238E27FC236}">
                <a16:creationId xmlns:a16="http://schemas.microsoft.com/office/drawing/2014/main" id="{7D66F605-8B28-4377-8541-D96DA0CD9F3C}"/>
              </a:ext>
            </a:extLst>
          </p:cNvPr>
          <p:cNvSpPr txBox="1"/>
          <p:nvPr/>
        </p:nvSpPr>
        <p:spPr>
          <a:xfrm>
            <a:off x="389829" y="937506"/>
            <a:ext cx="5851978" cy="5478423"/>
          </a:xfrm>
          <a:prstGeom prst="rect">
            <a:avLst/>
          </a:prstGeom>
          <a:solidFill>
            <a:schemeClr val="bg1">
              <a:lumMod val="85000"/>
            </a:schemeClr>
          </a:solidFill>
          <a:ln>
            <a:solidFill>
              <a:schemeClr val="bg1"/>
            </a:solidFill>
          </a:ln>
        </p:spPr>
        <p:txBody>
          <a:bodyPr wrap="square">
            <a:spAutoFit/>
          </a:bodyPr>
          <a:lstStyle/>
          <a:p>
            <a:r>
              <a:rPr lang="en-US" altLang="zh-CN" sz="1400" b="0" dirty="0">
                <a:solidFill>
                  <a:srgbClr val="7A3E9D"/>
                </a:solidFill>
                <a:effectLst/>
              </a:rPr>
              <a:t>class</a:t>
            </a:r>
            <a:r>
              <a:rPr lang="en-US" altLang="zh-CN" sz="1400" b="0" dirty="0">
                <a:solidFill>
                  <a:srgbClr val="333333"/>
                </a:solidFill>
                <a:effectLst/>
              </a:rPr>
              <a:t> </a:t>
            </a:r>
            <a:r>
              <a:rPr lang="en-US" altLang="zh-CN" sz="1400" b="1" dirty="0" err="1">
                <a:solidFill>
                  <a:srgbClr val="7A3E9D"/>
                </a:solidFill>
                <a:effectLst/>
              </a:rPr>
              <a:t>TurnLeftCommand</a:t>
            </a:r>
            <a:r>
              <a:rPr lang="en-US" altLang="zh-CN" sz="1400" b="0" dirty="0">
                <a:solidFill>
                  <a:srgbClr val="333333"/>
                </a:solidFill>
                <a:effectLst/>
              </a:rPr>
              <a:t> </a:t>
            </a:r>
            <a:r>
              <a:rPr lang="en-US" altLang="zh-CN" sz="1400" b="0" dirty="0">
                <a:solidFill>
                  <a:srgbClr val="7A3E9D"/>
                </a:solidFill>
                <a:effectLst/>
              </a:rPr>
              <a:t>final</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A3E9D"/>
                </a:solidFill>
                <a:effectLst/>
              </a:rPr>
              <a:t>public</a:t>
            </a:r>
            <a:r>
              <a:rPr lang="en-US" altLang="zh-CN" sz="1400" b="0" dirty="0">
                <a:solidFill>
                  <a:srgbClr val="333333"/>
                </a:solidFill>
                <a:effectLst/>
              </a:rPr>
              <a:t> </a:t>
            </a:r>
            <a:r>
              <a:rPr lang="en-US" altLang="zh-CN" sz="1400" b="1" dirty="0" err="1">
                <a:solidFill>
                  <a:srgbClr val="7A3E9D"/>
                </a:solidFill>
                <a:effectLst/>
              </a:rPr>
              <a:t>ICommand</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A3E9D"/>
                </a:solidFill>
                <a:effectLst/>
              </a:rPr>
              <a:t>public</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A3E9D"/>
                </a:solidFill>
                <a:effectLst/>
              </a:rPr>
              <a:t>void</a:t>
            </a:r>
            <a:r>
              <a:rPr lang="en-US" altLang="zh-CN" sz="1400" b="0" dirty="0">
                <a:solidFill>
                  <a:srgbClr val="333333"/>
                </a:solidFill>
                <a:effectLst/>
              </a:rPr>
              <a:t> </a:t>
            </a:r>
            <a:r>
              <a:rPr lang="en-US" altLang="zh-CN" sz="1400" b="1" dirty="0" err="1">
                <a:solidFill>
                  <a:srgbClr val="AA3731"/>
                </a:solidFill>
                <a:effectLst/>
              </a:rPr>
              <a:t>DoOperate</a:t>
            </a:r>
            <a:r>
              <a:rPr lang="en-US" altLang="zh-CN" sz="1400" b="0" dirty="0">
                <a:solidFill>
                  <a:srgbClr val="777777"/>
                </a:solidFill>
                <a:effectLst/>
              </a:rPr>
              <a:t>(</a:t>
            </a:r>
            <a:r>
              <a:rPr lang="en-US" altLang="zh-CN" sz="1400" b="1" dirty="0" err="1">
                <a:solidFill>
                  <a:srgbClr val="7A3E9D"/>
                </a:solidFill>
                <a:effectLst/>
              </a:rPr>
              <a:t>ExecutorImpl</a:t>
            </a:r>
            <a:r>
              <a:rPr lang="en-US" altLang="zh-CN" sz="1400" b="0" dirty="0">
                <a:solidFill>
                  <a:srgbClr val="4B69C6"/>
                </a:solidFill>
                <a:effectLst/>
              </a:rPr>
              <a:t>&amp;</a:t>
            </a:r>
            <a:r>
              <a:rPr lang="en-US" altLang="zh-CN" sz="1400" b="0" dirty="0">
                <a:solidFill>
                  <a:srgbClr val="333333"/>
                </a:solidFill>
                <a:effectLst/>
              </a:rPr>
              <a:t> </a:t>
            </a:r>
            <a:r>
              <a:rPr lang="en-US" altLang="zh-CN" sz="1400" b="0" dirty="0">
                <a:solidFill>
                  <a:srgbClr val="7A3E9D"/>
                </a:solidFill>
                <a:effectLst/>
              </a:rPr>
              <a:t>executor</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333333"/>
                </a:solidFill>
                <a:effectLst/>
              </a:rPr>
              <a:t> </a:t>
            </a:r>
            <a:r>
              <a:rPr lang="en-US" altLang="zh-CN" sz="1400" b="0" dirty="0">
                <a:solidFill>
                  <a:srgbClr val="4B69C6"/>
                </a:solidFill>
                <a:effectLst/>
              </a:rPr>
              <a:t>override</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executor</a:t>
            </a:r>
            <a:r>
              <a:rPr lang="en-US" altLang="zh-CN" sz="1400" b="0" dirty="0" err="1">
                <a:solidFill>
                  <a:srgbClr val="777777"/>
                </a:solidFill>
                <a:effectLst/>
              </a:rPr>
              <a:t>.</a:t>
            </a:r>
            <a:r>
              <a:rPr lang="en-US" altLang="zh-CN" sz="1400" b="1" dirty="0" err="1">
                <a:solidFill>
                  <a:srgbClr val="AA3731"/>
                </a:solidFill>
                <a:effectLst/>
              </a:rPr>
              <a:t>IsFast</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err="1">
                <a:solidFill>
                  <a:srgbClr val="7A3E9D"/>
                </a:solidFill>
                <a:effectLst/>
              </a:rPr>
              <a:t>executor</a:t>
            </a:r>
            <a:r>
              <a:rPr lang="en-US" altLang="zh-CN" sz="1400" b="0" dirty="0" err="1">
                <a:solidFill>
                  <a:srgbClr val="777777"/>
                </a:solidFill>
                <a:effectLst/>
              </a:rPr>
              <a:t>.</a:t>
            </a:r>
            <a:r>
              <a:rPr lang="en-US" altLang="zh-CN" sz="1400" b="1" dirty="0" err="1">
                <a:solidFill>
                  <a:srgbClr val="AA3731"/>
                </a:solidFill>
                <a:effectLst/>
              </a:rPr>
              <a:t>Move</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333333"/>
                </a:solidFill>
                <a:effectLst/>
              </a:rPr>
              <a:t>        </a:t>
            </a:r>
            <a:r>
              <a:rPr lang="en-US" altLang="zh-CN" sz="1400" b="0" dirty="0" err="1">
                <a:solidFill>
                  <a:srgbClr val="7A3E9D"/>
                </a:solidFill>
                <a:effectLst/>
              </a:rPr>
              <a:t>executor</a:t>
            </a:r>
            <a:r>
              <a:rPr lang="en-US" altLang="zh-CN" sz="1400" b="0" dirty="0" err="1">
                <a:solidFill>
                  <a:srgbClr val="777777"/>
                </a:solidFill>
                <a:effectLst/>
              </a:rPr>
              <a:t>.</a:t>
            </a:r>
            <a:r>
              <a:rPr lang="en-US" altLang="zh-CN" sz="1400" b="1" dirty="0" err="1">
                <a:solidFill>
                  <a:srgbClr val="AA3731"/>
                </a:solidFill>
                <a:effectLst/>
              </a:rPr>
              <a:t>TurnLeft</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7A3E9D"/>
                </a:solidFill>
                <a:effectLst/>
              </a:rPr>
              <a:t>class</a:t>
            </a:r>
            <a:r>
              <a:rPr lang="en-US" altLang="zh-CN" sz="1400" b="0" dirty="0">
                <a:solidFill>
                  <a:srgbClr val="333333"/>
                </a:solidFill>
                <a:effectLst/>
              </a:rPr>
              <a:t> </a:t>
            </a:r>
            <a:r>
              <a:rPr lang="en-US" altLang="zh-CN" sz="1400" b="1" dirty="0" err="1">
                <a:solidFill>
                  <a:srgbClr val="7A3E9D"/>
                </a:solidFill>
                <a:effectLst/>
              </a:rPr>
              <a:t>TurnRightCommand</a:t>
            </a:r>
            <a:r>
              <a:rPr lang="en-US" altLang="zh-CN" sz="1400" b="0" dirty="0">
                <a:solidFill>
                  <a:srgbClr val="333333"/>
                </a:solidFill>
                <a:effectLst/>
              </a:rPr>
              <a:t> </a:t>
            </a:r>
            <a:r>
              <a:rPr lang="en-US" altLang="zh-CN" sz="1400" b="0" dirty="0">
                <a:solidFill>
                  <a:srgbClr val="7A3E9D"/>
                </a:solidFill>
                <a:effectLst/>
              </a:rPr>
              <a:t>final</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A3E9D"/>
                </a:solidFill>
                <a:effectLst/>
              </a:rPr>
              <a:t>public</a:t>
            </a:r>
            <a:r>
              <a:rPr lang="en-US" altLang="zh-CN" sz="1400" b="0" dirty="0">
                <a:solidFill>
                  <a:srgbClr val="333333"/>
                </a:solidFill>
                <a:effectLst/>
              </a:rPr>
              <a:t> </a:t>
            </a:r>
            <a:r>
              <a:rPr lang="en-US" altLang="zh-CN" sz="1400" b="1" dirty="0" err="1">
                <a:solidFill>
                  <a:srgbClr val="7A3E9D"/>
                </a:solidFill>
                <a:effectLst/>
              </a:rPr>
              <a:t>ICommand</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A3E9D"/>
                </a:solidFill>
                <a:effectLst/>
              </a:rPr>
              <a:t>public</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A3E9D"/>
                </a:solidFill>
                <a:effectLst/>
              </a:rPr>
              <a:t>void</a:t>
            </a:r>
            <a:r>
              <a:rPr lang="en-US" altLang="zh-CN" sz="1400" b="0" dirty="0">
                <a:solidFill>
                  <a:srgbClr val="333333"/>
                </a:solidFill>
                <a:effectLst/>
              </a:rPr>
              <a:t> </a:t>
            </a:r>
            <a:r>
              <a:rPr lang="en-US" altLang="zh-CN" sz="1400" b="1" dirty="0" err="1">
                <a:solidFill>
                  <a:srgbClr val="AA3731"/>
                </a:solidFill>
                <a:effectLst/>
              </a:rPr>
              <a:t>DoOperate</a:t>
            </a:r>
            <a:r>
              <a:rPr lang="en-US" altLang="zh-CN" sz="1400" b="0" dirty="0">
                <a:solidFill>
                  <a:srgbClr val="777777"/>
                </a:solidFill>
                <a:effectLst/>
              </a:rPr>
              <a:t>(</a:t>
            </a:r>
            <a:r>
              <a:rPr lang="en-US" altLang="zh-CN" sz="1400" b="1" dirty="0" err="1">
                <a:solidFill>
                  <a:srgbClr val="7A3E9D"/>
                </a:solidFill>
                <a:effectLst/>
              </a:rPr>
              <a:t>ExecutorImpl</a:t>
            </a:r>
            <a:r>
              <a:rPr lang="en-US" altLang="zh-CN" sz="1400" b="0" dirty="0">
                <a:solidFill>
                  <a:srgbClr val="4B69C6"/>
                </a:solidFill>
                <a:effectLst/>
              </a:rPr>
              <a:t>&amp;</a:t>
            </a:r>
            <a:r>
              <a:rPr lang="en-US" altLang="zh-CN" sz="1400" b="0" dirty="0">
                <a:solidFill>
                  <a:srgbClr val="333333"/>
                </a:solidFill>
                <a:effectLst/>
              </a:rPr>
              <a:t> </a:t>
            </a:r>
            <a:r>
              <a:rPr lang="en-US" altLang="zh-CN" sz="1400" b="0" dirty="0">
                <a:solidFill>
                  <a:srgbClr val="7A3E9D"/>
                </a:solidFill>
                <a:effectLst/>
              </a:rPr>
              <a:t>executor</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333333"/>
                </a:solidFill>
                <a:effectLst/>
              </a:rPr>
              <a:t> </a:t>
            </a:r>
            <a:r>
              <a:rPr lang="en-US" altLang="zh-CN" sz="1400" b="0" dirty="0">
                <a:solidFill>
                  <a:srgbClr val="4B69C6"/>
                </a:solidFill>
                <a:effectLst/>
              </a:rPr>
              <a:t>override</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executor</a:t>
            </a:r>
            <a:r>
              <a:rPr lang="en-US" altLang="zh-CN" sz="1400" b="0" dirty="0" err="1">
                <a:solidFill>
                  <a:srgbClr val="777777"/>
                </a:solidFill>
                <a:effectLst/>
              </a:rPr>
              <a:t>.</a:t>
            </a:r>
            <a:r>
              <a:rPr lang="en-US" altLang="zh-CN" sz="1400" b="1" dirty="0" err="1">
                <a:solidFill>
                  <a:srgbClr val="AA3731"/>
                </a:solidFill>
                <a:effectLst/>
              </a:rPr>
              <a:t>IsFast</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err="1">
                <a:solidFill>
                  <a:srgbClr val="7A3E9D"/>
                </a:solidFill>
                <a:effectLst/>
              </a:rPr>
              <a:t>executor</a:t>
            </a:r>
            <a:r>
              <a:rPr lang="en-US" altLang="zh-CN" sz="1400" b="0" dirty="0" err="1">
                <a:solidFill>
                  <a:srgbClr val="777777"/>
                </a:solidFill>
                <a:effectLst/>
              </a:rPr>
              <a:t>.</a:t>
            </a:r>
            <a:r>
              <a:rPr lang="en-US" altLang="zh-CN" sz="1400" b="1" dirty="0" err="1">
                <a:solidFill>
                  <a:srgbClr val="AA3731"/>
                </a:solidFill>
                <a:effectLst/>
              </a:rPr>
              <a:t>Move</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333333"/>
                </a:solidFill>
                <a:effectLst/>
              </a:rPr>
              <a:t>        </a:t>
            </a:r>
            <a:r>
              <a:rPr lang="en-US" altLang="zh-CN" sz="1400" b="0" dirty="0" err="1">
                <a:solidFill>
                  <a:srgbClr val="7A3E9D"/>
                </a:solidFill>
                <a:effectLst/>
              </a:rPr>
              <a:t>executor</a:t>
            </a:r>
            <a:r>
              <a:rPr lang="en-US" altLang="zh-CN" sz="1400" b="0" dirty="0" err="1">
                <a:solidFill>
                  <a:srgbClr val="777777"/>
                </a:solidFill>
                <a:effectLst/>
              </a:rPr>
              <a:t>.</a:t>
            </a:r>
            <a:r>
              <a:rPr lang="en-US" altLang="zh-CN" sz="1400" b="1" dirty="0" err="1">
                <a:solidFill>
                  <a:srgbClr val="AA3731"/>
                </a:solidFill>
                <a:effectLst/>
              </a:rPr>
              <a:t>TurnRight</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p:txBody>
      </p:sp>
      <p:cxnSp>
        <p:nvCxnSpPr>
          <p:cNvPr id="11" name="直接连接符 74">
            <a:extLst>
              <a:ext uri="{FF2B5EF4-FFF2-40B4-BE49-F238E27FC236}">
                <a16:creationId xmlns:a16="http://schemas.microsoft.com/office/drawing/2014/main" id="{545D286A-E34B-46D5-A3AB-19D928A00C76}"/>
              </a:ext>
            </a:extLst>
          </p:cNvPr>
          <p:cNvCxnSpPr>
            <a:cxnSpLocks/>
          </p:cNvCxnSpPr>
          <p:nvPr/>
        </p:nvCxnSpPr>
        <p:spPr bwMode="auto">
          <a:xfrm>
            <a:off x="6356150" y="921019"/>
            <a:ext cx="0" cy="5262979"/>
          </a:xfrm>
          <a:prstGeom prst="line">
            <a:avLst/>
          </a:prstGeom>
          <a:ln>
            <a:solidFill>
              <a:srgbClr val="C00000"/>
            </a:solidFill>
            <a:prstDash val="lgDash"/>
          </a:ln>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F6CB975D-73C6-477A-B698-0E92F96DC07D}"/>
              </a:ext>
            </a:extLst>
          </p:cNvPr>
          <p:cNvSpPr txBox="1"/>
          <p:nvPr/>
        </p:nvSpPr>
        <p:spPr>
          <a:xfrm>
            <a:off x="6470494" y="865264"/>
            <a:ext cx="5237768" cy="5478423"/>
          </a:xfrm>
          <a:prstGeom prst="rect">
            <a:avLst/>
          </a:prstGeom>
          <a:solidFill>
            <a:schemeClr val="bg1">
              <a:lumMod val="85000"/>
            </a:schemeClr>
          </a:solidFill>
        </p:spPr>
        <p:txBody>
          <a:bodyPr wrap="square">
            <a:spAutoFit/>
          </a:bodyPr>
          <a:lstStyle/>
          <a:p>
            <a:r>
              <a:rPr lang="en-US" altLang="zh-CN" sz="1400" b="0" dirty="0">
                <a:solidFill>
                  <a:srgbClr val="7A3E9D"/>
                </a:solidFill>
                <a:effectLst/>
              </a:rPr>
              <a:t>void</a:t>
            </a:r>
            <a:r>
              <a:rPr lang="en-US" altLang="zh-CN" sz="1400" b="0" dirty="0">
                <a:solidFill>
                  <a:srgbClr val="333333"/>
                </a:solidFill>
                <a:effectLst/>
              </a:rPr>
              <a:t> </a:t>
            </a:r>
            <a:r>
              <a:rPr lang="en-US" altLang="zh-CN" sz="1400" b="1" dirty="0" err="1">
                <a:solidFill>
                  <a:srgbClr val="7A3E9D"/>
                </a:solidFill>
                <a:effectLst/>
              </a:rPr>
              <a:t>ExecutorImpl</a:t>
            </a:r>
            <a:r>
              <a:rPr lang="en-US" altLang="zh-CN" sz="1400" b="0" dirty="0">
                <a:solidFill>
                  <a:srgbClr val="777777"/>
                </a:solidFill>
                <a:effectLst/>
              </a:rPr>
              <a:t>::</a:t>
            </a:r>
            <a:r>
              <a:rPr lang="en-US" altLang="zh-CN" sz="1400" b="1" dirty="0">
                <a:solidFill>
                  <a:srgbClr val="AA3731"/>
                </a:solidFill>
                <a:effectLst/>
              </a:rPr>
              <a:t>Move</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4B69C6"/>
                </a:solidFill>
                <a:effectLst/>
              </a:rPr>
              <a:t>noexcept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E</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x</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a:t>
            </a:r>
          </a:p>
          <a:p>
            <a:r>
              <a:rPr lang="en-US" altLang="zh-CN" sz="1400" b="0" dirty="0">
                <a:solidFill>
                  <a:srgbClr val="777777"/>
                </a:solidFill>
                <a:effectLst/>
              </a:rPr>
              <a:t>}</a:t>
            </a:r>
            <a:br>
              <a:rPr lang="en-US" altLang="zh-CN" sz="1400" b="0" dirty="0">
                <a:solidFill>
                  <a:srgbClr val="333333"/>
                </a:solidFill>
                <a:effectLst/>
              </a:rPr>
            </a:br>
            <a:r>
              <a:rPr lang="en-US" altLang="zh-CN" sz="1400" b="0" dirty="0">
                <a:solidFill>
                  <a:srgbClr val="7A3E9D"/>
                </a:solidFill>
                <a:effectLst/>
              </a:rPr>
              <a:t>void</a:t>
            </a:r>
            <a:r>
              <a:rPr lang="en-US" altLang="zh-CN" sz="1400" b="0" dirty="0">
                <a:solidFill>
                  <a:srgbClr val="333333"/>
                </a:solidFill>
                <a:effectLst/>
              </a:rPr>
              <a:t> </a:t>
            </a:r>
            <a:r>
              <a:rPr lang="en-US" altLang="zh-CN" sz="1400" b="1" dirty="0" err="1">
                <a:solidFill>
                  <a:srgbClr val="7A3E9D"/>
                </a:solidFill>
                <a:effectLst/>
              </a:rPr>
              <a:t>ExecutorImpl</a:t>
            </a:r>
            <a:r>
              <a:rPr lang="en-US" altLang="zh-CN" sz="1400" b="0" dirty="0">
                <a:solidFill>
                  <a:srgbClr val="777777"/>
                </a:solidFill>
                <a:effectLst/>
              </a:rPr>
              <a:t>::</a:t>
            </a:r>
            <a:r>
              <a:rPr lang="en-US" altLang="zh-CN" sz="1400" b="1" dirty="0" err="1">
                <a:solidFill>
                  <a:srgbClr val="AA3731"/>
                </a:solidFill>
                <a:effectLst/>
              </a:rPr>
              <a:t>TurnLeft</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4B69C6"/>
                </a:solidFill>
                <a:effectLst/>
              </a:rPr>
              <a:t>noexcept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E</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N</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else</a:t>
            </a:r>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N</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a:t>
            </a:r>
          </a:p>
          <a:p>
            <a:r>
              <a:rPr lang="en-US" altLang="zh-CN" sz="1400" b="0" dirty="0">
                <a:solidFill>
                  <a:srgbClr val="777777"/>
                </a:solidFill>
                <a:effectLst/>
              </a:rPr>
              <a:t>}</a:t>
            </a:r>
            <a:br>
              <a:rPr lang="en-US" altLang="zh-CN" sz="1400" b="0" dirty="0">
                <a:solidFill>
                  <a:srgbClr val="333333"/>
                </a:solidFill>
                <a:effectLst/>
              </a:rPr>
            </a:br>
            <a:r>
              <a:rPr lang="en-US" altLang="zh-CN" sz="1400" b="0" dirty="0">
                <a:solidFill>
                  <a:srgbClr val="7A3E9D"/>
                </a:solidFill>
                <a:effectLst/>
              </a:rPr>
              <a:t>void</a:t>
            </a:r>
            <a:r>
              <a:rPr lang="en-US" altLang="zh-CN" sz="1400" b="0" dirty="0">
                <a:solidFill>
                  <a:srgbClr val="333333"/>
                </a:solidFill>
                <a:effectLst/>
              </a:rPr>
              <a:t> </a:t>
            </a:r>
            <a:r>
              <a:rPr lang="en-US" altLang="zh-CN" sz="1400" b="1" dirty="0" err="1">
                <a:solidFill>
                  <a:srgbClr val="7A3E9D"/>
                </a:solidFill>
                <a:effectLst/>
              </a:rPr>
              <a:t>ExecutorImpl</a:t>
            </a:r>
            <a:r>
              <a:rPr lang="en-US" altLang="zh-CN" sz="1400" b="0" dirty="0">
                <a:solidFill>
                  <a:srgbClr val="777777"/>
                </a:solidFill>
                <a:effectLst/>
              </a:rPr>
              <a:t>::</a:t>
            </a:r>
            <a:r>
              <a:rPr lang="en-US" altLang="zh-CN" sz="1400" b="1" dirty="0" err="1">
                <a:solidFill>
                  <a:srgbClr val="AA3731"/>
                </a:solidFill>
                <a:effectLst/>
              </a:rPr>
              <a:t>TurnRight</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4B69C6"/>
                </a:solidFill>
                <a:effectLst/>
              </a:rPr>
              <a:t>noexcept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E</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S</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else</a:t>
            </a:r>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S</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a:t>
            </a:r>
          </a:p>
          <a:p>
            <a:r>
              <a:rPr lang="en-US" altLang="zh-CN" sz="1400" b="0" dirty="0">
                <a:solidFill>
                  <a:srgbClr val="777777"/>
                </a:solidFill>
                <a:effectLst/>
              </a:rPr>
              <a:t>}</a:t>
            </a:r>
          </a:p>
          <a:p>
            <a:endParaRPr lang="en-US" altLang="zh-CN" sz="1400" b="0" dirty="0">
              <a:solidFill>
                <a:srgbClr val="777777"/>
              </a:solidFill>
              <a:effectLst/>
            </a:endParaRPr>
          </a:p>
          <a:p>
            <a:r>
              <a:rPr lang="en-US" altLang="zh-CN" sz="1400" b="0" dirty="0">
                <a:solidFill>
                  <a:srgbClr val="7A3E9D"/>
                </a:solidFill>
                <a:effectLst/>
              </a:rPr>
              <a:t>bool</a:t>
            </a:r>
            <a:r>
              <a:rPr lang="en-US" altLang="zh-CN" sz="1400" b="0" dirty="0">
                <a:solidFill>
                  <a:srgbClr val="333333"/>
                </a:solidFill>
                <a:effectLst/>
              </a:rPr>
              <a:t> </a:t>
            </a:r>
            <a:r>
              <a:rPr lang="en-US" altLang="zh-CN" sz="1400" b="1" dirty="0" err="1">
                <a:solidFill>
                  <a:srgbClr val="7A3E9D"/>
                </a:solidFill>
                <a:effectLst/>
              </a:rPr>
              <a:t>ExecutorImpl</a:t>
            </a:r>
            <a:r>
              <a:rPr lang="en-US" altLang="zh-CN" sz="1400" b="0" dirty="0">
                <a:solidFill>
                  <a:srgbClr val="777777"/>
                </a:solidFill>
                <a:effectLst/>
              </a:rPr>
              <a:t>::</a:t>
            </a:r>
            <a:r>
              <a:rPr lang="en-US" altLang="zh-CN" sz="1400" b="1" dirty="0" err="1">
                <a:solidFill>
                  <a:srgbClr val="AA3731"/>
                </a:solidFill>
                <a:effectLst/>
              </a:rPr>
              <a:t>IsFast</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err="1">
                <a:solidFill>
                  <a:srgbClr val="4B69C6"/>
                </a:solidFill>
                <a:effectLst/>
              </a:rPr>
              <a:t>noexcept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return</a:t>
            </a:r>
            <a:r>
              <a:rPr lang="en-US" altLang="zh-CN" sz="1400" b="0" dirty="0">
                <a:solidFill>
                  <a:srgbClr val="333333"/>
                </a:solidFill>
                <a:effectLst/>
              </a:rPr>
              <a:t> </a:t>
            </a:r>
            <a:r>
              <a:rPr lang="en-US" altLang="zh-CN" sz="1400" b="0" dirty="0">
                <a:solidFill>
                  <a:srgbClr val="7A3E9D"/>
                </a:solidFill>
                <a:effectLst/>
              </a:rPr>
              <a:t>fast</a:t>
            </a:r>
            <a:r>
              <a:rPr lang="en-US" altLang="zh-CN" sz="1400" b="0" dirty="0">
                <a:solidFill>
                  <a:srgbClr val="777777"/>
                </a:solidFill>
                <a:effectLst/>
              </a:rPr>
              <a:t>;</a:t>
            </a:r>
            <a:endParaRPr lang="en-US" altLang="zh-CN" sz="1400" b="0" dirty="0">
              <a:solidFill>
                <a:srgbClr val="333333"/>
              </a:solidFill>
              <a:effectLst/>
            </a:endParaRPr>
          </a:p>
          <a:p>
            <a:r>
              <a:rPr lang="en-US" altLang="zh-CN" sz="1400" dirty="0">
                <a:solidFill>
                  <a:srgbClr val="333333"/>
                </a:solidFill>
              </a:rPr>
              <a:t>}</a:t>
            </a:r>
            <a:endParaRPr lang="en-US" altLang="zh-CN" sz="1400" b="0" dirty="0">
              <a:solidFill>
                <a:srgbClr val="333333"/>
              </a:solidFill>
              <a:effectLst/>
            </a:endParaRPr>
          </a:p>
        </p:txBody>
      </p:sp>
      <p:sp>
        <p:nvSpPr>
          <p:cNvPr id="20" name="文本框 19">
            <a:extLst>
              <a:ext uri="{FF2B5EF4-FFF2-40B4-BE49-F238E27FC236}">
                <a16:creationId xmlns:a16="http://schemas.microsoft.com/office/drawing/2014/main" id="{F5B84E37-173C-4DA3-9BF5-773D245C8AC8}"/>
              </a:ext>
            </a:extLst>
          </p:cNvPr>
          <p:cNvSpPr txBox="1"/>
          <p:nvPr/>
        </p:nvSpPr>
        <p:spPr>
          <a:xfrm>
            <a:off x="3151811" y="2362082"/>
            <a:ext cx="3147167" cy="882165"/>
          </a:xfrm>
          <a:prstGeom prst="rect">
            <a:avLst/>
          </a:prstGeom>
          <a:noFill/>
        </p:spPr>
        <p:txBody>
          <a:bodyPr wrap="square">
            <a:spAutoFit/>
          </a:bodyPr>
          <a:lstStyle/>
          <a:p>
            <a:pPr marL="0" indent="0">
              <a:lnSpc>
                <a:spcPct val="150000"/>
              </a:lnSpc>
              <a:buNone/>
            </a:pPr>
            <a:r>
              <a:rPr lang="en-US" altLang="zh-CN" dirty="0">
                <a:latin typeface="方正兰亭黑简体" panose="02000000000000000000" pitchFamily="2" charset="-122"/>
                <a:ea typeface="方正兰亭黑简体" panose="02000000000000000000" pitchFamily="2" charset="-122"/>
              </a:rPr>
              <a:t>Command</a:t>
            </a:r>
            <a:r>
              <a:rPr lang="zh-CN" altLang="en-US" dirty="0">
                <a:latin typeface="方正兰亭黑简体" panose="02000000000000000000" pitchFamily="2" charset="-122"/>
                <a:ea typeface="方正兰亭黑简体" panose="02000000000000000000" pitchFamily="2" charset="-122"/>
              </a:rPr>
              <a:t>依赖的是</a:t>
            </a:r>
            <a:r>
              <a:rPr lang="en-US" altLang="zh-CN" sz="1800" b="0" dirty="0" err="1">
                <a:effectLst/>
                <a:latin typeface="方正兰亭黑简体" panose="02000000000000000000" pitchFamily="2" charset="-122"/>
                <a:ea typeface="方正兰亭黑简体" panose="02000000000000000000" pitchFamily="2" charset="-122"/>
              </a:rPr>
              <a:t>ExecutorImpl</a:t>
            </a:r>
            <a:r>
              <a:rPr lang="zh-CN" altLang="en-US" sz="1800" b="0" dirty="0">
                <a:effectLst/>
                <a:latin typeface="方正兰亭黑简体" panose="02000000000000000000" pitchFamily="2" charset="-122"/>
                <a:ea typeface="方正兰亭黑简体" panose="02000000000000000000" pitchFamily="2" charset="-122"/>
              </a:rPr>
              <a:t>的车状态数据</a:t>
            </a:r>
            <a:endParaRPr lang="zh-CN" altLang="en-US" b="0" dirty="0">
              <a:latin typeface="方正兰亭黑简体" panose="02000000000000000000" pitchFamily="2" charset="-122"/>
              <a:ea typeface="方正兰亭黑简体" panose="02000000000000000000" pitchFamily="2" charset="-122"/>
            </a:endParaRPr>
          </a:p>
        </p:txBody>
      </p:sp>
      <p:sp>
        <p:nvSpPr>
          <p:cNvPr id="21" name="圆角矩形 13">
            <a:extLst>
              <a:ext uri="{FF2B5EF4-FFF2-40B4-BE49-F238E27FC236}">
                <a16:creationId xmlns:a16="http://schemas.microsoft.com/office/drawing/2014/main" id="{47866747-8218-4C38-AA4E-1B107299D222}"/>
              </a:ext>
            </a:extLst>
          </p:cNvPr>
          <p:cNvSpPr/>
          <p:nvPr/>
        </p:nvSpPr>
        <p:spPr bwMode="auto">
          <a:xfrm>
            <a:off x="1825448" y="2255061"/>
            <a:ext cx="748937" cy="333444"/>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
        <p:nvSpPr>
          <p:cNvPr id="22" name="圆角矩形 13">
            <a:extLst>
              <a:ext uri="{FF2B5EF4-FFF2-40B4-BE49-F238E27FC236}">
                <a16:creationId xmlns:a16="http://schemas.microsoft.com/office/drawing/2014/main" id="{22C70B70-036B-4722-BAEE-5C9D867A71EC}"/>
              </a:ext>
            </a:extLst>
          </p:cNvPr>
          <p:cNvSpPr/>
          <p:nvPr/>
        </p:nvSpPr>
        <p:spPr bwMode="auto">
          <a:xfrm>
            <a:off x="1603379" y="2803163"/>
            <a:ext cx="971006" cy="441083"/>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
        <p:nvSpPr>
          <p:cNvPr id="23" name="圆角矩形 13">
            <a:extLst>
              <a:ext uri="{FF2B5EF4-FFF2-40B4-BE49-F238E27FC236}">
                <a16:creationId xmlns:a16="http://schemas.microsoft.com/office/drawing/2014/main" id="{6DA1B77F-E9CE-4864-A914-B23C59B08FE2}"/>
              </a:ext>
            </a:extLst>
          </p:cNvPr>
          <p:cNvSpPr/>
          <p:nvPr/>
        </p:nvSpPr>
        <p:spPr bwMode="auto">
          <a:xfrm>
            <a:off x="1785764" y="4736935"/>
            <a:ext cx="748937" cy="333444"/>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
        <p:nvSpPr>
          <p:cNvPr id="24" name="圆角矩形 13">
            <a:extLst>
              <a:ext uri="{FF2B5EF4-FFF2-40B4-BE49-F238E27FC236}">
                <a16:creationId xmlns:a16="http://schemas.microsoft.com/office/drawing/2014/main" id="{1D68E5CC-777F-47AC-B3CC-93BDCF9FB9F4}"/>
              </a:ext>
            </a:extLst>
          </p:cNvPr>
          <p:cNvSpPr/>
          <p:nvPr/>
        </p:nvSpPr>
        <p:spPr bwMode="auto">
          <a:xfrm>
            <a:off x="1603379" y="5587642"/>
            <a:ext cx="1129311" cy="333444"/>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
        <p:nvSpPr>
          <p:cNvPr id="25" name="圆角矩形 13">
            <a:extLst>
              <a:ext uri="{FF2B5EF4-FFF2-40B4-BE49-F238E27FC236}">
                <a16:creationId xmlns:a16="http://schemas.microsoft.com/office/drawing/2014/main" id="{1B3D8635-3689-4DDE-ADCB-A11368E6A48E}"/>
              </a:ext>
            </a:extLst>
          </p:cNvPr>
          <p:cNvSpPr/>
          <p:nvPr/>
        </p:nvSpPr>
        <p:spPr bwMode="auto">
          <a:xfrm>
            <a:off x="8015927" y="876366"/>
            <a:ext cx="748937" cy="333444"/>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
        <p:nvSpPr>
          <p:cNvPr id="26" name="圆角矩形 13">
            <a:extLst>
              <a:ext uri="{FF2B5EF4-FFF2-40B4-BE49-F238E27FC236}">
                <a16:creationId xmlns:a16="http://schemas.microsoft.com/office/drawing/2014/main" id="{98E40FDA-F2B9-4B1B-8FED-CE85E490A84D}"/>
              </a:ext>
            </a:extLst>
          </p:cNvPr>
          <p:cNvSpPr/>
          <p:nvPr/>
        </p:nvSpPr>
        <p:spPr bwMode="auto">
          <a:xfrm>
            <a:off x="8015927" y="2088339"/>
            <a:ext cx="987862" cy="333444"/>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
        <p:nvSpPr>
          <p:cNvPr id="27" name="圆角矩形 13">
            <a:extLst>
              <a:ext uri="{FF2B5EF4-FFF2-40B4-BE49-F238E27FC236}">
                <a16:creationId xmlns:a16="http://schemas.microsoft.com/office/drawing/2014/main" id="{34490840-0BEC-4C19-987F-D04D14DF2E43}"/>
              </a:ext>
            </a:extLst>
          </p:cNvPr>
          <p:cNvSpPr/>
          <p:nvPr/>
        </p:nvSpPr>
        <p:spPr bwMode="auto">
          <a:xfrm>
            <a:off x="8022916" y="3644858"/>
            <a:ext cx="1089553" cy="333444"/>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
        <p:nvSpPr>
          <p:cNvPr id="28" name="圆角矩形 13">
            <a:extLst>
              <a:ext uri="{FF2B5EF4-FFF2-40B4-BE49-F238E27FC236}">
                <a16:creationId xmlns:a16="http://schemas.microsoft.com/office/drawing/2014/main" id="{F20B3DD3-3380-4F31-96D0-E5DA56303C04}"/>
              </a:ext>
            </a:extLst>
          </p:cNvPr>
          <p:cNvSpPr/>
          <p:nvPr/>
        </p:nvSpPr>
        <p:spPr bwMode="auto">
          <a:xfrm>
            <a:off x="8022916" y="5317851"/>
            <a:ext cx="748937" cy="333444"/>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Tree>
    <p:extLst>
      <p:ext uri="{BB962C8B-B14F-4D97-AF65-F5344CB8AC3E}">
        <p14:creationId xmlns:p14="http://schemas.microsoft.com/office/powerpoint/2010/main" val="298675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randombar(horizontal)">
                                      <p:cBhvr>
                                        <p:cTn id="10" dur="500"/>
                                        <p:tgtEl>
                                          <p:spTgt spid="2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randombar(horizontal)">
                                      <p:cBhvr>
                                        <p:cTn id="13" dur="500"/>
                                        <p:tgtEl>
                                          <p:spTgt spid="2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randombar(horizontal)">
                                      <p:cBhvr>
                                        <p:cTn id="16" dur="500"/>
                                        <p:tgtEl>
                                          <p:spTgt spid="24"/>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randombar(horizontal)">
                                      <p:cBhvr>
                                        <p:cTn id="19" dur="500"/>
                                        <p:tgtEl>
                                          <p:spTgt spid="25"/>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randombar(horizontal)">
                                      <p:cBhvr>
                                        <p:cTn id="22" dur="500"/>
                                        <p:tgtEl>
                                          <p:spTgt spid="26"/>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randombar(horizontal)">
                                      <p:cBhvr>
                                        <p:cTn id="25" dur="500"/>
                                        <p:tgtEl>
                                          <p:spTgt spid="27"/>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randombar(horizontal)">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1000"/>
                                        <p:tgtEl>
                                          <p:spTgt spid="20"/>
                                        </p:tgtEl>
                                      </p:cBhvr>
                                    </p:animEffect>
                                    <p:anim calcmode="lin" valueType="num">
                                      <p:cBhvr>
                                        <p:cTn id="34" dur="1000" fill="hold"/>
                                        <p:tgtEl>
                                          <p:spTgt spid="20"/>
                                        </p:tgtEl>
                                        <p:attrNameLst>
                                          <p:attrName>ppt_x</p:attrName>
                                        </p:attrNameLst>
                                      </p:cBhvr>
                                      <p:tavLst>
                                        <p:tav tm="0">
                                          <p:val>
                                            <p:strVal val="#ppt_x"/>
                                          </p:val>
                                        </p:tav>
                                        <p:tav tm="100000">
                                          <p:val>
                                            <p:strVal val="#ppt_x"/>
                                          </p:val>
                                        </p:tav>
                                      </p:tavLst>
                                    </p:anim>
                                    <p:anim calcmode="lin" valueType="num">
                                      <p:cBhvr>
                                        <p:cTn id="3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animBg="1"/>
      <p:bldP spid="23" grpId="0" animBg="1"/>
      <p:bldP spid="24" grpId="0" animBg="1"/>
      <p:bldP spid="25" grpId="0" animBg="1"/>
      <p:bldP spid="26"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31837" y="204477"/>
            <a:ext cx="10728325" cy="485982"/>
          </a:xfrm>
        </p:spPr>
        <p:txBody>
          <a:bodyPr>
            <a:normAutofit fontScale="90000"/>
          </a:bodyPr>
          <a:lstStyle/>
          <a:p>
            <a:r>
              <a:rPr lang="zh-CN" altLang="en-US" dirty="0"/>
              <a:t>面向对象编程：解耦循环依赖，封装抽离</a:t>
            </a:r>
            <a:r>
              <a:rPr lang="en-US" altLang="zh-CN" dirty="0" err="1"/>
              <a:t>ExecutorImpl</a:t>
            </a:r>
            <a:r>
              <a:rPr lang="zh-CN" altLang="en-US" dirty="0"/>
              <a:t>状态数据</a:t>
            </a:r>
          </a:p>
        </p:txBody>
      </p:sp>
      <p:sp>
        <p:nvSpPr>
          <p:cNvPr id="4" name="文本占位符 3">
            <a:extLst>
              <a:ext uri="{FF2B5EF4-FFF2-40B4-BE49-F238E27FC236}">
                <a16:creationId xmlns:a16="http://schemas.microsoft.com/office/drawing/2014/main" id="{8F2E5424-DBF1-48D5-AA73-EA343B0C66A1}"/>
              </a:ext>
            </a:extLst>
          </p:cNvPr>
          <p:cNvSpPr>
            <a:spLocks noGrp="1"/>
          </p:cNvSpPr>
          <p:nvPr>
            <p:ph type="body" sz="quarter" idx="10"/>
          </p:nvPr>
        </p:nvSpPr>
        <p:spPr>
          <a:xfrm>
            <a:off x="643596" y="559590"/>
            <a:ext cx="10728326" cy="485983"/>
          </a:xfrm>
        </p:spPr>
        <p:txBody>
          <a:bodyPr/>
          <a:lstStyle/>
          <a:p>
            <a:pPr marL="0" indent="0">
              <a:buNone/>
            </a:pPr>
            <a:r>
              <a:rPr lang="zh-CN" altLang="en-US" dirty="0"/>
              <a:t>创建</a:t>
            </a:r>
            <a:r>
              <a:rPr lang="en-US" altLang="zh-CN" dirty="0" err="1"/>
              <a:t>src</a:t>
            </a:r>
            <a:r>
              <a:rPr lang="en-US" altLang="zh-CN" dirty="0"/>
              <a:t>/PoseHandler.hpp			   </a:t>
            </a:r>
            <a:r>
              <a:rPr lang="zh-CN" altLang="en-US" dirty="0"/>
              <a:t>创建</a:t>
            </a:r>
            <a:r>
              <a:rPr lang="en-US" altLang="zh-CN" dirty="0" err="1"/>
              <a:t>src</a:t>
            </a:r>
            <a:r>
              <a:rPr lang="en-US" altLang="zh-CN" dirty="0"/>
              <a:t>/PoseHandler.cpp</a:t>
            </a:r>
            <a:endParaRPr lang="zh-CN" altLang="en-US" dirty="0"/>
          </a:p>
          <a:p>
            <a:pPr marL="0" indent="0">
              <a:buNone/>
            </a:pPr>
            <a:endParaRPr lang="zh-CN" altLang="en-US" dirty="0"/>
          </a:p>
          <a:p>
            <a:pPr marL="0" indent="0">
              <a:buNone/>
            </a:pPr>
            <a:endParaRPr lang="zh-CN" altLang="en-US" dirty="0"/>
          </a:p>
        </p:txBody>
      </p:sp>
      <p:sp>
        <p:nvSpPr>
          <p:cNvPr id="6" name="文本框 5">
            <a:extLst>
              <a:ext uri="{FF2B5EF4-FFF2-40B4-BE49-F238E27FC236}">
                <a16:creationId xmlns:a16="http://schemas.microsoft.com/office/drawing/2014/main" id="{7D66F605-8B28-4377-8541-D96DA0CD9F3C}"/>
              </a:ext>
            </a:extLst>
          </p:cNvPr>
          <p:cNvSpPr txBox="1"/>
          <p:nvPr/>
        </p:nvSpPr>
        <p:spPr>
          <a:xfrm>
            <a:off x="717167" y="1049983"/>
            <a:ext cx="5378832" cy="5262979"/>
          </a:xfrm>
          <a:prstGeom prst="rect">
            <a:avLst/>
          </a:prstGeom>
          <a:solidFill>
            <a:schemeClr val="bg1">
              <a:lumMod val="85000"/>
            </a:schemeClr>
          </a:solidFill>
        </p:spPr>
        <p:txBody>
          <a:bodyPr wrap="square">
            <a:spAutoFit/>
          </a:bodyPr>
          <a:lstStyle/>
          <a:p>
            <a:r>
              <a:rPr lang="en-US" altLang="zh-CN" sz="1400" b="0" dirty="0">
                <a:solidFill>
                  <a:srgbClr val="777777"/>
                </a:solidFill>
                <a:effectLst/>
              </a:rPr>
              <a:t>#</a:t>
            </a:r>
            <a:r>
              <a:rPr lang="en-US" altLang="zh-CN" sz="1400" b="0" dirty="0">
                <a:solidFill>
                  <a:srgbClr val="4B69C6"/>
                </a:solidFill>
                <a:effectLst/>
              </a:rPr>
              <a:t>pragma</a:t>
            </a:r>
            <a:r>
              <a:rPr lang="en-US" altLang="zh-CN" sz="1400" b="0" dirty="0">
                <a:solidFill>
                  <a:srgbClr val="333333"/>
                </a:solidFill>
                <a:effectLst/>
              </a:rPr>
              <a:t> once</a:t>
            </a:r>
            <a:br>
              <a:rPr lang="en-US" altLang="zh-CN" sz="1400" b="0" dirty="0">
                <a:solidFill>
                  <a:srgbClr val="333333"/>
                </a:solidFill>
                <a:effectLst/>
              </a:rPr>
            </a:br>
            <a:r>
              <a:rPr lang="en-US" altLang="zh-CN" sz="1400" b="0" dirty="0">
                <a:solidFill>
                  <a:srgbClr val="777777"/>
                </a:solidFill>
                <a:effectLst/>
              </a:rPr>
              <a:t>#</a:t>
            </a:r>
            <a:r>
              <a:rPr lang="en-US" altLang="zh-CN" sz="1400" b="0" dirty="0">
                <a:solidFill>
                  <a:srgbClr val="4B69C6"/>
                </a:solidFill>
                <a:effectLst/>
              </a:rPr>
              <a:t>include</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Executor.hpp</a:t>
            </a:r>
            <a:r>
              <a:rPr lang="en-US" altLang="zh-CN" sz="1400" b="0" dirty="0">
                <a:solidFill>
                  <a:srgbClr val="777777"/>
                </a:solidFill>
                <a:effectLst/>
              </a:rPr>
              <a:t>"</a:t>
            </a:r>
            <a:br>
              <a:rPr lang="en-US" altLang="zh-CN" sz="1400" b="0" dirty="0">
                <a:solidFill>
                  <a:srgbClr val="333333"/>
                </a:solidFill>
                <a:effectLst/>
              </a:rPr>
            </a:br>
            <a:r>
              <a:rPr lang="en-US" altLang="zh-CN" sz="1400" b="0" dirty="0">
                <a:solidFill>
                  <a:srgbClr val="7A3E9D"/>
                </a:solidFill>
                <a:effectLst/>
              </a:rPr>
              <a:t>namespace</a:t>
            </a:r>
            <a:r>
              <a:rPr lang="en-US" altLang="zh-CN" sz="1400" b="0" dirty="0">
                <a:solidFill>
                  <a:srgbClr val="333333"/>
                </a:solidFill>
                <a:effectLst/>
              </a:rPr>
              <a:t> </a:t>
            </a:r>
            <a:r>
              <a:rPr lang="en-US" altLang="zh-CN" sz="1400" b="1" dirty="0" err="1">
                <a:solidFill>
                  <a:srgbClr val="7A3E9D"/>
                </a:solidFill>
                <a:effectLst/>
              </a:rPr>
              <a:t>adas</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A3E9D"/>
                </a:solidFill>
                <a:effectLst/>
              </a:rPr>
              <a:t>class</a:t>
            </a:r>
            <a:r>
              <a:rPr lang="en-US" altLang="zh-CN" sz="1400" b="0" dirty="0">
                <a:solidFill>
                  <a:srgbClr val="333333"/>
                </a:solidFill>
                <a:effectLst/>
              </a:rPr>
              <a:t> </a:t>
            </a:r>
            <a:r>
              <a:rPr lang="en-US" altLang="zh-CN" sz="1400" b="1" dirty="0" err="1">
                <a:solidFill>
                  <a:srgbClr val="7A3E9D"/>
                </a:solidFill>
                <a:effectLst/>
              </a:rPr>
              <a:t>PoseHandler</a:t>
            </a:r>
            <a:r>
              <a:rPr lang="en-US" altLang="zh-CN" sz="1400" b="0" dirty="0">
                <a:solidFill>
                  <a:srgbClr val="333333"/>
                </a:solidFill>
                <a:effectLst/>
              </a:rPr>
              <a:t> </a:t>
            </a:r>
            <a:r>
              <a:rPr lang="en-US" altLang="zh-CN" sz="1400" b="0" dirty="0">
                <a:solidFill>
                  <a:srgbClr val="7A3E9D"/>
                </a:solidFill>
                <a:effectLst/>
              </a:rPr>
              <a:t>final</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A3E9D"/>
                </a:solidFill>
                <a:effectLst/>
              </a:rPr>
              <a:t>public</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1" dirty="0" err="1">
                <a:solidFill>
                  <a:srgbClr val="AA3731"/>
                </a:solidFill>
                <a:effectLst/>
              </a:rPr>
              <a:t>PoseHandler</a:t>
            </a:r>
            <a:r>
              <a:rPr lang="en-US" altLang="zh-CN" sz="1400" b="0" dirty="0">
                <a:solidFill>
                  <a:srgbClr val="777777"/>
                </a:solidFill>
                <a:effectLst/>
              </a:rPr>
              <a:t>(</a:t>
            </a:r>
            <a:r>
              <a:rPr lang="en-US" altLang="zh-CN" sz="1400" b="0" dirty="0">
                <a:solidFill>
                  <a:srgbClr val="4B69C6"/>
                </a:solidFill>
                <a:effectLst/>
              </a:rPr>
              <a:t>const</a:t>
            </a:r>
            <a:r>
              <a:rPr lang="en-US" altLang="zh-CN" sz="1400" b="0" dirty="0">
                <a:solidFill>
                  <a:srgbClr val="333333"/>
                </a:solidFill>
                <a:effectLst/>
              </a:rPr>
              <a:t> </a:t>
            </a:r>
            <a:r>
              <a:rPr lang="en-US" altLang="zh-CN" sz="1400" b="1" dirty="0">
                <a:solidFill>
                  <a:srgbClr val="7A3E9D"/>
                </a:solidFill>
                <a:effectLst/>
              </a:rPr>
              <a:t>Pose</a:t>
            </a:r>
            <a:r>
              <a:rPr lang="en-US" altLang="zh-CN" sz="1400" b="0" dirty="0">
                <a:solidFill>
                  <a:srgbClr val="4B69C6"/>
                </a:solidFill>
                <a:effectLst/>
              </a:rPr>
              <a:t>&amp;</a:t>
            </a:r>
            <a:r>
              <a:rPr lang="en-US" altLang="zh-CN" sz="1400" b="0" dirty="0">
                <a:solidFill>
                  <a:srgbClr val="333333"/>
                </a:solidFill>
                <a:effectLst/>
              </a:rPr>
              <a:t> </a:t>
            </a:r>
            <a:r>
              <a:rPr lang="en-US" altLang="zh-CN" sz="1400" b="0" dirty="0">
                <a:solidFill>
                  <a:srgbClr val="7A3E9D"/>
                </a:solidFill>
                <a:effectLst/>
              </a:rPr>
              <a:t>pose</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777777"/>
                </a:solidFill>
                <a:effectLst/>
              </a:rPr>
              <a:t>;</a:t>
            </a:r>
            <a:br>
              <a:rPr lang="en-US" altLang="zh-CN" sz="1400" b="0" dirty="0">
                <a:solidFill>
                  <a:srgbClr val="333333"/>
                </a:solidFill>
                <a:effectLst/>
              </a:rPr>
            </a:br>
            <a:r>
              <a:rPr lang="en-US" altLang="zh-CN" sz="1400" b="0" dirty="0">
                <a:solidFill>
                  <a:srgbClr val="333333"/>
                </a:solidFill>
                <a:effectLst/>
              </a:rPr>
              <a:t>    </a:t>
            </a:r>
            <a:r>
              <a:rPr lang="en-US" altLang="zh-CN" sz="1400" b="1" dirty="0" err="1">
                <a:solidFill>
                  <a:srgbClr val="AA3731"/>
                </a:solidFill>
                <a:effectLst/>
              </a:rPr>
              <a:t>PoseHandler</a:t>
            </a:r>
            <a:r>
              <a:rPr lang="en-US" altLang="zh-CN" sz="1400" b="0" dirty="0">
                <a:solidFill>
                  <a:srgbClr val="777777"/>
                </a:solidFill>
                <a:effectLst/>
              </a:rPr>
              <a:t>(</a:t>
            </a:r>
            <a:r>
              <a:rPr lang="en-US" altLang="zh-CN" sz="1400" b="0" dirty="0">
                <a:solidFill>
                  <a:srgbClr val="4B69C6"/>
                </a:solidFill>
                <a:effectLst/>
              </a:rPr>
              <a:t>const</a:t>
            </a:r>
            <a:r>
              <a:rPr lang="en-US" altLang="zh-CN" sz="1400" b="0" dirty="0">
                <a:solidFill>
                  <a:srgbClr val="333333"/>
                </a:solidFill>
                <a:effectLst/>
              </a:rPr>
              <a:t> </a:t>
            </a:r>
            <a:r>
              <a:rPr lang="en-US" altLang="zh-CN" sz="1400" b="1" dirty="0" err="1">
                <a:solidFill>
                  <a:srgbClr val="7A3E9D"/>
                </a:solidFill>
                <a:effectLst/>
              </a:rPr>
              <a:t>PoseHandler</a:t>
            </a:r>
            <a:r>
              <a:rPr lang="en-US" altLang="zh-CN" sz="1400" b="0" dirty="0">
                <a:solidFill>
                  <a:srgbClr val="4B69C6"/>
                </a:solidFill>
                <a:effectLst/>
              </a:rPr>
              <a:t>&amp;</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delete</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1" dirty="0" err="1">
                <a:solidFill>
                  <a:srgbClr val="7A3E9D"/>
                </a:solidFill>
                <a:effectLst/>
              </a:rPr>
              <a:t>PoseHandler</a:t>
            </a:r>
            <a:r>
              <a:rPr lang="en-US" altLang="zh-CN" sz="1400" b="0" dirty="0">
                <a:solidFill>
                  <a:srgbClr val="4B69C6"/>
                </a:solidFill>
                <a:effectLst/>
              </a:rPr>
              <a:t>&amp;</a:t>
            </a:r>
            <a:r>
              <a:rPr lang="en-US" altLang="zh-CN" sz="1400" b="0" dirty="0">
                <a:solidFill>
                  <a:srgbClr val="333333"/>
                </a:solidFill>
                <a:effectLst/>
              </a:rPr>
              <a:t> </a:t>
            </a:r>
            <a:r>
              <a:rPr lang="en-US" altLang="zh-CN" sz="1400" b="0" dirty="0">
                <a:solidFill>
                  <a:srgbClr val="4B69C6"/>
                </a:solidFill>
                <a:effectLst/>
              </a:rPr>
              <a:t>operator</a:t>
            </a:r>
            <a:r>
              <a:rPr lang="en-US" altLang="zh-CN" sz="1400" b="0" dirty="0">
                <a:solidFill>
                  <a:srgbClr val="333333"/>
                </a:solidFill>
                <a:effectLst/>
              </a:rPr>
              <a:t>=</a:t>
            </a:r>
            <a:r>
              <a:rPr lang="en-US" altLang="zh-CN" sz="1400" b="0" dirty="0">
                <a:solidFill>
                  <a:srgbClr val="777777"/>
                </a:solidFill>
                <a:effectLst/>
              </a:rPr>
              <a:t>(</a:t>
            </a:r>
            <a:r>
              <a:rPr lang="en-US" altLang="zh-CN" sz="1400" b="0" dirty="0">
                <a:solidFill>
                  <a:srgbClr val="4B69C6"/>
                </a:solidFill>
                <a:effectLst/>
              </a:rPr>
              <a:t>const</a:t>
            </a:r>
            <a:r>
              <a:rPr lang="en-US" altLang="zh-CN" sz="1400" b="0" dirty="0">
                <a:solidFill>
                  <a:srgbClr val="333333"/>
                </a:solidFill>
                <a:effectLst/>
              </a:rPr>
              <a:t> </a:t>
            </a:r>
            <a:r>
              <a:rPr lang="en-US" altLang="zh-CN" sz="1400" b="1" dirty="0" err="1">
                <a:solidFill>
                  <a:srgbClr val="7A3E9D"/>
                </a:solidFill>
                <a:effectLst/>
              </a:rPr>
              <a:t>PoseHandler</a:t>
            </a:r>
            <a:r>
              <a:rPr lang="en-US" altLang="zh-CN" sz="1400" b="0" dirty="0">
                <a:solidFill>
                  <a:srgbClr val="4B69C6"/>
                </a:solidFill>
                <a:effectLst/>
              </a:rPr>
              <a:t>&amp;</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delete</a:t>
            </a:r>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7A3E9D"/>
                </a:solidFill>
                <a:effectLst/>
              </a:rPr>
              <a:t>public</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A3E9D"/>
                </a:solidFill>
                <a:effectLst/>
              </a:rPr>
              <a:t>void</a:t>
            </a:r>
            <a:r>
              <a:rPr lang="en-US" altLang="zh-CN" sz="1400" b="0" dirty="0">
                <a:solidFill>
                  <a:srgbClr val="333333"/>
                </a:solidFill>
                <a:effectLst/>
              </a:rPr>
              <a:t> </a:t>
            </a:r>
            <a:r>
              <a:rPr lang="en-US" altLang="zh-CN" sz="1400" b="1" dirty="0">
                <a:solidFill>
                  <a:srgbClr val="AA3731"/>
                </a:solidFill>
                <a:effectLst/>
              </a:rPr>
              <a:t>Move</a:t>
            </a:r>
            <a:r>
              <a:rPr lang="en-US" altLang="zh-CN" sz="1400" b="0" dirty="0">
                <a:solidFill>
                  <a:srgbClr val="777777"/>
                </a:solidFill>
                <a:effectLst/>
              </a:rPr>
              <a:t>(</a:t>
            </a:r>
            <a:r>
              <a:rPr lang="en-US" altLang="zh-CN" sz="1400" b="0" dirty="0">
                <a:solidFill>
                  <a:srgbClr val="7A3E9D"/>
                </a:solidFill>
                <a:effectLst/>
              </a:rPr>
              <a:t>void</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A3E9D"/>
                </a:solidFill>
                <a:effectLst/>
              </a:rPr>
              <a:t>void</a:t>
            </a:r>
            <a:r>
              <a:rPr lang="en-US" altLang="zh-CN" sz="1400" b="0" dirty="0">
                <a:solidFill>
                  <a:srgbClr val="333333"/>
                </a:solidFill>
                <a:effectLst/>
              </a:rPr>
              <a:t> </a:t>
            </a:r>
            <a:r>
              <a:rPr lang="en-US" altLang="zh-CN" sz="1400" b="1" dirty="0" err="1">
                <a:solidFill>
                  <a:srgbClr val="AA3731"/>
                </a:solidFill>
                <a:effectLst/>
              </a:rPr>
              <a:t>TurnLeft</a:t>
            </a:r>
            <a:r>
              <a:rPr lang="en-US" altLang="zh-CN" sz="1400" b="0" dirty="0">
                <a:solidFill>
                  <a:srgbClr val="777777"/>
                </a:solidFill>
                <a:effectLst/>
              </a:rPr>
              <a:t>(</a:t>
            </a:r>
            <a:r>
              <a:rPr lang="en-US" altLang="zh-CN" sz="1400" b="0" dirty="0">
                <a:solidFill>
                  <a:srgbClr val="7A3E9D"/>
                </a:solidFill>
                <a:effectLst/>
              </a:rPr>
              <a:t>void</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A3E9D"/>
                </a:solidFill>
                <a:effectLst/>
              </a:rPr>
              <a:t>void</a:t>
            </a:r>
            <a:r>
              <a:rPr lang="en-US" altLang="zh-CN" sz="1400" b="0" dirty="0">
                <a:solidFill>
                  <a:srgbClr val="333333"/>
                </a:solidFill>
                <a:effectLst/>
              </a:rPr>
              <a:t> </a:t>
            </a:r>
            <a:r>
              <a:rPr lang="en-US" altLang="zh-CN" sz="1400" b="1" dirty="0" err="1">
                <a:solidFill>
                  <a:srgbClr val="AA3731"/>
                </a:solidFill>
                <a:effectLst/>
              </a:rPr>
              <a:t>TurnRight</a:t>
            </a:r>
            <a:r>
              <a:rPr lang="en-US" altLang="zh-CN" sz="1400" b="0" dirty="0">
                <a:solidFill>
                  <a:srgbClr val="777777"/>
                </a:solidFill>
                <a:effectLst/>
              </a:rPr>
              <a:t>(</a:t>
            </a:r>
            <a:r>
              <a:rPr lang="en-US" altLang="zh-CN" sz="1400" b="0" dirty="0">
                <a:solidFill>
                  <a:srgbClr val="7A3E9D"/>
                </a:solidFill>
                <a:effectLst/>
              </a:rPr>
              <a:t>void</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777777"/>
                </a:solidFill>
                <a:effectLst/>
              </a:rPr>
              <a:t>;</a:t>
            </a:r>
          </a:p>
          <a:p>
            <a:r>
              <a:rPr lang="en-US" altLang="zh-CN" sz="1400" b="0" dirty="0">
                <a:solidFill>
                  <a:srgbClr val="333333"/>
                </a:solidFill>
                <a:effectLst/>
              </a:rPr>
              <a:t>    </a:t>
            </a:r>
            <a:r>
              <a:rPr lang="en-US" altLang="zh-CN" sz="1400" b="0" dirty="0">
                <a:solidFill>
                  <a:srgbClr val="7A3E9D"/>
                </a:solidFill>
                <a:effectLst/>
              </a:rPr>
              <a:t>void</a:t>
            </a:r>
            <a:r>
              <a:rPr lang="en-US" altLang="zh-CN" sz="1400" b="0" dirty="0">
                <a:solidFill>
                  <a:srgbClr val="333333"/>
                </a:solidFill>
                <a:effectLst/>
              </a:rPr>
              <a:t> </a:t>
            </a:r>
            <a:r>
              <a:rPr lang="en-US" altLang="zh-CN" sz="1400" b="1" dirty="0">
                <a:solidFill>
                  <a:srgbClr val="AA3731"/>
                </a:solidFill>
                <a:effectLst/>
              </a:rPr>
              <a:t>Fast</a:t>
            </a:r>
            <a:r>
              <a:rPr lang="en-US" altLang="zh-CN" sz="1400" b="0" dirty="0">
                <a:solidFill>
                  <a:srgbClr val="777777"/>
                </a:solidFill>
                <a:effectLst/>
              </a:rPr>
              <a:t>(</a:t>
            </a:r>
            <a:r>
              <a:rPr lang="en-US" altLang="zh-CN" sz="1400" b="0" dirty="0">
                <a:solidFill>
                  <a:srgbClr val="7A3E9D"/>
                </a:solidFill>
                <a:effectLst/>
              </a:rPr>
              <a:t>void</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777777"/>
                </a:solidFill>
                <a:effectLst/>
              </a:rPr>
              <a:t>;</a:t>
            </a:r>
            <a:br>
              <a:rPr lang="en-US" altLang="zh-CN" sz="1400" b="0" dirty="0">
                <a:solidFill>
                  <a:srgbClr val="333333"/>
                </a:solidFill>
                <a:effectLst/>
              </a:rPr>
            </a:br>
            <a:r>
              <a:rPr lang="en-US" altLang="zh-CN" sz="1400" b="0" dirty="0">
                <a:solidFill>
                  <a:srgbClr val="333333"/>
                </a:solidFill>
                <a:effectLst/>
              </a:rPr>
              <a:t>    </a:t>
            </a:r>
            <a:r>
              <a:rPr lang="en-US" altLang="zh-CN" sz="1400" b="0" dirty="0">
                <a:solidFill>
                  <a:srgbClr val="7A3E9D"/>
                </a:solidFill>
                <a:effectLst/>
              </a:rPr>
              <a:t>bool</a:t>
            </a:r>
            <a:r>
              <a:rPr lang="en-US" altLang="zh-CN" sz="1400" b="0" dirty="0">
                <a:solidFill>
                  <a:srgbClr val="333333"/>
                </a:solidFill>
                <a:effectLst/>
              </a:rPr>
              <a:t> </a:t>
            </a:r>
            <a:r>
              <a:rPr lang="en-US" altLang="zh-CN" sz="1400" b="1" dirty="0" err="1">
                <a:solidFill>
                  <a:srgbClr val="AA3731"/>
                </a:solidFill>
                <a:effectLst/>
              </a:rPr>
              <a:t>IsFast</a:t>
            </a:r>
            <a:r>
              <a:rPr lang="en-US" altLang="zh-CN" sz="1400" b="0" dirty="0">
                <a:solidFill>
                  <a:srgbClr val="777777"/>
                </a:solidFill>
                <a:effectLst/>
              </a:rPr>
              <a:t>(</a:t>
            </a:r>
            <a:r>
              <a:rPr lang="en-US" altLang="zh-CN" sz="1400" b="0" dirty="0">
                <a:solidFill>
                  <a:srgbClr val="7A3E9D"/>
                </a:solidFill>
                <a:effectLst/>
              </a:rPr>
              <a:t>void</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777777"/>
                </a:solidFill>
                <a:effectLst/>
              </a:rPr>
              <a:t>;</a:t>
            </a:r>
            <a:br>
              <a:rPr lang="en-US" altLang="zh-CN" sz="1400" b="0" dirty="0">
                <a:solidFill>
                  <a:srgbClr val="333333"/>
                </a:solidFill>
                <a:effectLst/>
              </a:rPr>
            </a:br>
            <a:r>
              <a:rPr lang="en-US" altLang="zh-CN" sz="1400" b="0" dirty="0">
                <a:solidFill>
                  <a:srgbClr val="333333"/>
                </a:solidFill>
                <a:effectLst/>
              </a:rPr>
              <a:t>    </a:t>
            </a:r>
            <a:r>
              <a:rPr lang="en-US" altLang="zh-CN" sz="1400" b="1" dirty="0">
                <a:solidFill>
                  <a:srgbClr val="7A3E9D"/>
                </a:solidFill>
                <a:effectLst/>
              </a:rPr>
              <a:t>Pose</a:t>
            </a:r>
            <a:r>
              <a:rPr lang="en-US" altLang="zh-CN" sz="1400" b="0" dirty="0">
                <a:solidFill>
                  <a:srgbClr val="333333"/>
                </a:solidFill>
                <a:effectLst/>
              </a:rPr>
              <a:t> </a:t>
            </a:r>
            <a:r>
              <a:rPr lang="en-US" altLang="zh-CN" sz="1400" b="1" dirty="0">
                <a:solidFill>
                  <a:srgbClr val="AA3731"/>
                </a:solidFill>
                <a:effectLst/>
              </a:rPr>
              <a:t>Query</a:t>
            </a:r>
            <a:r>
              <a:rPr lang="en-US" altLang="zh-CN" sz="1400" b="0" dirty="0">
                <a:solidFill>
                  <a:srgbClr val="777777"/>
                </a:solidFill>
                <a:effectLst/>
              </a:rPr>
              <a:t>(</a:t>
            </a:r>
            <a:r>
              <a:rPr lang="en-US" altLang="zh-CN" sz="1400" b="0" dirty="0">
                <a:solidFill>
                  <a:srgbClr val="7A3E9D"/>
                </a:solidFill>
                <a:effectLst/>
              </a:rPr>
              <a:t>void</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7A3E9D"/>
                </a:solidFill>
                <a:effectLst/>
              </a:rPr>
              <a:t>private</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1" dirty="0">
                <a:solidFill>
                  <a:srgbClr val="7A3E9D"/>
                </a:solidFill>
                <a:effectLst/>
              </a:rPr>
              <a:t>Pose</a:t>
            </a:r>
            <a:r>
              <a:rPr lang="en-US" altLang="zh-CN" sz="1400" b="0" dirty="0">
                <a:solidFill>
                  <a:srgbClr val="333333"/>
                </a:solidFill>
                <a:effectLst/>
              </a:rPr>
              <a:t> </a:t>
            </a:r>
            <a:r>
              <a:rPr lang="en-US" altLang="zh-CN" sz="1400" b="0" dirty="0" err="1">
                <a:solidFill>
                  <a:srgbClr val="7A3E9D"/>
                </a:solidFill>
                <a:effectLst/>
              </a:rPr>
              <a:t>pose</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A3E9D"/>
                </a:solidFill>
                <a:effectLst/>
              </a:rPr>
              <a:t>bool</a:t>
            </a:r>
            <a:r>
              <a:rPr lang="en-US" altLang="zh-CN" sz="1400" b="0" dirty="0">
                <a:solidFill>
                  <a:srgbClr val="333333"/>
                </a:solidFill>
                <a:effectLst/>
              </a:rPr>
              <a:t> </a:t>
            </a:r>
            <a:r>
              <a:rPr lang="en-US" altLang="zh-CN" sz="1400" b="0" dirty="0">
                <a:solidFill>
                  <a:srgbClr val="7A3E9D"/>
                </a:solidFill>
                <a:effectLst/>
              </a:rPr>
              <a:t>fast</a:t>
            </a:r>
            <a:r>
              <a:rPr lang="en-US" altLang="zh-CN" sz="1400" b="0" dirty="0">
                <a:solidFill>
                  <a:srgbClr val="777777"/>
                </a:solidFill>
                <a:effectLst/>
              </a:rPr>
              <a:t>{</a:t>
            </a:r>
            <a:r>
              <a:rPr lang="en-US" altLang="zh-CN" sz="1400" b="0" dirty="0">
                <a:solidFill>
                  <a:srgbClr val="9C5D27"/>
                </a:solidFill>
                <a:effectLst/>
              </a:rPr>
              <a:t>false</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r>
              <a:rPr lang="en-US" altLang="zh-CN" sz="1400" b="0" i="1" dirty="0">
                <a:solidFill>
                  <a:srgbClr val="AAAAAA"/>
                </a:solidFill>
                <a:effectLst/>
              </a:rPr>
              <a:t>  // namespace </a:t>
            </a:r>
            <a:r>
              <a:rPr lang="en-US" altLang="zh-CN" sz="1400" b="0" i="1" dirty="0" err="1">
                <a:solidFill>
                  <a:srgbClr val="AAAAAA"/>
                </a:solidFill>
                <a:effectLst/>
              </a:rPr>
              <a:t>adas</a:t>
            </a:r>
            <a:endParaRPr lang="en-US" altLang="zh-CN" sz="1400" b="0" dirty="0">
              <a:solidFill>
                <a:srgbClr val="333333"/>
              </a:solidFill>
              <a:effectLst/>
            </a:endParaRPr>
          </a:p>
        </p:txBody>
      </p:sp>
      <p:sp>
        <p:nvSpPr>
          <p:cNvPr id="10" name="文本框 9">
            <a:extLst>
              <a:ext uri="{FF2B5EF4-FFF2-40B4-BE49-F238E27FC236}">
                <a16:creationId xmlns:a16="http://schemas.microsoft.com/office/drawing/2014/main" id="{19248DB7-C16C-476B-9A75-7228D58EB4F3}"/>
              </a:ext>
            </a:extLst>
          </p:cNvPr>
          <p:cNvSpPr txBox="1"/>
          <p:nvPr/>
        </p:nvSpPr>
        <p:spPr>
          <a:xfrm>
            <a:off x="6488382" y="1049983"/>
            <a:ext cx="4622508" cy="4616648"/>
          </a:xfrm>
          <a:prstGeom prst="rect">
            <a:avLst/>
          </a:prstGeom>
          <a:solidFill>
            <a:schemeClr val="bg1">
              <a:lumMod val="85000"/>
            </a:schemeClr>
          </a:solidFill>
        </p:spPr>
        <p:txBody>
          <a:bodyPr wrap="square">
            <a:spAutoFit/>
          </a:bodyPr>
          <a:lstStyle/>
          <a:p>
            <a:r>
              <a:rPr lang="en-US" altLang="zh-CN" sz="1400" b="0" dirty="0">
                <a:solidFill>
                  <a:srgbClr val="777777"/>
                </a:solidFill>
                <a:effectLst/>
              </a:rPr>
              <a:t>#</a:t>
            </a:r>
            <a:r>
              <a:rPr lang="en-US" altLang="zh-CN" sz="1400" b="0" dirty="0">
                <a:solidFill>
                  <a:srgbClr val="4B69C6"/>
                </a:solidFill>
                <a:effectLst/>
              </a:rPr>
              <a:t>include</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PoseHandler.hpp</a:t>
            </a:r>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7A3E9D"/>
                </a:solidFill>
                <a:effectLst/>
              </a:rPr>
              <a:t>namespace</a:t>
            </a:r>
            <a:r>
              <a:rPr lang="en-US" altLang="zh-CN" sz="1400" b="0" dirty="0">
                <a:solidFill>
                  <a:srgbClr val="333333"/>
                </a:solidFill>
                <a:effectLst/>
              </a:rPr>
              <a:t> </a:t>
            </a:r>
            <a:r>
              <a:rPr lang="en-US" altLang="zh-CN" sz="1400" b="1" dirty="0" err="1">
                <a:solidFill>
                  <a:srgbClr val="7A3E9D"/>
                </a:solidFill>
                <a:effectLst/>
              </a:rPr>
              <a:t>adas</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1" dirty="0" err="1">
                <a:solidFill>
                  <a:srgbClr val="7A3E9D"/>
                </a:solidFill>
                <a:effectLst/>
              </a:rPr>
              <a:t>PoseHandler</a:t>
            </a:r>
            <a:r>
              <a:rPr lang="en-US" altLang="zh-CN" sz="1400" b="0" dirty="0">
                <a:solidFill>
                  <a:srgbClr val="777777"/>
                </a:solidFill>
                <a:effectLst/>
              </a:rPr>
              <a:t>::</a:t>
            </a:r>
            <a:r>
              <a:rPr lang="en-US" altLang="zh-CN" sz="1400" b="1" dirty="0" err="1">
                <a:solidFill>
                  <a:srgbClr val="AA3731"/>
                </a:solidFill>
                <a:effectLst/>
              </a:rPr>
              <a:t>PoseHandler</a:t>
            </a:r>
            <a:r>
              <a:rPr lang="en-US" altLang="zh-CN" sz="1400" b="0" dirty="0">
                <a:solidFill>
                  <a:srgbClr val="777777"/>
                </a:solidFill>
                <a:effectLst/>
              </a:rPr>
              <a:t>(</a:t>
            </a:r>
            <a:r>
              <a:rPr lang="en-US" altLang="zh-CN" sz="1400" b="0" dirty="0">
                <a:solidFill>
                  <a:srgbClr val="4B69C6"/>
                </a:solidFill>
                <a:effectLst/>
              </a:rPr>
              <a:t>const</a:t>
            </a:r>
            <a:r>
              <a:rPr lang="en-US" altLang="zh-CN" sz="1400" b="0" dirty="0">
                <a:solidFill>
                  <a:srgbClr val="333333"/>
                </a:solidFill>
                <a:effectLst/>
              </a:rPr>
              <a:t> Pose</a:t>
            </a:r>
            <a:r>
              <a:rPr lang="en-US" altLang="zh-CN" sz="1400" b="0" dirty="0">
                <a:solidFill>
                  <a:srgbClr val="777777"/>
                </a:solidFill>
                <a:effectLst/>
              </a:rPr>
              <a:t>&amp;</a:t>
            </a:r>
            <a:r>
              <a:rPr lang="en-US" altLang="zh-CN" sz="1400" b="0" dirty="0">
                <a:solidFill>
                  <a:srgbClr val="333333"/>
                </a:solidFill>
                <a:effectLst/>
              </a:rPr>
              <a:t> pose</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777777"/>
                </a:solidFill>
                <a:effectLst/>
              </a:rPr>
              <a:t>noexcept</a:t>
            </a:r>
            <a:r>
              <a:rPr lang="en-US" altLang="zh-CN" sz="1400" b="0" dirty="0">
                <a:solidFill>
                  <a:srgbClr val="333333"/>
                </a:solidFill>
                <a:effectLst/>
              </a:rPr>
              <a:t> : </a:t>
            </a:r>
            <a:r>
              <a:rPr lang="en-US" altLang="zh-CN" sz="1400" b="1" dirty="0">
                <a:solidFill>
                  <a:srgbClr val="AA3731"/>
                </a:solidFill>
                <a:effectLst/>
              </a:rPr>
              <a:t>pose</a:t>
            </a:r>
            <a:r>
              <a:rPr lang="en-US" altLang="zh-CN" sz="1400" b="0" dirty="0">
                <a:solidFill>
                  <a:srgbClr val="777777"/>
                </a:solidFill>
                <a:effectLst/>
              </a:rPr>
              <a:t>(</a:t>
            </a:r>
            <a:r>
              <a:rPr lang="en-US" altLang="zh-CN" sz="1400" b="0" dirty="0">
                <a:solidFill>
                  <a:srgbClr val="333333"/>
                </a:solidFill>
                <a:effectLst/>
              </a:rPr>
              <a:t>pose</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7A3E9D"/>
                </a:solidFill>
                <a:effectLst/>
              </a:rPr>
              <a:t>void</a:t>
            </a:r>
            <a:r>
              <a:rPr lang="en-US" altLang="zh-CN" sz="1400" b="0" dirty="0">
                <a:solidFill>
                  <a:srgbClr val="333333"/>
                </a:solidFill>
                <a:effectLst/>
              </a:rPr>
              <a:t> </a:t>
            </a:r>
            <a:r>
              <a:rPr lang="en-US" altLang="zh-CN" sz="1400" b="1" dirty="0" err="1">
                <a:solidFill>
                  <a:srgbClr val="7A3E9D"/>
                </a:solidFill>
                <a:effectLst/>
              </a:rPr>
              <a:t>PoseHandler</a:t>
            </a:r>
            <a:r>
              <a:rPr lang="en-US" altLang="zh-CN" sz="1400" b="0" dirty="0">
                <a:solidFill>
                  <a:srgbClr val="777777"/>
                </a:solidFill>
                <a:effectLst/>
              </a:rPr>
              <a:t>::</a:t>
            </a:r>
            <a:r>
              <a:rPr lang="en-US" altLang="zh-CN" sz="1400" b="1" dirty="0">
                <a:solidFill>
                  <a:srgbClr val="AA3731"/>
                </a:solidFill>
                <a:effectLst/>
              </a:rPr>
              <a:t>Move</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4B69C6"/>
                </a:solidFill>
                <a:effectLst/>
              </a:rPr>
              <a:t>noexcept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E</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x</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else</a:t>
            </a:r>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W</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x</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else</a:t>
            </a:r>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N</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y</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else</a:t>
            </a:r>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S</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y</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p:txBody>
      </p:sp>
      <p:cxnSp>
        <p:nvCxnSpPr>
          <p:cNvPr id="11" name="直接连接符 74">
            <a:extLst>
              <a:ext uri="{FF2B5EF4-FFF2-40B4-BE49-F238E27FC236}">
                <a16:creationId xmlns:a16="http://schemas.microsoft.com/office/drawing/2014/main" id="{545D286A-E34B-46D5-A3AB-19D928A00C76}"/>
              </a:ext>
            </a:extLst>
          </p:cNvPr>
          <p:cNvCxnSpPr>
            <a:cxnSpLocks/>
          </p:cNvCxnSpPr>
          <p:nvPr/>
        </p:nvCxnSpPr>
        <p:spPr bwMode="auto">
          <a:xfrm>
            <a:off x="6292190" y="1045573"/>
            <a:ext cx="0" cy="5252836"/>
          </a:xfrm>
          <a:prstGeom prst="line">
            <a:avLst/>
          </a:prstGeom>
          <a:ln>
            <a:solidFill>
              <a:srgbClr val="C00000"/>
            </a:solidFill>
            <a:prstDash val="lg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53781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面向对象编程：解耦循环依赖，封装抽离</a:t>
            </a:r>
            <a:r>
              <a:rPr lang="en-US" altLang="zh-CN" dirty="0" err="1"/>
              <a:t>ExecutorImpl</a:t>
            </a:r>
            <a:r>
              <a:rPr lang="zh-CN" altLang="en-US" dirty="0"/>
              <a:t>状态数据</a:t>
            </a:r>
          </a:p>
        </p:txBody>
      </p:sp>
      <p:sp>
        <p:nvSpPr>
          <p:cNvPr id="2" name="文本占位符 1">
            <a:extLst>
              <a:ext uri="{FF2B5EF4-FFF2-40B4-BE49-F238E27FC236}">
                <a16:creationId xmlns:a16="http://schemas.microsoft.com/office/drawing/2014/main" id="{15246805-D315-438F-8560-4A94640C5A1E}"/>
              </a:ext>
            </a:extLst>
          </p:cNvPr>
          <p:cNvSpPr>
            <a:spLocks noGrp="1"/>
          </p:cNvSpPr>
          <p:nvPr>
            <p:ph type="body" sz="quarter" idx="10"/>
          </p:nvPr>
        </p:nvSpPr>
        <p:spPr>
          <a:xfrm>
            <a:off x="711613" y="979357"/>
            <a:ext cx="10728326" cy="686457"/>
          </a:xfrm>
        </p:spPr>
        <p:txBody>
          <a:bodyPr/>
          <a:lstStyle/>
          <a:p>
            <a:pPr marL="0" indent="0">
              <a:buNone/>
            </a:pPr>
            <a:r>
              <a:rPr lang="en-US" altLang="zh-CN" dirty="0" err="1"/>
              <a:t>src</a:t>
            </a:r>
            <a:r>
              <a:rPr lang="en-US" altLang="zh-CN" dirty="0"/>
              <a:t>/PoseHandler.cpp</a:t>
            </a:r>
            <a:endParaRPr lang="zh-CN" altLang="en-US" dirty="0"/>
          </a:p>
        </p:txBody>
      </p:sp>
      <p:sp>
        <p:nvSpPr>
          <p:cNvPr id="6" name="文本框 5">
            <a:extLst>
              <a:ext uri="{FF2B5EF4-FFF2-40B4-BE49-F238E27FC236}">
                <a16:creationId xmlns:a16="http://schemas.microsoft.com/office/drawing/2014/main" id="{7D66F605-8B28-4377-8541-D96DA0CD9F3C}"/>
              </a:ext>
            </a:extLst>
          </p:cNvPr>
          <p:cNvSpPr txBox="1"/>
          <p:nvPr/>
        </p:nvSpPr>
        <p:spPr>
          <a:xfrm>
            <a:off x="711613" y="1711721"/>
            <a:ext cx="4949466" cy="3046988"/>
          </a:xfrm>
          <a:prstGeom prst="rect">
            <a:avLst/>
          </a:prstGeom>
          <a:solidFill>
            <a:schemeClr val="bg1">
              <a:lumMod val="85000"/>
            </a:schemeClr>
          </a:solidFill>
        </p:spPr>
        <p:txBody>
          <a:bodyPr wrap="square">
            <a:spAutoFit/>
          </a:bodyPr>
          <a:lstStyle/>
          <a:p>
            <a:r>
              <a:rPr lang="en-US" altLang="zh-CN" sz="1600" b="0" dirty="0">
                <a:solidFill>
                  <a:srgbClr val="7A3E9D"/>
                </a:solidFill>
                <a:effectLst/>
              </a:rPr>
              <a:t>void</a:t>
            </a:r>
            <a:r>
              <a:rPr lang="en-US" altLang="zh-CN" sz="1600" b="0" dirty="0">
                <a:solidFill>
                  <a:srgbClr val="333333"/>
                </a:solidFill>
                <a:effectLst/>
              </a:rPr>
              <a:t> </a:t>
            </a:r>
            <a:r>
              <a:rPr lang="en-US" altLang="zh-CN" sz="1600" b="1" dirty="0" err="1">
                <a:solidFill>
                  <a:srgbClr val="7A3E9D"/>
                </a:solidFill>
                <a:effectLst/>
              </a:rPr>
              <a:t>PoseHandler</a:t>
            </a:r>
            <a:r>
              <a:rPr lang="en-US" altLang="zh-CN" sz="1600" b="0" dirty="0">
                <a:solidFill>
                  <a:srgbClr val="777777"/>
                </a:solidFill>
                <a:effectLst/>
              </a:rPr>
              <a:t>::</a:t>
            </a:r>
            <a:r>
              <a:rPr lang="en-US" altLang="zh-CN" sz="1600" b="1" dirty="0" err="1">
                <a:solidFill>
                  <a:srgbClr val="AA3731"/>
                </a:solidFill>
                <a:effectLst/>
              </a:rPr>
              <a:t>TurnLeft</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heading</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E</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heading</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N</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else</a:t>
            </a:r>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heading</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N</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heading</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W</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else</a:t>
            </a:r>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heading</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W</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heading</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S</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else</a:t>
            </a:r>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heading</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S</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heading</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400" b="0" dirty="0">
              <a:solidFill>
                <a:srgbClr val="333333"/>
              </a:solidFill>
              <a:effectLst/>
              <a:latin typeface="Consolas" panose="020B0609020204030204" pitchFamily="49" charset="0"/>
            </a:endParaRPr>
          </a:p>
        </p:txBody>
      </p:sp>
      <p:sp>
        <p:nvSpPr>
          <p:cNvPr id="10" name="文本框 9">
            <a:extLst>
              <a:ext uri="{FF2B5EF4-FFF2-40B4-BE49-F238E27FC236}">
                <a16:creationId xmlns:a16="http://schemas.microsoft.com/office/drawing/2014/main" id="{19248DB7-C16C-476B-9A75-7228D58EB4F3}"/>
              </a:ext>
            </a:extLst>
          </p:cNvPr>
          <p:cNvSpPr txBox="1"/>
          <p:nvPr/>
        </p:nvSpPr>
        <p:spPr>
          <a:xfrm>
            <a:off x="5919152" y="1711721"/>
            <a:ext cx="5462534" cy="3046988"/>
          </a:xfrm>
          <a:prstGeom prst="rect">
            <a:avLst/>
          </a:prstGeom>
          <a:solidFill>
            <a:schemeClr val="bg1">
              <a:lumMod val="85000"/>
            </a:schemeClr>
          </a:solidFill>
        </p:spPr>
        <p:txBody>
          <a:bodyPr wrap="square">
            <a:spAutoFit/>
          </a:bodyPr>
          <a:lstStyle/>
          <a:p>
            <a:r>
              <a:rPr lang="en-US" altLang="zh-CN" sz="1600" b="0" dirty="0">
                <a:solidFill>
                  <a:srgbClr val="7A3E9D"/>
                </a:solidFill>
                <a:effectLst/>
              </a:rPr>
              <a:t>void</a:t>
            </a:r>
            <a:r>
              <a:rPr lang="en-US" altLang="zh-CN" sz="1600" b="0" dirty="0">
                <a:solidFill>
                  <a:srgbClr val="333333"/>
                </a:solidFill>
                <a:effectLst/>
              </a:rPr>
              <a:t> </a:t>
            </a:r>
            <a:r>
              <a:rPr lang="en-US" altLang="zh-CN" sz="1600" b="1" dirty="0" err="1">
                <a:solidFill>
                  <a:srgbClr val="7A3E9D"/>
                </a:solidFill>
                <a:effectLst/>
              </a:rPr>
              <a:t>PoseHandler</a:t>
            </a:r>
            <a:r>
              <a:rPr lang="en-US" altLang="zh-CN" sz="1600" b="0" dirty="0">
                <a:solidFill>
                  <a:srgbClr val="777777"/>
                </a:solidFill>
                <a:effectLst/>
              </a:rPr>
              <a:t>::</a:t>
            </a:r>
            <a:r>
              <a:rPr lang="en-US" altLang="zh-CN" sz="1600" b="1" dirty="0" err="1">
                <a:solidFill>
                  <a:srgbClr val="AA3731"/>
                </a:solidFill>
                <a:effectLst/>
              </a:rPr>
              <a:t>TurnRight</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heading</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E</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heading</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S</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else</a:t>
            </a:r>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heading</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S</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heading</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W</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else</a:t>
            </a:r>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heading</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W</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heading</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N</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else</a:t>
            </a:r>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heading</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N</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heading</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dirty="0">
              <a:solidFill>
                <a:srgbClr val="777777"/>
              </a:solidFill>
            </a:endParaRPr>
          </a:p>
        </p:txBody>
      </p:sp>
      <p:cxnSp>
        <p:nvCxnSpPr>
          <p:cNvPr id="11" name="直接连接符 74">
            <a:extLst>
              <a:ext uri="{FF2B5EF4-FFF2-40B4-BE49-F238E27FC236}">
                <a16:creationId xmlns:a16="http://schemas.microsoft.com/office/drawing/2014/main" id="{545D286A-E34B-46D5-A3AB-19D928A00C76}"/>
              </a:ext>
            </a:extLst>
          </p:cNvPr>
          <p:cNvCxnSpPr>
            <a:cxnSpLocks/>
          </p:cNvCxnSpPr>
          <p:nvPr/>
        </p:nvCxnSpPr>
        <p:spPr bwMode="auto">
          <a:xfrm>
            <a:off x="5780003" y="1711721"/>
            <a:ext cx="0" cy="3207120"/>
          </a:xfrm>
          <a:prstGeom prst="line">
            <a:avLst/>
          </a:prstGeom>
          <a:ln>
            <a:solidFill>
              <a:srgbClr val="C00000"/>
            </a:solidFill>
            <a:prstDash val="lg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04906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面向对象编程：解耦循环依赖，封装抽离</a:t>
            </a:r>
            <a:r>
              <a:rPr lang="en-US" altLang="zh-CN" dirty="0" err="1"/>
              <a:t>ExecutorImpl</a:t>
            </a:r>
            <a:r>
              <a:rPr lang="zh-CN" altLang="en-US" dirty="0"/>
              <a:t>状态数据</a:t>
            </a:r>
          </a:p>
        </p:txBody>
      </p:sp>
      <p:sp>
        <p:nvSpPr>
          <p:cNvPr id="2" name="文本占位符 1">
            <a:extLst>
              <a:ext uri="{FF2B5EF4-FFF2-40B4-BE49-F238E27FC236}">
                <a16:creationId xmlns:a16="http://schemas.microsoft.com/office/drawing/2014/main" id="{15246805-D315-438F-8560-4A94640C5A1E}"/>
              </a:ext>
            </a:extLst>
          </p:cNvPr>
          <p:cNvSpPr>
            <a:spLocks noGrp="1"/>
          </p:cNvSpPr>
          <p:nvPr>
            <p:ph type="body" sz="quarter" idx="10"/>
          </p:nvPr>
        </p:nvSpPr>
        <p:spPr>
          <a:xfrm>
            <a:off x="766905" y="1027983"/>
            <a:ext cx="10728326" cy="686457"/>
          </a:xfrm>
        </p:spPr>
        <p:txBody>
          <a:bodyPr/>
          <a:lstStyle/>
          <a:p>
            <a:pPr marL="0" indent="0">
              <a:buNone/>
            </a:pPr>
            <a:r>
              <a:rPr lang="en-US" altLang="zh-CN" dirty="0" err="1"/>
              <a:t>src</a:t>
            </a:r>
            <a:r>
              <a:rPr lang="en-US" altLang="zh-CN" dirty="0"/>
              <a:t>/PoseHandler.cpp</a:t>
            </a:r>
            <a:endParaRPr lang="zh-CN" altLang="en-US" dirty="0"/>
          </a:p>
        </p:txBody>
      </p:sp>
      <p:sp>
        <p:nvSpPr>
          <p:cNvPr id="6" name="文本框 5">
            <a:extLst>
              <a:ext uri="{FF2B5EF4-FFF2-40B4-BE49-F238E27FC236}">
                <a16:creationId xmlns:a16="http://schemas.microsoft.com/office/drawing/2014/main" id="{7D66F605-8B28-4377-8541-D96DA0CD9F3C}"/>
              </a:ext>
            </a:extLst>
          </p:cNvPr>
          <p:cNvSpPr txBox="1"/>
          <p:nvPr/>
        </p:nvSpPr>
        <p:spPr>
          <a:xfrm>
            <a:off x="766905" y="1808973"/>
            <a:ext cx="10617742" cy="3754874"/>
          </a:xfrm>
          <a:prstGeom prst="rect">
            <a:avLst/>
          </a:prstGeom>
          <a:solidFill>
            <a:schemeClr val="bg1">
              <a:lumMod val="85000"/>
            </a:schemeClr>
          </a:solidFill>
        </p:spPr>
        <p:txBody>
          <a:bodyPr wrap="square">
            <a:spAutoFit/>
          </a:bodyPr>
          <a:lstStyle/>
          <a:p>
            <a:r>
              <a:rPr lang="en-US" altLang="zh-CN" sz="1600" b="1" dirty="0">
                <a:solidFill>
                  <a:srgbClr val="7A3E9D"/>
                </a:solidFill>
                <a:effectLst/>
              </a:rPr>
              <a:t>Pose</a:t>
            </a:r>
            <a:r>
              <a:rPr lang="en-US" altLang="zh-CN" sz="1600" b="0" dirty="0">
                <a:solidFill>
                  <a:srgbClr val="333333"/>
                </a:solidFill>
                <a:effectLst/>
              </a:rPr>
              <a:t> </a:t>
            </a:r>
            <a:r>
              <a:rPr lang="en-US" altLang="zh-CN" sz="1600" b="1" dirty="0" err="1">
                <a:solidFill>
                  <a:srgbClr val="7A3E9D"/>
                </a:solidFill>
                <a:effectLst/>
              </a:rPr>
              <a:t>PoseHandler</a:t>
            </a:r>
            <a:r>
              <a:rPr lang="en-US" altLang="zh-CN" sz="1600" b="0" dirty="0">
                <a:solidFill>
                  <a:srgbClr val="777777"/>
                </a:solidFill>
                <a:effectLst/>
              </a:rPr>
              <a:t>::</a:t>
            </a:r>
            <a:r>
              <a:rPr lang="en-US" altLang="zh-CN" sz="1600" b="1" dirty="0">
                <a:solidFill>
                  <a:srgbClr val="AA3731"/>
                </a:solidFill>
                <a:effectLst/>
              </a:rPr>
              <a:t>Query</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return</a:t>
            </a:r>
            <a:r>
              <a:rPr lang="en-US" altLang="zh-CN" sz="1600" b="0" dirty="0">
                <a:solidFill>
                  <a:srgbClr val="333333"/>
                </a:solidFill>
                <a:effectLst/>
              </a:rPr>
              <a:t> pose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endParaRPr lang="en-US" altLang="zh-CN" sz="1600" b="0" dirty="0">
              <a:solidFill>
                <a:srgbClr val="7A3E9D"/>
              </a:solidFill>
              <a:effectLst/>
            </a:endParaRPr>
          </a:p>
          <a:p>
            <a:r>
              <a:rPr lang="en-US" altLang="zh-CN" sz="1600" b="0" dirty="0">
                <a:solidFill>
                  <a:srgbClr val="7A3E9D"/>
                </a:solidFill>
                <a:effectLst/>
              </a:rPr>
              <a:t>void</a:t>
            </a:r>
            <a:r>
              <a:rPr lang="en-US" altLang="zh-CN" sz="1600" b="0" dirty="0">
                <a:solidFill>
                  <a:srgbClr val="333333"/>
                </a:solidFill>
                <a:effectLst/>
              </a:rPr>
              <a:t> </a:t>
            </a:r>
            <a:r>
              <a:rPr lang="en-US" altLang="zh-CN" sz="1600" b="1" dirty="0" err="1">
                <a:solidFill>
                  <a:srgbClr val="7A3E9D"/>
                </a:solidFill>
                <a:effectLst/>
              </a:rPr>
              <a:t>PoseHandler</a:t>
            </a:r>
            <a:r>
              <a:rPr lang="en-US" altLang="zh-CN" sz="1600" b="0" dirty="0">
                <a:solidFill>
                  <a:srgbClr val="777777"/>
                </a:solidFill>
                <a:effectLst/>
              </a:rPr>
              <a:t>::</a:t>
            </a:r>
            <a:r>
              <a:rPr lang="en-US" altLang="zh-CN" sz="1600" b="1" dirty="0">
                <a:solidFill>
                  <a:srgbClr val="AA3731"/>
                </a:solidFill>
                <a:effectLst/>
              </a:rPr>
              <a:t>Fast</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fast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7A3E9D"/>
                </a:solidFill>
                <a:effectLst/>
              </a:rPr>
              <a:t>fast</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7A3E9D"/>
                </a:solidFill>
                <a:effectLst/>
              </a:rPr>
              <a:t>bool</a:t>
            </a:r>
            <a:r>
              <a:rPr lang="en-US" altLang="zh-CN" sz="1600" b="0" dirty="0">
                <a:solidFill>
                  <a:srgbClr val="333333"/>
                </a:solidFill>
                <a:effectLst/>
              </a:rPr>
              <a:t> </a:t>
            </a:r>
            <a:r>
              <a:rPr lang="en-US" altLang="zh-CN" sz="1600" b="1" dirty="0" err="1">
                <a:solidFill>
                  <a:srgbClr val="7A3E9D"/>
                </a:solidFill>
                <a:effectLst/>
              </a:rPr>
              <a:t>PoseHandler</a:t>
            </a:r>
            <a:r>
              <a:rPr lang="en-US" altLang="zh-CN" sz="1600" b="0" dirty="0">
                <a:solidFill>
                  <a:srgbClr val="777777"/>
                </a:solidFill>
                <a:effectLst/>
              </a:rPr>
              <a:t>::</a:t>
            </a:r>
            <a:r>
              <a:rPr lang="en-US" altLang="zh-CN" sz="1600" b="1" dirty="0" err="1">
                <a:solidFill>
                  <a:srgbClr val="AA3731"/>
                </a:solidFill>
                <a:effectLst/>
              </a:rPr>
              <a:t>IsFast</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return</a:t>
            </a:r>
            <a:r>
              <a:rPr lang="en-US" altLang="zh-CN" sz="1600" b="0" dirty="0">
                <a:solidFill>
                  <a:srgbClr val="333333"/>
                </a:solidFill>
                <a:effectLst/>
              </a:rPr>
              <a:t> </a:t>
            </a:r>
            <a:r>
              <a:rPr lang="en-US" altLang="zh-CN" sz="1600" b="0" dirty="0">
                <a:solidFill>
                  <a:srgbClr val="7A3E9D"/>
                </a:solidFill>
                <a:effectLst/>
              </a:rPr>
              <a:t>fast</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p>
          <a:p>
            <a:r>
              <a:rPr lang="en-US" altLang="zh-CN" sz="1400" b="0" dirty="0">
                <a:solidFill>
                  <a:srgbClr val="333333"/>
                </a:solidFill>
                <a:effectLst/>
              </a:rPr>
              <a:t>}</a:t>
            </a:r>
            <a:r>
              <a:rPr lang="en-US" altLang="zh-CN" sz="1400" b="0" i="1" dirty="0">
                <a:solidFill>
                  <a:srgbClr val="AAAAAA"/>
                </a:solidFill>
                <a:effectLst/>
              </a:rPr>
              <a:t>  // namespace </a:t>
            </a:r>
            <a:r>
              <a:rPr lang="en-US" altLang="zh-CN" sz="1400" b="0" i="1" dirty="0" err="1">
                <a:solidFill>
                  <a:srgbClr val="AAAAAA"/>
                </a:solidFill>
                <a:effectLst/>
              </a:rPr>
              <a:t>adas</a:t>
            </a:r>
            <a:endParaRPr lang="en-US" altLang="zh-CN" sz="1400" b="0" dirty="0">
              <a:solidFill>
                <a:srgbClr val="333333"/>
              </a:solidFill>
              <a:effectLst/>
            </a:endParaRPr>
          </a:p>
        </p:txBody>
      </p:sp>
    </p:spTree>
    <p:extLst>
      <p:ext uri="{BB962C8B-B14F-4D97-AF65-F5344CB8AC3E}">
        <p14:creationId xmlns:p14="http://schemas.microsoft.com/office/powerpoint/2010/main" val="4030624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31839" y="204477"/>
            <a:ext cx="10728325" cy="485982"/>
          </a:xfrm>
        </p:spPr>
        <p:txBody>
          <a:bodyPr>
            <a:normAutofit fontScale="90000"/>
          </a:bodyPr>
          <a:lstStyle/>
          <a:p>
            <a:r>
              <a:rPr lang="zh-CN" altLang="en-US" dirty="0"/>
              <a:t>面向对象编程：解耦循环依赖，封装抽离</a:t>
            </a:r>
            <a:r>
              <a:rPr lang="en-US" altLang="zh-CN" dirty="0" err="1"/>
              <a:t>ExecutorImpl</a:t>
            </a:r>
            <a:r>
              <a:rPr lang="zh-CN" altLang="en-US" dirty="0"/>
              <a:t>状态数据</a:t>
            </a:r>
          </a:p>
        </p:txBody>
      </p:sp>
      <p:sp>
        <p:nvSpPr>
          <p:cNvPr id="2" name="文本占位符 1">
            <a:extLst>
              <a:ext uri="{FF2B5EF4-FFF2-40B4-BE49-F238E27FC236}">
                <a16:creationId xmlns:a16="http://schemas.microsoft.com/office/drawing/2014/main" id="{A009A0CE-DF92-4F71-BA62-1D61FA1393B3}"/>
              </a:ext>
            </a:extLst>
          </p:cNvPr>
          <p:cNvSpPr>
            <a:spLocks noGrp="1"/>
          </p:cNvSpPr>
          <p:nvPr>
            <p:ph type="body" sz="quarter" idx="10"/>
          </p:nvPr>
        </p:nvSpPr>
        <p:spPr>
          <a:xfrm>
            <a:off x="415840" y="655750"/>
            <a:ext cx="10728326" cy="630277"/>
          </a:xfrm>
        </p:spPr>
        <p:txBody>
          <a:bodyPr/>
          <a:lstStyle/>
          <a:p>
            <a:pPr marL="0" indent="0">
              <a:buNone/>
            </a:pPr>
            <a:r>
              <a:rPr lang="en-US" altLang="zh-CN" dirty="0" err="1"/>
              <a:t>src</a:t>
            </a:r>
            <a:r>
              <a:rPr lang="en-US" altLang="zh-CN" dirty="0"/>
              <a:t>/</a:t>
            </a:r>
            <a:r>
              <a:rPr lang="en-US" altLang="zh-CN" b="0" dirty="0">
                <a:solidFill>
                  <a:srgbClr val="333333"/>
                </a:solidFill>
                <a:effectLst/>
              </a:rPr>
              <a:t>Command.hpp</a:t>
            </a:r>
          </a:p>
        </p:txBody>
      </p:sp>
      <p:sp>
        <p:nvSpPr>
          <p:cNvPr id="6" name="文本框 5">
            <a:extLst>
              <a:ext uri="{FF2B5EF4-FFF2-40B4-BE49-F238E27FC236}">
                <a16:creationId xmlns:a16="http://schemas.microsoft.com/office/drawing/2014/main" id="{7D66F605-8B28-4377-8541-D96DA0CD9F3C}"/>
              </a:ext>
            </a:extLst>
          </p:cNvPr>
          <p:cNvSpPr txBox="1"/>
          <p:nvPr/>
        </p:nvSpPr>
        <p:spPr>
          <a:xfrm>
            <a:off x="392782" y="1303601"/>
            <a:ext cx="4992571" cy="5047536"/>
          </a:xfrm>
          <a:prstGeom prst="rect">
            <a:avLst/>
          </a:prstGeom>
          <a:solidFill>
            <a:schemeClr val="bg1">
              <a:lumMod val="85000"/>
            </a:schemeClr>
          </a:solidFill>
        </p:spPr>
        <p:txBody>
          <a:bodyPr wrap="square">
            <a:spAutoFit/>
          </a:bodyPr>
          <a:lstStyle/>
          <a:p>
            <a:r>
              <a:rPr lang="en-US" altLang="zh-CN" sz="1400" b="0" dirty="0">
                <a:solidFill>
                  <a:srgbClr val="777777"/>
                </a:solidFill>
                <a:effectLst/>
              </a:rPr>
              <a:t>#</a:t>
            </a:r>
            <a:r>
              <a:rPr lang="en-US" altLang="zh-CN" sz="1400" b="0" dirty="0">
                <a:solidFill>
                  <a:srgbClr val="4B69C6"/>
                </a:solidFill>
                <a:effectLst/>
              </a:rPr>
              <a:t>include</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PoseHandler.hpp</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A3E9D"/>
                </a:solidFill>
                <a:effectLst/>
              </a:rPr>
              <a:t>…</a:t>
            </a:r>
          </a:p>
          <a:p>
            <a:r>
              <a:rPr lang="en-US" altLang="zh-CN" sz="1400" b="0" dirty="0">
                <a:solidFill>
                  <a:srgbClr val="7A3E9D"/>
                </a:solidFill>
                <a:effectLst/>
              </a:rPr>
              <a:t>class</a:t>
            </a:r>
            <a:r>
              <a:rPr lang="en-US" altLang="zh-CN" sz="1400" b="0" dirty="0">
                <a:solidFill>
                  <a:srgbClr val="333333"/>
                </a:solidFill>
                <a:effectLst/>
              </a:rPr>
              <a:t> </a:t>
            </a:r>
            <a:r>
              <a:rPr lang="en-US" altLang="zh-CN" sz="1400" b="1" dirty="0" err="1">
                <a:solidFill>
                  <a:srgbClr val="7A3E9D"/>
                </a:solidFill>
                <a:effectLst/>
              </a:rPr>
              <a:t>ICommand</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A3E9D"/>
                </a:solidFill>
                <a:effectLst/>
              </a:rPr>
              <a:t>public</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virtual</a:t>
            </a:r>
            <a:r>
              <a:rPr lang="en-US" altLang="zh-CN" sz="1400" b="0" dirty="0">
                <a:solidFill>
                  <a:srgbClr val="333333"/>
                </a:solidFill>
                <a:effectLst/>
              </a:rPr>
              <a:t> </a:t>
            </a:r>
            <a:r>
              <a:rPr lang="en-US" altLang="zh-CN" sz="1400" b="1" dirty="0">
                <a:solidFill>
                  <a:srgbClr val="AA3731"/>
                </a:solidFill>
                <a:effectLst/>
              </a:rPr>
              <a:t>~</a:t>
            </a:r>
            <a:r>
              <a:rPr lang="en-US" altLang="zh-CN" sz="1400" b="1" dirty="0" err="1">
                <a:solidFill>
                  <a:srgbClr val="AA3731"/>
                </a:solidFill>
                <a:effectLst/>
              </a:rPr>
              <a:t>ICommand</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default</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virtual</a:t>
            </a:r>
            <a:r>
              <a:rPr lang="en-US" altLang="zh-CN" sz="1400" b="0" dirty="0">
                <a:solidFill>
                  <a:srgbClr val="333333"/>
                </a:solidFill>
                <a:effectLst/>
              </a:rPr>
              <a:t> </a:t>
            </a:r>
            <a:r>
              <a:rPr lang="en-US" altLang="zh-CN" sz="1400" b="0" dirty="0">
                <a:solidFill>
                  <a:srgbClr val="7A3E9D"/>
                </a:solidFill>
                <a:effectLst/>
              </a:rPr>
              <a:t>void</a:t>
            </a:r>
            <a:r>
              <a:rPr lang="en-US" altLang="zh-CN" sz="1400" b="0" dirty="0">
                <a:solidFill>
                  <a:srgbClr val="333333"/>
                </a:solidFill>
                <a:effectLst/>
              </a:rPr>
              <a:t> </a:t>
            </a:r>
            <a:r>
              <a:rPr lang="en-US" altLang="zh-CN" sz="1400" b="1" dirty="0" err="1">
                <a:solidFill>
                  <a:srgbClr val="AA3731"/>
                </a:solidFill>
                <a:effectLst/>
              </a:rPr>
              <a:t>DoOperate</a:t>
            </a:r>
            <a:r>
              <a:rPr lang="en-US" altLang="zh-CN" sz="1400" b="0" dirty="0">
                <a:solidFill>
                  <a:srgbClr val="777777"/>
                </a:solidFill>
                <a:effectLst/>
              </a:rPr>
              <a:t>(</a:t>
            </a:r>
            <a:r>
              <a:rPr lang="en-US" altLang="zh-CN" sz="1400" b="1" dirty="0" err="1">
                <a:solidFill>
                  <a:srgbClr val="7A3E9D"/>
                </a:solidFill>
                <a:effectLst/>
              </a:rPr>
              <a:t>PoseHandler</a:t>
            </a:r>
            <a:r>
              <a:rPr lang="en-US" altLang="zh-CN" sz="1400" b="0" dirty="0">
                <a:solidFill>
                  <a:srgbClr val="4B69C6"/>
                </a:solidFill>
                <a:effectLst/>
              </a:rPr>
              <a:t>&amp;</a:t>
            </a:r>
            <a:r>
              <a:rPr lang="en-US" altLang="zh-CN" sz="1400" b="0" dirty="0">
                <a:solidFill>
                  <a:srgbClr val="333333"/>
                </a:solidFill>
                <a:effectLst/>
              </a:rPr>
              <a:t> </a:t>
            </a:r>
            <a:r>
              <a:rPr lang="en-US" altLang="zh-CN" sz="1400" b="0" dirty="0" err="1">
                <a:solidFill>
                  <a:srgbClr val="7A3E9D"/>
                </a:solidFill>
                <a:effectLst/>
              </a:rPr>
              <a:t>poseHandler</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9C5D27"/>
                </a:solidFill>
                <a:effectLst/>
              </a:rPr>
              <a:t>0</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7A3E9D"/>
                </a:solidFill>
                <a:effectLst/>
              </a:rPr>
              <a:t>class</a:t>
            </a:r>
            <a:r>
              <a:rPr lang="en-US" altLang="zh-CN" sz="1400" b="0" dirty="0">
                <a:solidFill>
                  <a:srgbClr val="333333"/>
                </a:solidFill>
                <a:effectLst/>
              </a:rPr>
              <a:t> </a:t>
            </a:r>
            <a:r>
              <a:rPr lang="en-US" altLang="zh-CN" sz="1400" b="1" dirty="0" err="1">
                <a:solidFill>
                  <a:srgbClr val="7A3E9D"/>
                </a:solidFill>
                <a:effectLst/>
              </a:rPr>
              <a:t>MoveCommand</a:t>
            </a:r>
            <a:r>
              <a:rPr lang="en-US" altLang="zh-CN" sz="1400" b="0" dirty="0">
                <a:solidFill>
                  <a:srgbClr val="333333"/>
                </a:solidFill>
                <a:effectLst/>
              </a:rPr>
              <a:t> </a:t>
            </a:r>
            <a:r>
              <a:rPr lang="en-US" altLang="zh-CN" sz="1400" b="0" dirty="0">
                <a:solidFill>
                  <a:srgbClr val="7A3E9D"/>
                </a:solidFill>
                <a:effectLst/>
              </a:rPr>
              <a:t>final</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A3E9D"/>
                </a:solidFill>
                <a:effectLst/>
              </a:rPr>
              <a:t>public</a:t>
            </a:r>
            <a:r>
              <a:rPr lang="en-US" altLang="zh-CN" sz="1400" b="0" dirty="0">
                <a:solidFill>
                  <a:srgbClr val="333333"/>
                </a:solidFill>
                <a:effectLst/>
              </a:rPr>
              <a:t> </a:t>
            </a:r>
            <a:r>
              <a:rPr lang="en-US" altLang="zh-CN" sz="1400" b="1" dirty="0" err="1">
                <a:solidFill>
                  <a:srgbClr val="7A3E9D"/>
                </a:solidFill>
                <a:effectLst/>
              </a:rPr>
              <a:t>ICommand</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A3E9D"/>
                </a:solidFill>
                <a:effectLst/>
              </a:rPr>
              <a:t>public</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A3E9D"/>
                </a:solidFill>
                <a:effectLst/>
              </a:rPr>
              <a:t>void</a:t>
            </a:r>
            <a:r>
              <a:rPr lang="en-US" altLang="zh-CN" sz="1400" b="0" dirty="0">
                <a:solidFill>
                  <a:srgbClr val="333333"/>
                </a:solidFill>
                <a:effectLst/>
              </a:rPr>
              <a:t> </a:t>
            </a:r>
            <a:r>
              <a:rPr lang="en-US" altLang="zh-CN" sz="1400" b="1" dirty="0" err="1">
                <a:solidFill>
                  <a:srgbClr val="AA3731"/>
                </a:solidFill>
                <a:effectLst/>
              </a:rPr>
              <a:t>DoOperate</a:t>
            </a:r>
            <a:r>
              <a:rPr lang="en-US" altLang="zh-CN" sz="1400" b="0" dirty="0">
                <a:solidFill>
                  <a:srgbClr val="777777"/>
                </a:solidFill>
                <a:effectLst/>
              </a:rPr>
              <a:t>(</a:t>
            </a:r>
            <a:r>
              <a:rPr lang="en-US" altLang="zh-CN" sz="1400" b="1" dirty="0" err="1">
                <a:solidFill>
                  <a:srgbClr val="7A3E9D"/>
                </a:solidFill>
                <a:effectLst/>
              </a:rPr>
              <a:t>PoseHandler</a:t>
            </a:r>
            <a:r>
              <a:rPr lang="en-US" altLang="zh-CN" sz="1400" b="0" dirty="0">
                <a:solidFill>
                  <a:srgbClr val="4B69C6"/>
                </a:solidFill>
                <a:effectLst/>
              </a:rPr>
              <a:t>&amp;</a:t>
            </a:r>
            <a:r>
              <a:rPr lang="en-US" altLang="zh-CN" sz="1400" b="0" dirty="0">
                <a:solidFill>
                  <a:srgbClr val="333333"/>
                </a:solidFill>
                <a:effectLst/>
              </a:rPr>
              <a:t> </a:t>
            </a:r>
            <a:r>
              <a:rPr lang="en-US" altLang="zh-CN" sz="1400" b="0" dirty="0" err="1">
                <a:solidFill>
                  <a:srgbClr val="7A3E9D"/>
                </a:solidFill>
                <a:effectLst/>
              </a:rPr>
              <a:t>poseHandler</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333333"/>
                </a:solidFill>
                <a:effectLst/>
              </a:rPr>
              <a:t> </a:t>
            </a:r>
            <a:r>
              <a:rPr lang="en-US" altLang="zh-CN" sz="1400" b="0" dirty="0">
                <a:solidFill>
                  <a:srgbClr val="4B69C6"/>
                </a:solidFill>
                <a:effectLst/>
              </a:rPr>
              <a:t>override</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poseHandler</a:t>
            </a:r>
            <a:r>
              <a:rPr lang="en-US" altLang="zh-CN" sz="1400" b="0" dirty="0" err="1">
                <a:solidFill>
                  <a:srgbClr val="777777"/>
                </a:solidFill>
                <a:effectLst/>
              </a:rPr>
              <a:t>.</a:t>
            </a:r>
            <a:r>
              <a:rPr lang="en-US" altLang="zh-CN" sz="1400" b="1" dirty="0" err="1">
                <a:solidFill>
                  <a:srgbClr val="AA3731"/>
                </a:solidFill>
                <a:effectLst/>
              </a:rPr>
              <a:t>IsFast</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err="1">
                <a:solidFill>
                  <a:srgbClr val="7A3E9D"/>
                </a:solidFill>
                <a:effectLst/>
              </a:rPr>
              <a:t>poseHandler</a:t>
            </a:r>
            <a:r>
              <a:rPr lang="en-US" altLang="zh-CN" sz="1400" b="0" dirty="0" err="1">
                <a:solidFill>
                  <a:srgbClr val="777777"/>
                </a:solidFill>
                <a:effectLst/>
              </a:rPr>
              <a:t>.</a:t>
            </a:r>
            <a:r>
              <a:rPr lang="en-US" altLang="zh-CN" sz="1400" b="1" dirty="0" err="1">
                <a:solidFill>
                  <a:srgbClr val="AA3731"/>
                </a:solidFill>
                <a:effectLst/>
              </a:rPr>
              <a:t>Move</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333333"/>
                </a:solidFill>
                <a:effectLst/>
              </a:rPr>
              <a:t>        </a:t>
            </a:r>
            <a:r>
              <a:rPr lang="en-US" altLang="zh-CN" sz="1400" b="0" dirty="0" err="1">
                <a:solidFill>
                  <a:srgbClr val="7A3E9D"/>
                </a:solidFill>
                <a:effectLst/>
              </a:rPr>
              <a:t>poseHandler</a:t>
            </a:r>
            <a:r>
              <a:rPr lang="en-US" altLang="zh-CN" sz="1400" b="0" dirty="0" err="1">
                <a:solidFill>
                  <a:srgbClr val="777777"/>
                </a:solidFill>
                <a:effectLst/>
              </a:rPr>
              <a:t>.</a:t>
            </a:r>
            <a:r>
              <a:rPr lang="en-US" altLang="zh-CN" sz="1400" b="1" dirty="0" err="1">
                <a:solidFill>
                  <a:srgbClr val="AA3731"/>
                </a:solidFill>
                <a:effectLst/>
              </a:rPr>
              <a:t>Move</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p:txBody>
      </p:sp>
      <p:sp>
        <p:nvSpPr>
          <p:cNvPr id="10" name="文本框 9">
            <a:extLst>
              <a:ext uri="{FF2B5EF4-FFF2-40B4-BE49-F238E27FC236}">
                <a16:creationId xmlns:a16="http://schemas.microsoft.com/office/drawing/2014/main" id="{19248DB7-C16C-476B-9A75-7228D58EB4F3}"/>
              </a:ext>
            </a:extLst>
          </p:cNvPr>
          <p:cNvSpPr txBox="1"/>
          <p:nvPr/>
        </p:nvSpPr>
        <p:spPr>
          <a:xfrm>
            <a:off x="5607096" y="802483"/>
            <a:ext cx="6169063" cy="5478423"/>
          </a:xfrm>
          <a:prstGeom prst="rect">
            <a:avLst/>
          </a:prstGeom>
          <a:solidFill>
            <a:schemeClr val="bg1">
              <a:lumMod val="85000"/>
            </a:schemeClr>
          </a:solidFill>
        </p:spPr>
        <p:txBody>
          <a:bodyPr wrap="square">
            <a:spAutoFit/>
          </a:bodyPr>
          <a:lstStyle/>
          <a:p>
            <a:r>
              <a:rPr lang="en-US" altLang="zh-CN" sz="1400" b="0" dirty="0">
                <a:solidFill>
                  <a:srgbClr val="7A3E9D"/>
                </a:solidFill>
                <a:effectLst/>
              </a:rPr>
              <a:t>class</a:t>
            </a:r>
            <a:r>
              <a:rPr lang="en-US" altLang="zh-CN" sz="1400" b="0" dirty="0">
                <a:solidFill>
                  <a:srgbClr val="333333"/>
                </a:solidFill>
                <a:effectLst/>
              </a:rPr>
              <a:t> </a:t>
            </a:r>
            <a:r>
              <a:rPr lang="en-US" altLang="zh-CN" sz="1400" b="1" dirty="0" err="1">
                <a:solidFill>
                  <a:srgbClr val="7A3E9D"/>
                </a:solidFill>
                <a:effectLst/>
              </a:rPr>
              <a:t>TurnLeftCommand</a:t>
            </a:r>
            <a:r>
              <a:rPr lang="en-US" altLang="zh-CN" sz="1400" b="0" dirty="0">
                <a:solidFill>
                  <a:srgbClr val="333333"/>
                </a:solidFill>
                <a:effectLst/>
              </a:rPr>
              <a:t> </a:t>
            </a:r>
            <a:r>
              <a:rPr lang="en-US" altLang="zh-CN" sz="1400" b="0" dirty="0">
                <a:solidFill>
                  <a:srgbClr val="7A3E9D"/>
                </a:solidFill>
                <a:effectLst/>
              </a:rPr>
              <a:t>final</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A3E9D"/>
                </a:solidFill>
                <a:effectLst/>
              </a:rPr>
              <a:t>public</a:t>
            </a:r>
            <a:r>
              <a:rPr lang="en-US" altLang="zh-CN" sz="1400" b="0" dirty="0">
                <a:solidFill>
                  <a:srgbClr val="333333"/>
                </a:solidFill>
                <a:effectLst/>
              </a:rPr>
              <a:t> </a:t>
            </a:r>
            <a:r>
              <a:rPr lang="en-US" altLang="zh-CN" sz="1400" b="1" dirty="0" err="1">
                <a:solidFill>
                  <a:srgbClr val="7A3E9D"/>
                </a:solidFill>
                <a:effectLst/>
              </a:rPr>
              <a:t>ICommand</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A3E9D"/>
                </a:solidFill>
                <a:effectLst/>
              </a:rPr>
              <a:t>public</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A3E9D"/>
                </a:solidFill>
                <a:effectLst/>
              </a:rPr>
              <a:t>void</a:t>
            </a:r>
            <a:r>
              <a:rPr lang="en-US" altLang="zh-CN" sz="1400" b="0" dirty="0">
                <a:solidFill>
                  <a:srgbClr val="333333"/>
                </a:solidFill>
                <a:effectLst/>
              </a:rPr>
              <a:t> </a:t>
            </a:r>
            <a:r>
              <a:rPr lang="en-US" altLang="zh-CN" sz="1400" b="1" dirty="0" err="1">
                <a:solidFill>
                  <a:srgbClr val="AA3731"/>
                </a:solidFill>
                <a:effectLst/>
              </a:rPr>
              <a:t>DoOperate</a:t>
            </a:r>
            <a:r>
              <a:rPr lang="en-US" altLang="zh-CN" sz="1400" b="0" dirty="0">
                <a:solidFill>
                  <a:srgbClr val="777777"/>
                </a:solidFill>
                <a:effectLst/>
              </a:rPr>
              <a:t>(</a:t>
            </a:r>
            <a:r>
              <a:rPr lang="en-US" altLang="zh-CN" sz="1400" b="1" dirty="0" err="1">
                <a:solidFill>
                  <a:srgbClr val="7A3E9D"/>
                </a:solidFill>
                <a:effectLst/>
              </a:rPr>
              <a:t>PoseHandler</a:t>
            </a:r>
            <a:r>
              <a:rPr lang="en-US" altLang="zh-CN" sz="1400" b="0" dirty="0">
                <a:solidFill>
                  <a:srgbClr val="4B69C6"/>
                </a:solidFill>
                <a:effectLst/>
              </a:rPr>
              <a:t>&amp;</a:t>
            </a:r>
            <a:r>
              <a:rPr lang="en-US" altLang="zh-CN" sz="1400" b="0" dirty="0">
                <a:solidFill>
                  <a:srgbClr val="333333"/>
                </a:solidFill>
                <a:effectLst/>
              </a:rPr>
              <a:t> </a:t>
            </a:r>
            <a:r>
              <a:rPr lang="en-US" altLang="zh-CN" sz="1400" b="0" dirty="0" err="1">
                <a:solidFill>
                  <a:srgbClr val="7A3E9D"/>
                </a:solidFill>
                <a:effectLst/>
              </a:rPr>
              <a:t>poseHandler</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333333"/>
                </a:solidFill>
                <a:effectLst/>
              </a:rPr>
              <a:t> </a:t>
            </a:r>
            <a:r>
              <a:rPr lang="en-US" altLang="zh-CN" sz="1400" b="0" dirty="0">
                <a:solidFill>
                  <a:srgbClr val="4B69C6"/>
                </a:solidFill>
                <a:effectLst/>
              </a:rPr>
              <a:t>override</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poseHandler</a:t>
            </a:r>
            <a:r>
              <a:rPr lang="en-US" altLang="zh-CN" sz="1400" b="0" dirty="0" err="1">
                <a:solidFill>
                  <a:srgbClr val="777777"/>
                </a:solidFill>
                <a:effectLst/>
              </a:rPr>
              <a:t>.</a:t>
            </a:r>
            <a:r>
              <a:rPr lang="en-US" altLang="zh-CN" sz="1400" b="1" dirty="0" err="1">
                <a:solidFill>
                  <a:srgbClr val="AA3731"/>
                </a:solidFill>
                <a:effectLst/>
              </a:rPr>
              <a:t>IsFast</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err="1">
                <a:solidFill>
                  <a:srgbClr val="7A3E9D"/>
                </a:solidFill>
                <a:effectLst/>
              </a:rPr>
              <a:t>poseHandler</a:t>
            </a:r>
            <a:r>
              <a:rPr lang="en-US" altLang="zh-CN" sz="1400" b="0" dirty="0" err="1">
                <a:solidFill>
                  <a:srgbClr val="777777"/>
                </a:solidFill>
                <a:effectLst/>
              </a:rPr>
              <a:t>.</a:t>
            </a:r>
            <a:r>
              <a:rPr lang="en-US" altLang="zh-CN" sz="1400" b="1" dirty="0" err="1">
                <a:solidFill>
                  <a:srgbClr val="AA3731"/>
                </a:solidFill>
                <a:effectLst/>
              </a:rPr>
              <a:t>Move</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333333"/>
                </a:solidFill>
                <a:effectLst/>
              </a:rPr>
              <a:t>        </a:t>
            </a:r>
            <a:r>
              <a:rPr lang="en-US" altLang="zh-CN" sz="1400" b="0" dirty="0" err="1">
                <a:solidFill>
                  <a:srgbClr val="7A3E9D"/>
                </a:solidFill>
                <a:effectLst/>
              </a:rPr>
              <a:t>poseHandler</a:t>
            </a:r>
            <a:r>
              <a:rPr lang="en-US" altLang="zh-CN" sz="1400" b="0" dirty="0" err="1">
                <a:solidFill>
                  <a:srgbClr val="777777"/>
                </a:solidFill>
                <a:effectLst/>
              </a:rPr>
              <a:t>.</a:t>
            </a:r>
            <a:r>
              <a:rPr lang="en-US" altLang="zh-CN" sz="1400" b="1" dirty="0" err="1">
                <a:solidFill>
                  <a:srgbClr val="AA3731"/>
                </a:solidFill>
                <a:effectLst/>
              </a:rPr>
              <a:t>TurnLeft</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7A3E9D"/>
                </a:solidFill>
                <a:effectLst/>
              </a:rPr>
              <a:t>class</a:t>
            </a:r>
            <a:r>
              <a:rPr lang="en-US" altLang="zh-CN" sz="1400" b="0" dirty="0">
                <a:solidFill>
                  <a:srgbClr val="333333"/>
                </a:solidFill>
                <a:effectLst/>
              </a:rPr>
              <a:t> </a:t>
            </a:r>
            <a:r>
              <a:rPr lang="en-US" altLang="zh-CN" sz="1400" b="1" dirty="0" err="1">
                <a:solidFill>
                  <a:srgbClr val="7A3E9D"/>
                </a:solidFill>
                <a:effectLst/>
              </a:rPr>
              <a:t>TurnRightCommand</a:t>
            </a:r>
            <a:r>
              <a:rPr lang="en-US" altLang="zh-CN" sz="1400" b="0" dirty="0">
                <a:solidFill>
                  <a:srgbClr val="333333"/>
                </a:solidFill>
                <a:effectLst/>
              </a:rPr>
              <a:t> </a:t>
            </a:r>
            <a:r>
              <a:rPr lang="en-US" altLang="zh-CN" sz="1400" b="0" dirty="0">
                <a:solidFill>
                  <a:srgbClr val="7A3E9D"/>
                </a:solidFill>
                <a:effectLst/>
              </a:rPr>
              <a:t>final</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A3E9D"/>
                </a:solidFill>
                <a:effectLst/>
              </a:rPr>
              <a:t>public</a:t>
            </a:r>
            <a:r>
              <a:rPr lang="en-US" altLang="zh-CN" sz="1400" b="0" dirty="0">
                <a:solidFill>
                  <a:srgbClr val="333333"/>
                </a:solidFill>
                <a:effectLst/>
              </a:rPr>
              <a:t> </a:t>
            </a:r>
            <a:r>
              <a:rPr lang="en-US" altLang="zh-CN" sz="1400" b="1" dirty="0" err="1">
                <a:solidFill>
                  <a:srgbClr val="7A3E9D"/>
                </a:solidFill>
                <a:effectLst/>
              </a:rPr>
              <a:t>ICommand</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A3E9D"/>
                </a:solidFill>
                <a:effectLst/>
              </a:rPr>
              <a:t>public</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A3E9D"/>
                </a:solidFill>
                <a:effectLst/>
              </a:rPr>
              <a:t>void</a:t>
            </a:r>
            <a:r>
              <a:rPr lang="en-US" altLang="zh-CN" sz="1400" b="0" dirty="0">
                <a:solidFill>
                  <a:srgbClr val="333333"/>
                </a:solidFill>
                <a:effectLst/>
              </a:rPr>
              <a:t> </a:t>
            </a:r>
            <a:r>
              <a:rPr lang="en-US" altLang="zh-CN" sz="1400" b="1" dirty="0" err="1">
                <a:solidFill>
                  <a:srgbClr val="AA3731"/>
                </a:solidFill>
                <a:effectLst/>
              </a:rPr>
              <a:t>DoOperate</a:t>
            </a:r>
            <a:r>
              <a:rPr lang="en-US" altLang="zh-CN" sz="1400" b="0" dirty="0">
                <a:solidFill>
                  <a:srgbClr val="777777"/>
                </a:solidFill>
                <a:effectLst/>
              </a:rPr>
              <a:t>(</a:t>
            </a:r>
            <a:r>
              <a:rPr lang="en-US" altLang="zh-CN" sz="1400" b="1" dirty="0" err="1">
                <a:solidFill>
                  <a:srgbClr val="7A3E9D"/>
                </a:solidFill>
                <a:effectLst/>
              </a:rPr>
              <a:t>PoseHandler</a:t>
            </a:r>
            <a:r>
              <a:rPr lang="en-US" altLang="zh-CN" sz="1400" b="0" dirty="0">
                <a:solidFill>
                  <a:srgbClr val="4B69C6"/>
                </a:solidFill>
                <a:effectLst/>
              </a:rPr>
              <a:t>&amp;</a:t>
            </a:r>
            <a:r>
              <a:rPr lang="en-US" altLang="zh-CN" sz="1400" b="0" dirty="0">
                <a:solidFill>
                  <a:srgbClr val="333333"/>
                </a:solidFill>
                <a:effectLst/>
              </a:rPr>
              <a:t> </a:t>
            </a:r>
            <a:r>
              <a:rPr lang="en-US" altLang="zh-CN" sz="1400" b="0" dirty="0" err="1">
                <a:solidFill>
                  <a:srgbClr val="7A3E9D"/>
                </a:solidFill>
                <a:effectLst/>
              </a:rPr>
              <a:t>poseHandler</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333333"/>
                </a:solidFill>
                <a:effectLst/>
              </a:rPr>
              <a:t> </a:t>
            </a:r>
            <a:r>
              <a:rPr lang="en-US" altLang="zh-CN" sz="1400" b="0" dirty="0">
                <a:solidFill>
                  <a:srgbClr val="4B69C6"/>
                </a:solidFill>
                <a:effectLst/>
              </a:rPr>
              <a:t>override</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poseHandler</a:t>
            </a:r>
            <a:r>
              <a:rPr lang="en-US" altLang="zh-CN" sz="1400" b="0" dirty="0" err="1">
                <a:solidFill>
                  <a:srgbClr val="777777"/>
                </a:solidFill>
                <a:effectLst/>
              </a:rPr>
              <a:t>.</a:t>
            </a:r>
            <a:r>
              <a:rPr lang="en-US" altLang="zh-CN" sz="1400" b="1" dirty="0" err="1">
                <a:solidFill>
                  <a:srgbClr val="AA3731"/>
                </a:solidFill>
                <a:effectLst/>
              </a:rPr>
              <a:t>IsFast</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err="1">
                <a:solidFill>
                  <a:srgbClr val="7A3E9D"/>
                </a:solidFill>
                <a:effectLst/>
              </a:rPr>
              <a:t>poseHandler</a:t>
            </a:r>
            <a:r>
              <a:rPr lang="en-US" altLang="zh-CN" sz="1400" b="0" dirty="0" err="1">
                <a:solidFill>
                  <a:srgbClr val="777777"/>
                </a:solidFill>
                <a:effectLst/>
              </a:rPr>
              <a:t>.</a:t>
            </a:r>
            <a:r>
              <a:rPr lang="en-US" altLang="zh-CN" sz="1400" b="1" dirty="0" err="1">
                <a:solidFill>
                  <a:srgbClr val="AA3731"/>
                </a:solidFill>
                <a:effectLst/>
              </a:rPr>
              <a:t>Move</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333333"/>
                </a:solidFill>
                <a:effectLst/>
              </a:rPr>
              <a:t>        </a:t>
            </a:r>
            <a:r>
              <a:rPr lang="en-US" altLang="zh-CN" sz="1400" b="0" dirty="0" err="1">
                <a:solidFill>
                  <a:srgbClr val="7A3E9D"/>
                </a:solidFill>
                <a:effectLst/>
              </a:rPr>
              <a:t>poseHandler</a:t>
            </a:r>
            <a:r>
              <a:rPr lang="en-US" altLang="zh-CN" sz="1400" b="0" dirty="0" err="1">
                <a:solidFill>
                  <a:srgbClr val="777777"/>
                </a:solidFill>
                <a:effectLst/>
              </a:rPr>
              <a:t>.</a:t>
            </a:r>
            <a:r>
              <a:rPr lang="en-US" altLang="zh-CN" sz="1400" b="1" dirty="0" err="1">
                <a:solidFill>
                  <a:srgbClr val="AA3731"/>
                </a:solidFill>
                <a:effectLst/>
              </a:rPr>
              <a:t>TurnRight</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p:txBody>
      </p:sp>
      <p:cxnSp>
        <p:nvCxnSpPr>
          <p:cNvPr id="11" name="直接连接符 74">
            <a:extLst>
              <a:ext uri="{FF2B5EF4-FFF2-40B4-BE49-F238E27FC236}">
                <a16:creationId xmlns:a16="http://schemas.microsoft.com/office/drawing/2014/main" id="{545D286A-E34B-46D5-A3AB-19D928A00C76}"/>
              </a:ext>
            </a:extLst>
          </p:cNvPr>
          <p:cNvCxnSpPr>
            <a:cxnSpLocks/>
          </p:cNvCxnSpPr>
          <p:nvPr/>
        </p:nvCxnSpPr>
        <p:spPr bwMode="auto">
          <a:xfrm>
            <a:off x="5496224" y="747055"/>
            <a:ext cx="0" cy="5604082"/>
          </a:xfrm>
          <a:prstGeom prst="line">
            <a:avLst/>
          </a:prstGeom>
          <a:ln>
            <a:solidFill>
              <a:srgbClr val="C00000"/>
            </a:solidFill>
            <a:prstDash val="lgDash"/>
          </a:ln>
        </p:spPr>
        <p:style>
          <a:lnRef idx="1">
            <a:schemeClr val="dk1"/>
          </a:lnRef>
          <a:fillRef idx="0">
            <a:schemeClr val="dk1"/>
          </a:fillRef>
          <a:effectRef idx="0">
            <a:schemeClr val="dk1"/>
          </a:effectRef>
          <a:fontRef idx="minor">
            <a:schemeClr val="tx1"/>
          </a:fontRef>
        </p:style>
      </p:cxnSp>
      <p:sp>
        <p:nvSpPr>
          <p:cNvPr id="13" name="圆角矩形 13">
            <a:extLst>
              <a:ext uri="{FF2B5EF4-FFF2-40B4-BE49-F238E27FC236}">
                <a16:creationId xmlns:a16="http://schemas.microsoft.com/office/drawing/2014/main" id="{3AB4D8E5-89E1-41EA-A137-E1D55ABB433B}"/>
              </a:ext>
            </a:extLst>
          </p:cNvPr>
          <p:cNvSpPr/>
          <p:nvPr/>
        </p:nvSpPr>
        <p:spPr bwMode="auto">
          <a:xfrm>
            <a:off x="2581564" y="2594352"/>
            <a:ext cx="2326767" cy="333444"/>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
        <p:nvSpPr>
          <p:cNvPr id="16" name="圆角矩形 13">
            <a:extLst>
              <a:ext uri="{FF2B5EF4-FFF2-40B4-BE49-F238E27FC236}">
                <a16:creationId xmlns:a16="http://schemas.microsoft.com/office/drawing/2014/main" id="{64FE4239-B745-4DF5-BA75-0B272B0EE462}"/>
              </a:ext>
            </a:extLst>
          </p:cNvPr>
          <p:cNvSpPr/>
          <p:nvPr/>
        </p:nvSpPr>
        <p:spPr bwMode="auto">
          <a:xfrm>
            <a:off x="2014634" y="4051825"/>
            <a:ext cx="2326767" cy="333444"/>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
        <p:nvSpPr>
          <p:cNvPr id="17" name="圆角矩形 13">
            <a:extLst>
              <a:ext uri="{FF2B5EF4-FFF2-40B4-BE49-F238E27FC236}">
                <a16:creationId xmlns:a16="http://schemas.microsoft.com/office/drawing/2014/main" id="{A2FEB8D5-D2B7-4B8D-BF19-F1DE87B6A9C8}"/>
              </a:ext>
            </a:extLst>
          </p:cNvPr>
          <p:cNvSpPr/>
          <p:nvPr/>
        </p:nvSpPr>
        <p:spPr bwMode="auto">
          <a:xfrm>
            <a:off x="7196790" y="1403856"/>
            <a:ext cx="2357113" cy="333444"/>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
        <p:nvSpPr>
          <p:cNvPr id="18" name="圆角矩形 13">
            <a:extLst>
              <a:ext uri="{FF2B5EF4-FFF2-40B4-BE49-F238E27FC236}">
                <a16:creationId xmlns:a16="http://schemas.microsoft.com/office/drawing/2014/main" id="{411CEF0B-AD81-4DE2-AD23-F44853FD5B7E}"/>
              </a:ext>
            </a:extLst>
          </p:cNvPr>
          <p:cNvSpPr/>
          <p:nvPr/>
        </p:nvSpPr>
        <p:spPr bwMode="auto">
          <a:xfrm>
            <a:off x="7196790" y="4218547"/>
            <a:ext cx="2357113" cy="333444"/>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Tree>
    <p:extLst>
      <p:ext uri="{BB962C8B-B14F-4D97-AF65-F5344CB8AC3E}">
        <p14:creationId xmlns:p14="http://schemas.microsoft.com/office/powerpoint/2010/main" val="182746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randombar(horizontal)">
                                      <p:cBhvr>
                                        <p:cTn id="10" dur="500"/>
                                        <p:tgtEl>
                                          <p:spTgt spid="16"/>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randombar(horizontal)">
                                      <p:cBhvr>
                                        <p:cTn id="13" dur="500"/>
                                        <p:tgtEl>
                                          <p:spTgt spid="1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randombar(horizontal)">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31839" y="331397"/>
            <a:ext cx="10728325" cy="485982"/>
          </a:xfrm>
        </p:spPr>
        <p:txBody>
          <a:bodyPr>
            <a:normAutofit fontScale="90000"/>
          </a:bodyPr>
          <a:lstStyle/>
          <a:p>
            <a:r>
              <a:rPr lang="zh-CN" altLang="en-US" dirty="0"/>
              <a:t>面向对象编程：解耦循环依赖，封装抽离</a:t>
            </a:r>
            <a:r>
              <a:rPr lang="en-US" altLang="zh-CN" dirty="0" err="1"/>
              <a:t>ExecutorImpl</a:t>
            </a:r>
            <a:r>
              <a:rPr lang="zh-CN" altLang="en-US" dirty="0"/>
              <a:t>状态数据</a:t>
            </a:r>
          </a:p>
        </p:txBody>
      </p:sp>
      <p:sp>
        <p:nvSpPr>
          <p:cNvPr id="2" name="文本占位符 1">
            <a:extLst>
              <a:ext uri="{FF2B5EF4-FFF2-40B4-BE49-F238E27FC236}">
                <a16:creationId xmlns:a16="http://schemas.microsoft.com/office/drawing/2014/main" id="{A009A0CE-DF92-4F71-BA62-1D61FA1393B3}"/>
              </a:ext>
            </a:extLst>
          </p:cNvPr>
          <p:cNvSpPr>
            <a:spLocks noGrp="1"/>
          </p:cNvSpPr>
          <p:nvPr>
            <p:ph type="body" sz="quarter" idx="10"/>
          </p:nvPr>
        </p:nvSpPr>
        <p:spPr>
          <a:xfrm>
            <a:off x="731837" y="817379"/>
            <a:ext cx="10728326" cy="630277"/>
          </a:xfrm>
        </p:spPr>
        <p:txBody>
          <a:bodyPr/>
          <a:lstStyle/>
          <a:p>
            <a:pPr marL="0" indent="0">
              <a:buNone/>
            </a:pPr>
            <a:r>
              <a:rPr lang="en-US" altLang="zh-CN" dirty="0" err="1"/>
              <a:t>src</a:t>
            </a:r>
            <a:r>
              <a:rPr lang="en-US" altLang="zh-CN" dirty="0"/>
              <a:t>/</a:t>
            </a:r>
            <a:r>
              <a:rPr lang="en-US" altLang="zh-CN" b="0" dirty="0">
                <a:solidFill>
                  <a:srgbClr val="333333"/>
                </a:solidFill>
                <a:effectLst/>
              </a:rPr>
              <a:t>Command.hpp</a:t>
            </a:r>
          </a:p>
        </p:txBody>
      </p:sp>
      <p:sp>
        <p:nvSpPr>
          <p:cNvPr id="6" name="文本框 5">
            <a:extLst>
              <a:ext uri="{FF2B5EF4-FFF2-40B4-BE49-F238E27FC236}">
                <a16:creationId xmlns:a16="http://schemas.microsoft.com/office/drawing/2014/main" id="{7D66F605-8B28-4377-8541-D96DA0CD9F3C}"/>
              </a:ext>
            </a:extLst>
          </p:cNvPr>
          <p:cNvSpPr txBox="1"/>
          <p:nvPr/>
        </p:nvSpPr>
        <p:spPr>
          <a:xfrm>
            <a:off x="731839" y="1524318"/>
            <a:ext cx="9087549" cy="2308324"/>
          </a:xfrm>
          <a:prstGeom prst="rect">
            <a:avLst/>
          </a:prstGeom>
          <a:solidFill>
            <a:schemeClr val="bg1">
              <a:lumMod val="85000"/>
            </a:schemeClr>
          </a:solidFill>
        </p:spPr>
        <p:txBody>
          <a:bodyPr wrap="square">
            <a:spAutoFit/>
          </a:bodyPr>
          <a:lstStyle/>
          <a:p>
            <a:r>
              <a:rPr lang="en-US" altLang="zh-CN" sz="1600" b="0" dirty="0">
                <a:solidFill>
                  <a:srgbClr val="7A3E9D"/>
                </a:solidFill>
                <a:effectLst/>
              </a:rPr>
              <a:t>class</a:t>
            </a:r>
            <a:r>
              <a:rPr lang="en-US" altLang="zh-CN" sz="1600" b="0" dirty="0">
                <a:solidFill>
                  <a:srgbClr val="333333"/>
                </a:solidFill>
                <a:effectLst/>
              </a:rPr>
              <a:t> </a:t>
            </a:r>
            <a:r>
              <a:rPr lang="en-US" altLang="zh-CN" sz="1600" b="1" dirty="0" err="1">
                <a:solidFill>
                  <a:srgbClr val="7A3E9D"/>
                </a:solidFill>
                <a:effectLst/>
              </a:rPr>
              <a:t>FastCommand</a:t>
            </a:r>
            <a:r>
              <a:rPr lang="en-US" altLang="zh-CN" sz="1600" b="0" dirty="0">
                <a:solidFill>
                  <a:srgbClr val="333333"/>
                </a:solidFill>
                <a:effectLst/>
              </a:rPr>
              <a:t> </a:t>
            </a:r>
            <a:r>
              <a:rPr lang="en-US" altLang="zh-CN" sz="1600" b="0" dirty="0">
                <a:solidFill>
                  <a:srgbClr val="7A3E9D"/>
                </a:solidFill>
                <a:effectLst/>
              </a:rPr>
              <a:t>final</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A3E9D"/>
                </a:solidFill>
                <a:effectLst/>
              </a:rPr>
              <a:t>public</a:t>
            </a:r>
            <a:r>
              <a:rPr lang="en-US" altLang="zh-CN" sz="1600" b="0" dirty="0">
                <a:solidFill>
                  <a:srgbClr val="333333"/>
                </a:solidFill>
                <a:effectLst/>
              </a:rPr>
              <a:t> </a:t>
            </a:r>
            <a:r>
              <a:rPr lang="en-US" altLang="zh-CN" sz="1600" b="1" dirty="0" err="1">
                <a:solidFill>
                  <a:srgbClr val="7A3E9D"/>
                </a:solidFill>
                <a:effectLst/>
              </a:rPr>
              <a:t>ICommand</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void</a:t>
            </a:r>
            <a:r>
              <a:rPr lang="en-US" altLang="zh-CN" sz="1600" b="0" dirty="0">
                <a:solidFill>
                  <a:srgbClr val="333333"/>
                </a:solidFill>
                <a:effectLst/>
              </a:rPr>
              <a:t> </a:t>
            </a:r>
            <a:r>
              <a:rPr lang="en-US" altLang="zh-CN" sz="1600" b="1" dirty="0" err="1">
                <a:solidFill>
                  <a:srgbClr val="AA3731"/>
                </a:solidFill>
                <a:effectLst/>
              </a:rPr>
              <a:t>DoOperate</a:t>
            </a:r>
            <a:r>
              <a:rPr lang="en-US" altLang="zh-CN" sz="1600" b="0" dirty="0">
                <a:solidFill>
                  <a:srgbClr val="777777"/>
                </a:solidFill>
                <a:effectLst/>
              </a:rPr>
              <a:t>(</a:t>
            </a:r>
            <a:r>
              <a:rPr lang="en-US" altLang="zh-CN" sz="1600" b="1" dirty="0" err="1">
                <a:solidFill>
                  <a:srgbClr val="7A3E9D"/>
                </a:solidFill>
                <a:effectLst/>
              </a:rPr>
              <a:t>PoseHandler</a:t>
            </a:r>
            <a:r>
              <a:rPr lang="en-US" altLang="zh-CN" sz="1600" b="0" dirty="0">
                <a:solidFill>
                  <a:srgbClr val="4B69C6"/>
                </a:solidFill>
                <a:effectLst/>
              </a:rPr>
              <a:t>&amp;</a:t>
            </a:r>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333333"/>
                </a:solidFill>
                <a:effectLst/>
              </a:rPr>
              <a:t> </a:t>
            </a:r>
            <a:r>
              <a:rPr lang="en-US" altLang="zh-CN" sz="1600" b="0" dirty="0">
                <a:solidFill>
                  <a:srgbClr val="4B69C6"/>
                </a:solidFill>
                <a:effectLst/>
              </a:rPr>
              <a:t>override</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Fast</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p:txBody>
      </p:sp>
      <p:sp>
        <p:nvSpPr>
          <p:cNvPr id="7" name="圆角矩形 13">
            <a:extLst>
              <a:ext uri="{FF2B5EF4-FFF2-40B4-BE49-F238E27FC236}">
                <a16:creationId xmlns:a16="http://schemas.microsoft.com/office/drawing/2014/main" id="{79C931BD-6B2C-49F6-9113-7316EE70B131}"/>
              </a:ext>
            </a:extLst>
          </p:cNvPr>
          <p:cNvSpPr/>
          <p:nvPr/>
        </p:nvSpPr>
        <p:spPr bwMode="auto">
          <a:xfrm>
            <a:off x="2574385" y="2255061"/>
            <a:ext cx="2649256" cy="333444"/>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Tree>
    <p:extLst>
      <p:ext uri="{BB962C8B-B14F-4D97-AF65-F5344CB8AC3E}">
        <p14:creationId xmlns:p14="http://schemas.microsoft.com/office/powerpoint/2010/main" val="279908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zh-CN" altLang="en-US" dirty="0"/>
              <a:t>面向对象编程：解耦循环依赖，封装抽离</a:t>
            </a:r>
            <a:r>
              <a:rPr lang="en-US" altLang="zh-CN" dirty="0" err="1"/>
              <a:t>ExecutorImpl</a:t>
            </a:r>
            <a:r>
              <a:rPr lang="zh-CN" altLang="en-US" dirty="0"/>
              <a:t>状态数据</a:t>
            </a:r>
          </a:p>
        </p:txBody>
      </p:sp>
      <p:sp>
        <p:nvSpPr>
          <p:cNvPr id="2" name="文本占位符 1">
            <a:extLst>
              <a:ext uri="{FF2B5EF4-FFF2-40B4-BE49-F238E27FC236}">
                <a16:creationId xmlns:a16="http://schemas.microsoft.com/office/drawing/2014/main" id="{471002F6-174C-4A59-A32F-ADEB1114F25E}"/>
              </a:ext>
            </a:extLst>
          </p:cNvPr>
          <p:cNvSpPr>
            <a:spLocks noGrp="1"/>
          </p:cNvSpPr>
          <p:nvPr>
            <p:ph type="body" sz="quarter" idx="10"/>
          </p:nvPr>
        </p:nvSpPr>
        <p:spPr/>
        <p:txBody>
          <a:bodyPr/>
          <a:lstStyle/>
          <a:p>
            <a:pPr marL="0" indent="0">
              <a:buNone/>
            </a:pPr>
            <a:r>
              <a:rPr lang="en-US" altLang="zh-CN" dirty="0" err="1">
                <a:latin typeface="方正兰亭黑简体" panose="02000000000000000000" pitchFamily="2" charset="-122"/>
                <a:ea typeface="方正兰亭黑简体" panose="02000000000000000000" pitchFamily="2" charset="-122"/>
              </a:rPr>
              <a:t>src</a:t>
            </a:r>
            <a:r>
              <a:rPr lang="en-US" altLang="zh-CN" dirty="0">
                <a:latin typeface="方正兰亭黑简体" panose="02000000000000000000" pitchFamily="2" charset="-122"/>
                <a:ea typeface="方正兰亭黑简体" panose="02000000000000000000" pitchFamily="2" charset="-122"/>
              </a:rPr>
              <a:t>/</a:t>
            </a:r>
            <a:r>
              <a:rPr lang="en-US" altLang="zh-CN" dirty="0">
                <a:effectLst/>
                <a:latin typeface="方正兰亭黑简体" panose="02000000000000000000" pitchFamily="2" charset="-122"/>
                <a:ea typeface="方正兰亭黑简体" panose="02000000000000000000" pitchFamily="2" charset="-122"/>
              </a:rPr>
              <a:t>ExecutorImpl.hpp			</a:t>
            </a:r>
            <a:r>
              <a:rPr lang="en-US" altLang="zh-CN" dirty="0" err="1">
                <a:latin typeface="方正兰亭黑简体" panose="02000000000000000000" pitchFamily="2" charset="-122"/>
                <a:ea typeface="方正兰亭黑简体" panose="02000000000000000000" pitchFamily="2" charset="-122"/>
              </a:rPr>
              <a:t>src</a:t>
            </a:r>
            <a:r>
              <a:rPr lang="en-US" altLang="zh-CN" dirty="0">
                <a:latin typeface="方正兰亭黑简体" panose="02000000000000000000" pitchFamily="2" charset="-122"/>
                <a:ea typeface="方正兰亭黑简体" panose="02000000000000000000" pitchFamily="2" charset="-122"/>
              </a:rPr>
              <a:t>/</a:t>
            </a:r>
            <a:r>
              <a:rPr lang="en-US" altLang="zh-CN" dirty="0">
                <a:effectLst/>
                <a:latin typeface="方正兰亭黑简体" panose="02000000000000000000" pitchFamily="2" charset="-122"/>
                <a:ea typeface="方正兰亭黑简体" panose="02000000000000000000" pitchFamily="2" charset="-122"/>
              </a:rPr>
              <a:t>ExecutorImpl.cpp</a:t>
            </a:r>
            <a:endParaRPr lang="zh-CN" altLang="en-US" dirty="0"/>
          </a:p>
          <a:p>
            <a:pPr marL="0" indent="0">
              <a:buNone/>
            </a:pPr>
            <a:endParaRPr lang="zh-CN" altLang="en-US" dirty="0"/>
          </a:p>
        </p:txBody>
      </p:sp>
      <p:sp>
        <p:nvSpPr>
          <p:cNvPr id="6" name="文本框 5">
            <a:extLst>
              <a:ext uri="{FF2B5EF4-FFF2-40B4-BE49-F238E27FC236}">
                <a16:creationId xmlns:a16="http://schemas.microsoft.com/office/drawing/2014/main" id="{7D66F605-8B28-4377-8541-D96DA0CD9F3C}"/>
              </a:ext>
            </a:extLst>
          </p:cNvPr>
          <p:cNvSpPr txBox="1"/>
          <p:nvPr/>
        </p:nvSpPr>
        <p:spPr>
          <a:xfrm>
            <a:off x="461440" y="1664480"/>
            <a:ext cx="5266547" cy="2462213"/>
          </a:xfrm>
          <a:prstGeom prst="rect">
            <a:avLst/>
          </a:prstGeom>
          <a:solidFill>
            <a:schemeClr val="bg1">
              <a:lumMod val="85000"/>
            </a:schemeClr>
          </a:solidFill>
        </p:spPr>
        <p:txBody>
          <a:bodyPr wrap="square">
            <a:spAutoFit/>
          </a:bodyPr>
          <a:lstStyle/>
          <a:p>
            <a:r>
              <a:rPr lang="en-US" altLang="zh-CN" sz="1400" b="0" dirty="0">
                <a:solidFill>
                  <a:srgbClr val="333333"/>
                </a:solidFill>
                <a:effectLst/>
              </a:rPr>
              <a:t>...</a:t>
            </a:r>
          </a:p>
          <a:p>
            <a:r>
              <a:rPr lang="en-US" altLang="zh-CN" sz="1400" b="0" dirty="0">
                <a:solidFill>
                  <a:srgbClr val="777777"/>
                </a:solidFill>
                <a:effectLst/>
              </a:rPr>
              <a:t>#</a:t>
            </a:r>
            <a:r>
              <a:rPr lang="en-US" altLang="zh-CN" sz="1400" b="0" dirty="0">
                <a:solidFill>
                  <a:srgbClr val="4B69C6"/>
                </a:solidFill>
                <a:effectLst/>
              </a:rPr>
              <a:t>include</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PoseHandler.hpp</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a:t>
            </a:r>
          </a:p>
          <a:p>
            <a:r>
              <a:rPr lang="en-US" altLang="zh-CN" sz="1400" b="0" dirty="0">
                <a:solidFill>
                  <a:srgbClr val="7A3E9D"/>
                </a:solidFill>
                <a:effectLst/>
              </a:rPr>
              <a:t>class</a:t>
            </a:r>
            <a:r>
              <a:rPr lang="en-US" altLang="zh-CN" sz="1400" b="0" dirty="0">
                <a:solidFill>
                  <a:srgbClr val="333333"/>
                </a:solidFill>
                <a:effectLst/>
              </a:rPr>
              <a:t> </a:t>
            </a:r>
            <a:r>
              <a:rPr lang="en-US" altLang="zh-CN" sz="1400" b="1" dirty="0" err="1">
                <a:solidFill>
                  <a:srgbClr val="7A3E9D"/>
                </a:solidFill>
                <a:effectLst/>
              </a:rPr>
              <a:t>ExecutorImpl</a:t>
            </a:r>
            <a:r>
              <a:rPr lang="en-US" altLang="zh-CN" sz="1400" b="0" dirty="0">
                <a:solidFill>
                  <a:srgbClr val="333333"/>
                </a:solidFill>
                <a:effectLst/>
              </a:rPr>
              <a:t> </a:t>
            </a:r>
            <a:r>
              <a:rPr lang="en-US" altLang="zh-CN" sz="1400" b="0" dirty="0">
                <a:solidFill>
                  <a:srgbClr val="7A3E9D"/>
                </a:solidFill>
                <a:effectLst/>
              </a:rPr>
              <a:t>final</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A3E9D"/>
                </a:solidFill>
                <a:effectLst/>
              </a:rPr>
              <a:t>public</a:t>
            </a:r>
            <a:r>
              <a:rPr lang="en-US" altLang="zh-CN" sz="1400" b="0" dirty="0">
                <a:solidFill>
                  <a:srgbClr val="333333"/>
                </a:solidFill>
                <a:effectLst/>
              </a:rPr>
              <a:t> </a:t>
            </a:r>
            <a:r>
              <a:rPr lang="en-US" altLang="zh-CN" sz="1400" b="1" dirty="0">
                <a:solidFill>
                  <a:srgbClr val="7A3E9D"/>
                </a:solidFill>
                <a:effectLst/>
              </a:rPr>
              <a:t>Executor</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A3E9D"/>
                </a:solidFill>
                <a:effectLst/>
              </a:rPr>
              <a:t>public</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a:t>
            </a:r>
          </a:p>
          <a:p>
            <a:br>
              <a:rPr lang="en-US" altLang="zh-CN" sz="1400" b="0" dirty="0">
                <a:solidFill>
                  <a:srgbClr val="333333"/>
                </a:solidFill>
                <a:effectLst/>
              </a:rPr>
            </a:br>
            <a:r>
              <a:rPr lang="en-US" altLang="zh-CN" sz="1400" b="0" dirty="0">
                <a:solidFill>
                  <a:srgbClr val="7A3E9D"/>
                </a:solidFill>
                <a:effectLst/>
              </a:rPr>
              <a:t>private</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err="1">
                <a:solidFill>
                  <a:srgbClr val="333333"/>
                </a:solidFill>
                <a:effectLst/>
              </a:rPr>
              <a:t>PoseHandler</a:t>
            </a:r>
            <a:r>
              <a:rPr lang="en-US" altLang="zh-CN" sz="1400" b="0" dirty="0">
                <a:solidFill>
                  <a:srgbClr val="333333"/>
                </a:solidFill>
                <a:effectLst/>
              </a:rPr>
              <a:t> </a:t>
            </a:r>
            <a:r>
              <a:rPr lang="en-US" altLang="zh-CN" sz="1400" b="0" dirty="0" err="1">
                <a:solidFill>
                  <a:srgbClr val="333333"/>
                </a:solidFill>
                <a:effectLst/>
              </a:rPr>
              <a:t>poseHandler</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p:txBody>
      </p:sp>
      <p:sp>
        <p:nvSpPr>
          <p:cNvPr id="10" name="文本框 9">
            <a:extLst>
              <a:ext uri="{FF2B5EF4-FFF2-40B4-BE49-F238E27FC236}">
                <a16:creationId xmlns:a16="http://schemas.microsoft.com/office/drawing/2014/main" id="{19248DB7-C16C-476B-9A75-7228D58EB4F3}"/>
              </a:ext>
            </a:extLst>
          </p:cNvPr>
          <p:cNvSpPr txBox="1"/>
          <p:nvPr/>
        </p:nvSpPr>
        <p:spPr>
          <a:xfrm>
            <a:off x="5921916" y="1664480"/>
            <a:ext cx="5732174" cy="4616648"/>
          </a:xfrm>
          <a:prstGeom prst="rect">
            <a:avLst/>
          </a:prstGeom>
          <a:solidFill>
            <a:schemeClr val="bg1">
              <a:lumMod val="85000"/>
            </a:schemeClr>
          </a:solidFill>
        </p:spPr>
        <p:txBody>
          <a:bodyPr wrap="square">
            <a:spAutoFit/>
          </a:bodyPr>
          <a:lstStyle/>
          <a:p>
            <a:r>
              <a:rPr lang="en-US" altLang="zh-CN" sz="1400" b="1" dirty="0" err="1">
                <a:solidFill>
                  <a:srgbClr val="7A3E9D"/>
                </a:solidFill>
                <a:effectLst/>
              </a:rPr>
              <a:t>ExecutorImpl</a:t>
            </a:r>
            <a:r>
              <a:rPr lang="en-US" altLang="zh-CN" sz="1400" b="0" dirty="0">
                <a:solidFill>
                  <a:srgbClr val="777777"/>
                </a:solidFill>
                <a:effectLst/>
              </a:rPr>
              <a:t>::</a:t>
            </a:r>
            <a:r>
              <a:rPr lang="en-US" altLang="zh-CN" sz="1400" b="1" dirty="0" err="1">
                <a:solidFill>
                  <a:srgbClr val="AA3731"/>
                </a:solidFill>
                <a:effectLst/>
              </a:rPr>
              <a:t>ExecutorImpl</a:t>
            </a:r>
            <a:r>
              <a:rPr lang="en-US" altLang="zh-CN" sz="1400" b="0" dirty="0">
                <a:solidFill>
                  <a:srgbClr val="777777"/>
                </a:solidFill>
                <a:effectLst/>
              </a:rPr>
              <a:t>(</a:t>
            </a:r>
            <a:r>
              <a:rPr lang="en-US" altLang="zh-CN" sz="1400" b="0" dirty="0">
                <a:solidFill>
                  <a:srgbClr val="4B69C6"/>
                </a:solidFill>
                <a:effectLst/>
              </a:rPr>
              <a:t>const</a:t>
            </a:r>
            <a:r>
              <a:rPr lang="en-US" altLang="zh-CN" sz="1400" b="0" dirty="0">
                <a:solidFill>
                  <a:srgbClr val="333333"/>
                </a:solidFill>
                <a:effectLst/>
              </a:rPr>
              <a:t> Pose</a:t>
            </a:r>
            <a:r>
              <a:rPr lang="en-US" altLang="zh-CN" sz="1400" b="0" dirty="0">
                <a:solidFill>
                  <a:srgbClr val="777777"/>
                </a:solidFill>
                <a:effectLst/>
              </a:rPr>
              <a:t>&amp;</a:t>
            </a:r>
            <a:r>
              <a:rPr lang="en-US" altLang="zh-CN" sz="1400" b="0" dirty="0">
                <a:solidFill>
                  <a:srgbClr val="333333"/>
                </a:solidFill>
                <a:effectLst/>
              </a:rPr>
              <a:t> pose</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777777"/>
                </a:solidFill>
                <a:effectLst/>
              </a:rPr>
              <a:t>noexcept</a:t>
            </a:r>
            <a:r>
              <a:rPr lang="en-US" altLang="zh-CN" sz="1400" b="0" dirty="0">
                <a:solidFill>
                  <a:srgbClr val="333333"/>
                </a:solidFill>
                <a:effectLst/>
              </a:rPr>
              <a:t> : </a:t>
            </a:r>
            <a:r>
              <a:rPr lang="en-US" altLang="zh-CN" sz="1400" b="1" dirty="0" err="1">
                <a:solidFill>
                  <a:srgbClr val="AA3731"/>
                </a:solidFill>
                <a:effectLst/>
              </a:rPr>
              <a:t>poseHandler</a:t>
            </a:r>
            <a:r>
              <a:rPr lang="en-US" altLang="zh-CN" sz="1400" b="0" dirty="0">
                <a:solidFill>
                  <a:srgbClr val="777777"/>
                </a:solidFill>
                <a:effectLst/>
              </a:rPr>
              <a:t>(</a:t>
            </a:r>
            <a:r>
              <a:rPr lang="en-US" altLang="zh-CN" sz="1400" b="0" dirty="0">
                <a:solidFill>
                  <a:srgbClr val="333333"/>
                </a:solidFill>
                <a:effectLst/>
              </a:rPr>
              <a:t>pose</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7A3E9D"/>
                </a:solidFill>
                <a:effectLst/>
              </a:rPr>
              <a:t>void</a:t>
            </a:r>
            <a:r>
              <a:rPr lang="en-US" altLang="zh-CN" sz="1400" b="0" dirty="0">
                <a:solidFill>
                  <a:srgbClr val="333333"/>
                </a:solidFill>
                <a:effectLst/>
              </a:rPr>
              <a:t> </a:t>
            </a:r>
            <a:r>
              <a:rPr lang="en-US" altLang="zh-CN" sz="1400" b="1" dirty="0" err="1">
                <a:solidFill>
                  <a:srgbClr val="7A3E9D"/>
                </a:solidFill>
                <a:effectLst/>
              </a:rPr>
              <a:t>ExecutorImpl</a:t>
            </a:r>
            <a:r>
              <a:rPr lang="en-US" altLang="zh-CN" sz="1400" b="0" dirty="0">
                <a:solidFill>
                  <a:srgbClr val="777777"/>
                </a:solidFill>
                <a:effectLst/>
              </a:rPr>
              <a:t>::</a:t>
            </a:r>
            <a:r>
              <a:rPr lang="en-US" altLang="zh-CN" sz="1400" b="1" dirty="0">
                <a:solidFill>
                  <a:srgbClr val="AA3731"/>
                </a:solidFill>
                <a:effectLst/>
              </a:rPr>
              <a:t>Execute</a:t>
            </a:r>
            <a:r>
              <a:rPr lang="en-US" altLang="zh-CN" sz="1400" b="0" dirty="0">
                <a:solidFill>
                  <a:srgbClr val="777777"/>
                </a:solidFill>
                <a:effectLst/>
              </a:rPr>
              <a:t>(</a:t>
            </a:r>
            <a:r>
              <a:rPr lang="en-US" altLang="zh-CN" sz="1400" b="0" dirty="0">
                <a:solidFill>
                  <a:srgbClr val="4B69C6"/>
                </a:solidFill>
                <a:effectLst/>
              </a:rPr>
              <a:t>const</a:t>
            </a:r>
            <a:r>
              <a:rPr lang="en-US" altLang="zh-CN" sz="1400" b="0" dirty="0">
                <a:solidFill>
                  <a:srgbClr val="333333"/>
                </a:solidFill>
                <a:effectLst/>
              </a:rPr>
              <a:t> </a:t>
            </a:r>
            <a:r>
              <a:rPr lang="en-US" altLang="zh-CN" sz="1400" b="1" dirty="0">
                <a:solidFill>
                  <a:srgbClr val="7A3E9D"/>
                </a:solidFill>
                <a:effectLst/>
              </a:rPr>
              <a:t>std</a:t>
            </a:r>
            <a:r>
              <a:rPr lang="en-US" altLang="zh-CN" sz="1400" b="0" dirty="0">
                <a:solidFill>
                  <a:srgbClr val="777777"/>
                </a:solidFill>
                <a:effectLst/>
              </a:rPr>
              <a:t>::</a:t>
            </a:r>
            <a:r>
              <a:rPr lang="en-US" altLang="zh-CN" sz="1400" b="1" dirty="0">
                <a:solidFill>
                  <a:srgbClr val="7A3E9D"/>
                </a:solidFill>
                <a:effectLst/>
              </a:rPr>
              <a:t>string</a:t>
            </a:r>
            <a:r>
              <a:rPr lang="en-US" altLang="zh-CN" sz="1400" b="0" dirty="0">
                <a:solidFill>
                  <a:srgbClr val="4B69C6"/>
                </a:solidFill>
                <a:effectLst/>
              </a:rPr>
              <a:t>&amp;</a:t>
            </a:r>
            <a:r>
              <a:rPr lang="en-US" altLang="zh-CN" sz="1400" b="0" dirty="0">
                <a:solidFill>
                  <a:srgbClr val="333333"/>
                </a:solidFill>
                <a:effectLst/>
              </a:rPr>
              <a:t> </a:t>
            </a:r>
            <a:r>
              <a:rPr lang="en-US" altLang="zh-CN" sz="1400" b="0" dirty="0">
                <a:solidFill>
                  <a:srgbClr val="7A3E9D"/>
                </a:solidFill>
                <a:effectLst/>
              </a:rPr>
              <a:t>commands</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4B69C6"/>
                </a:solidFill>
                <a:effectLst/>
              </a:rPr>
              <a:t>noexcept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1" dirty="0">
                <a:solidFill>
                  <a:srgbClr val="7A3E9D"/>
                </a:solidFill>
                <a:effectLst/>
              </a:rPr>
              <a:t>…</a:t>
            </a:r>
            <a:br>
              <a:rPr lang="en-US" altLang="zh-CN" sz="1400" b="0" dirty="0">
                <a:solidFill>
                  <a:srgbClr val="333333"/>
                </a:solidFill>
                <a:effectLst/>
              </a:rPr>
            </a:br>
            <a:r>
              <a:rPr lang="en-US" altLang="zh-CN" sz="1400" b="0" dirty="0">
                <a:solidFill>
                  <a:srgbClr val="333333"/>
                </a:solidFill>
                <a:effectLst/>
              </a:rPr>
              <a:t>    </a:t>
            </a:r>
            <a:r>
              <a:rPr lang="en-US" altLang="zh-CN" sz="1400" b="0" dirty="0">
                <a:solidFill>
                  <a:srgbClr val="4B69C6"/>
                </a:solidFill>
                <a:effectLst/>
              </a:rPr>
              <a:t>for</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a:solidFill>
                  <a:srgbClr val="7A3E9D"/>
                </a:solidFill>
                <a:effectLst/>
              </a:rPr>
              <a:t>auto</a:t>
            </a:r>
            <a:r>
              <a:rPr lang="en-US" altLang="zh-CN" sz="1400" b="0" dirty="0">
                <a:solidFill>
                  <a:srgbClr val="333333"/>
                </a:solidFill>
                <a:effectLst/>
              </a:rPr>
              <a:t> </a:t>
            </a:r>
            <a:r>
              <a:rPr lang="en-US" altLang="zh-CN" sz="1400" b="0" dirty="0" err="1">
                <a:solidFill>
                  <a:srgbClr val="333333"/>
                </a:solidFill>
                <a:effectLst/>
              </a:rPr>
              <a:t>cmd</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commands</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a:solidFill>
                  <a:srgbClr val="7A3E9D"/>
                </a:solidFill>
                <a:effectLst/>
              </a:rPr>
              <a:t>auto</a:t>
            </a:r>
            <a:r>
              <a:rPr lang="en-US" altLang="zh-CN" sz="1400" b="0" dirty="0">
                <a:solidFill>
                  <a:srgbClr val="333333"/>
                </a:solidFill>
                <a:effectLst/>
              </a:rPr>
              <a:t> it </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7A3E9D"/>
                </a:solidFill>
                <a:effectLst/>
              </a:rPr>
              <a:t>cmderMap</a:t>
            </a:r>
            <a:r>
              <a:rPr lang="en-US" altLang="zh-CN" sz="1400" b="0" dirty="0" err="1">
                <a:solidFill>
                  <a:srgbClr val="777777"/>
                </a:solidFill>
                <a:effectLst/>
              </a:rPr>
              <a:t>.</a:t>
            </a:r>
            <a:r>
              <a:rPr lang="en-US" altLang="zh-CN" sz="1400" b="1" dirty="0" err="1">
                <a:solidFill>
                  <a:srgbClr val="AA3731"/>
                </a:solidFill>
                <a:effectLst/>
              </a:rPr>
              <a:t>find</a:t>
            </a:r>
            <a:r>
              <a:rPr lang="en-US" altLang="zh-CN" sz="1400" b="0" dirty="0">
                <a:solidFill>
                  <a:srgbClr val="777777"/>
                </a:solidFill>
                <a:effectLst/>
              </a:rPr>
              <a:t>(</a:t>
            </a:r>
            <a:r>
              <a:rPr lang="en-US" altLang="zh-CN" sz="1400" b="0" dirty="0" err="1">
                <a:solidFill>
                  <a:srgbClr val="333333"/>
                </a:solidFill>
                <a:effectLst/>
              </a:rPr>
              <a:t>cmd</a:t>
            </a:r>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it </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7A3E9D"/>
                </a:solidFill>
                <a:effectLst/>
              </a:rPr>
              <a:t>cmderMap</a:t>
            </a:r>
            <a:r>
              <a:rPr lang="en-US" altLang="zh-CN" sz="1400" b="0" dirty="0" err="1">
                <a:solidFill>
                  <a:srgbClr val="777777"/>
                </a:solidFill>
                <a:effectLst/>
              </a:rPr>
              <a:t>.</a:t>
            </a:r>
            <a:r>
              <a:rPr lang="en-US" altLang="zh-CN" sz="1400" b="1" dirty="0" err="1">
                <a:solidFill>
                  <a:srgbClr val="AA3731"/>
                </a:solidFill>
                <a:effectLst/>
              </a:rPr>
              <a:t>end</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A3E9D"/>
                </a:solidFill>
                <a:effectLst/>
              </a:rPr>
              <a:t>it</a:t>
            </a:r>
            <a:r>
              <a:rPr lang="en-US" altLang="zh-CN" sz="1400" b="0" dirty="0">
                <a:solidFill>
                  <a:srgbClr val="777777"/>
                </a:solidFill>
                <a:effectLst/>
              </a:rPr>
              <a:t>-&gt;</a:t>
            </a:r>
            <a:r>
              <a:rPr lang="en-US" altLang="zh-CN" sz="1400" b="0" dirty="0">
                <a:solidFill>
                  <a:srgbClr val="7A3E9D"/>
                </a:solidFill>
                <a:effectLst/>
              </a:rPr>
              <a:t>second</a:t>
            </a:r>
            <a:r>
              <a:rPr lang="en-US" altLang="zh-CN" sz="1400" b="0" dirty="0">
                <a:solidFill>
                  <a:srgbClr val="777777"/>
                </a:solidFill>
                <a:effectLst/>
              </a:rPr>
              <a:t>-&gt;</a:t>
            </a:r>
            <a:r>
              <a:rPr lang="en-US" altLang="zh-CN" sz="1400" b="1" dirty="0" err="1">
                <a:solidFill>
                  <a:srgbClr val="AA3731"/>
                </a:solidFill>
                <a:effectLst/>
              </a:rPr>
              <a:t>DoOperate</a:t>
            </a:r>
            <a:r>
              <a:rPr lang="en-US" altLang="zh-CN" sz="1400" b="0" dirty="0">
                <a:solidFill>
                  <a:srgbClr val="777777"/>
                </a:solidFill>
                <a:effectLst/>
              </a:rPr>
              <a:t>(</a:t>
            </a:r>
            <a:r>
              <a:rPr lang="en-US" altLang="zh-CN" sz="1400" b="0" dirty="0" err="1">
                <a:solidFill>
                  <a:srgbClr val="333333"/>
                </a:solidFill>
                <a:effectLst/>
              </a:rPr>
              <a:t>poseHandler</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1" dirty="0">
                <a:solidFill>
                  <a:srgbClr val="7A3E9D"/>
                </a:solidFill>
                <a:effectLst/>
              </a:rPr>
              <a:t>Pose</a:t>
            </a:r>
            <a:r>
              <a:rPr lang="en-US" altLang="zh-CN" sz="1400" b="0" dirty="0">
                <a:solidFill>
                  <a:srgbClr val="333333"/>
                </a:solidFill>
                <a:effectLst/>
              </a:rPr>
              <a:t> </a:t>
            </a:r>
            <a:r>
              <a:rPr lang="en-US" altLang="zh-CN" sz="1400" b="1" dirty="0" err="1">
                <a:solidFill>
                  <a:srgbClr val="7A3E9D"/>
                </a:solidFill>
                <a:effectLst/>
              </a:rPr>
              <a:t>ExecutorImpl</a:t>
            </a:r>
            <a:r>
              <a:rPr lang="en-US" altLang="zh-CN" sz="1400" b="0" dirty="0">
                <a:solidFill>
                  <a:srgbClr val="777777"/>
                </a:solidFill>
                <a:effectLst/>
              </a:rPr>
              <a:t>::</a:t>
            </a:r>
            <a:r>
              <a:rPr lang="en-US" altLang="zh-CN" sz="1400" b="1" dirty="0">
                <a:solidFill>
                  <a:srgbClr val="AA3731"/>
                </a:solidFill>
                <a:effectLst/>
              </a:rPr>
              <a:t>Query</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err="1">
                <a:solidFill>
                  <a:srgbClr val="4B69C6"/>
                </a:solidFill>
                <a:effectLst/>
              </a:rPr>
              <a:t>noexcept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return</a:t>
            </a:r>
            <a:r>
              <a:rPr lang="en-US" altLang="zh-CN" sz="1400" b="0" dirty="0">
                <a:solidFill>
                  <a:srgbClr val="333333"/>
                </a:solidFill>
                <a:effectLst/>
              </a:rPr>
              <a:t> </a:t>
            </a:r>
            <a:r>
              <a:rPr lang="en-US" altLang="zh-CN" sz="1400" b="0" dirty="0" err="1">
                <a:solidFill>
                  <a:srgbClr val="7A3E9D"/>
                </a:solidFill>
                <a:effectLst/>
              </a:rPr>
              <a:t>poseHandler</a:t>
            </a:r>
            <a:r>
              <a:rPr lang="en-US" altLang="zh-CN" sz="1400" b="0" dirty="0" err="1">
                <a:solidFill>
                  <a:srgbClr val="777777"/>
                </a:solidFill>
                <a:effectLst/>
              </a:rPr>
              <a:t>.</a:t>
            </a:r>
            <a:r>
              <a:rPr lang="en-US" altLang="zh-CN" sz="1400" b="1" dirty="0" err="1">
                <a:solidFill>
                  <a:srgbClr val="AA3731"/>
                </a:solidFill>
                <a:effectLst/>
              </a:rPr>
              <a:t>Query</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p:txBody>
      </p:sp>
      <p:cxnSp>
        <p:nvCxnSpPr>
          <p:cNvPr id="11" name="直接连接符 74">
            <a:extLst>
              <a:ext uri="{FF2B5EF4-FFF2-40B4-BE49-F238E27FC236}">
                <a16:creationId xmlns:a16="http://schemas.microsoft.com/office/drawing/2014/main" id="{545D286A-E34B-46D5-A3AB-19D928A00C76}"/>
              </a:ext>
            </a:extLst>
          </p:cNvPr>
          <p:cNvCxnSpPr>
            <a:cxnSpLocks/>
          </p:cNvCxnSpPr>
          <p:nvPr/>
        </p:nvCxnSpPr>
        <p:spPr bwMode="auto">
          <a:xfrm>
            <a:off x="5780003" y="1664480"/>
            <a:ext cx="0" cy="4702453"/>
          </a:xfrm>
          <a:prstGeom prst="line">
            <a:avLst/>
          </a:prstGeom>
          <a:ln>
            <a:solidFill>
              <a:srgbClr val="C00000"/>
            </a:solidFill>
            <a:prstDash val="lgDash"/>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8B4F4DE2-6BDC-4CF3-90E2-D9BCEAE0CE9A}"/>
              </a:ext>
            </a:extLst>
          </p:cNvPr>
          <p:cNvSpPr txBox="1"/>
          <p:nvPr/>
        </p:nvSpPr>
        <p:spPr>
          <a:xfrm>
            <a:off x="417944" y="4558757"/>
            <a:ext cx="3480440" cy="369332"/>
          </a:xfrm>
          <a:prstGeom prst="rect">
            <a:avLst/>
          </a:prstGeom>
          <a:noFill/>
        </p:spPr>
        <p:txBody>
          <a:bodyPr wrap="none" rtlCol="0">
            <a:spAutoFit/>
          </a:bodyPr>
          <a:lstStyle/>
          <a:p>
            <a:r>
              <a:rPr lang="zh-CN" altLang="en-US" dirty="0">
                <a:latin typeface="+mn-ea"/>
              </a:rPr>
              <a:t>编译运行验证后，代码及时入库</a:t>
            </a:r>
            <a:endParaRPr lang="zh-CN" altLang="en-US" sz="1400" dirty="0">
              <a:latin typeface="+mn-ea"/>
            </a:endParaRPr>
          </a:p>
        </p:txBody>
      </p:sp>
      <p:sp>
        <p:nvSpPr>
          <p:cNvPr id="16" name="圆角矩形 13">
            <a:extLst>
              <a:ext uri="{FF2B5EF4-FFF2-40B4-BE49-F238E27FC236}">
                <a16:creationId xmlns:a16="http://schemas.microsoft.com/office/drawing/2014/main" id="{68A9CCC4-CE5E-4BC9-881D-FF5DD8C13142}"/>
              </a:ext>
            </a:extLst>
          </p:cNvPr>
          <p:cNvSpPr/>
          <p:nvPr/>
        </p:nvSpPr>
        <p:spPr bwMode="auto">
          <a:xfrm>
            <a:off x="461440" y="1853193"/>
            <a:ext cx="2556804" cy="333444"/>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
        <p:nvSpPr>
          <p:cNvPr id="17" name="圆角矩形 13">
            <a:extLst>
              <a:ext uri="{FF2B5EF4-FFF2-40B4-BE49-F238E27FC236}">
                <a16:creationId xmlns:a16="http://schemas.microsoft.com/office/drawing/2014/main" id="{DCFA2721-D152-4A32-B076-E468F3324697}"/>
              </a:ext>
            </a:extLst>
          </p:cNvPr>
          <p:cNvSpPr/>
          <p:nvPr/>
        </p:nvSpPr>
        <p:spPr bwMode="auto">
          <a:xfrm>
            <a:off x="461440" y="3559291"/>
            <a:ext cx="2556804" cy="333444"/>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
        <p:nvSpPr>
          <p:cNvPr id="18" name="圆角矩形 13">
            <a:extLst>
              <a:ext uri="{FF2B5EF4-FFF2-40B4-BE49-F238E27FC236}">
                <a16:creationId xmlns:a16="http://schemas.microsoft.com/office/drawing/2014/main" id="{313C2C4E-235D-4BD4-89FE-A7B4FF44346C}"/>
              </a:ext>
            </a:extLst>
          </p:cNvPr>
          <p:cNvSpPr/>
          <p:nvPr/>
        </p:nvSpPr>
        <p:spPr bwMode="auto">
          <a:xfrm>
            <a:off x="5869899" y="1853193"/>
            <a:ext cx="1791724" cy="333444"/>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
        <p:nvSpPr>
          <p:cNvPr id="19" name="圆角矩形 13">
            <a:extLst>
              <a:ext uri="{FF2B5EF4-FFF2-40B4-BE49-F238E27FC236}">
                <a16:creationId xmlns:a16="http://schemas.microsoft.com/office/drawing/2014/main" id="{74B369D0-7817-46E8-B34B-30914A078889}"/>
              </a:ext>
            </a:extLst>
          </p:cNvPr>
          <p:cNvSpPr/>
          <p:nvPr/>
        </p:nvSpPr>
        <p:spPr bwMode="auto">
          <a:xfrm>
            <a:off x="7511545" y="4225313"/>
            <a:ext cx="2305117" cy="333444"/>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
        <p:nvSpPr>
          <p:cNvPr id="20" name="圆角矩形 13">
            <a:extLst>
              <a:ext uri="{FF2B5EF4-FFF2-40B4-BE49-F238E27FC236}">
                <a16:creationId xmlns:a16="http://schemas.microsoft.com/office/drawing/2014/main" id="{15A3BBDE-B5BE-40F7-B6E3-48DBB3601819}"/>
              </a:ext>
            </a:extLst>
          </p:cNvPr>
          <p:cNvSpPr/>
          <p:nvPr/>
        </p:nvSpPr>
        <p:spPr bwMode="auto">
          <a:xfrm>
            <a:off x="6765761" y="5693238"/>
            <a:ext cx="1791724" cy="333444"/>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Tree>
    <p:extLst>
      <p:ext uri="{BB962C8B-B14F-4D97-AF65-F5344CB8AC3E}">
        <p14:creationId xmlns:p14="http://schemas.microsoft.com/office/powerpoint/2010/main" val="413405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animBg="1"/>
      <p:bldP spid="17" grpId="0" animBg="1"/>
      <p:bldP spid="18" grpId="0" animBg="1"/>
      <p:bldP spid="19" grpId="0" animBg="1"/>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8AFE3BB-D3E2-4BBB-8E57-3ABA3C3E8E61}"/>
              </a:ext>
            </a:extLst>
          </p:cNvPr>
          <p:cNvSpPr>
            <a:spLocks noGrp="1"/>
          </p:cNvSpPr>
          <p:nvPr>
            <p:ph sz="quarter" idx="10"/>
          </p:nvPr>
        </p:nvSpPr>
        <p:spPr>
          <a:xfrm>
            <a:off x="935092" y="1413752"/>
            <a:ext cx="10153650" cy="5092152"/>
          </a:xfrm>
        </p:spPr>
        <p:txBody>
          <a:bodyPr/>
          <a:lstStyle/>
          <a:p>
            <a:pPr marL="0" indent="0">
              <a:lnSpc>
                <a:spcPct val="125000"/>
              </a:lnSpc>
              <a:buNone/>
            </a:pPr>
            <a:r>
              <a:rPr lang="zh-CN" altLang="en-US" sz="2000" dirty="0"/>
              <a:t>通过数据抽离和代码分层策略提高代码可扩展性和可维护性：</a:t>
            </a:r>
          </a:p>
          <a:p>
            <a:pPr>
              <a:lnSpc>
                <a:spcPct val="125000"/>
              </a:lnSpc>
            </a:pPr>
            <a:r>
              <a:rPr lang="zh-CN" altLang="en-US" sz="1800" dirty="0">
                <a:latin typeface="+mn-ea"/>
                <a:ea typeface="+mn-ea"/>
              </a:rPr>
              <a:t>抽离数据：</a:t>
            </a:r>
          </a:p>
          <a:p>
            <a:pPr lvl="1">
              <a:lnSpc>
                <a:spcPct val="125000"/>
              </a:lnSpc>
            </a:pPr>
            <a:r>
              <a:rPr lang="zh-CN" altLang="en-US" sz="1600" dirty="0">
                <a:latin typeface="+mn-ea"/>
                <a:ea typeface="+mn-ea"/>
              </a:rPr>
              <a:t>演示如何通过抽离数据来解耦代码中的循环依赖</a:t>
            </a:r>
          </a:p>
          <a:p>
            <a:pPr lvl="1">
              <a:lnSpc>
                <a:spcPct val="125000"/>
              </a:lnSpc>
            </a:pPr>
            <a:r>
              <a:rPr lang="zh-CN" altLang="en-US" sz="1600" dirty="0">
                <a:latin typeface="+mn-ea"/>
                <a:ea typeface="+mn-ea"/>
              </a:rPr>
              <a:t>强调数据抽离在简化代码结构和减少依赖关系中的作用</a:t>
            </a:r>
          </a:p>
          <a:p>
            <a:pPr>
              <a:lnSpc>
                <a:spcPct val="125000"/>
              </a:lnSpc>
            </a:pPr>
            <a:r>
              <a:rPr lang="zh-CN" altLang="en-US" sz="1800" dirty="0">
                <a:latin typeface="+mn-ea"/>
                <a:ea typeface="+mn-ea"/>
              </a:rPr>
              <a:t>代码分层策略：</a:t>
            </a:r>
          </a:p>
          <a:p>
            <a:pPr lvl="1">
              <a:lnSpc>
                <a:spcPct val="125000"/>
              </a:lnSpc>
            </a:pPr>
            <a:r>
              <a:rPr lang="zh-CN" altLang="en-US" sz="1600" dirty="0">
                <a:latin typeface="+mn-ea"/>
                <a:ea typeface="+mn-ea"/>
              </a:rPr>
              <a:t>介绍代码分层策略及其在解决相互依赖问题中的应用</a:t>
            </a:r>
          </a:p>
          <a:p>
            <a:pPr lvl="1">
              <a:lnSpc>
                <a:spcPct val="125000"/>
              </a:lnSpc>
            </a:pPr>
            <a:r>
              <a:rPr lang="zh-CN" altLang="en-US" sz="1600" dirty="0">
                <a:latin typeface="+mn-ea"/>
                <a:ea typeface="+mn-ea"/>
              </a:rPr>
              <a:t>通过具体示例展示如何分层代码以实现更清晰的结构和更低的耦合度</a:t>
            </a:r>
          </a:p>
          <a:p>
            <a:pPr>
              <a:lnSpc>
                <a:spcPct val="125000"/>
              </a:lnSpc>
            </a:pPr>
            <a:r>
              <a:rPr lang="zh-CN" altLang="en-US" sz="1800" dirty="0">
                <a:latin typeface="+mn-ea"/>
                <a:ea typeface="+mn-ea"/>
              </a:rPr>
              <a:t>封装和抽离</a:t>
            </a:r>
            <a:r>
              <a:rPr lang="en-US" altLang="zh-CN" sz="1800" dirty="0">
                <a:latin typeface="+mn-ea"/>
                <a:ea typeface="+mn-ea"/>
              </a:rPr>
              <a:t>Executor</a:t>
            </a:r>
            <a:r>
              <a:rPr lang="zh-CN" altLang="en-US" sz="1800" dirty="0">
                <a:latin typeface="+mn-ea"/>
                <a:ea typeface="+mn-ea"/>
              </a:rPr>
              <a:t>的状态数据：</a:t>
            </a:r>
          </a:p>
          <a:p>
            <a:pPr lvl="1">
              <a:lnSpc>
                <a:spcPct val="125000"/>
              </a:lnSpc>
            </a:pPr>
            <a:r>
              <a:rPr lang="zh-CN" altLang="en-US" sz="1600" dirty="0">
                <a:latin typeface="+mn-ea"/>
                <a:ea typeface="+mn-ea"/>
              </a:rPr>
              <a:t>解释如何通过封装和抽离</a:t>
            </a:r>
            <a:r>
              <a:rPr lang="en-US" altLang="zh-CN" sz="1600" dirty="0">
                <a:latin typeface="+mn-ea"/>
                <a:ea typeface="+mn-ea"/>
              </a:rPr>
              <a:t>Executor</a:t>
            </a:r>
            <a:r>
              <a:rPr lang="zh-CN" altLang="en-US" sz="1600" dirty="0">
                <a:latin typeface="+mn-ea"/>
                <a:ea typeface="+mn-ea"/>
              </a:rPr>
              <a:t>的状态数据来消除循环依赖</a:t>
            </a:r>
          </a:p>
          <a:p>
            <a:pPr lvl="1">
              <a:lnSpc>
                <a:spcPct val="125000"/>
              </a:lnSpc>
            </a:pPr>
            <a:r>
              <a:rPr lang="zh-CN" altLang="en-US" sz="1600" dirty="0">
                <a:latin typeface="+mn-ea"/>
                <a:ea typeface="+mn-ea"/>
              </a:rPr>
              <a:t>展示这种方法如何提高代码的可扩展性和可维护性</a:t>
            </a:r>
          </a:p>
          <a:p>
            <a:pPr>
              <a:lnSpc>
                <a:spcPct val="125000"/>
              </a:lnSpc>
            </a:pPr>
            <a:r>
              <a:rPr lang="zh-CN" altLang="en-US" sz="1800" dirty="0">
                <a:latin typeface="+mn-ea"/>
                <a:ea typeface="+mn-ea"/>
              </a:rPr>
              <a:t>提升代码质量：</a:t>
            </a:r>
          </a:p>
          <a:p>
            <a:pPr lvl="1">
              <a:lnSpc>
                <a:spcPct val="125000"/>
              </a:lnSpc>
            </a:pPr>
            <a:r>
              <a:rPr lang="zh-CN" altLang="en-US" sz="1600" dirty="0">
                <a:latin typeface="+mn-ea"/>
                <a:ea typeface="+mn-ea"/>
              </a:rPr>
              <a:t>强调通过数据抽离和代码分层策略，可以显著提升代码的可扩展性和可维护性</a:t>
            </a:r>
          </a:p>
          <a:p>
            <a:endParaRPr lang="zh-CN" altLang="en-US" dirty="0"/>
          </a:p>
        </p:txBody>
      </p:sp>
    </p:spTree>
    <p:extLst>
      <p:ext uri="{BB962C8B-B14F-4D97-AF65-F5344CB8AC3E}">
        <p14:creationId xmlns:p14="http://schemas.microsoft.com/office/powerpoint/2010/main" val="1826454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实验</a:t>
            </a:r>
            <a:r>
              <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rPr>
              <a:t>2</a:t>
            </a:r>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回顾</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r>
              <a:rPr lang="zh-CN" altLang="en-US" sz="2200" dirty="0">
                <a:latin typeface="方正兰亭黑简体" panose="02000000000000000000" pitchFamily="2" charset="-122"/>
                <a:cs typeface="+mn-ea"/>
                <a:sym typeface="Huawei Sans" panose="020C0503030203020204" pitchFamily="34" charset="0"/>
              </a:rPr>
              <a:t>项目实战</a:t>
            </a:r>
            <a:endParaRPr lang="en-US" altLang="zh-CN" sz="2200" dirty="0">
              <a:latin typeface="方正兰亭黑简体" panose="02000000000000000000" pitchFamily="2" charset="-122"/>
              <a:cs typeface="+mn-ea"/>
              <a:sym typeface="Huawei Sans" panose="020C0503030203020204" pitchFamily="34" charset="0"/>
            </a:endParaRPr>
          </a:p>
          <a:p>
            <a:pPr marL="403039" lvl="1" indent="0">
              <a:buNone/>
            </a:pPr>
            <a:r>
              <a:rPr lang="en-US" altLang="zh-CN" sz="2400" dirty="0">
                <a:solidFill>
                  <a:schemeClr val="bg1">
                    <a:lumMod val="50000"/>
                  </a:schemeClr>
                </a:solidFill>
                <a:latin typeface="方正兰亭黑简体" panose="02000000000000000000" pitchFamily="2" charset="-122"/>
                <a:cs typeface="+mn-ea"/>
                <a:sym typeface="Huawei Sans" panose="020C0503030203020204" pitchFamily="34" charset="0"/>
              </a:rPr>
              <a:t>2.1 </a:t>
            </a:r>
            <a:r>
              <a:rPr lang="zh-CN" altLang="en-US" sz="2400" dirty="0">
                <a:solidFill>
                  <a:schemeClr val="bg1">
                    <a:lumMod val="50000"/>
                  </a:schemeClr>
                </a:solidFill>
                <a:latin typeface="方正兰亭黑简体" panose="02000000000000000000" pitchFamily="2" charset="-122"/>
                <a:cs typeface="+mn-ea"/>
                <a:sym typeface="Huawei Sans" panose="020C0503030203020204" pitchFamily="34" charset="0"/>
              </a:rPr>
              <a:t>数据抽离解耦循环依赖</a:t>
            </a:r>
            <a:endParaRPr lang="en-US" altLang="zh-CN" sz="24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400" dirty="0">
                <a:latin typeface="方正兰亭黑简体" panose="02000000000000000000" pitchFamily="2" charset="-122"/>
                <a:cs typeface="+mn-ea"/>
                <a:sym typeface="Huawei Sans" panose="020C0503030203020204" pitchFamily="34" charset="0"/>
              </a:rPr>
              <a:t>2.2 </a:t>
            </a:r>
            <a:r>
              <a:rPr lang="zh-CN" altLang="en-US" sz="2400" dirty="0">
                <a:latin typeface="方正兰亭黑简体" panose="02000000000000000000" pitchFamily="2" charset="-122"/>
                <a:cs typeface="+mn-ea"/>
                <a:sym typeface="Huawei Sans" panose="020C0503030203020204" pitchFamily="34" charset="0"/>
              </a:rPr>
              <a:t>表驱动提升扩展性</a:t>
            </a:r>
            <a:endParaRPr lang="en-US" altLang="zh-CN" sz="2400" dirty="0">
              <a:latin typeface="方正兰亭黑简体" panose="02000000000000000000" pitchFamily="2" charset="-122"/>
              <a:cs typeface="+mn-ea"/>
              <a:sym typeface="Huawei Sans" panose="020C0503030203020204" pitchFamily="34" charset="0"/>
            </a:endParaRPr>
          </a:p>
          <a:p>
            <a:pPr marL="403039" lvl="1" indent="0">
              <a:buNone/>
            </a:pPr>
            <a:r>
              <a:rPr lang="en-US" altLang="zh-CN" sz="2400" dirty="0">
                <a:solidFill>
                  <a:schemeClr val="bg1">
                    <a:lumMod val="50000"/>
                  </a:schemeClr>
                </a:solidFill>
                <a:latin typeface="方正兰亭黑简体" panose="02000000000000000000" pitchFamily="2" charset="-122"/>
                <a:cs typeface="+mn-ea"/>
                <a:sym typeface="Huawei Sans" panose="020C0503030203020204" pitchFamily="34" charset="0"/>
              </a:rPr>
              <a:t>2.3 </a:t>
            </a:r>
            <a:r>
              <a:rPr lang="zh-CN" altLang="en-US" sz="2400" dirty="0">
                <a:solidFill>
                  <a:schemeClr val="bg1">
                    <a:lumMod val="50000"/>
                  </a:schemeClr>
                </a:solidFill>
                <a:latin typeface="方正兰亭黑简体" panose="02000000000000000000" pitchFamily="2" charset="-122"/>
                <a:cs typeface="+mn-ea"/>
                <a:sym typeface="Huawei Sans" panose="020C0503030203020204" pitchFamily="34" charset="0"/>
              </a:rPr>
              <a:t>状态抽象提升可读性</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总结</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1064624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方正兰亭黑简体" panose="02000000000000000000" pitchFamily="2" charset="-122"/>
              </a:rPr>
              <a:t>课程实训需求</a:t>
            </a:r>
            <a:r>
              <a:rPr lang="en-US" altLang="zh-CN" dirty="0">
                <a:latin typeface="方正兰亭黑简体" panose="02000000000000000000" pitchFamily="2" charset="-122"/>
              </a:rPr>
              <a:t>2-2 </a:t>
            </a:r>
            <a:r>
              <a:rPr lang="zh-CN" altLang="en-US" dirty="0">
                <a:latin typeface="方正兰亭黑简体" panose="02000000000000000000" pitchFamily="2" charset="-122"/>
              </a:rPr>
              <a:t>支持倒车指令</a:t>
            </a:r>
          </a:p>
        </p:txBody>
      </p:sp>
      <p:sp>
        <p:nvSpPr>
          <p:cNvPr id="4" name="文本占位符 3"/>
          <p:cNvSpPr>
            <a:spLocks noGrp="1"/>
          </p:cNvSpPr>
          <p:nvPr>
            <p:ph type="body" sz="quarter" idx="4294967295"/>
          </p:nvPr>
        </p:nvSpPr>
        <p:spPr>
          <a:xfrm>
            <a:off x="731837" y="1086507"/>
            <a:ext cx="10728325" cy="4879975"/>
          </a:xfrm>
        </p:spPr>
        <p:txBody>
          <a:bodyPr/>
          <a:lstStyle/>
          <a:p>
            <a:pPr marL="0" indent="0">
              <a:spcBef>
                <a:spcPts val="600"/>
              </a:spcBef>
              <a:buNone/>
            </a:pPr>
            <a:r>
              <a:rPr lang="en-US" altLang="zh-CN" sz="2200" b="1" dirty="0">
                <a:latin typeface="方正兰亭黑简体" panose="02000000000000000000" pitchFamily="2" charset="-122"/>
                <a:ea typeface="方正兰亭黑简体" panose="02000000000000000000" pitchFamily="2" charset="-122"/>
              </a:rPr>
              <a:t>Executor</a:t>
            </a:r>
            <a:r>
              <a:rPr lang="zh-CN" altLang="en-US" sz="2200" b="1" dirty="0">
                <a:latin typeface="方正兰亭黑简体" panose="02000000000000000000" pitchFamily="2" charset="-122"/>
                <a:ea typeface="方正兰亭黑简体" panose="02000000000000000000" pitchFamily="2" charset="-122"/>
              </a:rPr>
              <a:t>组件增加执行倒车指令：</a:t>
            </a:r>
            <a:endParaRPr lang="en-US" altLang="zh-CN" sz="2200" b="1" dirty="0">
              <a:latin typeface="方正兰亭黑简体" panose="02000000000000000000" pitchFamily="2" charset="-122"/>
            </a:endParaRPr>
          </a:p>
          <a:p>
            <a:pPr marL="0" indent="0">
              <a:spcBef>
                <a:spcPts val="600"/>
              </a:spcBef>
              <a:buNone/>
            </a:pPr>
            <a:r>
              <a:rPr lang="en-US" altLang="zh-CN" sz="1800" b="1" dirty="0">
                <a:latin typeface="方正兰亭黑简体" panose="02000000000000000000" pitchFamily="2" charset="-122"/>
              </a:rPr>
              <a:t>B: </a:t>
            </a:r>
            <a:r>
              <a:rPr lang="zh-CN" altLang="en-US" sz="1800" b="1" dirty="0">
                <a:latin typeface="方正兰亭黑简体" panose="02000000000000000000" pitchFamily="2" charset="-122"/>
              </a:rPr>
              <a:t>倒车指令，接收到该指令，车进入倒车状态，该状态下：</a:t>
            </a:r>
          </a:p>
          <a:p>
            <a:pPr marL="638175" lvl="1" indent="-285750">
              <a:spcBef>
                <a:spcPts val="600"/>
              </a:spcBef>
              <a:buFont typeface="Wingdings" panose="05000000000000000000" pitchFamily="2" charset="2"/>
              <a:buChar char="l"/>
            </a:pPr>
            <a:r>
              <a:rPr lang="en-US" altLang="zh-CN" sz="1600" dirty="0">
                <a:latin typeface="方正兰亭黑简体" panose="02000000000000000000" pitchFamily="2" charset="-122"/>
              </a:rPr>
              <a:t>M</a:t>
            </a:r>
            <a:r>
              <a:rPr lang="zh-CN" altLang="en-US" sz="1600" dirty="0">
                <a:latin typeface="方正兰亭黑简体" panose="02000000000000000000" pitchFamily="2" charset="-122"/>
              </a:rPr>
              <a:t>：在当前朝向上后退一格，朝向不变。注：比如朝向为</a:t>
            </a:r>
            <a:r>
              <a:rPr lang="en-US" altLang="zh-CN" sz="1600" dirty="0">
                <a:latin typeface="方正兰亭黑简体" panose="02000000000000000000" pitchFamily="2" charset="-122"/>
              </a:rPr>
              <a:t>N</a:t>
            </a:r>
            <a:r>
              <a:rPr lang="zh-CN" altLang="en-US" sz="1600" dirty="0">
                <a:latin typeface="方正兰亭黑简体" panose="02000000000000000000" pitchFamily="2" charset="-122"/>
              </a:rPr>
              <a:t>时收到</a:t>
            </a:r>
            <a:r>
              <a:rPr lang="en-US" altLang="zh-CN" sz="1600" dirty="0">
                <a:latin typeface="方正兰亭黑简体" panose="02000000000000000000" pitchFamily="2" charset="-122"/>
              </a:rPr>
              <a:t>M</a:t>
            </a:r>
            <a:r>
              <a:rPr lang="zh-CN" altLang="en-US" sz="1600" dirty="0">
                <a:latin typeface="方正兰亭黑简体" panose="02000000000000000000" pitchFamily="2" charset="-122"/>
              </a:rPr>
              <a:t>指令，</a:t>
            </a:r>
            <a:r>
              <a:rPr lang="en-US" altLang="zh-CN" sz="1600" dirty="0">
                <a:latin typeface="方正兰亭黑简体" panose="02000000000000000000" pitchFamily="2" charset="-122"/>
              </a:rPr>
              <a:t>y</a:t>
            </a:r>
            <a:r>
              <a:rPr lang="zh-CN" altLang="en-US" sz="1600" dirty="0">
                <a:latin typeface="方正兰亭黑简体" panose="02000000000000000000" pitchFamily="2" charset="-122"/>
              </a:rPr>
              <a:t>坐标减</a:t>
            </a:r>
            <a:r>
              <a:rPr lang="en-US" altLang="zh-CN" sz="1600" dirty="0">
                <a:latin typeface="方正兰亭黑简体" panose="02000000000000000000" pitchFamily="2" charset="-122"/>
              </a:rPr>
              <a:t>1</a:t>
            </a:r>
            <a:r>
              <a:rPr lang="zh-CN" altLang="en-US" sz="1600" dirty="0">
                <a:latin typeface="方正兰亭黑简体" panose="02000000000000000000" pitchFamily="2" charset="-122"/>
              </a:rPr>
              <a:t>，朝向保持</a:t>
            </a:r>
            <a:r>
              <a:rPr lang="en-US" altLang="zh-CN" sz="1600" dirty="0">
                <a:latin typeface="方正兰亭黑简体" panose="02000000000000000000" pitchFamily="2" charset="-122"/>
              </a:rPr>
              <a:t>N</a:t>
            </a:r>
            <a:endParaRPr lang="zh-CN" altLang="en-US" sz="1600" dirty="0">
              <a:latin typeface="方正兰亭黑简体" panose="02000000000000000000" pitchFamily="2" charset="-122"/>
            </a:endParaRPr>
          </a:p>
          <a:p>
            <a:pPr marL="638175" lvl="1" indent="-285750">
              <a:spcBef>
                <a:spcPts val="600"/>
              </a:spcBef>
              <a:buFont typeface="Wingdings" panose="05000000000000000000" pitchFamily="2" charset="2"/>
              <a:buChar char="l"/>
            </a:pPr>
            <a:r>
              <a:rPr lang="en-US" altLang="zh-CN" sz="1600" dirty="0">
                <a:latin typeface="方正兰亭黑简体" panose="02000000000000000000" pitchFamily="2" charset="-122"/>
              </a:rPr>
              <a:t>L</a:t>
            </a:r>
            <a:r>
              <a:rPr lang="zh-CN" altLang="en-US" sz="1600" dirty="0">
                <a:latin typeface="方正兰亭黑简体" panose="02000000000000000000" pitchFamily="2" charset="-122"/>
              </a:rPr>
              <a:t>：右转</a:t>
            </a:r>
            <a:r>
              <a:rPr lang="en-US" altLang="zh-CN" sz="1600" dirty="0">
                <a:latin typeface="方正兰亭黑简体" panose="02000000000000000000" pitchFamily="2" charset="-122"/>
              </a:rPr>
              <a:t>90</a:t>
            </a:r>
            <a:r>
              <a:rPr lang="zh-CN" altLang="en-US" sz="1600" dirty="0">
                <a:latin typeface="方正兰亭黑简体" panose="02000000000000000000" pitchFamily="2" charset="-122"/>
              </a:rPr>
              <a:t>度，位置不变</a:t>
            </a:r>
          </a:p>
          <a:p>
            <a:pPr marL="638175" lvl="1" indent="-285750">
              <a:spcBef>
                <a:spcPts val="600"/>
              </a:spcBef>
              <a:buFont typeface="Wingdings" panose="05000000000000000000" pitchFamily="2" charset="2"/>
              <a:buChar char="l"/>
            </a:pPr>
            <a:r>
              <a:rPr lang="en-US" altLang="zh-CN" sz="1600" dirty="0">
                <a:latin typeface="方正兰亭黑简体" panose="02000000000000000000" pitchFamily="2" charset="-122"/>
              </a:rPr>
              <a:t>R</a:t>
            </a:r>
            <a:r>
              <a:rPr lang="zh-CN" altLang="en-US" sz="1600" dirty="0">
                <a:latin typeface="方正兰亭黑简体" panose="02000000000000000000" pitchFamily="2" charset="-122"/>
              </a:rPr>
              <a:t>：左转</a:t>
            </a:r>
            <a:r>
              <a:rPr lang="en-US" altLang="zh-CN" sz="1600" dirty="0">
                <a:latin typeface="方正兰亭黑简体" panose="02000000000000000000" pitchFamily="2" charset="-122"/>
              </a:rPr>
              <a:t>90</a:t>
            </a:r>
            <a:r>
              <a:rPr lang="zh-CN" altLang="en-US" sz="1600" dirty="0">
                <a:latin typeface="方正兰亭黑简体" panose="02000000000000000000" pitchFamily="2" charset="-122"/>
              </a:rPr>
              <a:t>度，位置不变</a:t>
            </a:r>
            <a:endParaRPr lang="en-US" altLang="zh-CN" sz="1600" dirty="0">
              <a:latin typeface="方正兰亭黑简体" panose="02000000000000000000" pitchFamily="2" charset="-122"/>
            </a:endParaRPr>
          </a:p>
          <a:p>
            <a:pPr marL="0" indent="0">
              <a:spcBef>
                <a:spcPts val="600"/>
              </a:spcBef>
              <a:buFont typeface="Wingdings" panose="05000000000000000000" pitchFamily="2" charset="2"/>
              <a:buNone/>
            </a:pPr>
            <a:r>
              <a:rPr lang="en-US" altLang="zh-CN" sz="1800" b="1" dirty="0">
                <a:latin typeface="方正兰亭黑简体" panose="02000000000000000000" pitchFamily="2" charset="-122"/>
              </a:rPr>
              <a:t>B</a:t>
            </a:r>
            <a:r>
              <a:rPr lang="zh-CN" altLang="en-US" sz="1800" b="1" dirty="0">
                <a:latin typeface="方正兰亭黑简体" panose="02000000000000000000" pitchFamily="2" charset="-122"/>
              </a:rPr>
              <a:t>和</a:t>
            </a:r>
            <a:r>
              <a:rPr lang="en-US" altLang="zh-CN" sz="1800" b="1" dirty="0">
                <a:latin typeface="方正兰亭黑简体" panose="02000000000000000000" pitchFamily="2" charset="-122"/>
              </a:rPr>
              <a:t>F</a:t>
            </a:r>
            <a:r>
              <a:rPr lang="zh-CN" altLang="en-US" sz="1800" b="1" dirty="0">
                <a:latin typeface="方正兰亭黑简体" panose="02000000000000000000" pitchFamily="2" charset="-122"/>
              </a:rPr>
              <a:t>两个状态可以叠加，叠加状态下：</a:t>
            </a:r>
          </a:p>
          <a:p>
            <a:pPr marL="638175" lvl="1" indent="-285750" defTabSz="914034">
              <a:spcBef>
                <a:spcPts val="600"/>
              </a:spcBef>
              <a:buFont typeface="Wingdings" panose="05000000000000000000" pitchFamily="2" charset="2"/>
              <a:buChar char="l"/>
            </a:pPr>
            <a:r>
              <a:rPr lang="en-US" altLang="zh-CN" sz="1600" dirty="0">
                <a:latin typeface="方正兰亭黑简体" panose="02000000000000000000" pitchFamily="2" charset="-122"/>
              </a:rPr>
              <a:t>M</a:t>
            </a:r>
            <a:r>
              <a:rPr lang="zh-CN" altLang="en-US" sz="1600" dirty="0">
                <a:latin typeface="方正兰亭黑简体" panose="02000000000000000000" pitchFamily="2" charset="-122"/>
              </a:rPr>
              <a:t>：倒退</a:t>
            </a:r>
            <a:r>
              <a:rPr lang="en-US" altLang="zh-CN" sz="1600" dirty="0">
                <a:latin typeface="方正兰亭黑简体" panose="02000000000000000000" pitchFamily="2" charset="-122"/>
              </a:rPr>
              <a:t>2</a:t>
            </a:r>
            <a:r>
              <a:rPr lang="zh-CN" altLang="en-US" sz="1600" dirty="0">
                <a:latin typeface="方正兰亭黑简体" panose="02000000000000000000" pitchFamily="2" charset="-122"/>
              </a:rPr>
              <a:t>格（不能跳跃，只能一格一格后退）</a:t>
            </a:r>
          </a:p>
          <a:p>
            <a:pPr marL="638175" lvl="1" indent="-285750" defTabSz="914034">
              <a:spcBef>
                <a:spcPts val="600"/>
              </a:spcBef>
              <a:buFont typeface="Wingdings" panose="05000000000000000000" pitchFamily="2" charset="2"/>
              <a:buChar char="l"/>
            </a:pPr>
            <a:r>
              <a:rPr lang="en-US" altLang="zh-CN" sz="1600" dirty="0">
                <a:latin typeface="方正兰亭黑简体" panose="02000000000000000000" pitchFamily="2" charset="-122"/>
              </a:rPr>
              <a:t>L</a:t>
            </a:r>
            <a:r>
              <a:rPr lang="zh-CN" altLang="en-US" sz="1600" dirty="0">
                <a:latin typeface="方正兰亭黑简体" panose="02000000000000000000" pitchFamily="2" charset="-122"/>
              </a:rPr>
              <a:t>：先倒退一格，然后右转</a:t>
            </a:r>
            <a:r>
              <a:rPr lang="en-US" altLang="zh-CN" sz="1600" dirty="0">
                <a:latin typeface="方正兰亭黑简体" panose="02000000000000000000" pitchFamily="2" charset="-122"/>
              </a:rPr>
              <a:t>90</a:t>
            </a:r>
            <a:r>
              <a:rPr lang="zh-CN" altLang="en-US" sz="1600" dirty="0">
                <a:latin typeface="方正兰亭黑简体" panose="02000000000000000000" pitchFamily="2" charset="-122"/>
              </a:rPr>
              <a:t>度</a:t>
            </a:r>
          </a:p>
          <a:p>
            <a:pPr marL="638175" lvl="1" indent="-285750" defTabSz="914034">
              <a:spcBef>
                <a:spcPts val="600"/>
              </a:spcBef>
              <a:buFont typeface="Wingdings" panose="05000000000000000000" pitchFamily="2" charset="2"/>
              <a:buChar char="l"/>
            </a:pPr>
            <a:r>
              <a:rPr lang="en-US" altLang="zh-CN" sz="1600" dirty="0">
                <a:latin typeface="方正兰亭黑简体" panose="02000000000000000000" pitchFamily="2" charset="-122"/>
              </a:rPr>
              <a:t>R</a:t>
            </a:r>
            <a:r>
              <a:rPr lang="zh-CN" altLang="en-US" sz="1600" dirty="0">
                <a:latin typeface="方正兰亭黑简体" panose="02000000000000000000" pitchFamily="2" charset="-122"/>
              </a:rPr>
              <a:t>：先倒退一格，然后左转</a:t>
            </a:r>
            <a:r>
              <a:rPr lang="en-US" altLang="zh-CN" sz="1600" dirty="0">
                <a:latin typeface="方正兰亭黑简体" panose="02000000000000000000" pitchFamily="2" charset="-122"/>
              </a:rPr>
              <a:t>90</a:t>
            </a:r>
            <a:r>
              <a:rPr lang="zh-CN" altLang="en-US" sz="1600" dirty="0">
                <a:latin typeface="方正兰亭黑简体" panose="02000000000000000000" pitchFamily="2" charset="-122"/>
              </a:rPr>
              <a:t>度</a:t>
            </a:r>
          </a:p>
          <a:p>
            <a:pPr marL="0" indent="0">
              <a:spcBef>
                <a:spcPts val="600"/>
              </a:spcBef>
              <a:buFont typeface="Wingdings" panose="05000000000000000000" pitchFamily="2" charset="2"/>
              <a:buNone/>
            </a:pPr>
            <a:r>
              <a:rPr lang="zh-CN" altLang="en-US" sz="1800" b="1" dirty="0">
                <a:latin typeface="方正兰亭黑简体" panose="02000000000000000000" pitchFamily="2" charset="-122"/>
              </a:rPr>
              <a:t>再接收一次</a:t>
            </a:r>
            <a:r>
              <a:rPr lang="en-US" altLang="zh-CN" sz="1800" b="1" dirty="0">
                <a:latin typeface="方正兰亭黑简体" panose="02000000000000000000" pitchFamily="2" charset="-122"/>
              </a:rPr>
              <a:t>B</a:t>
            </a:r>
            <a:r>
              <a:rPr lang="zh-CN" altLang="en-US" sz="1800" b="1" dirty="0">
                <a:latin typeface="方正兰亭黑简体" panose="02000000000000000000" pitchFamily="2" charset="-122"/>
              </a:rPr>
              <a:t>指令，对应的状态取消</a:t>
            </a:r>
          </a:p>
          <a:p>
            <a:pPr marL="638175" lvl="1" indent="-285750">
              <a:spcBef>
                <a:spcPts val="600"/>
              </a:spcBef>
              <a:buFont typeface="Wingdings" panose="05000000000000000000" pitchFamily="2" charset="2"/>
              <a:buChar char="l"/>
            </a:pPr>
            <a:endParaRPr lang="zh-CN" altLang="en-US" sz="1600" dirty="0">
              <a:latin typeface="方正兰亭黑简体" panose="02000000000000000000" pitchFamily="2" charset="-122"/>
            </a:endParaRPr>
          </a:p>
        </p:txBody>
      </p:sp>
    </p:spTree>
    <p:extLst>
      <p:ext uri="{BB962C8B-B14F-4D97-AF65-F5344CB8AC3E}">
        <p14:creationId xmlns:p14="http://schemas.microsoft.com/office/powerpoint/2010/main" val="2017270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pPr marL="0" indent="0">
              <a:buNone/>
            </a:pPr>
            <a:r>
              <a:rPr lang="zh-CN" altLang="en-US" sz="2200" dirty="0">
                <a:latin typeface="方正兰亭黑简体" panose="02000000000000000000" pitchFamily="2" charset="-122"/>
                <a:cs typeface="+mn-ea"/>
                <a:sym typeface="Huawei Sans" panose="020C0503030203020204" pitchFamily="34" charset="0"/>
              </a:rPr>
              <a:t>欢迎参加</a:t>
            </a:r>
            <a:r>
              <a:rPr lang="en-US" altLang="zh-CN" sz="2200" dirty="0">
                <a:latin typeface="方正兰亭黑简体" panose="02000000000000000000" pitchFamily="2" charset="-122"/>
                <a:cs typeface="+mn-ea"/>
                <a:sym typeface="Huawei Sans" panose="020C0503030203020204" pitchFamily="34" charset="0"/>
              </a:rPr>
              <a:t>C++</a:t>
            </a:r>
            <a:r>
              <a:rPr lang="zh-CN" altLang="en-US" sz="2200" dirty="0">
                <a:latin typeface="方正兰亭黑简体" panose="02000000000000000000" pitchFamily="2" charset="-122"/>
                <a:cs typeface="+mn-ea"/>
                <a:sym typeface="Huawei Sans" panose="020C0503030203020204" pitchFamily="34" charset="0"/>
              </a:rPr>
              <a:t>企业软件开发实践课程。本课程旨在通过完整开发案例，分享企业软件开发中的实践、经验和要求，帮助在校学生提升软件开发技能，养成良好的软件开发习惯。</a:t>
            </a:r>
            <a:endParaRPr lang="en-US" altLang="zh-CN" sz="2200" dirty="0">
              <a:latin typeface="方正兰亭黑简体" panose="02000000000000000000" pitchFamily="2" charset="-122"/>
              <a:cs typeface="+mn-ea"/>
              <a:sym typeface="Huawei Sans" panose="020C0503030203020204" pitchFamily="34" charset="0"/>
            </a:endParaRPr>
          </a:p>
          <a:p>
            <a:pPr marL="0" indent="0">
              <a:buNone/>
            </a:pPr>
            <a:r>
              <a:rPr lang="zh-CN" altLang="en-US" sz="2200" dirty="0">
                <a:latin typeface="方正兰亭黑简体" panose="02000000000000000000" pitchFamily="2" charset="-122"/>
                <a:cs typeface="+mn-ea"/>
                <a:sym typeface="Huawei Sans" panose="020C0503030203020204" pitchFamily="34" charset="0"/>
              </a:rPr>
              <a:t>实践课程共有</a:t>
            </a:r>
            <a:r>
              <a:rPr lang="en-US" altLang="zh-CN" sz="2200" dirty="0">
                <a:solidFill>
                  <a:srgbClr val="C7000B"/>
                </a:solidFill>
                <a:latin typeface="方正兰亭黑简体" panose="02000000000000000000" pitchFamily="2" charset="-122"/>
                <a:cs typeface="+mn-ea"/>
                <a:sym typeface="Huawei Sans" panose="020C0503030203020204" pitchFamily="34" charset="0"/>
              </a:rPr>
              <a:t>4</a:t>
            </a:r>
            <a:r>
              <a:rPr lang="zh-CN" altLang="en-US" sz="2200" dirty="0">
                <a:solidFill>
                  <a:srgbClr val="C7000B"/>
                </a:solidFill>
                <a:latin typeface="方正兰亭黑简体" panose="02000000000000000000" pitchFamily="2" charset="-122"/>
                <a:cs typeface="+mn-ea"/>
                <a:sym typeface="Huawei Sans" panose="020C0503030203020204" pitchFamily="34" charset="0"/>
              </a:rPr>
              <a:t>次</a:t>
            </a:r>
            <a:r>
              <a:rPr lang="zh-CN" altLang="en-US" sz="2200" dirty="0">
                <a:latin typeface="方正兰亭黑简体" panose="02000000000000000000" pitchFamily="2" charset="-122"/>
                <a:cs typeface="+mn-ea"/>
                <a:sym typeface="Huawei Sans" panose="020C0503030203020204" pitchFamily="34" charset="0"/>
              </a:rPr>
              <a:t>实验，本课程为</a:t>
            </a:r>
            <a:r>
              <a:rPr lang="zh-CN" altLang="en-US" sz="2200" dirty="0">
                <a:solidFill>
                  <a:srgbClr val="C00000"/>
                </a:solidFill>
                <a:latin typeface="方正兰亭黑简体" panose="02000000000000000000" pitchFamily="2" charset="-122"/>
                <a:cs typeface="+mn-ea"/>
                <a:sym typeface="Huawei Sans" panose="020C0503030203020204" pitchFamily="34" charset="0"/>
              </a:rPr>
              <a:t>实验</a:t>
            </a:r>
            <a:r>
              <a:rPr lang="en-US" altLang="zh-CN" sz="2200" dirty="0">
                <a:solidFill>
                  <a:srgbClr val="C00000"/>
                </a:solidFill>
                <a:latin typeface="方正兰亭黑简体" panose="02000000000000000000" pitchFamily="2" charset="-122"/>
                <a:cs typeface="+mn-ea"/>
                <a:sym typeface="Huawei Sans" panose="020C0503030203020204" pitchFamily="34" charset="0"/>
              </a:rPr>
              <a:t>3</a:t>
            </a:r>
            <a:r>
              <a:rPr lang="zh-CN" altLang="en-US" sz="2200" dirty="0">
                <a:latin typeface="方正兰亭黑简体" panose="02000000000000000000" pitchFamily="2" charset="-122"/>
                <a:cs typeface="+mn-ea"/>
                <a:sym typeface="Huawei Sans" panose="020C0503030203020204" pitchFamily="34" charset="0"/>
              </a:rPr>
              <a:t>，您将继续实践</a:t>
            </a:r>
            <a:r>
              <a:rPr lang="zh-CN" altLang="en-US" sz="2200" dirty="0">
                <a:solidFill>
                  <a:srgbClr val="C00000"/>
                </a:solidFill>
                <a:latin typeface="方正兰亭黑简体" panose="02000000000000000000" pitchFamily="2" charset="-122"/>
                <a:cs typeface="+mn-ea"/>
                <a:sym typeface="Huawei Sans" panose="020C0503030203020204" pitchFamily="34" charset="0"/>
              </a:rPr>
              <a:t>面向对象编程</a:t>
            </a:r>
            <a:r>
              <a:rPr lang="zh-CN" altLang="en-US" sz="2200" dirty="0">
                <a:latin typeface="方正兰亭黑简体" panose="02000000000000000000" pitchFamily="2" charset="-122"/>
                <a:cs typeface="+mn-ea"/>
                <a:sym typeface="Huawei Sans" panose="020C0503030203020204" pitchFamily="34" charset="0"/>
              </a:rPr>
              <a:t>，包括：</a:t>
            </a:r>
            <a:endParaRPr lang="en-US" altLang="zh-CN" sz="2200" dirty="0">
              <a:latin typeface="方正兰亭黑简体" panose="02000000000000000000" pitchFamily="2" charset="-122"/>
              <a:cs typeface="+mn-ea"/>
              <a:sym typeface="Huawei Sans" panose="020C0503030203020204" pitchFamily="34" charset="0"/>
            </a:endParaRPr>
          </a:p>
          <a:p>
            <a:r>
              <a:rPr lang="zh-CN" altLang="en-US" sz="2000" dirty="0">
                <a:solidFill>
                  <a:srgbClr val="C00000"/>
                </a:solidFill>
                <a:latin typeface="方正兰亭黑简体" panose="02000000000000000000" pitchFamily="2" charset="-122"/>
                <a:cs typeface="+mn-ea"/>
                <a:sym typeface="Huawei Sans" panose="020C0503030203020204" pitchFamily="34" charset="0"/>
              </a:rPr>
              <a:t>表驱动：</a:t>
            </a:r>
            <a:r>
              <a:rPr lang="zh-CN" altLang="en-US" sz="2000" dirty="0">
                <a:latin typeface="方正兰亭黑简体" panose="02000000000000000000" pitchFamily="2" charset="-122"/>
                <a:cs typeface="+mn-ea"/>
                <a:sym typeface="Huawei Sans" panose="020C0503030203020204" pitchFamily="34" charset="0"/>
              </a:rPr>
              <a:t>掌握面向对象多态特性融合</a:t>
            </a:r>
            <a:r>
              <a:rPr lang="en-US" altLang="zh-CN" sz="2000" dirty="0">
                <a:latin typeface="方正兰亭黑简体" panose="02000000000000000000" pitchFamily="2" charset="-122"/>
                <a:cs typeface="+mn-ea"/>
                <a:sym typeface="Huawei Sans" panose="020C0503030203020204" pitchFamily="34" charset="0"/>
              </a:rPr>
              <a:t>C++ STL</a:t>
            </a:r>
            <a:r>
              <a:rPr lang="zh-CN" altLang="en-US" sz="2000" dirty="0">
                <a:latin typeface="方正兰亭黑简体" panose="02000000000000000000" pitchFamily="2" charset="-122"/>
                <a:cs typeface="+mn-ea"/>
                <a:sym typeface="Huawei Sans" panose="020C0503030203020204" pitchFamily="34" charset="0"/>
              </a:rPr>
              <a:t>库的使用，进一步提升代码的扩展性</a:t>
            </a:r>
            <a:endParaRPr lang="en-US" altLang="zh-CN" sz="2000" dirty="0">
              <a:latin typeface="方正兰亭黑简体" panose="02000000000000000000" pitchFamily="2" charset="-122"/>
              <a:cs typeface="+mn-ea"/>
              <a:sym typeface="Huawei Sans" panose="020C0503030203020204" pitchFamily="34" charset="0"/>
            </a:endParaRPr>
          </a:p>
          <a:p>
            <a:r>
              <a:rPr lang="zh-CN" altLang="en-US" sz="2000" dirty="0">
                <a:solidFill>
                  <a:srgbClr val="C7000B"/>
                </a:solidFill>
                <a:latin typeface="方正兰亭黑简体" panose="02000000000000000000" pitchFamily="2" charset="-122"/>
                <a:cs typeface="+mn-ea"/>
                <a:sym typeface="Huawei Sans" panose="020C0503030203020204" pitchFamily="34" charset="0"/>
              </a:rPr>
              <a:t>分层设计与抽象：</a:t>
            </a:r>
            <a:r>
              <a:rPr lang="zh-CN" altLang="en-US" sz="2000" dirty="0">
                <a:latin typeface="方正兰亭黑简体" panose="02000000000000000000" pitchFamily="2" charset="-122"/>
                <a:cs typeface="+mn-ea"/>
                <a:sym typeface="Huawei Sans" panose="020C0503030203020204" pitchFamily="34" charset="0"/>
              </a:rPr>
              <a:t>掌握有效解耦代码中的循环依赖，从而提高代码的可维护性和可扩展性</a:t>
            </a:r>
            <a:endParaRPr lang="en-US" altLang="zh-CN" sz="2000" dirty="0">
              <a:latin typeface="方正兰亭黑简体" panose="02000000000000000000" pitchFamily="2" charset="-122"/>
              <a:cs typeface="+mn-ea"/>
              <a:sym typeface="Huawei Sans" panose="020C0503030203020204" pitchFamily="34" charset="0"/>
            </a:endParaRPr>
          </a:p>
          <a:p>
            <a:pPr marL="0" indent="0">
              <a:buNone/>
            </a:pPr>
            <a:r>
              <a:rPr lang="zh-CN" altLang="en-US" sz="2200" dirty="0">
                <a:latin typeface="方正兰亭黑简体" panose="02000000000000000000" pitchFamily="2" charset="-122"/>
                <a:cs typeface="+mn-ea"/>
                <a:sym typeface="Huawei Sans" panose="020C0503030203020204" pitchFamily="34" charset="0"/>
              </a:rPr>
              <a:t>期待您在课程中的精彩表现！</a:t>
            </a:r>
            <a:endParaRPr lang="zh-CN" altLang="en-US" sz="2200" dirty="0">
              <a:cs typeface="+mn-ea"/>
              <a:sym typeface="Huawei Sans" panose="020C0503030203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7EA23-568D-4349-8AE9-4DE888BFEF45}"/>
              </a:ext>
            </a:extLst>
          </p:cNvPr>
          <p:cNvSpPr>
            <a:spLocks noGrp="1"/>
          </p:cNvSpPr>
          <p:nvPr>
            <p:ph type="title"/>
          </p:nvPr>
        </p:nvSpPr>
        <p:spPr>
          <a:xfrm>
            <a:off x="731837" y="198920"/>
            <a:ext cx="10728325" cy="497095"/>
          </a:xfrm>
        </p:spPr>
        <p:txBody>
          <a:bodyPr/>
          <a:lstStyle/>
          <a:p>
            <a:r>
              <a:rPr lang="zh-CN" altLang="en-US" dirty="0"/>
              <a:t>面向对象编程：</a:t>
            </a:r>
            <a:r>
              <a:rPr lang="en-US" altLang="zh-CN" dirty="0">
                <a:latin typeface="+mn-ea"/>
                <a:ea typeface="+mn-ea"/>
              </a:rPr>
              <a:t>B</a:t>
            </a:r>
            <a:r>
              <a:rPr lang="zh-CN" altLang="en-US" dirty="0">
                <a:latin typeface="+mn-ea"/>
                <a:ea typeface="+mn-ea"/>
              </a:rPr>
              <a:t>指令对指令处理结构的扩展性诉求分析</a:t>
            </a:r>
          </a:p>
        </p:txBody>
      </p:sp>
      <p:sp>
        <p:nvSpPr>
          <p:cNvPr id="3" name="文本占位符 1">
            <a:extLst>
              <a:ext uri="{FF2B5EF4-FFF2-40B4-BE49-F238E27FC236}">
                <a16:creationId xmlns:a16="http://schemas.microsoft.com/office/drawing/2014/main" id="{C6E188C4-C176-4FCA-94B5-E63E818CD165}"/>
              </a:ext>
            </a:extLst>
          </p:cNvPr>
          <p:cNvSpPr txBox="1">
            <a:spLocks/>
          </p:cNvSpPr>
          <p:nvPr/>
        </p:nvSpPr>
        <p:spPr>
          <a:xfrm>
            <a:off x="7576703" y="1089388"/>
            <a:ext cx="3883460" cy="4879805"/>
          </a:xfrm>
          <a:prstGeom prst="rect">
            <a:avLst/>
          </a:prstGeom>
        </p:spPr>
        <p:txBody>
          <a:bodyPr/>
          <a:lst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285750" indent="-285750">
              <a:lnSpc>
                <a:spcPct val="150000"/>
              </a:lnSpc>
            </a:pPr>
            <a:r>
              <a:rPr lang="zh-CN" altLang="en-US" sz="2000" dirty="0">
                <a:latin typeface="方正兰亭黑简体" panose="02000000000000000000" pitchFamily="2" charset="-122"/>
              </a:rPr>
              <a:t>通过封装、多态特性的应用，完成了指令处理结构的建立</a:t>
            </a:r>
            <a:endParaRPr lang="en-US" altLang="zh-CN" sz="2000" dirty="0">
              <a:latin typeface="方正兰亭黑简体" panose="02000000000000000000" pitchFamily="2" charset="-122"/>
            </a:endParaRPr>
          </a:p>
          <a:p>
            <a:pPr marL="285750" indent="-285750">
              <a:lnSpc>
                <a:spcPct val="150000"/>
              </a:lnSpc>
            </a:pPr>
            <a:r>
              <a:rPr lang="en-US" altLang="zh-CN" sz="2000" dirty="0">
                <a:latin typeface="方正兰亭黑简体" panose="02000000000000000000" pitchFamily="2" charset="-122"/>
              </a:rPr>
              <a:t>B</a:t>
            </a:r>
            <a:r>
              <a:rPr lang="zh-CN" altLang="en-US" sz="2000" dirty="0">
                <a:latin typeface="方正兰亭黑简体" panose="02000000000000000000" pitchFamily="2" charset="-122"/>
              </a:rPr>
              <a:t>指令的处理，依然需要修改指令处理主干逻辑</a:t>
            </a:r>
          </a:p>
        </p:txBody>
      </p:sp>
      <p:cxnSp>
        <p:nvCxnSpPr>
          <p:cNvPr id="4" name="直接连接符 74">
            <a:extLst>
              <a:ext uri="{FF2B5EF4-FFF2-40B4-BE49-F238E27FC236}">
                <a16:creationId xmlns:a16="http://schemas.microsoft.com/office/drawing/2014/main" id="{E5AB5A31-96AC-443D-A478-96AF5B95B154}"/>
              </a:ext>
            </a:extLst>
          </p:cNvPr>
          <p:cNvCxnSpPr>
            <a:cxnSpLocks/>
          </p:cNvCxnSpPr>
          <p:nvPr/>
        </p:nvCxnSpPr>
        <p:spPr bwMode="auto">
          <a:xfrm>
            <a:off x="7450573" y="1070338"/>
            <a:ext cx="0" cy="5198799"/>
          </a:xfrm>
          <a:prstGeom prst="line">
            <a:avLst/>
          </a:prstGeom>
          <a:ln>
            <a:solidFill>
              <a:srgbClr val="C00000"/>
            </a:solidFill>
            <a:prstDash val="lgDash"/>
          </a:ln>
        </p:spPr>
        <p:style>
          <a:lnRef idx="1">
            <a:schemeClr val="dk1"/>
          </a:lnRef>
          <a:fillRef idx="0">
            <a:schemeClr val="dk1"/>
          </a:fillRef>
          <a:effectRef idx="0">
            <a:schemeClr val="dk1"/>
          </a:effectRef>
          <a:fontRef idx="minor">
            <a:schemeClr val="tx1"/>
          </a:fontRef>
        </p:style>
      </p:cxnSp>
      <p:sp>
        <p:nvSpPr>
          <p:cNvPr id="5" name="文本框 4">
            <a:extLst>
              <a:ext uri="{FF2B5EF4-FFF2-40B4-BE49-F238E27FC236}">
                <a16:creationId xmlns:a16="http://schemas.microsoft.com/office/drawing/2014/main" id="{668F503F-2569-42A5-9AA2-D575CB0DA208}"/>
              </a:ext>
            </a:extLst>
          </p:cNvPr>
          <p:cNvSpPr txBox="1"/>
          <p:nvPr/>
        </p:nvSpPr>
        <p:spPr>
          <a:xfrm>
            <a:off x="608478" y="651579"/>
            <a:ext cx="6685696" cy="5755422"/>
          </a:xfrm>
          <a:prstGeom prst="rect">
            <a:avLst/>
          </a:prstGeom>
          <a:solidFill>
            <a:schemeClr val="bg1">
              <a:lumMod val="85000"/>
            </a:schemeClr>
          </a:solidFill>
        </p:spPr>
        <p:txBody>
          <a:bodyPr wrap="square">
            <a:spAutoFit/>
          </a:bodyPr>
          <a:lstStyle/>
          <a:p>
            <a:r>
              <a:rPr lang="en-US" altLang="zh-CN" sz="1600" b="0" dirty="0">
                <a:solidFill>
                  <a:srgbClr val="7A3E9D"/>
                </a:solidFill>
                <a:effectLst/>
              </a:rPr>
              <a:t>void</a:t>
            </a:r>
            <a:r>
              <a:rPr lang="en-US" altLang="zh-CN" sz="1600" b="0" dirty="0">
                <a:solidFill>
                  <a:srgbClr val="333333"/>
                </a:solidFill>
                <a:effectLst/>
              </a:rPr>
              <a:t> </a:t>
            </a:r>
            <a:r>
              <a:rPr lang="en-US" altLang="zh-CN" sz="1600" b="1" dirty="0" err="1">
                <a:solidFill>
                  <a:srgbClr val="7A3E9D"/>
                </a:solidFill>
                <a:effectLst/>
              </a:rPr>
              <a:t>ExecutorImpl</a:t>
            </a:r>
            <a:r>
              <a:rPr lang="en-US" altLang="zh-CN" sz="1600" b="0" dirty="0">
                <a:solidFill>
                  <a:srgbClr val="777777"/>
                </a:solidFill>
                <a:effectLst/>
              </a:rPr>
              <a:t>::</a:t>
            </a:r>
            <a:r>
              <a:rPr lang="en-US" altLang="zh-CN" sz="1600" b="1" dirty="0">
                <a:solidFill>
                  <a:srgbClr val="AA3731"/>
                </a:solidFill>
                <a:effectLst/>
              </a:rPr>
              <a:t>Execute</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string</a:t>
            </a:r>
            <a:r>
              <a:rPr lang="en-US" altLang="zh-CN" sz="1600" b="0" dirty="0">
                <a:solidFill>
                  <a:srgbClr val="4B69C6"/>
                </a:solidFill>
                <a:effectLst/>
              </a:rPr>
              <a:t>&amp;</a:t>
            </a:r>
            <a:r>
              <a:rPr lang="en-US" altLang="zh-CN" sz="1600" b="0" dirty="0">
                <a:solidFill>
                  <a:srgbClr val="333333"/>
                </a:solidFill>
                <a:effectLst/>
              </a:rPr>
              <a:t> </a:t>
            </a:r>
            <a:r>
              <a:rPr lang="en-US" altLang="zh-CN" sz="1600" b="0" dirty="0">
                <a:solidFill>
                  <a:srgbClr val="7A3E9D"/>
                </a:solidFill>
                <a:effectLst/>
              </a:rPr>
              <a:t>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for</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a:solidFill>
                  <a:srgbClr val="7A3E9D"/>
                </a:solidFill>
                <a:effectLst/>
              </a:rPr>
              <a:t>auto</a:t>
            </a:r>
            <a:r>
              <a:rPr lang="en-US" altLang="zh-CN" sz="1600" b="0" dirty="0">
                <a:solidFill>
                  <a:srgbClr val="333333"/>
                </a:solidFill>
                <a:effectLst/>
              </a:rPr>
              <a:t> </a:t>
            </a:r>
            <a:r>
              <a:rPr lang="en-US" altLang="zh-CN" sz="1600" b="0" dirty="0" err="1">
                <a:solidFill>
                  <a:srgbClr val="7A3E9D"/>
                </a:solidFill>
                <a:effectLst/>
              </a:rPr>
              <a:t>cmd</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A3E9D"/>
                </a:solidFill>
                <a:effectLst/>
              </a:rPr>
              <a:t>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err="1">
                <a:solidFill>
                  <a:srgbClr val="7A3E9D"/>
                </a:solidFill>
                <a:effectLst/>
              </a:rPr>
              <a:t>unique_ptr</a:t>
            </a:r>
            <a:r>
              <a:rPr lang="en-US" altLang="zh-CN" sz="1600" b="0" dirty="0">
                <a:solidFill>
                  <a:srgbClr val="777777"/>
                </a:solidFill>
                <a:effectLst/>
              </a:rPr>
              <a:t>&lt;</a:t>
            </a:r>
            <a:r>
              <a:rPr lang="en-US" altLang="zh-CN" sz="1600" b="1" dirty="0" err="1">
                <a:solidFill>
                  <a:srgbClr val="7A3E9D"/>
                </a:solidFill>
                <a:effectLst/>
              </a:rPr>
              <a:t>ICommand</a:t>
            </a:r>
            <a:r>
              <a:rPr lang="en-US" altLang="zh-CN" sz="1600" b="0" dirty="0">
                <a:solidFill>
                  <a:srgbClr val="777777"/>
                </a:solidFill>
                <a:effectLst/>
              </a:rPr>
              <a:t>&gt;</a:t>
            </a:r>
            <a:r>
              <a:rPr lang="en-US" altLang="zh-CN" sz="1600" b="0" dirty="0">
                <a:solidFill>
                  <a:srgbClr val="333333"/>
                </a:solidFill>
                <a:effectLst/>
              </a:rPr>
              <a:t> </a:t>
            </a:r>
            <a:r>
              <a:rPr lang="en-US" altLang="zh-CN" sz="1600" b="0" dirty="0" err="1">
                <a:solidFill>
                  <a:srgbClr val="7A3E9D"/>
                </a:solidFill>
                <a:effectLst/>
              </a:rPr>
              <a:t>cmder</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cmd</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M</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cmder</a:t>
            </a:r>
            <a:r>
              <a:rPr lang="en-US" altLang="zh-CN" sz="1600" b="0" dirty="0">
                <a:solidFill>
                  <a:srgbClr val="333333"/>
                </a:solidFill>
                <a:effectLst/>
              </a:rPr>
              <a:t> </a:t>
            </a:r>
            <a:r>
              <a:rPr lang="en-US" altLang="zh-CN" sz="1600" b="1" dirty="0">
                <a:solidFill>
                  <a:srgbClr val="AA3731"/>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err="1">
                <a:solidFill>
                  <a:srgbClr val="AA3731"/>
                </a:solidFill>
                <a:effectLst/>
              </a:rPr>
              <a:t>make_unique</a:t>
            </a:r>
            <a:r>
              <a:rPr lang="en-US" altLang="zh-CN" sz="1600" b="0" dirty="0">
                <a:solidFill>
                  <a:srgbClr val="777777"/>
                </a:solidFill>
                <a:effectLst/>
              </a:rPr>
              <a:t>&lt;</a:t>
            </a:r>
            <a:r>
              <a:rPr lang="en-US" altLang="zh-CN" sz="1600" b="1" dirty="0" err="1">
                <a:solidFill>
                  <a:srgbClr val="7A3E9D"/>
                </a:solidFill>
                <a:effectLst/>
              </a:rPr>
              <a:t>MoveCommand</a:t>
            </a:r>
            <a:r>
              <a:rPr lang="en-US" altLang="zh-CN" sz="1600" b="0" dirty="0">
                <a:solidFill>
                  <a:srgbClr val="777777"/>
                </a:solidFill>
                <a:effectLst/>
              </a:rPr>
              <a:t>&gt;();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else</a:t>
            </a:r>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cmd</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L</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cmder</a:t>
            </a:r>
            <a:r>
              <a:rPr lang="en-US" altLang="zh-CN" sz="1600" b="0" dirty="0">
                <a:solidFill>
                  <a:srgbClr val="333333"/>
                </a:solidFill>
                <a:effectLst/>
              </a:rPr>
              <a:t> </a:t>
            </a:r>
            <a:r>
              <a:rPr lang="en-US" altLang="zh-CN" sz="1600" b="1" dirty="0">
                <a:solidFill>
                  <a:srgbClr val="AA3731"/>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err="1">
                <a:solidFill>
                  <a:srgbClr val="AA3731"/>
                </a:solidFill>
                <a:effectLst/>
              </a:rPr>
              <a:t>make_unique</a:t>
            </a:r>
            <a:r>
              <a:rPr lang="en-US" altLang="zh-CN" sz="1600" b="0" dirty="0">
                <a:solidFill>
                  <a:srgbClr val="777777"/>
                </a:solidFill>
                <a:effectLst/>
              </a:rPr>
              <a:t>&lt;</a:t>
            </a:r>
            <a:r>
              <a:rPr lang="en-US" altLang="zh-CN" sz="1600" b="1" dirty="0" err="1">
                <a:solidFill>
                  <a:srgbClr val="7A3E9D"/>
                </a:solidFill>
                <a:effectLst/>
              </a:rPr>
              <a:t>TurnLeftCommand</a:t>
            </a:r>
            <a:r>
              <a:rPr lang="en-US" altLang="zh-CN" sz="1600" b="0" dirty="0">
                <a:solidFill>
                  <a:srgbClr val="777777"/>
                </a:solidFill>
                <a:effectLst/>
              </a:rPr>
              <a:t>&gt;();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else</a:t>
            </a:r>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cmd</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R</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cmder</a:t>
            </a:r>
            <a:r>
              <a:rPr lang="en-US" altLang="zh-CN" sz="1600" b="0" dirty="0">
                <a:solidFill>
                  <a:srgbClr val="333333"/>
                </a:solidFill>
                <a:effectLst/>
              </a:rPr>
              <a:t> </a:t>
            </a:r>
            <a:r>
              <a:rPr lang="en-US" altLang="zh-CN" sz="1600" b="1" dirty="0">
                <a:solidFill>
                  <a:srgbClr val="AA3731"/>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err="1">
                <a:solidFill>
                  <a:srgbClr val="AA3731"/>
                </a:solidFill>
                <a:effectLst/>
              </a:rPr>
              <a:t>make_unique</a:t>
            </a:r>
            <a:r>
              <a:rPr lang="en-US" altLang="zh-CN" sz="1600" b="0" dirty="0">
                <a:solidFill>
                  <a:srgbClr val="777777"/>
                </a:solidFill>
                <a:effectLst/>
              </a:rPr>
              <a:t>&lt;</a:t>
            </a:r>
            <a:r>
              <a:rPr lang="en-US" altLang="zh-CN" sz="1600" b="1" dirty="0" err="1">
                <a:solidFill>
                  <a:srgbClr val="7A3E9D"/>
                </a:solidFill>
                <a:effectLst/>
              </a:rPr>
              <a:t>TurnRightCommand</a:t>
            </a:r>
            <a:r>
              <a:rPr lang="en-US" altLang="zh-CN" sz="1600" b="0" dirty="0">
                <a:solidFill>
                  <a:srgbClr val="777777"/>
                </a:solidFill>
                <a:effectLst/>
              </a:rPr>
              <a:t>&gt;();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else</a:t>
            </a:r>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cmd</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F</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cmder</a:t>
            </a:r>
            <a:r>
              <a:rPr lang="en-US" altLang="zh-CN" sz="1600" b="0" dirty="0">
                <a:solidFill>
                  <a:srgbClr val="333333"/>
                </a:solidFill>
                <a:effectLst/>
              </a:rPr>
              <a:t> </a:t>
            </a:r>
            <a:r>
              <a:rPr lang="en-US" altLang="zh-CN" sz="1600" b="1" dirty="0">
                <a:solidFill>
                  <a:srgbClr val="AA3731"/>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err="1">
                <a:solidFill>
                  <a:srgbClr val="AA3731"/>
                </a:solidFill>
                <a:effectLst/>
              </a:rPr>
              <a:t>make_unique</a:t>
            </a:r>
            <a:r>
              <a:rPr lang="en-US" altLang="zh-CN" sz="1600" b="0" dirty="0">
                <a:solidFill>
                  <a:srgbClr val="777777"/>
                </a:solidFill>
                <a:effectLst/>
              </a:rPr>
              <a:t>&lt;</a:t>
            </a:r>
            <a:r>
              <a:rPr lang="en-US" altLang="zh-CN" sz="1600" b="1" dirty="0" err="1">
                <a:solidFill>
                  <a:srgbClr val="7A3E9D"/>
                </a:solidFill>
                <a:effectLst/>
              </a:rPr>
              <a:t>FastCommand</a:t>
            </a:r>
            <a:r>
              <a:rPr lang="en-US" altLang="zh-CN" sz="1600" b="0" dirty="0">
                <a:solidFill>
                  <a:srgbClr val="777777"/>
                </a:solidFill>
                <a:effectLst/>
              </a:rPr>
              <a:t>&gt;();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B69C6"/>
                </a:solidFill>
                <a:effectLst/>
              </a:rPr>
              <a:t> else</a:t>
            </a:r>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cmd</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dirty="0">
                <a:solidFill>
                  <a:srgbClr val="448C27"/>
                </a:solidFill>
              </a:rPr>
              <a:t>B</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cmder</a:t>
            </a:r>
            <a:r>
              <a:rPr lang="en-US" altLang="zh-CN" sz="1600" b="0" dirty="0">
                <a:solidFill>
                  <a:srgbClr val="333333"/>
                </a:solidFill>
                <a:effectLst/>
              </a:rPr>
              <a:t> </a:t>
            </a:r>
            <a:r>
              <a:rPr lang="en-US" altLang="zh-CN" sz="1600" b="1" dirty="0">
                <a:solidFill>
                  <a:srgbClr val="AA3731"/>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err="1">
                <a:solidFill>
                  <a:srgbClr val="AA3731"/>
                </a:solidFill>
                <a:effectLst/>
              </a:rPr>
              <a:t>make_unique</a:t>
            </a:r>
            <a:r>
              <a:rPr lang="en-US" altLang="zh-CN" sz="1600" b="0" dirty="0">
                <a:solidFill>
                  <a:srgbClr val="777777"/>
                </a:solidFill>
                <a:effectLst/>
              </a:rPr>
              <a:t>&lt;</a:t>
            </a:r>
            <a:r>
              <a:rPr lang="en-US" altLang="zh-CN" sz="1600" b="1" dirty="0" err="1">
                <a:solidFill>
                  <a:srgbClr val="7A3E9D"/>
                </a:solidFill>
                <a:effectLst/>
              </a:rPr>
              <a:t>ReverseCommand</a:t>
            </a:r>
            <a:r>
              <a:rPr lang="en-US" altLang="zh-CN" sz="1600" b="0" dirty="0">
                <a:solidFill>
                  <a:srgbClr val="777777"/>
                </a:solidFill>
                <a:effectLst/>
              </a:rPr>
              <a:t>&gt;();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cmder</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cmder</a:t>
            </a:r>
            <a:r>
              <a:rPr lang="en-US" altLang="zh-CN" sz="1600" b="1" dirty="0">
                <a:solidFill>
                  <a:srgbClr val="AA3731"/>
                </a:solidFill>
                <a:effectLst/>
              </a:rPr>
              <a:t>-&gt;</a:t>
            </a:r>
            <a:r>
              <a:rPr lang="en-US" altLang="zh-CN" sz="1600" b="1" dirty="0" err="1">
                <a:solidFill>
                  <a:srgbClr val="AA3731"/>
                </a:solidFill>
                <a:effectLst/>
              </a:rPr>
              <a:t>DoOperate</a:t>
            </a:r>
            <a:r>
              <a:rPr lang="en-US" altLang="zh-CN" sz="1600" b="0" dirty="0">
                <a:solidFill>
                  <a:srgbClr val="777777"/>
                </a:solidFill>
                <a:effectLst/>
              </a:rPr>
              <a:t>(</a:t>
            </a:r>
            <a:r>
              <a:rPr lang="en-US" altLang="zh-CN" sz="1600" b="0" dirty="0" err="1">
                <a:solidFill>
                  <a:srgbClr val="9C5D27"/>
                </a:solidFill>
                <a:effectLst/>
              </a:rPr>
              <a:t>poseHandler</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p:txBody>
      </p:sp>
      <p:sp>
        <p:nvSpPr>
          <p:cNvPr id="7" name="圆角矩形 13">
            <a:extLst>
              <a:ext uri="{FF2B5EF4-FFF2-40B4-BE49-F238E27FC236}">
                <a16:creationId xmlns:a16="http://schemas.microsoft.com/office/drawing/2014/main" id="{28E54277-9FA8-4470-ADC2-2681B26E2872}"/>
              </a:ext>
            </a:extLst>
          </p:cNvPr>
          <p:cNvSpPr/>
          <p:nvPr/>
        </p:nvSpPr>
        <p:spPr bwMode="auto">
          <a:xfrm>
            <a:off x="1300381" y="3832906"/>
            <a:ext cx="4911232" cy="623479"/>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Tree>
    <p:extLst>
      <p:ext uri="{BB962C8B-B14F-4D97-AF65-F5344CB8AC3E}">
        <p14:creationId xmlns:p14="http://schemas.microsoft.com/office/powerpoint/2010/main" val="3439709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面向对象编程：表驱动简介</a:t>
            </a:r>
          </a:p>
        </p:txBody>
      </p:sp>
      <p:sp>
        <p:nvSpPr>
          <p:cNvPr id="4" name="文本占位符 3"/>
          <p:cNvSpPr>
            <a:spLocks noGrp="1"/>
          </p:cNvSpPr>
          <p:nvPr>
            <p:ph type="body" sz="quarter" idx="10"/>
          </p:nvPr>
        </p:nvSpPr>
        <p:spPr>
          <a:xfrm>
            <a:off x="647755" y="1163364"/>
            <a:ext cx="10728326" cy="4879805"/>
          </a:xfrm>
        </p:spPr>
        <p:txBody>
          <a:bodyPr/>
          <a:lstStyle/>
          <a:p>
            <a:r>
              <a:rPr lang="zh-CN" altLang="en-US" sz="2200" dirty="0">
                <a:latin typeface="方正兰亭黑简体" panose="02000000000000000000" pitchFamily="2" charset="-122"/>
              </a:rPr>
              <a:t>在</a:t>
            </a:r>
            <a:r>
              <a:rPr lang="en-US" altLang="zh-CN" sz="2200" dirty="0">
                <a:latin typeface="方正兰亭黑简体" panose="02000000000000000000" pitchFamily="2" charset="-122"/>
              </a:rPr>
              <a:t>C++</a:t>
            </a:r>
            <a:r>
              <a:rPr lang="zh-CN" altLang="en-US" sz="2200" dirty="0">
                <a:latin typeface="方正兰亭黑简体" panose="02000000000000000000" pitchFamily="2" charset="-122"/>
              </a:rPr>
              <a:t>中，可以使用</a:t>
            </a:r>
            <a:r>
              <a:rPr lang="en-US" altLang="zh-CN" sz="2200" dirty="0">
                <a:latin typeface="方正兰亭黑简体" panose="02000000000000000000" pitchFamily="2" charset="-122"/>
              </a:rPr>
              <a:t>std::map</a:t>
            </a:r>
            <a:r>
              <a:rPr lang="zh-CN" altLang="en-US" sz="2200" dirty="0">
                <a:latin typeface="方正兰亭黑简体" panose="02000000000000000000" pitchFamily="2" charset="-122"/>
              </a:rPr>
              <a:t>来存储键值对，其中键是条件，值是对应的处理函数或者对象</a:t>
            </a:r>
            <a:endParaRPr lang="en-US" altLang="zh-CN" sz="2200" dirty="0">
              <a:latin typeface="方正兰亭黑简体" panose="02000000000000000000" pitchFamily="2" charset="-122"/>
            </a:endParaRPr>
          </a:p>
          <a:p>
            <a:r>
              <a:rPr lang="zh-CN" altLang="en-US" sz="2200" dirty="0">
                <a:latin typeface="方正兰亭黑简体" panose="02000000000000000000" pitchFamily="2" charset="-122"/>
              </a:rPr>
              <a:t>表驱动的优势：</a:t>
            </a:r>
            <a:endParaRPr lang="en-US" altLang="zh-CN" sz="2200" dirty="0">
              <a:latin typeface="方正兰亭黑简体" panose="02000000000000000000" pitchFamily="2" charset="-122"/>
            </a:endParaRPr>
          </a:p>
          <a:p>
            <a:pPr lvl="1"/>
            <a:r>
              <a:rPr lang="zh-CN" altLang="en-US" sz="2000" dirty="0">
                <a:latin typeface="方正兰亭黑简体" panose="02000000000000000000" pitchFamily="2" charset="-122"/>
              </a:rPr>
              <a:t>简化代码逻辑：避免了大量的条件语句，使代码更易读</a:t>
            </a:r>
            <a:endParaRPr lang="en-US" altLang="zh-CN" sz="2000" dirty="0">
              <a:latin typeface="方正兰亭黑简体" panose="02000000000000000000" pitchFamily="2" charset="-122"/>
            </a:endParaRPr>
          </a:p>
          <a:p>
            <a:pPr lvl="1"/>
            <a:r>
              <a:rPr lang="zh-CN" altLang="en-US" sz="2000" dirty="0">
                <a:latin typeface="方正兰亭黑简体" panose="02000000000000000000" pitchFamily="2" charset="-122"/>
              </a:rPr>
              <a:t>易于扩展：添加新的条件或和处理函数时，只需要更新表格，而不需要修改现有的逻辑</a:t>
            </a:r>
            <a:endParaRPr lang="en-US" altLang="zh-CN" sz="2000" dirty="0">
              <a:latin typeface="方正兰亭黑简体" panose="02000000000000000000" pitchFamily="2" charset="-122"/>
            </a:endParaRPr>
          </a:p>
          <a:p>
            <a:pPr lvl="1"/>
            <a:r>
              <a:rPr lang="zh-CN" altLang="en-US" sz="2000" dirty="0">
                <a:latin typeface="方正兰亭黑简体" panose="02000000000000000000" pitchFamily="2" charset="-122"/>
              </a:rPr>
              <a:t>提高可维护性：逻辑和数据分离，便于维护和调试</a:t>
            </a:r>
          </a:p>
        </p:txBody>
      </p:sp>
    </p:spTree>
    <p:extLst>
      <p:ext uri="{BB962C8B-B14F-4D97-AF65-F5344CB8AC3E}">
        <p14:creationId xmlns:p14="http://schemas.microsoft.com/office/powerpoint/2010/main" val="3519465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面向对象编程：应用表驱动消减圈复杂度，功能代码实现</a:t>
            </a:r>
          </a:p>
        </p:txBody>
      </p:sp>
      <p:sp>
        <p:nvSpPr>
          <p:cNvPr id="10" name="文本框 9">
            <a:extLst>
              <a:ext uri="{FF2B5EF4-FFF2-40B4-BE49-F238E27FC236}">
                <a16:creationId xmlns:a16="http://schemas.microsoft.com/office/drawing/2014/main" id="{19248DB7-C16C-476B-9A75-7228D58EB4F3}"/>
              </a:ext>
            </a:extLst>
          </p:cNvPr>
          <p:cNvSpPr txBox="1"/>
          <p:nvPr/>
        </p:nvSpPr>
        <p:spPr>
          <a:xfrm>
            <a:off x="731836" y="1090845"/>
            <a:ext cx="10728324" cy="4524315"/>
          </a:xfrm>
          <a:prstGeom prst="rect">
            <a:avLst/>
          </a:prstGeom>
          <a:solidFill>
            <a:schemeClr val="bg1">
              <a:lumMod val="85000"/>
            </a:schemeClr>
          </a:solidFill>
        </p:spPr>
        <p:txBody>
          <a:bodyPr wrap="square">
            <a:spAutoFit/>
          </a:bodyPr>
          <a:lstStyle/>
          <a:p>
            <a:r>
              <a:rPr lang="en-US" altLang="zh-CN" sz="1600" b="0" dirty="0">
                <a:solidFill>
                  <a:srgbClr val="777777"/>
                </a:solidFill>
                <a:effectLst/>
              </a:rPr>
              <a:t>#</a:t>
            </a:r>
            <a:r>
              <a:rPr lang="en-US" altLang="zh-CN" sz="1600" b="0" dirty="0">
                <a:solidFill>
                  <a:srgbClr val="4B69C6"/>
                </a:solidFill>
                <a:effectLst/>
              </a:rPr>
              <a:t>include</a:t>
            </a:r>
            <a:r>
              <a:rPr lang="en-US" altLang="zh-CN" sz="1600" b="0" dirty="0">
                <a:solidFill>
                  <a:srgbClr val="333333"/>
                </a:solidFill>
                <a:effectLst/>
              </a:rPr>
              <a:t> </a:t>
            </a:r>
            <a:r>
              <a:rPr lang="en-US" altLang="zh-CN" sz="1600" b="0" dirty="0">
                <a:solidFill>
                  <a:srgbClr val="777777"/>
                </a:solidFill>
                <a:effectLst/>
              </a:rPr>
              <a:t>&lt;</a:t>
            </a:r>
            <a:r>
              <a:rPr lang="en-US" altLang="zh-CN" sz="1600" b="0" dirty="0" err="1">
                <a:solidFill>
                  <a:srgbClr val="448C27"/>
                </a:solidFill>
                <a:effectLst/>
              </a:rPr>
              <a:t>unordered_map</a:t>
            </a:r>
            <a:r>
              <a:rPr lang="en-US" altLang="zh-CN" sz="1600" b="0" dirty="0">
                <a:solidFill>
                  <a:srgbClr val="777777"/>
                </a:solidFill>
                <a:effectLst/>
              </a:rPr>
              <a:t>&gt;</a:t>
            </a:r>
            <a:endParaRPr lang="en-US" altLang="zh-CN" sz="1600" b="0" dirty="0">
              <a:solidFill>
                <a:srgbClr val="333333"/>
              </a:solidFill>
              <a:effectLst/>
            </a:endParaRPr>
          </a:p>
          <a:p>
            <a:r>
              <a:rPr lang="en-US" altLang="zh-CN" sz="1600" b="0" dirty="0">
                <a:solidFill>
                  <a:srgbClr val="333333"/>
                </a:solidFill>
                <a:effectLst/>
              </a:rPr>
              <a:t>...</a:t>
            </a:r>
          </a:p>
          <a:p>
            <a:r>
              <a:rPr lang="en-US" altLang="zh-CN" sz="1600" b="0" dirty="0">
                <a:solidFill>
                  <a:srgbClr val="7A3E9D"/>
                </a:solidFill>
                <a:effectLst/>
              </a:rPr>
              <a:t>void</a:t>
            </a:r>
            <a:r>
              <a:rPr lang="en-US" altLang="zh-CN" sz="1600" b="0" dirty="0">
                <a:solidFill>
                  <a:srgbClr val="333333"/>
                </a:solidFill>
                <a:effectLst/>
              </a:rPr>
              <a:t> </a:t>
            </a:r>
            <a:r>
              <a:rPr lang="en-US" altLang="zh-CN" sz="1600" b="1" dirty="0" err="1">
                <a:solidFill>
                  <a:srgbClr val="7A3E9D"/>
                </a:solidFill>
                <a:effectLst/>
              </a:rPr>
              <a:t>ExecutorImpl</a:t>
            </a:r>
            <a:r>
              <a:rPr lang="en-US" altLang="zh-CN" sz="1600" b="0" dirty="0">
                <a:solidFill>
                  <a:srgbClr val="777777"/>
                </a:solidFill>
                <a:effectLst/>
              </a:rPr>
              <a:t>::</a:t>
            </a:r>
            <a:r>
              <a:rPr lang="en-US" altLang="zh-CN" sz="1600" b="1" dirty="0">
                <a:solidFill>
                  <a:srgbClr val="AA3731"/>
                </a:solidFill>
                <a:effectLst/>
              </a:rPr>
              <a:t>Execute</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string</a:t>
            </a:r>
            <a:r>
              <a:rPr lang="en-US" altLang="zh-CN" sz="1600" b="0" dirty="0">
                <a:solidFill>
                  <a:srgbClr val="4B69C6"/>
                </a:solidFill>
                <a:effectLst/>
              </a:rPr>
              <a:t>&amp;</a:t>
            </a:r>
            <a:r>
              <a:rPr lang="en-US" altLang="zh-CN" sz="1600" b="0" dirty="0">
                <a:solidFill>
                  <a:srgbClr val="333333"/>
                </a:solidFill>
                <a:effectLst/>
              </a:rPr>
              <a:t> </a:t>
            </a:r>
            <a:r>
              <a:rPr lang="en-US" altLang="zh-CN" sz="1600" b="0" dirty="0">
                <a:solidFill>
                  <a:srgbClr val="7A3E9D"/>
                </a:solidFill>
                <a:effectLst/>
              </a:rPr>
              <a:t>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0" dirty="0" err="1">
                <a:solidFill>
                  <a:srgbClr val="333333"/>
                </a:solidFill>
                <a:effectLst/>
              </a:rPr>
              <a:t>unordered_map</a:t>
            </a:r>
            <a:r>
              <a:rPr lang="en-US" altLang="zh-CN" sz="1600" b="0" dirty="0">
                <a:solidFill>
                  <a:srgbClr val="777777"/>
                </a:solidFill>
                <a:effectLst/>
              </a:rPr>
              <a:t>&lt;</a:t>
            </a:r>
            <a:r>
              <a:rPr lang="en-US" altLang="zh-CN" sz="1600" b="0" dirty="0">
                <a:solidFill>
                  <a:srgbClr val="7A3E9D"/>
                </a:solidFill>
                <a:effectLst/>
              </a:rPr>
              <a:t>char</a:t>
            </a:r>
            <a:r>
              <a:rPr lang="en-US" altLang="zh-CN" sz="1600" b="0" dirty="0">
                <a:solidFill>
                  <a:srgbClr val="777777"/>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0" dirty="0" err="1">
                <a:solidFill>
                  <a:srgbClr val="333333"/>
                </a:solidFill>
                <a:effectLst/>
              </a:rPr>
              <a:t>unique_ptr</a:t>
            </a:r>
            <a:r>
              <a:rPr lang="en-US" altLang="zh-CN" sz="1600" b="0" dirty="0">
                <a:solidFill>
                  <a:srgbClr val="777777"/>
                </a:solidFill>
                <a:effectLst/>
              </a:rPr>
              <a:t>&lt;</a:t>
            </a:r>
            <a:r>
              <a:rPr lang="en-US" altLang="zh-CN" sz="1600" b="0" dirty="0" err="1">
                <a:solidFill>
                  <a:srgbClr val="333333"/>
                </a:solidFill>
                <a:effectLst/>
              </a:rPr>
              <a:t>ICommand</a:t>
            </a:r>
            <a:r>
              <a:rPr lang="en-US" altLang="zh-CN" sz="1600" b="0" dirty="0">
                <a:solidFill>
                  <a:srgbClr val="777777"/>
                </a:solidFill>
                <a:effectLst/>
              </a:rPr>
              <a:t>&gt;&gt;</a:t>
            </a:r>
            <a:r>
              <a:rPr lang="en-US" altLang="zh-CN" sz="1600" b="0" dirty="0">
                <a:solidFill>
                  <a:srgbClr val="333333"/>
                </a:solidFill>
                <a:effectLst/>
              </a:rPr>
              <a:t> </a:t>
            </a:r>
            <a:r>
              <a:rPr lang="en-US" altLang="zh-CN" sz="1600" b="0" dirty="0" err="1">
                <a:solidFill>
                  <a:srgbClr val="333333"/>
                </a:solidFill>
                <a:effectLst/>
              </a:rPr>
              <a:t>cmderMap</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err="1">
                <a:solidFill>
                  <a:srgbClr val="777777"/>
                </a:solidFill>
                <a:effectLst/>
              </a:rPr>
              <a:t>.</a:t>
            </a:r>
            <a:r>
              <a:rPr lang="en-US" altLang="zh-CN" sz="1600" b="1" dirty="0" err="1">
                <a:solidFill>
                  <a:srgbClr val="AA3731"/>
                </a:solidFill>
                <a:effectLst/>
              </a:rPr>
              <a:t>emplace</a:t>
            </a:r>
            <a:r>
              <a:rPr lang="en-US" altLang="zh-CN" sz="1600" b="0" dirty="0">
                <a:solidFill>
                  <a:srgbClr val="777777"/>
                </a:solidFill>
                <a:effectLst/>
              </a:rPr>
              <a:t>('</a:t>
            </a:r>
            <a:r>
              <a:rPr lang="en-US" altLang="zh-CN" sz="1600" b="0" dirty="0">
                <a:solidFill>
                  <a:srgbClr val="448C27"/>
                </a:solidFill>
                <a:effectLst/>
              </a:rPr>
              <a:t>M</a:t>
            </a:r>
            <a:r>
              <a:rPr lang="en-US" altLang="zh-CN" sz="1600" b="0" dirty="0">
                <a:solidFill>
                  <a:srgbClr val="777777"/>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err="1">
                <a:solidFill>
                  <a:srgbClr val="AA3731"/>
                </a:solidFill>
                <a:effectLst/>
              </a:rPr>
              <a:t>make_unique</a:t>
            </a:r>
            <a:r>
              <a:rPr lang="en-US" altLang="zh-CN" sz="1600" b="0" dirty="0">
                <a:solidFill>
                  <a:srgbClr val="777777"/>
                </a:solidFill>
                <a:effectLst/>
              </a:rPr>
              <a:t>&lt;</a:t>
            </a:r>
            <a:r>
              <a:rPr lang="en-US" altLang="zh-CN" sz="1600" b="1" dirty="0" err="1">
                <a:solidFill>
                  <a:srgbClr val="7A3E9D"/>
                </a:solidFill>
                <a:effectLst/>
              </a:rPr>
              <a:t>MoveCommand</a:t>
            </a:r>
            <a:r>
              <a:rPr lang="en-US" altLang="zh-CN" sz="1600" b="0" dirty="0">
                <a:solidFill>
                  <a:srgbClr val="777777"/>
                </a:solidFill>
                <a:effectLst/>
              </a:rPr>
              <a:t>&gt;());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err="1">
                <a:solidFill>
                  <a:srgbClr val="777777"/>
                </a:solidFill>
                <a:effectLst/>
              </a:rPr>
              <a:t>.</a:t>
            </a:r>
            <a:r>
              <a:rPr lang="en-US" altLang="zh-CN" sz="1600" b="1" dirty="0" err="1">
                <a:solidFill>
                  <a:srgbClr val="AA3731"/>
                </a:solidFill>
                <a:effectLst/>
              </a:rPr>
              <a:t>emplace</a:t>
            </a:r>
            <a:r>
              <a:rPr lang="en-US" altLang="zh-CN" sz="1600" b="0" dirty="0">
                <a:solidFill>
                  <a:srgbClr val="777777"/>
                </a:solidFill>
                <a:effectLst/>
              </a:rPr>
              <a:t>('</a:t>
            </a:r>
            <a:r>
              <a:rPr lang="en-US" altLang="zh-CN" sz="1600" b="0" dirty="0">
                <a:solidFill>
                  <a:srgbClr val="448C27"/>
                </a:solidFill>
                <a:effectLst/>
              </a:rPr>
              <a:t>L</a:t>
            </a:r>
            <a:r>
              <a:rPr lang="en-US" altLang="zh-CN" sz="1600" b="0" dirty="0">
                <a:solidFill>
                  <a:srgbClr val="777777"/>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err="1">
                <a:solidFill>
                  <a:srgbClr val="AA3731"/>
                </a:solidFill>
                <a:effectLst/>
              </a:rPr>
              <a:t>make_unique</a:t>
            </a:r>
            <a:r>
              <a:rPr lang="en-US" altLang="zh-CN" sz="1600" b="0" dirty="0">
                <a:solidFill>
                  <a:srgbClr val="777777"/>
                </a:solidFill>
                <a:effectLst/>
              </a:rPr>
              <a:t>&lt;</a:t>
            </a:r>
            <a:r>
              <a:rPr lang="en-US" altLang="zh-CN" sz="1600" b="1" dirty="0" err="1">
                <a:solidFill>
                  <a:srgbClr val="7A3E9D"/>
                </a:solidFill>
                <a:effectLst/>
              </a:rPr>
              <a:t>TurnLeftCommand</a:t>
            </a:r>
            <a:r>
              <a:rPr lang="en-US" altLang="zh-CN" sz="1600" b="0" dirty="0">
                <a:solidFill>
                  <a:srgbClr val="777777"/>
                </a:solidFill>
                <a:effectLst/>
              </a:rPr>
              <a:t>&gt;());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err="1">
                <a:solidFill>
                  <a:srgbClr val="777777"/>
                </a:solidFill>
                <a:effectLst/>
              </a:rPr>
              <a:t>.</a:t>
            </a:r>
            <a:r>
              <a:rPr lang="en-US" altLang="zh-CN" sz="1600" b="1" dirty="0" err="1">
                <a:solidFill>
                  <a:srgbClr val="AA3731"/>
                </a:solidFill>
                <a:effectLst/>
              </a:rPr>
              <a:t>emplace</a:t>
            </a:r>
            <a:r>
              <a:rPr lang="en-US" altLang="zh-CN" sz="1600" b="0" dirty="0">
                <a:solidFill>
                  <a:srgbClr val="777777"/>
                </a:solidFill>
                <a:effectLst/>
              </a:rPr>
              <a:t>('</a:t>
            </a:r>
            <a:r>
              <a:rPr lang="en-US" altLang="zh-CN" sz="1600" b="0" dirty="0">
                <a:solidFill>
                  <a:srgbClr val="448C27"/>
                </a:solidFill>
                <a:effectLst/>
              </a:rPr>
              <a:t>R</a:t>
            </a:r>
            <a:r>
              <a:rPr lang="en-US" altLang="zh-CN" sz="1600" b="0" dirty="0">
                <a:solidFill>
                  <a:srgbClr val="777777"/>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err="1">
                <a:solidFill>
                  <a:srgbClr val="AA3731"/>
                </a:solidFill>
                <a:effectLst/>
              </a:rPr>
              <a:t>make_unique</a:t>
            </a:r>
            <a:r>
              <a:rPr lang="en-US" altLang="zh-CN" sz="1600" b="0" dirty="0">
                <a:solidFill>
                  <a:srgbClr val="777777"/>
                </a:solidFill>
                <a:effectLst/>
              </a:rPr>
              <a:t>&lt;</a:t>
            </a:r>
            <a:r>
              <a:rPr lang="en-US" altLang="zh-CN" sz="1600" b="1" dirty="0" err="1">
                <a:solidFill>
                  <a:srgbClr val="7A3E9D"/>
                </a:solidFill>
                <a:effectLst/>
              </a:rPr>
              <a:t>TurnRightCommand</a:t>
            </a:r>
            <a:r>
              <a:rPr lang="en-US" altLang="zh-CN" sz="1600" b="0" dirty="0">
                <a:solidFill>
                  <a:srgbClr val="777777"/>
                </a:solidFill>
                <a:effectLst/>
              </a:rPr>
              <a:t>&gt;());</a:t>
            </a:r>
          </a:p>
          <a:p>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err="1">
                <a:solidFill>
                  <a:srgbClr val="777777"/>
                </a:solidFill>
                <a:effectLst/>
              </a:rPr>
              <a:t>.</a:t>
            </a:r>
            <a:r>
              <a:rPr lang="en-US" altLang="zh-CN" sz="1600" b="1" dirty="0" err="1">
                <a:solidFill>
                  <a:srgbClr val="AA3731"/>
                </a:solidFill>
                <a:effectLst/>
              </a:rPr>
              <a:t>emplace</a:t>
            </a:r>
            <a:r>
              <a:rPr lang="en-US" altLang="zh-CN" sz="1600" b="0" dirty="0">
                <a:solidFill>
                  <a:srgbClr val="777777"/>
                </a:solidFill>
                <a:effectLst/>
              </a:rPr>
              <a:t>(‘</a:t>
            </a:r>
            <a:r>
              <a:rPr lang="en-US" altLang="zh-CN" sz="1600" b="0" dirty="0">
                <a:solidFill>
                  <a:srgbClr val="448C27"/>
                </a:solidFill>
                <a:effectLst/>
              </a:rPr>
              <a:t>F</a:t>
            </a:r>
            <a:r>
              <a:rPr lang="en-US" altLang="zh-CN" sz="1600" b="0" dirty="0">
                <a:solidFill>
                  <a:srgbClr val="777777"/>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err="1">
                <a:solidFill>
                  <a:srgbClr val="AA3731"/>
                </a:solidFill>
                <a:effectLst/>
              </a:rPr>
              <a:t>make_unique</a:t>
            </a:r>
            <a:r>
              <a:rPr lang="en-US" altLang="zh-CN" sz="1600" b="0" dirty="0">
                <a:solidFill>
                  <a:srgbClr val="777777"/>
                </a:solidFill>
                <a:effectLst/>
              </a:rPr>
              <a:t>&lt;</a:t>
            </a:r>
            <a:r>
              <a:rPr lang="en-US" altLang="zh-CN" sz="1600" b="1" dirty="0" err="1">
                <a:solidFill>
                  <a:srgbClr val="7A3E9D"/>
                </a:solidFill>
                <a:effectLst/>
              </a:rPr>
              <a:t>FastCommand</a:t>
            </a:r>
            <a:r>
              <a:rPr lang="en-US" altLang="zh-CN" sz="1600" b="0" dirty="0">
                <a:solidFill>
                  <a:srgbClr val="777777"/>
                </a:solidFill>
                <a:effectLst/>
              </a:rPr>
              <a:t>&gt;());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0" dirty="0">
                <a:solidFill>
                  <a:srgbClr val="4B69C6"/>
                </a:solidFill>
                <a:effectLst/>
              </a:rPr>
              <a:t>for</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a:solidFill>
                  <a:srgbClr val="7A3E9D"/>
                </a:solidFill>
                <a:effectLst/>
              </a:rPr>
              <a:t>auto</a:t>
            </a:r>
            <a:r>
              <a:rPr lang="en-US" altLang="zh-CN" sz="1600" b="0" dirty="0">
                <a:solidFill>
                  <a:srgbClr val="333333"/>
                </a:solidFill>
                <a:effectLst/>
              </a:rPr>
              <a:t> </a:t>
            </a:r>
            <a:r>
              <a:rPr lang="en-US" altLang="zh-CN" sz="1600" b="0" dirty="0" err="1">
                <a:solidFill>
                  <a:srgbClr val="333333"/>
                </a:solidFill>
                <a:effectLst/>
              </a:rPr>
              <a:t>cmd</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a:solidFill>
                  <a:srgbClr val="7A3E9D"/>
                </a:solidFill>
                <a:effectLst/>
              </a:rPr>
              <a:t>auto</a:t>
            </a:r>
            <a:r>
              <a:rPr lang="en-US" altLang="zh-CN" sz="1600" b="0" dirty="0">
                <a:solidFill>
                  <a:srgbClr val="333333"/>
                </a:solidFill>
                <a:effectLst/>
              </a:rPr>
              <a:t> it </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err="1">
                <a:solidFill>
                  <a:srgbClr val="777777"/>
                </a:solidFill>
                <a:effectLst/>
              </a:rPr>
              <a:t>.</a:t>
            </a:r>
            <a:r>
              <a:rPr lang="en-US" altLang="zh-CN" sz="1600" b="1" dirty="0" err="1">
                <a:solidFill>
                  <a:srgbClr val="AA3731"/>
                </a:solidFill>
                <a:effectLst/>
              </a:rPr>
              <a:t>find</a:t>
            </a:r>
            <a:r>
              <a:rPr lang="en-US" altLang="zh-CN" sz="1600" b="0" dirty="0">
                <a:solidFill>
                  <a:srgbClr val="777777"/>
                </a:solidFill>
                <a:effectLst/>
              </a:rPr>
              <a:t>(</a:t>
            </a:r>
            <a:r>
              <a:rPr lang="en-US" altLang="zh-CN" sz="1600" b="0" dirty="0" err="1">
                <a:solidFill>
                  <a:srgbClr val="333333"/>
                </a:solidFill>
                <a:effectLst/>
              </a:rPr>
              <a:t>cmd</a:t>
            </a:r>
            <a:r>
              <a:rPr lang="en-US" altLang="zh-CN" sz="1600" b="0" dirty="0">
                <a:solidFill>
                  <a:srgbClr val="777777"/>
                </a:solidFill>
                <a:effectLst/>
              </a:rPr>
              <a:t>);</a:t>
            </a:r>
          </a:p>
          <a:p>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it </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err="1">
                <a:solidFill>
                  <a:srgbClr val="777777"/>
                </a:solidFill>
                <a:effectLst/>
              </a:rPr>
              <a:t>.</a:t>
            </a:r>
            <a:r>
              <a:rPr lang="en-US" altLang="zh-CN" sz="1600" b="1" dirty="0" err="1">
                <a:solidFill>
                  <a:srgbClr val="AA3731"/>
                </a:solidFill>
                <a:effectLst/>
              </a:rPr>
              <a:t>end</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it</a:t>
            </a:r>
            <a:r>
              <a:rPr lang="en-US" altLang="zh-CN" sz="1600" b="0" dirty="0">
                <a:solidFill>
                  <a:srgbClr val="777777"/>
                </a:solidFill>
                <a:effectLst/>
              </a:rPr>
              <a:t>-&gt;</a:t>
            </a:r>
            <a:r>
              <a:rPr lang="en-US" altLang="zh-CN" sz="1600" b="0" dirty="0">
                <a:solidFill>
                  <a:srgbClr val="7A3E9D"/>
                </a:solidFill>
                <a:effectLst/>
              </a:rPr>
              <a:t>second</a:t>
            </a:r>
            <a:r>
              <a:rPr lang="en-US" altLang="zh-CN" sz="1600" b="0" dirty="0">
                <a:solidFill>
                  <a:srgbClr val="777777"/>
                </a:solidFill>
                <a:effectLst/>
              </a:rPr>
              <a:t>-&gt;</a:t>
            </a:r>
            <a:r>
              <a:rPr lang="en-US" altLang="zh-CN" sz="1600" b="1" dirty="0" err="1">
                <a:solidFill>
                  <a:srgbClr val="AA3731"/>
                </a:solidFill>
                <a:effectLst/>
              </a:rPr>
              <a:t>DoOperate</a:t>
            </a:r>
            <a:r>
              <a:rPr lang="en-US" altLang="zh-CN" sz="1600" b="0" dirty="0">
                <a:solidFill>
                  <a:srgbClr val="777777"/>
                </a:solidFill>
                <a:effectLst/>
              </a:rPr>
              <a:t>(*</a:t>
            </a:r>
            <a:r>
              <a:rPr lang="en-US" altLang="zh-CN" sz="1600" b="0" dirty="0">
                <a:solidFill>
                  <a:srgbClr val="9C5D27"/>
                </a:solidFill>
                <a:effectLst/>
              </a:rPr>
              <a:t>this</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p:txBody>
      </p:sp>
      <p:sp>
        <p:nvSpPr>
          <p:cNvPr id="7" name="文本框 6">
            <a:extLst>
              <a:ext uri="{FF2B5EF4-FFF2-40B4-BE49-F238E27FC236}">
                <a16:creationId xmlns:a16="http://schemas.microsoft.com/office/drawing/2014/main" id="{B16F2E23-2065-44A4-ACFF-6784A21ED5B6}"/>
              </a:ext>
            </a:extLst>
          </p:cNvPr>
          <p:cNvSpPr txBox="1"/>
          <p:nvPr/>
        </p:nvSpPr>
        <p:spPr>
          <a:xfrm>
            <a:off x="660832" y="5789631"/>
            <a:ext cx="3480440" cy="369332"/>
          </a:xfrm>
          <a:prstGeom prst="rect">
            <a:avLst/>
          </a:prstGeom>
          <a:noFill/>
        </p:spPr>
        <p:txBody>
          <a:bodyPr wrap="none" rtlCol="0">
            <a:spAutoFit/>
          </a:bodyPr>
          <a:lstStyle/>
          <a:p>
            <a:r>
              <a:rPr lang="zh-CN" altLang="en-US" dirty="0">
                <a:latin typeface="+mn-ea"/>
              </a:rPr>
              <a:t>编译运行验证后，代码及时入库</a:t>
            </a:r>
            <a:endParaRPr lang="zh-CN" altLang="en-US" sz="1400" dirty="0">
              <a:latin typeface="+mn-ea"/>
            </a:endParaRPr>
          </a:p>
        </p:txBody>
      </p:sp>
    </p:spTree>
    <p:extLst>
      <p:ext uri="{BB962C8B-B14F-4D97-AF65-F5344CB8AC3E}">
        <p14:creationId xmlns:p14="http://schemas.microsoft.com/office/powerpoint/2010/main" val="35779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455E61D-F116-41CA-B2E3-C8CEF672354A}"/>
              </a:ext>
            </a:extLst>
          </p:cNvPr>
          <p:cNvSpPr>
            <a:spLocks noGrp="1"/>
          </p:cNvSpPr>
          <p:nvPr>
            <p:ph sz="quarter" idx="10"/>
          </p:nvPr>
        </p:nvSpPr>
        <p:spPr/>
        <p:txBody>
          <a:bodyPr/>
          <a:lstStyle/>
          <a:p>
            <a:pPr marL="0" indent="0">
              <a:buNone/>
            </a:pPr>
            <a:r>
              <a:rPr lang="zh-CN" altLang="en-US" dirty="0"/>
              <a:t>通过面向对象编程和</a:t>
            </a:r>
            <a:r>
              <a:rPr lang="en-US" altLang="zh-CN" dirty="0"/>
              <a:t>STL</a:t>
            </a:r>
            <a:r>
              <a:rPr lang="zh-CN" altLang="en-US" dirty="0"/>
              <a:t>库提升代码可扩展性：</a:t>
            </a:r>
          </a:p>
          <a:p>
            <a:r>
              <a:rPr lang="zh-CN" altLang="en-US" dirty="0"/>
              <a:t>表驱动消减圈复杂度：</a:t>
            </a:r>
          </a:p>
          <a:p>
            <a:pPr lvl="1"/>
            <a:r>
              <a:rPr lang="zh-CN" altLang="en-US" dirty="0"/>
              <a:t>通过表驱动方法减少代码中的复杂循环，提高代码的可读性和维护性</a:t>
            </a:r>
          </a:p>
          <a:p>
            <a:r>
              <a:rPr lang="zh-CN" altLang="en-US" dirty="0"/>
              <a:t>多态特性与</a:t>
            </a:r>
            <a:r>
              <a:rPr lang="en-US" altLang="zh-CN" dirty="0"/>
              <a:t>STL</a:t>
            </a:r>
            <a:r>
              <a:rPr lang="zh-CN" altLang="en-US" dirty="0"/>
              <a:t>库的融合：</a:t>
            </a:r>
          </a:p>
          <a:p>
            <a:pPr lvl="1"/>
            <a:r>
              <a:rPr lang="zh-CN" altLang="en-US" dirty="0"/>
              <a:t>将多态特性与</a:t>
            </a:r>
            <a:r>
              <a:rPr lang="en-US" altLang="zh-CN" dirty="0"/>
              <a:t>STL</a:t>
            </a:r>
            <a:r>
              <a:rPr lang="zh-CN" altLang="en-US" dirty="0"/>
              <a:t>（标准模板库）结合使用，提升代码的灵活性和可扩展性</a:t>
            </a:r>
          </a:p>
          <a:p>
            <a:endParaRPr lang="zh-CN" altLang="en-US" dirty="0"/>
          </a:p>
        </p:txBody>
      </p:sp>
    </p:spTree>
    <p:extLst>
      <p:ext uri="{BB962C8B-B14F-4D97-AF65-F5344CB8AC3E}">
        <p14:creationId xmlns:p14="http://schemas.microsoft.com/office/powerpoint/2010/main" val="1288917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实验</a:t>
            </a:r>
            <a:r>
              <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rPr>
              <a:t>2</a:t>
            </a:r>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回顾</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r>
              <a:rPr lang="zh-CN" altLang="en-US" sz="2200" dirty="0">
                <a:latin typeface="方正兰亭黑简体" panose="02000000000000000000" pitchFamily="2" charset="-122"/>
                <a:cs typeface="+mn-ea"/>
                <a:sym typeface="Huawei Sans" panose="020C0503030203020204" pitchFamily="34" charset="0"/>
              </a:rPr>
              <a:t>项目实战</a:t>
            </a:r>
            <a:endParaRPr lang="en-US" altLang="zh-CN" sz="2200" dirty="0">
              <a:latin typeface="方正兰亭黑简体" panose="02000000000000000000" pitchFamily="2" charset="-122"/>
              <a:cs typeface="+mn-ea"/>
              <a:sym typeface="Huawei Sans" panose="020C0503030203020204" pitchFamily="34" charset="0"/>
            </a:endParaRPr>
          </a:p>
          <a:p>
            <a:pPr marL="403039" lvl="1" indent="0">
              <a:buNone/>
            </a:pPr>
            <a:r>
              <a:rPr lang="en-US" altLang="zh-CN" sz="2400" dirty="0">
                <a:solidFill>
                  <a:schemeClr val="bg1">
                    <a:lumMod val="50000"/>
                  </a:schemeClr>
                </a:solidFill>
                <a:latin typeface="方正兰亭黑简体" panose="02000000000000000000" pitchFamily="2" charset="-122"/>
                <a:cs typeface="+mn-ea"/>
                <a:sym typeface="Huawei Sans" panose="020C0503030203020204" pitchFamily="34" charset="0"/>
              </a:rPr>
              <a:t>2.1 </a:t>
            </a:r>
            <a:r>
              <a:rPr lang="zh-CN" altLang="en-US" sz="2400" dirty="0">
                <a:solidFill>
                  <a:schemeClr val="bg1">
                    <a:lumMod val="50000"/>
                  </a:schemeClr>
                </a:solidFill>
                <a:latin typeface="方正兰亭黑简体" panose="02000000000000000000" pitchFamily="2" charset="-122"/>
                <a:cs typeface="+mn-ea"/>
                <a:sym typeface="Huawei Sans" panose="020C0503030203020204" pitchFamily="34" charset="0"/>
              </a:rPr>
              <a:t>数据抽离解耦循环依赖</a:t>
            </a:r>
            <a:endParaRPr lang="en-US" altLang="zh-CN" sz="24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400" dirty="0">
                <a:solidFill>
                  <a:schemeClr val="bg1">
                    <a:lumMod val="50000"/>
                  </a:schemeClr>
                </a:solidFill>
                <a:latin typeface="方正兰亭黑简体" panose="02000000000000000000" pitchFamily="2" charset="-122"/>
                <a:cs typeface="+mn-ea"/>
                <a:sym typeface="Huawei Sans" panose="020C0503030203020204" pitchFamily="34" charset="0"/>
              </a:rPr>
              <a:t>2.2 </a:t>
            </a:r>
            <a:r>
              <a:rPr lang="zh-CN" altLang="en-US" sz="2400" dirty="0">
                <a:solidFill>
                  <a:schemeClr val="bg1">
                    <a:lumMod val="50000"/>
                  </a:schemeClr>
                </a:solidFill>
                <a:latin typeface="方正兰亭黑简体" panose="02000000000000000000" pitchFamily="2" charset="-122"/>
                <a:cs typeface="+mn-ea"/>
                <a:sym typeface="Huawei Sans" panose="020C0503030203020204" pitchFamily="34" charset="0"/>
              </a:rPr>
              <a:t>表驱动提升扩展性</a:t>
            </a:r>
            <a:endParaRPr lang="en-US" altLang="zh-CN" sz="24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400" dirty="0">
                <a:latin typeface="方正兰亭黑简体" panose="02000000000000000000" pitchFamily="2" charset="-122"/>
                <a:cs typeface="+mn-ea"/>
                <a:sym typeface="Huawei Sans" panose="020C0503030203020204" pitchFamily="34" charset="0"/>
              </a:rPr>
              <a:t>2.3 </a:t>
            </a:r>
            <a:r>
              <a:rPr lang="zh-CN" altLang="en-US" sz="2400" dirty="0">
                <a:latin typeface="方正兰亭黑简体" panose="02000000000000000000" pitchFamily="2" charset="-122"/>
                <a:cs typeface="+mn-ea"/>
                <a:sym typeface="Huawei Sans" panose="020C0503030203020204" pitchFamily="34" charset="0"/>
              </a:rPr>
              <a:t>状态抽象提升可读性</a:t>
            </a:r>
            <a:endParaRPr lang="en-US" altLang="zh-CN" sz="2200" dirty="0">
              <a:latin typeface="方正兰亭黑简体" panose="02000000000000000000" pitchFamily="2" charset="-122"/>
              <a:cs typeface="+mn-ea"/>
              <a:sym typeface="Huawei Sans" panose="020C0503030203020204" pitchFamily="34" charset="0"/>
            </a:endParaRPr>
          </a:p>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总结</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2785057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48342E-BCB2-4501-A6CB-5F8804E96EBA}"/>
              </a:ext>
            </a:extLst>
          </p:cNvPr>
          <p:cNvSpPr>
            <a:spLocks noGrp="1"/>
          </p:cNvSpPr>
          <p:nvPr>
            <p:ph type="title"/>
          </p:nvPr>
        </p:nvSpPr>
        <p:spPr/>
        <p:txBody>
          <a:bodyPr/>
          <a:lstStyle/>
          <a:p>
            <a:r>
              <a:rPr lang="zh-CN" altLang="en-US" dirty="0"/>
              <a:t>面向对象编程：</a:t>
            </a:r>
            <a:r>
              <a:rPr lang="en-US" altLang="zh-CN" dirty="0" err="1"/>
              <a:t>PoseHandler</a:t>
            </a:r>
            <a:r>
              <a:rPr lang="zh-CN" altLang="en-US" dirty="0"/>
              <a:t>待优化代码分析</a:t>
            </a:r>
          </a:p>
        </p:txBody>
      </p:sp>
      <p:sp>
        <p:nvSpPr>
          <p:cNvPr id="4" name="文本框 3">
            <a:extLst>
              <a:ext uri="{FF2B5EF4-FFF2-40B4-BE49-F238E27FC236}">
                <a16:creationId xmlns:a16="http://schemas.microsoft.com/office/drawing/2014/main" id="{5F132FF5-1A35-412E-A8E1-31D94DEEADA5}"/>
              </a:ext>
            </a:extLst>
          </p:cNvPr>
          <p:cNvSpPr txBox="1"/>
          <p:nvPr/>
        </p:nvSpPr>
        <p:spPr>
          <a:xfrm>
            <a:off x="731838" y="1276778"/>
            <a:ext cx="4686511" cy="3416320"/>
          </a:xfrm>
          <a:prstGeom prst="rect">
            <a:avLst/>
          </a:prstGeom>
          <a:solidFill>
            <a:schemeClr val="bg1">
              <a:lumMod val="85000"/>
            </a:schemeClr>
          </a:solidFill>
        </p:spPr>
        <p:txBody>
          <a:bodyPr wrap="square">
            <a:spAutoFit/>
          </a:bodyPr>
          <a:lstStyle/>
          <a:p>
            <a:r>
              <a:rPr lang="en-US" altLang="zh-CN" b="0" dirty="0">
                <a:solidFill>
                  <a:srgbClr val="7A3E9D"/>
                </a:solidFill>
                <a:effectLst/>
              </a:rPr>
              <a:t>void</a:t>
            </a:r>
            <a:r>
              <a:rPr lang="en-US" altLang="zh-CN" b="0" dirty="0">
                <a:solidFill>
                  <a:srgbClr val="333333"/>
                </a:solidFill>
                <a:effectLst/>
              </a:rPr>
              <a:t> </a:t>
            </a:r>
            <a:r>
              <a:rPr lang="en-US" altLang="zh-CN" b="1" dirty="0" err="1">
                <a:solidFill>
                  <a:srgbClr val="7A3E9D"/>
                </a:solidFill>
                <a:effectLst/>
              </a:rPr>
              <a:t>PoseHandler</a:t>
            </a:r>
            <a:r>
              <a:rPr lang="en-US" altLang="zh-CN" b="0" dirty="0">
                <a:solidFill>
                  <a:srgbClr val="777777"/>
                </a:solidFill>
                <a:effectLst/>
              </a:rPr>
              <a:t>::</a:t>
            </a:r>
            <a:r>
              <a:rPr lang="en-US" altLang="zh-CN" b="1" dirty="0">
                <a:solidFill>
                  <a:srgbClr val="AA3731"/>
                </a:solidFill>
                <a:effectLst/>
              </a:rPr>
              <a:t>Move</a:t>
            </a:r>
            <a:r>
              <a:rPr lang="en-US" altLang="zh-CN" b="0" dirty="0">
                <a:solidFill>
                  <a:srgbClr val="777777"/>
                </a:solidFill>
                <a:effectLst/>
              </a:rPr>
              <a:t>()</a:t>
            </a:r>
            <a:r>
              <a:rPr lang="en-US" altLang="zh-CN" b="0" dirty="0">
                <a:solidFill>
                  <a:srgbClr val="333333"/>
                </a:solidFill>
                <a:effectLst/>
              </a:rPr>
              <a:t> </a:t>
            </a:r>
            <a:r>
              <a:rPr lang="en-US" altLang="zh-CN" b="0" dirty="0" err="1">
                <a:solidFill>
                  <a:srgbClr val="4B69C6"/>
                </a:solidFill>
                <a:effectLst/>
              </a:rPr>
              <a:t>noexcept</a:t>
            </a:r>
            <a:endParaRPr lang="en-US" altLang="zh-CN" b="0" dirty="0">
              <a:solidFill>
                <a:srgbClr val="333333"/>
              </a:solidFill>
              <a:effectLst/>
            </a:endParaRPr>
          </a:p>
          <a:p>
            <a:r>
              <a:rPr lang="en-US" altLang="zh-CN" b="0" dirty="0">
                <a:solidFill>
                  <a:srgbClr val="777777"/>
                </a:solidFill>
                <a:effectLst/>
              </a:rPr>
              <a:t>{</a:t>
            </a:r>
            <a:endParaRPr lang="en-US" altLang="zh-CN" b="0" dirty="0">
              <a:solidFill>
                <a:srgbClr val="333333"/>
              </a:solidFill>
              <a:effectLst/>
            </a:endParaRPr>
          </a:p>
          <a:p>
            <a:r>
              <a:rPr lang="en-US" altLang="zh-CN" b="0" dirty="0">
                <a:solidFill>
                  <a:srgbClr val="333333"/>
                </a:solidFill>
                <a:effectLst/>
              </a:rPr>
              <a:t>    </a:t>
            </a:r>
            <a:r>
              <a:rPr lang="en-US" altLang="zh-CN" b="0" dirty="0">
                <a:solidFill>
                  <a:srgbClr val="4B69C6"/>
                </a:solidFill>
                <a:effectLst/>
              </a:rPr>
              <a:t>if</a:t>
            </a:r>
            <a:r>
              <a:rPr lang="en-US" altLang="zh-CN" b="0" dirty="0">
                <a:solidFill>
                  <a:srgbClr val="333333"/>
                </a:solidFill>
                <a:effectLst/>
              </a:rPr>
              <a:t> </a:t>
            </a:r>
            <a:r>
              <a:rPr lang="en-US" altLang="zh-CN" b="0" dirty="0">
                <a:solidFill>
                  <a:srgbClr val="777777"/>
                </a:solidFill>
                <a:effectLst/>
              </a:rPr>
              <a:t>(</a:t>
            </a:r>
            <a:r>
              <a:rPr lang="en-US" altLang="zh-CN" b="0" dirty="0" err="1">
                <a:solidFill>
                  <a:srgbClr val="7A3E9D"/>
                </a:solidFill>
                <a:effectLst/>
              </a:rPr>
              <a:t>pose</a:t>
            </a:r>
            <a:r>
              <a:rPr lang="en-US" altLang="zh-CN" b="0" dirty="0" err="1">
                <a:solidFill>
                  <a:srgbClr val="777777"/>
                </a:solidFill>
                <a:effectLst/>
              </a:rPr>
              <a:t>.</a:t>
            </a:r>
            <a:r>
              <a:rPr lang="en-US" altLang="zh-CN" b="0" dirty="0" err="1">
                <a:solidFill>
                  <a:srgbClr val="7A3E9D"/>
                </a:solidFill>
                <a:effectLst/>
              </a:rPr>
              <a:t>heading</a:t>
            </a:r>
            <a:r>
              <a:rPr lang="en-US" altLang="zh-CN" b="0" dirty="0">
                <a:solidFill>
                  <a:srgbClr val="333333"/>
                </a:solidFill>
                <a:effectLst/>
              </a:rPr>
              <a:t> </a:t>
            </a:r>
            <a:r>
              <a:rPr lang="en-US" altLang="zh-CN" b="0" dirty="0">
                <a:solidFill>
                  <a:srgbClr val="777777"/>
                </a:solidFill>
                <a:effectLst/>
              </a:rPr>
              <a:t>==</a:t>
            </a:r>
            <a:r>
              <a:rPr lang="en-US" altLang="zh-CN" b="0" dirty="0">
                <a:solidFill>
                  <a:srgbClr val="333333"/>
                </a:solidFill>
                <a:effectLst/>
              </a:rPr>
              <a:t> </a:t>
            </a:r>
            <a:r>
              <a:rPr lang="en-US" altLang="zh-CN" b="0" dirty="0">
                <a:solidFill>
                  <a:srgbClr val="777777"/>
                </a:solidFill>
                <a:effectLst/>
              </a:rPr>
              <a:t>'</a:t>
            </a:r>
            <a:r>
              <a:rPr lang="en-US" altLang="zh-CN" b="0" dirty="0">
                <a:solidFill>
                  <a:srgbClr val="448C27"/>
                </a:solidFill>
                <a:effectLst/>
              </a:rPr>
              <a:t>E</a:t>
            </a:r>
            <a:r>
              <a:rPr lang="en-US" altLang="zh-CN" b="0" dirty="0">
                <a:solidFill>
                  <a:srgbClr val="777777"/>
                </a:solidFill>
                <a:effectLst/>
              </a:rPr>
              <a:t>')</a:t>
            </a:r>
            <a:r>
              <a:rPr lang="en-US" altLang="zh-CN" b="0" dirty="0">
                <a:solidFill>
                  <a:srgbClr val="333333"/>
                </a:solidFill>
                <a:effectLst/>
              </a:rPr>
              <a:t> </a:t>
            </a:r>
            <a:r>
              <a:rPr lang="en-US" altLang="zh-CN" b="0" dirty="0">
                <a:solidFill>
                  <a:srgbClr val="777777"/>
                </a:solidFill>
                <a:effectLst/>
              </a:rPr>
              <a:t>{</a:t>
            </a:r>
            <a:endParaRPr lang="en-US" altLang="zh-CN" b="0" dirty="0">
              <a:solidFill>
                <a:srgbClr val="333333"/>
              </a:solidFill>
              <a:effectLst/>
            </a:endParaRPr>
          </a:p>
          <a:p>
            <a:r>
              <a:rPr lang="en-US" altLang="zh-CN" b="0" dirty="0">
                <a:solidFill>
                  <a:srgbClr val="333333"/>
                </a:solidFill>
                <a:effectLst/>
              </a:rPr>
              <a:t>        </a:t>
            </a:r>
            <a:r>
              <a:rPr lang="en-US" altLang="zh-CN" b="0" dirty="0">
                <a:solidFill>
                  <a:srgbClr val="777777"/>
                </a:solidFill>
                <a:effectLst/>
              </a:rPr>
              <a:t>++</a:t>
            </a:r>
            <a:r>
              <a:rPr lang="en-US" altLang="zh-CN" b="0" dirty="0" err="1">
                <a:solidFill>
                  <a:srgbClr val="7A3E9D"/>
                </a:solidFill>
                <a:effectLst/>
              </a:rPr>
              <a:t>pose</a:t>
            </a:r>
            <a:r>
              <a:rPr lang="en-US" altLang="zh-CN" b="0" dirty="0" err="1">
                <a:solidFill>
                  <a:srgbClr val="777777"/>
                </a:solidFill>
                <a:effectLst/>
              </a:rPr>
              <a:t>.</a:t>
            </a:r>
            <a:r>
              <a:rPr lang="en-US" altLang="zh-CN" b="0" dirty="0" err="1">
                <a:solidFill>
                  <a:srgbClr val="7A3E9D"/>
                </a:solidFill>
                <a:effectLst/>
              </a:rPr>
              <a:t>x</a:t>
            </a:r>
            <a:r>
              <a:rPr lang="en-US" altLang="zh-CN" b="0" dirty="0">
                <a:solidFill>
                  <a:srgbClr val="777777"/>
                </a:solidFill>
                <a:effectLst/>
              </a:rPr>
              <a:t>;</a:t>
            </a:r>
            <a:endParaRPr lang="en-US" altLang="zh-CN" b="0" dirty="0">
              <a:solidFill>
                <a:srgbClr val="333333"/>
              </a:solidFill>
              <a:effectLst/>
            </a:endParaRPr>
          </a:p>
          <a:p>
            <a:r>
              <a:rPr lang="en-US" altLang="zh-CN" b="0" dirty="0">
                <a:solidFill>
                  <a:srgbClr val="333333"/>
                </a:solidFill>
                <a:effectLst/>
              </a:rPr>
              <a:t>    </a:t>
            </a:r>
            <a:r>
              <a:rPr lang="en-US" altLang="zh-CN" b="0" dirty="0">
                <a:solidFill>
                  <a:srgbClr val="777777"/>
                </a:solidFill>
                <a:effectLst/>
              </a:rPr>
              <a:t>}</a:t>
            </a:r>
            <a:r>
              <a:rPr lang="en-US" altLang="zh-CN" b="0" dirty="0">
                <a:solidFill>
                  <a:srgbClr val="333333"/>
                </a:solidFill>
                <a:effectLst/>
              </a:rPr>
              <a:t> </a:t>
            </a:r>
            <a:r>
              <a:rPr lang="en-US" altLang="zh-CN" b="0" dirty="0">
                <a:solidFill>
                  <a:srgbClr val="4B69C6"/>
                </a:solidFill>
                <a:effectLst/>
              </a:rPr>
              <a:t>else</a:t>
            </a:r>
            <a:r>
              <a:rPr lang="en-US" altLang="zh-CN" b="0" dirty="0">
                <a:solidFill>
                  <a:srgbClr val="333333"/>
                </a:solidFill>
                <a:effectLst/>
              </a:rPr>
              <a:t> </a:t>
            </a:r>
            <a:r>
              <a:rPr lang="en-US" altLang="zh-CN" b="0" dirty="0">
                <a:solidFill>
                  <a:srgbClr val="4B69C6"/>
                </a:solidFill>
                <a:effectLst/>
              </a:rPr>
              <a:t>if</a:t>
            </a:r>
            <a:r>
              <a:rPr lang="en-US" altLang="zh-CN" b="0" dirty="0">
                <a:solidFill>
                  <a:srgbClr val="333333"/>
                </a:solidFill>
                <a:effectLst/>
              </a:rPr>
              <a:t> </a:t>
            </a:r>
            <a:r>
              <a:rPr lang="en-US" altLang="zh-CN" b="0" dirty="0">
                <a:solidFill>
                  <a:srgbClr val="777777"/>
                </a:solidFill>
                <a:effectLst/>
              </a:rPr>
              <a:t>(</a:t>
            </a:r>
            <a:r>
              <a:rPr lang="en-US" altLang="zh-CN" b="0" dirty="0" err="1">
                <a:solidFill>
                  <a:srgbClr val="7A3E9D"/>
                </a:solidFill>
                <a:effectLst/>
              </a:rPr>
              <a:t>pose</a:t>
            </a:r>
            <a:r>
              <a:rPr lang="en-US" altLang="zh-CN" b="0" dirty="0" err="1">
                <a:solidFill>
                  <a:srgbClr val="777777"/>
                </a:solidFill>
                <a:effectLst/>
              </a:rPr>
              <a:t>.</a:t>
            </a:r>
            <a:r>
              <a:rPr lang="en-US" altLang="zh-CN" b="0" dirty="0" err="1">
                <a:solidFill>
                  <a:srgbClr val="7A3E9D"/>
                </a:solidFill>
                <a:effectLst/>
              </a:rPr>
              <a:t>heading</a:t>
            </a:r>
            <a:r>
              <a:rPr lang="en-US" altLang="zh-CN" b="0" dirty="0">
                <a:solidFill>
                  <a:srgbClr val="333333"/>
                </a:solidFill>
                <a:effectLst/>
              </a:rPr>
              <a:t> </a:t>
            </a:r>
            <a:r>
              <a:rPr lang="en-US" altLang="zh-CN" b="0" dirty="0">
                <a:solidFill>
                  <a:srgbClr val="777777"/>
                </a:solidFill>
                <a:effectLst/>
              </a:rPr>
              <a:t>==</a:t>
            </a:r>
            <a:r>
              <a:rPr lang="en-US" altLang="zh-CN" b="0" dirty="0">
                <a:solidFill>
                  <a:srgbClr val="333333"/>
                </a:solidFill>
                <a:effectLst/>
              </a:rPr>
              <a:t> </a:t>
            </a:r>
            <a:r>
              <a:rPr lang="en-US" altLang="zh-CN" b="0" dirty="0">
                <a:solidFill>
                  <a:srgbClr val="777777"/>
                </a:solidFill>
                <a:effectLst/>
              </a:rPr>
              <a:t>'</a:t>
            </a:r>
            <a:r>
              <a:rPr lang="en-US" altLang="zh-CN" b="0" dirty="0">
                <a:solidFill>
                  <a:srgbClr val="448C27"/>
                </a:solidFill>
                <a:effectLst/>
              </a:rPr>
              <a:t>W</a:t>
            </a:r>
            <a:r>
              <a:rPr lang="en-US" altLang="zh-CN" b="0" dirty="0">
                <a:solidFill>
                  <a:srgbClr val="777777"/>
                </a:solidFill>
                <a:effectLst/>
              </a:rPr>
              <a:t>')</a:t>
            </a:r>
            <a:r>
              <a:rPr lang="en-US" altLang="zh-CN" b="0" dirty="0">
                <a:solidFill>
                  <a:srgbClr val="333333"/>
                </a:solidFill>
                <a:effectLst/>
              </a:rPr>
              <a:t> </a:t>
            </a:r>
            <a:r>
              <a:rPr lang="en-US" altLang="zh-CN" b="0" dirty="0">
                <a:solidFill>
                  <a:srgbClr val="777777"/>
                </a:solidFill>
                <a:effectLst/>
              </a:rPr>
              <a:t>{</a:t>
            </a:r>
            <a:endParaRPr lang="en-US" altLang="zh-CN" b="0" dirty="0">
              <a:solidFill>
                <a:srgbClr val="333333"/>
              </a:solidFill>
              <a:effectLst/>
            </a:endParaRPr>
          </a:p>
          <a:p>
            <a:r>
              <a:rPr lang="en-US" altLang="zh-CN" b="0" dirty="0">
                <a:solidFill>
                  <a:srgbClr val="333333"/>
                </a:solidFill>
                <a:effectLst/>
              </a:rPr>
              <a:t>        </a:t>
            </a:r>
            <a:r>
              <a:rPr lang="en-US" altLang="zh-CN" b="0" dirty="0">
                <a:solidFill>
                  <a:srgbClr val="777777"/>
                </a:solidFill>
                <a:effectLst/>
              </a:rPr>
              <a:t>--</a:t>
            </a:r>
            <a:r>
              <a:rPr lang="en-US" altLang="zh-CN" b="0" dirty="0" err="1">
                <a:solidFill>
                  <a:srgbClr val="7A3E9D"/>
                </a:solidFill>
                <a:effectLst/>
              </a:rPr>
              <a:t>pose</a:t>
            </a:r>
            <a:r>
              <a:rPr lang="en-US" altLang="zh-CN" b="0" dirty="0" err="1">
                <a:solidFill>
                  <a:srgbClr val="777777"/>
                </a:solidFill>
                <a:effectLst/>
              </a:rPr>
              <a:t>.</a:t>
            </a:r>
            <a:r>
              <a:rPr lang="en-US" altLang="zh-CN" b="0" dirty="0" err="1">
                <a:solidFill>
                  <a:srgbClr val="7A3E9D"/>
                </a:solidFill>
                <a:effectLst/>
              </a:rPr>
              <a:t>x</a:t>
            </a:r>
            <a:r>
              <a:rPr lang="en-US" altLang="zh-CN" b="0" dirty="0">
                <a:solidFill>
                  <a:srgbClr val="777777"/>
                </a:solidFill>
                <a:effectLst/>
              </a:rPr>
              <a:t>;</a:t>
            </a:r>
            <a:endParaRPr lang="en-US" altLang="zh-CN" b="0" dirty="0">
              <a:solidFill>
                <a:srgbClr val="333333"/>
              </a:solidFill>
              <a:effectLst/>
            </a:endParaRPr>
          </a:p>
          <a:p>
            <a:r>
              <a:rPr lang="en-US" altLang="zh-CN" b="0" dirty="0">
                <a:solidFill>
                  <a:srgbClr val="333333"/>
                </a:solidFill>
                <a:effectLst/>
              </a:rPr>
              <a:t>    </a:t>
            </a:r>
            <a:r>
              <a:rPr lang="en-US" altLang="zh-CN" b="0" dirty="0">
                <a:solidFill>
                  <a:srgbClr val="777777"/>
                </a:solidFill>
                <a:effectLst/>
              </a:rPr>
              <a:t>}</a:t>
            </a:r>
            <a:r>
              <a:rPr lang="en-US" altLang="zh-CN" b="0" dirty="0">
                <a:solidFill>
                  <a:srgbClr val="333333"/>
                </a:solidFill>
                <a:effectLst/>
              </a:rPr>
              <a:t> </a:t>
            </a:r>
            <a:r>
              <a:rPr lang="en-US" altLang="zh-CN" b="0" dirty="0">
                <a:solidFill>
                  <a:srgbClr val="4B69C6"/>
                </a:solidFill>
                <a:effectLst/>
              </a:rPr>
              <a:t>else</a:t>
            </a:r>
            <a:r>
              <a:rPr lang="en-US" altLang="zh-CN" b="0" dirty="0">
                <a:solidFill>
                  <a:srgbClr val="333333"/>
                </a:solidFill>
                <a:effectLst/>
              </a:rPr>
              <a:t> </a:t>
            </a:r>
            <a:r>
              <a:rPr lang="en-US" altLang="zh-CN" b="0" dirty="0">
                <a:solidFill>
                  <a:srgbClr val="4B69C6"/>
                </a:solidFill>
                <a:effectLst/>
              </a:rPr>
              <a:t>if</a:t>
            </a:r>
            <a:r>
              <a:rPr lang="en-US" altLang="zh-CN" b="0" dirty="0">
                <a:solidFill>
                  <a:srgbClr val="333333"/>
                </a:solidFill>
                <a:effectLst/>
              </a:rPr>
              <a:t> </a:t>
            </a:r>
            <a:r>
              <a:rPr lang="en-US" altLang="zh-CN" b="0" dirty="0">
                <a:solidFill>
                  <a:srgbClr val="777777"/>
                </a:solidFill>
                <a:effectLst/>
              </a:rPr>
              <a:t>(</a:t>
            </a:r>
            <a:r>
              <a:rPr lang="en-US" altLang="zh-CN" b="0" dirty="0" err="1">
                <a:solidFill>
                  <a:srgbClr val="7A3E9D"/>
                </a:solidFill>
                <a:effectLst/>
              </a:rPr>
              <a:t>pose</a:t>
            </a:r>
            <a:r>
              <a:rPr lang="en-US" altLang="zh-CN" b="0" dirty="0" err="1">
                <a:solidFill>
                  <a:srgbClr val="777777"/>
                </a:solidFill>
                <a:effectLst/>
              </a:rPr>
              <a:t>.</a:t>
            </a:r>
            <a:r>
              <a:rPr lang="en-US" altLang="zh-CN" b="0" dirty="0" err="1">
                <a:solidFill>
                  <a:srgbClr val="7A3E9D"/>
                </a:solidFill>
                <a:effectLst/>
              </a:rPr>
              <a:t>heading</a:t>
            </a:r>
            <a:r>
              <a:rPr lang="en-US" altLang="zh-CN" b="0" dirty="0">
                <a:solidFill>
                  <a:srgbClr val="333333"/>
                </a:solidFill>
                <a:effectLst/>
              </a:rPr>
              <a:t> </a:t>
            </a:r>
            <a:r>
              <a:rPr lang="en-US" altLang="zh-CN" b="0" dirty="0">
                <a:solidFill>
                  <a:srgbClr val="777777"/>
                </a:solidFill>
                <a:effectLst/>
              </a:rPr>
              <a:t>==</a:t>
            </a:r>
            <a:r>
              <a:rPr lang="en-US" altLang="zh-CN" b="0" dirty="0">
                <a:solidFill>
                  <a:srgbClr val="333333"/>
                </a:solidFill>
                <a:effectLst/>
              </a:rPr>
              <a:t> </a:t>
            </a:r>
            <a:r>
              <a:rPr lang="en-US" altLang="zh-CN" b="0" dirty="0">
                <a:solidFill>
                  <a:srgbClr val="777777"/>
                </a:solidFill>
                <a:effectLst/>
              </a:rPr>
              <a:t>'</a:t>
            </a:r>
            <a:r>
              <a:rPr lang="en-US" altLang="zh-CN" b="0" dirty="0">
                <a:solidFill>
                  <a:srgbClr val="448C27"/>
                </a:solidFill>
                <a:effectLst/>
              </a:rPr>
              <a:t>N</a:t>
            </a:r>
            <a:r>
              <a:rPr lang="en-US" altLang="zh-CN" b="0" dirty="0">
                <a:solidFill>
                  <a:srgbClr val="777777"/>
                </a:solidFill>
                <a:effectLst/>
              </a:rPr>
              <a:t>')</a:t>
            </a:r>
            <a:r>
              <a:rPr lang="en-US" altLang="zh-CN" b="0" dirty="0">
                <a:solidFill>
                  <a:srgbClr val="333333"/>
                </a:solidFill>
                <a:effectLst/>
              </a:rPr>
              <a:t> </a:t>
            </a:r>
            <a:r>
              <a:rPr lang="en-US" altLang="zh-CN" b="0" dirty="0">
                <a:solidFill>
                  <a:srgbClr val="777777"/>
                </a:solidFill>
                <a:effectLst/>
              </a:rPr>
              <a:t>{</a:t>
            </a:r>
            <a:endParaRPr lang="en-US" altLang="zh-CN" b="0" dirty="0">
              <a:solidFill>
                <a:srgbClr val="333333"/>
              </a:solidFill>
              <a:effectLst/>
            </a:endParaRPr>
          </a:p>
          <a:p>
            <a:r>
              <a:rPr lang="en-US" altLang="zh-CN" b="0" dirty="0">
                <a:solidFill>
                  <a:srgbClr val="333333"/>
                </a:solidFill>
                <a:effectLst/>
              </a:rPr>
              <a:t>        </a:t>
            </a:r>
            <a:r>
              <a:rPr lang="en-US" altLang="zh-CN" b="0" dirty="0">
                <a:solidFill>
                  <a:srgbClr val="777777"/>
                </a:solidFill>
                <a:effectLst/>
              </a:rPr>
              <a:t>++</a:t>
            </a:r>
            <a:r>
              <a:rPr lang="en-US" altLang="zh-CN" b="0" dirty="0" err="1">
                <a:solidFill>
                  <a:srgbClr val="7A3E9D"/>
                </a:solidFill>
                <a:effectLst/>
              </a:rPr>
              <a:t>pose</a:t>
            </a:r>
            <a:r>
              <a:rPr lang="en-US" altLang="zh-CN" b="0" dirty="0" err="1">
                <a:solidFill>
                  <a:srgbClr val="777777"/>
                </a:solidFill>
                <a:effectLst/>
              </a:rPr>
              <a:t>.</a:t>
            </a:r>
            <a:r>
              <a:rPr lang="en-US" altLang="zh-CN" b="0" dirty="0" err="1">
                <a:solidFill>
                  <a:srgbClr val="7A3E9D"/>
                </a:solidFill>
                <a:effectLst/>
              </a:rPr>
              <a:t>y</a:t>
            </a:r>
            <a:r>
              <a:rPr lang="en-US" altLang="zh-CN" b="0" dirty="0">
                <a:solidFill>
                  <a:srgbClr val="777777"/>
                </a:solidFill>
                <a:effectLst/>
              </a:rPr>
              <a:t>;</a:t>
            </a:r>
            <a:endParaRPr lang="en-US" altLang="zh-CN" b="0" dirty="0">
              <a:solidFill>
                <a:srgbClr val="333333"/>
              </a:solidFill>
              <a:effectLst/>
            </a:endParaRPr>
          </a:p>
          <a:p>
            <a:r>
              <a:rPr lang="en-US" altLang="zh-CN" b="0" dirty="0">
                <a:solidFill>
                  <a:srgbClr val="333333"/>
                </a:solidFill>
                <a:effectLst/>
              </a:rPr>
              <a:t>    </a:t>
            </a:r>
            <a:r>
              <a:rPr lang="en-US" altLang="zh-CN" b="0" dirty="0">
                <a:solidFill>
                  <a:srgbClr val="777777"/>
                </a:solidFill>
                <a:effectLst/>
              </a:rPr>
              <a:t>}</a:t>
            </a:r>
            <a:r>
              <a:rPr lang="en-US" altLang="zh-CN" b="0" dirty="0">
                <a:solidFill>
                  <a:srgbClr val="333333"/>
                </a:solidFill>
                <a:effectLst/>
              </a:rPr>
              <a:t> </a:t>
            </a:r>
            <a:r>
              <a:rPr lang="en-US" altLang="zh-CN" b="0" dirty="0">
                <a:solidFill>
                  <a:srgbClr val="4B69C6"/>
                </a:solidFill>
                <a:effectLst/>
              </a:rPr>
              <a:t>else</a:t>
            </a:r>
            <a:r>
              <a:rPr lang="en-US" altLang="zh-CN" b="0" dirty="0">
                <a:solidFill>
                  <a:srgbClr val="333333"/>
                </a:solidFill>
                <a:effectLst/>
              </a:rPr>
              <a:t> </a:t>
            </a:r>
            <a:r>
              <a:rPr lang="en-US" altLang="zh-CN" b="0" dirty="0">
                <a:solidFill>
                  <a:srgbClr val="4B69C6"/>
                </a:solidFill>
                <a:effectLst/>
              </a:rPr>
              <a:t>if</a:t>
            </a:r>
            <a:r>
              <a:rPr lang="en-US" altLang="zh-CN" b="0" dirty="0">
                <a:solidFill>
                  <a:srgbClr val="333333"/>
                </a:solidFill>
                <a:effectLst/>
              </a:rPr>
              <a:t> </a:t>
            </a:r>
            <a:r>
              <a:rPr lang="en-US" altLang="zh-CN" b="0" dirty="0">
                <a:solidFill>
                  <a:srgbClr val="777777"/>
                </a:solidFill>
                <a:effectLst/>
              </a:rPr>
              <a:t>(</a:t>
            </a:r>
            <a:r>
              <a:rPr lang="en-US" altLang="zh-CN" b="0" dirty="0" err="1">
                <a:solidFill>
                  <a:srgbClr val="7A3E9D"/>
                </a:solidFill>
                <a:effectLst/>
              </a:rPr>
              <a:t>pose</a:t>
            </a:r>
            <a:r>
              <a:rPr lang="en-US" altLang="zh-CN" b="0" dirty="0" err="1">
                <a:solidFill>
                  <a:srgbClr val="777777"/>
                </a:solidFill>
                <a:effectLst/>
              </a:rPr>
              <a:t>.</a:t>
            </a:r>
            <a:r>
              <a:rPr lang="en-US" altLang="zh-CN" b="0" dirty="0" err="1">
                <a:solidFill>
                  <a:srgbClr val="7A3E9D"/>
                </a:solidFill>
                <a:effectLst/>
              </a:rPr>
              <a:t>heading</a:t>
            </a:r>
            <a:r>
              <a:rPr lang="en-US" altLang="zh-CN" b="0" dirty="0">
                <a:solidFill>
                  <a:srgbClr val="333333"/>
                </a:solidFill>
                <a:effectLst/>
              </a:rPr>
              <a:t> </a:t>
            </a:r>
            <a:r>
              <a:rPr lang="en-US" altLang="zh-CN" b="0" dirty="0">
                <a:solidFill>
                  <a:srgbClr val="777777"/>
                </a:solidFill>
                <a:effectLst/>
              </a:rPr>
              <a:t>==</a:t>
            </a:r>
            <a:r>
              <a:rPr lang="en-US" altLang="zh-CN" b="0" dirty="0">
                <a:solidFill>
                  <a:srgbClr val="333333"/>
                </a:solidFill>
                <a:effectLst/>
              </a:rPr>
              <a:t> </a:t>
            </a:r>
            <a:r>
              <a:rPr lang="en-US" altLang="zh-CN" b="0" dirty="0">
                <a:solidFill>
                  <a:srgbClr val="777777"/>
                </a:solidFill>
                <a:effectLst/>
              </a:rPr>
              <a:t>'</a:t>
            </a:r>
            <a:r>
              <a:rPr lang="en-US" altLang="zh-CN" b="0" dirty="0">
                <a:solidFill>
                  <a:srgbClr val="448C27"/>
                </a:solidFill>
                <a:effectLst/>
              </a:rPr>
              <a:t>S</a:t>
            </a:r>
            <a:r>
              <a:rPr lang="en-US" altLang="zh-CN" b="0" dirty="0">
                <a:solidFill>
                  <a:srgbClr val="777777"/>
                </a:solidFill>
                <a:effectLst/>
              </a:rPr>
              <a:t>')</a:t>
            </a:r>
            <a:r>
              <a:rPr lang="en-US" altLang="zh-CN" b="0" dirty="0">
                <a:solidFill>
                  <a:srgbClr val="333333"/>
                </a:solidFill>
                <a:effectLst/>
              </a:rPr>
              <a:t> </a:t>
            </a:r>
            <a:r>
              <a:rPr lang="en-US" altLang="zh-CN" b="0" dirty="0">
                <a:solidFill>
                  <a:srgbClr val="777777"/>
                </a:solidFill>
                <a:effectLst/>
              </a:rPr>
              <a:t>{</a:t>
            </a:r>
            <a:endParaRPr lang="en-US" altLang="zh-CN" b="0" dirty="0">
              <a:solidFill>
                <a:srgbClr val="333333"/>
              </a:solidFill>
              <a:effectLst/>
            </a:endParaRPr>
          </a:p>
          <a:p>
            <a:r>
              <a:rPr lang="en-US" altLang="zh-CN" b="0" dirty="0">
                <a:solidFill>
                  <a:srgbClr val="333333"/>
                </a:solidFill>
                <a:effectLst/>
              </a:rPr>
              <a:t>        </a:t>
            </a:r>
            <a:r>
              <a:rPr lang="en-US" altLang="zh-CN" b="0" dirty="0">
                <a:solidFill>
                  <a:srgbClr val="777777"/>
                </a:solidFill>
                <a:effectLst/>
              </a:rPr>
              <a:t>--</a:t>
            </a:r>
            <a:r>
              <a:rPr lang="en-US" altLang="zh-CN" b="0" dirty="0" err="1">
                <a:solidFill>
                  <a:srgbClr val="7A3E9D"/>
                </a:solidFill>
                <a:effectLst/>
              </a:rPr>
              <a:t>pose</a:t>
            </a:r>
            <a:r>
              <a:rPr lang="en-US" altLang="zh-CN" b="0" dirty="0" err="1">
                <a:solidFill>
                  <a:srgbClr val="777777"/>
                </a:solidFill>
                <a:effectLst/>
              </a:rPr>
              <a:t>.</a:t>
            </a:r>
            <a:r>
              <a:rPr lang="en-US" altLang="zh-CN" b="0" dirty="0" err="1">
                <a:solidFill>
                  <a:srgbClr val="7A3E9D"/>
                </a:solidFill>
                <a:effectLst/>
              </a:rPr>
              <a:t>y</a:t>
            </a:r>
            <a:r>
              <a:rPr lang="en-US" altLang="zh-CN" b="0" dirty="0">
                <a:solidFill>
                  <a:srgbClr val="777777"/>
                </a:solidFill>
                <a:effectLst/>
              </a:rPr>
              <a:t>;</a:t>
            </a:r>
            <a:endParaRPr lang="en-US" altLang="zh-CN" b="0" dirty="0">
              <a:solidFill>
                <a:srgbClr val="333333"/>
              </a:solidFill>
              <a:effectLst/>
            </a:endParaRPr>
          </a:p>
          <a:p>
            <a:r>
              <a:rPr lang="en-US" altLang="zh-CN" b="0" dirty="0">
                <a:solidFill>
                  <a:srgbClr val="333333"/>
                </a:solidFill>
                <a:effectLst/>
              </a:rPr>
              <a:t>    </a:t>
            </a:r>
            <a:r>
              <a:rPr lang="en-US" altLang="zh-CN" b="0" dirty="0">
                <a:solidFill>
                  <a:srgbClr val="777777"/>
                </a:solidFill>
                <a:effectLst/>
              </a:rPr>
              <a:t>}</a:t>
            </a:r>
            <a:endParaRPr lang="en-US" altLang="zh-CN" b="0" dirty="0">
              <a:solidFill>
                <a:srgbClr val="333333"/>
              </a:solidFill>
              <a:effectLst/>
            </a:endParaRPr>
          </a:p>
          <a:p>
            <a:r>
              <a:rPr lang="en-US" altLang="zh-CN" b="0" dirty="0">
                <a:solidFill>
                  <a:srgbClr val="777777"/>
                </a:solidFill>
                <a:effectLst/>
              </a:rPr>
              <a:t>}</a:t>
            </a:r>
            <a:endParaRPr lang="en-US" altLang="zh-CN" b="0" dirty="0">
              <a:solidFill>
                <a:srgbClr val="333333"/>
              </a:solidFill>
              <a:effectLst/>
            </a:endParaRPr>
          </a:p>
        </p:txBody>
      </p:sp>
      <p:sp>
        <p:nvSpPr>
          <p:cNvPr id="5" name="文本框 4">
            <a:extLst>
              <a:ext uri="{FF2B5EF4-FFF2-40B4-BE49-F238E27FC236}">
                <a16:creationId xmlns:a16="http://schemas.microsoft.com/office/drawing/2014/main" id="{897FE0ED-AC2C-4F51-93E6-7C3AED0F3A10}"/>
              </a:ext>
            </a:extLst>
          </p:cNvPr>
          <p:cNvSpPr txBox="1"/>
          <p:nvPr/>
        </p:nvSpPr>
        <p:spPr>
          <a:xfrm>
            <a:off x="4445729" y="2101064"/>
            <a:ext cx="972620" cy="369332"/>
          </a:xfrm>
          <a:prstGeom prst="rect">
            <a:avLst/>
          </a:prstGeom>
          <a:noFill/>
        </p:spPr>
        <p:txBody>
          <a:bodyPr wrap="square">
            <a:spAutoFit/>
          </a:bodyPr>
          <a:lstStyle/>
          <a:p>
            <a:r>
              <a:rPr lang="en-US" altLang="zh-CN" b="0" dirty="0">
                <a:solidFill>
                  <a:srgbClr val="C00000"/>
                </a:solidFill>
                <a:effectLst/>
              </a:rPr>
              <a:t>(1, 0)</a:t>
            </a:r>
            <a:endParaRPr lang="zh-CN" altLang="en-US" b="0" dirty="0">
              <a:solidFill>
                <a:srgbClr val="C00000"/>
              </a:solidFill>
              <a:effectLst/>
            </a:endParaRPr>
          </a:p>
        </p:txBody>
      </p:sp>
      <p:sp>
        <p:nvSpPr>
          <p:cNvPr id="6" name="文本框 5">
            <a:extLst>
              <a:ext uri="{FF2B5EF4-FFF2-40B4-BE49-F238E27FC236}">
                <a16:creationId xmlns:a16="http://schemas.microsoft.com/office/drawing/2014/main" id="{6CDA31A2-E4A6-490C-B974-7F468D2262FC}"/>
              </a:ext>
            </a:extLst>
          </p:cNvPr>
          <p:cNvSpPr txBox="1"/>
          <p:nvPr/>
        </p:nvSpPr>
        <p:spPr>
          <a:xfrm>
            <a:off x="4445729" y="2710558"/>
            <a:ext cx="972620" cy="369332"/>
          </a:xfrm>
          <a:prstGeom prst="rect">
            <a:avLst/>
          </a:prstGeom>
          <a:noFill/>
        </p:spPr>
        <p:txBody>
          <a:bodyPr wrap="square">
            <a:spAutoFit/>
          </a:bodyPr>
          <a:lstStyle/>
          <a:p>
            <a:r>
              <a:rPr lang="en-US" altLang="zh-CN" b="0" dirty="0">
                <a:solidFill>
                  <a:srgbClr val="C00000"/>
                </a:solidFill>
                <a:effectLst/>
              </a:rPr>
              <a:t>(-1, 0)</a:t>
            </a:r>
            <a:endParaRPr lang="zh-CN" altLang="en-US" b="0" dirty="0">
              <a:solidFill>
                <a:srgbClr val="C00000"/>
              </a:solidFill>
              <a:effectLst/>
            </a:endParaRPr>
          </a:p>
        </p:txBody>
      </p:sp>
      <p:sp>
        <p:nvSpPr>
          <p:cNvPr id="7" name="文本框 6">
            <a:extLst>
              <a:ext uri="{FF2B5EF4-FFF2-40B4-BE49-F238E27FC236}">
                <a16:creationId xmlns:a16="http://schemas.microsoft.com/office/drawing/2014/main" id="{9EA141BF-FB07-429E-85B3-4F85AB6642E6}"/>
              </a:ext>
            </a:extLst>
          </p:cNvPr>
          <p:cNvSpPr txBox="1"/>
          <p:nvPr/>
        </p:nvSpPr>
        <p:spPr>
          <a:xfrm>
            <a:off x="4445729" y="3292951"/>
            <a:ext cx="972620" cy="369332"/>
          </a:xfrm>
          <a:prstGeom prst="rect">
            <a:avLst/>
          </a:prstGeom>
          <a:noFill/>
        </p:spPr>
        <p:txBody>
          <a:bodyPr wrap="square">
            <a:spAutoFit/>
          </a:bodyPr>
          <a:lstStyle/>
          <a:p>
            <a:r>
              <a:rPr lang="en-US" altLang="zh-CN" b="0" dirty="0">
                <a:solidFill>
                  <a:srgbClr val="C00000"/>
                </a:solidFill>
                <a:effectLst/>
              </a:rPr>
              <a:t>(0, 1)</a:t>
            </a:r>
            <a:endParaRPr lang="zh-CN" altLang="en-US" b="0" dirty="0">
              <a:solidFill>
                <a:srgbClr val="C00000"/>
              </a:solidFill>
              <a:effectLst/>
            </a:endParaRPr>
          </a:p>
        </p:txBody>
      </p:sp>
      <p:sp>
        <p:nvSpPr>
          <p:cNvPr id="8" name="文本框 7">
            <a:extLst>
              <a:ext uri="{FF2B5EF4-FFF2-40B4-BE49-F238E27FC236}">
                <a16:creationId xmlns:a16="http://schemas.microsoft.com/office/drawing/2014/main" id="{FBE6622F-AC92-414A-BC57-7C053A989B0F}"/>
              </a:ext>
            </a:extLst>
          </p:cNvPr>
          <p:cNvSpPr txBox="1"/>
          <p:nvPr/>
        </p:nvSpPr>
        <p:spPr>
          <a:xfrm>
            <a:off x="4445729" y="3790139"/>
            <a:ext cx="972620" cy="369332"/>
          </a:xfrm>
          <a:prstGeom prst="rect">
            <a:avLst/>
          </a:prstGeom>
          <a:noFill/>
        </p:spPr>
        <p:txBody>
          <a:bodyPr wrap="square">
            <a:spAutoFit/>
          </a:bodyPr>
          <a:lstStyle/>
          <a:p>
            <a:r>
              <a:rPr lang="en-US" altLang="zh-CN" b="0" dirty="0">
                <a:solidFill>
                  <a:srgbClr val="C00000"/>
                </a:solidFill>
                <a:effectLst/>
              </a:rPr>
              <a:t>(0, -1)</a:t>
            </a:r>
            <a:endParaRPr lang="zh-CN" altLang="en-US" b="0" dirty="0">
              <a:solidFill>
                <a:srgbClr val="C00000"/>
              </a:solidFill>
              <a:effectLst/>
            </a:endParaRPr>
          </a:p>
        </p:txBody>
      </p:sp>
      <p:sp>
        <p:nvSpPr>
          <p:cNvPr id="9" name="右大括号 8">
            <a:extLst>
              <a:ext uri="{FF2B5EF4-FFF2-40B4-BE49-F238E27FC236}">
                <a16:creationId xmlns:a16="http://schemas.microsoft.com/office/drawing/2014/main" id="{54951070-B2EC-4661-841F-2B122885E915}"/>
              </a:ext>
            </a:extLst>
          </p:cNvPr>
          <p:cNvSpPr/>
          <p:nvPr/>
        </p:nvSpPr>
        <p:spPr>
          <a:xfrm>
            <a:off x="5418349" y="1831461"/>
            <a:ext cx="1030685" cy="2800294"/>
          </a:xfrm>
          <a:prstGeom prst="rightBrace">
            <a:avLst>
              <a:gd name="adj1" fmla="val 8333"/>
              <a:gd name="adj2" fmla="val 50228"/>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C4269E75-07C0-4D2F-9C16-003B46949C76}"/>
              </a:ext>
            </a:extLst>
          </p:cNvPr>
          <p:cNvSpPr txBox="1"/>
          <p:nvPr/>
        </p:nvSpPr>
        <p:spPr>
          <a:xfrm>
            <a:off x="6449034" y="1276778"/>
            <a:ext cx="4900553" cy="4616648"/>
          </a:xfrm>
          <a:prstGeom prst="rect">
            <a:avLst/>
          </a:prstGeom>
          <a:solidFill>
            <a:schemeClr val="bg1">
              <a:lumMod val="85000"/>
            </a:schemeClr>
          </a:solidFill>
        </p:spPr>
        <p:txBody>
          <a:bodyPr wrap="square">
            <a:spAutoFit/>
          </a:bodyPr>
          <a:lstStyle/>
          <a:p>
            <a:r>
              <a:rPr lang="en-US" altLang="zh-CN" sz="1600" b="0" dirty="0">
                <a:solidFill>
                  <a:srgbClr val="7A3E9D"/>
                </a:solidFill>
                <a:effectLst/>
              </a:rPr>
              <a:t>class</a:t>
            </a:r>
            <a:r>
              <a:rPr lang="en-US" altLang="zh-CN" sz="1600" b="0" dirty="0">
                <a:solidFill>
                  <a:srgbClr val="333333"/>
                </a:solidFill>
                <a:effectLst/>
              </a:rPr>
              <a:t> </a:t>
            </a:r>
            <a:r>
              <a:rPr lang="en-US" altLang="zh-CN" sz="1600" b="1" dirty="0">
                <a:solidFill>
                  <a:srgbClr val="7A3E9D"/>
                </a:solidFill>
                <a:effectLst/>
              </a:rPr>
              <a:t>Point</a:t>
            </a:r>
            <a:r>
              <a:rPr lang="en-US" altLang="zh-CN" sz="1600" b="0" dirty="0">
                <a:solidFill>
                  <a:srgbClr val="333333"/>
                </a:solidFill>
                <a:effectLst/>
              </a:rPr>
              <a:t> </a:t>
            </a:r>
            <a:r>
              <a:rPr lang="en-US" altLang="zh-CN" sz="1600" b="0" dirty="0">
                <a:solidFill>
                  <a:srgbClr val="7A3E9D"/>
                </a:solidFill>
                <a:effectLst/>
              </a:rPr>
              <a:t>final</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a:solidFill>
                  <a:srgbClr val="AA3731"/>
                </a:solidFill>
                <a:effectLst/>
              </a:rPr>
              <a:t>Point</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a:solidFill>
                  <a:srgbClr val="7A3E9D"/>
                </a:solidFill>
                <a:effectLst/>
              </a:rPr>
              <a:t>int</a:t>
            </a:r>
            <a:r>
              <a:rPr lang="en-US" altLang="zh-CN" sz="1600" b="0" dirty="0">
                <a:solidFill>
                  <a:srgbClr val="333333"/>
                </a:solidFill>
                <a:effectLst/>
              </a:rPr>
              <a:t> </a:t>
            </a:r>
            <a:r>
              <a:rPr lang="en-US" altLang="zh-CN" sz="1600" b="0" dirty="0">
                <a:solidFill>
                  <a:srgbClr val="7A3E9D"/>
                </a:solidFill>
                <a:effectLst/>
              </a:rPr>
              <a:t>x</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a:solidFill>
                  <a:srgbClr val="7A3E9D"/>
                </a:solidFill>
                <a:effectLst/>
              </a:rPr>
              <a:t>int</a:t>
            </a:r>
            <a:r>
              <a:rPr lang="en-US" altLang="zh-CN" sz="1600" b="0" dirty="0">
                <a:solidFill>
                  <a:srgbClr val="333333"/>
                </a:solidFill>
                <a:effectLst/>
              </a:rPr>
              <a:t> </a:t>
            </a:r>
            <a:r>
              <a:rPr lang="en-US" altLang="zh-CN" sz="1600" b="0" dirty="0">
                <a:solidFill>
                  <a:srgbClr val="7A3E9D"/>
                </a:solidFill>
                <a:effectLst/>
              </a:rPr>
              <a:t>y</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1" dirty="0">
                <a:solidFill>
                  <a:srgbClr val="AA3731"/>
                </a:solidFill>
                <a:effectLst/>
              </a:rPr>
              <a:t>Point</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Point</a:t>
            </a:r>
            <a:r>
              <a:rPr lang="en-US" altLang="zh-CN" sz="1600" b="0" dirty="0">
                <a:solidFill>
                  <a:srgbClr val="4B69C6"/>
                </a:solidFill>
                <a:effectLst/>
              </a:rPr>
              <a:t>&amp;</a:t>
            </a:r>
            <a:r>
              <a:rPr lang="en-US" altLang="zh-CN" sz="1600" b="0" dirty="0">
                <a:solidFill>
                  <a:srgbClr val="333333"/>
                </a:solidFill>
                <a:effectLst/>
              </a:rPr>
              <a:t> </a:t>
            </a:r>
            <a:r>
              <a:rPr lang="en-US" altLang="zh-CN" sz="1600" b="0" dirty="0" err="1">
                <a:solidFill>
                  <a:srgbClr val="7A3E9D"/>
                </a:solidFill>
                <a:effectLst/>
              </a:rPr>
              <a:t>rhs</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a:solidFill>
                  <a:srgbClr val="7A3E9D"/>
                </a:solidFill>
                <a:effectLst/>
              </a:rPr>
              <a:t>Point</a:t>
            </a:r>
            <a:r>
              <a:rPr lang="en-US" altLang="zh-CN" sz="1600" b="0" dirty="0">
                <a:solidFill>
                  <a:srgbClr val="4B69C6"/>
                </a:solidFill>
                <a:effectLst/>
              </a:rPr>
              <a:t>&amp;</a:t>
            </a:r>
            <a:r>
              <a:rPr lang="en-US" altLang="zh-CN" sz="1600" b="0" dirty="0">
                <a:solidFill>
                  <a:srgbClr val="333333"/>
                </a:solidFill>
                <a:effectLst/>
              </a:rPr>
              <a:t> </a:t>
            </a:r>
            <a:r>
              <a:rPr lang="en-US" altLang="zh-CN" sz="1600" b="0" dirty="0">
                <a:solidFill>
                  <a:srgbClr val="4B69C6"/>
                </a:solidFill>
                <a:effectLst/>
              </a:rPr>
              <a:t>operator</a:t>
            </a:r>
            <a:r>
              <a:rPr lang="en-US" altLang="zh-CN" sz="1600" b="0" dirty="0">
                <a:solidFill>
                  <a:srgbClr val="333333"/>
                </a:solidFill>
                <a:effectLst/>
              </a:rPr>
              <a:t>=</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Point</a:t>
            </a:r>
            <a:r>
              <a:rPr lang="en-US" altLang="zh-CN" sz="1600" b="0" dirty="0">
                <a:solidFill>
                  <a:srgbClr val="4B69C6"/>
                </a:solidFill>
                <a:effectLst/>
              </a:rPr>
              <a:t>&amp;</a:t>
            </a:r>
            <a:r>
              <a:rPr lang="en-US" altLang="zh-CN" sz="1600" b="0" dirty="0">
                <a:solidFill>
                  <a:srgbClr val="333333"/>
                </a:solidFill>
                <a:effectLst/>
              </a:rPr>
              <a:t> </a:t>
            </a:r>
            <a:r>
              <a:rPr lang="en-US" altLang="zh-CN" sz="1600" b="0" dirty="0" err="1">
                <a:solidFill>
                  <a:srgbClr val="7A3E9D"/>
                </a:solidFill>
                <a:effectLst/>
              </a:rPr>
              <a:t>rhs</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1" dirty="0">
                <a:solidFill>
                  <a:srgbClr val="7A3E9D"/>
                </a:solidFill>
                <a:effectLst/>
              </a:rPr>
              <a:t>Point</a:t>
            </a:r>
            <a:r>
              <a:rPr lang="en-US" altLang="zh-CN" sz="1600" b="0" dirty="0">
                <a:solidFill>
                  <a:srgbClr val="4B69C6"/>
                </a:solidFill>
                <a:effectLst/>
              </a:rPr>
              <a:t>&amp;</a:t>
            </a:r>
            <a:r>
              <a:rPr lang="en-US" altLang="zh-CN" sz="1600" b="0" dirty="0">
                <a:solidFill>
                  <a:srgbClr val="333333"/>
                </a:solidFill>
                <a:effectLst/>
              </a:rPr>
              <a:t> </a:t>
            </a:r>
            <a:r>
              <a:rPr lang="en-US" altLang="zh-CN" sz="1600" b="0" dirty="0">
                <a:solidFill>
                  <a:srgbClr val="4B69C6"/>
                </a:solidFill>
                <a:effectLst/>
              </a:rPr>
              <a:t>operator</a:t>
            </a:r>
            <a:r>
              <a:rPr lang="en-US" altLang="zh-CN" sz="1600" b="0" dirty="0">
                <a:solidFill>
                  <a:srgbClr val="333333"/>
                </a:solidFill>
                <a:effectLst/>
              </a:rPr>
              <a:t>+=</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Point</a:t>
            </a:r>
            <a:r>
              <a:rPr lang="en-US" altLang="zh-CN" sz="1600" b="0" dirty="0">
                <a:solidFill>
                  <a:srgbClr val="4B69C6"/>
                </a:solidFill>
                <a:effectLst/>
              </a:rPr>
              <a:t>&amp;</a:t>
            </a:r>
            <a:r>
              <a:rPr lang="en-US" altLang="zh-CN" sz="1600" b="0" dirty="0">
                <a:solidFill>
                  <a:srgbClr val="333333"/>
                </a:solidFill>
                <a:effectLst/>
              </a:rPr>
              <a:t> </a:t>
            </a:r>
            <a:r>
              <a:rPr lang="en-US" altLang="zh-CN" sz="1600" b="0" dirty="0" err="1">
                <a:solidFill>
                  <a:srgbClr val="7A3E9D"/>
                </a:solidFill>
                <a:effectLst/>
              </a:rPr>
              <a:t>rhs</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int</a:t>
            </a:r>
            <a:r>
              <a:rPr lang="en-US" altLang="zh-CN" sz="1600" b="0" dirty="0">
                <a:solidFill>
                  <a:srgbClr val="333333"/>
                </a:solidFill>
                <a:effectLst/>
              </a:rPr>
              <a:t> </a:t>
            </a:r>
            <a:r>
              <a:rPr lang="en-US" altLang="zh-CN" sz="1600" b="1" dirty="0" err="1">
                <a:solidFill>
                  <a:srgbClr val="AA3731"/>
                </a:solidFill>
                <a:effectLst/>
              </a:rPr>
              <a:t>GetX</a:t>
            </a:r>
            <a:r>
              <a:rPr lang="en-US" altLang="zh-CN" sz="1600" b="0" dirty="0">
                <a:solidFill>
                  <a:srgbClr val="777777"/>
                </a:solidFill>
                <a:effectLst/>
              </a:rPr>
              <a:t>(</a:t>
            </a:r>
            <a:r>
              <a:rPr lang="en-US" altLang="zh-CN" sz="1600" b="0" dirty="0">
                <a:solidFill>
                  <a:srgbClr val="7A3E9D"/>
                </a:solidFill>
                <a:effectLst/>
              </a:rPr>
              <a:t>void</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int</a:t>
            </a:r>
            <a:r>
              <a:rPr lang="en-US" altLang="zh-CN" sz="1600" b="0" dirty="0">
                <a:solidFill>
                  <a:srgbClr val="333333"/>
                </a:solidFill>
                <a:effectLst/>
              </a:rPr>
              <a:t> </a:t>
            </a:r>
            <a:r>
              <a:rPr lang="en-US" altLang="zh-CN" sz="1600" b="1" dirty="0" err="1">
                <a:solidFill>
                  <a:srgbClr val="AA3731"/>
                </a:solidFill>
                <a:effectLst/>
              </a:rPr>
              <a:t>GetY</a:t>
            </a:r>
            <a:r>
              <a:rPr lang="en-US" altLang="zh-CN" sz="1600" b="0" dirty="0">
                <a:solidFill>
                  <a:srgbClr val="777777"/>
                </a:solidFill>
                <a:effectLst/>
              </a:rPr>
              <a:t>(</a:t>
            </a:r>
            <a:r>
              <a:rPr lang="en-US" altLang="zh-CN" sz="1600" b="0" dirty="0">
                <a:solidFill>
                  <a:srgbClr val="7A3E9D"/>
                </a:solidFill>
                <a:effectLst/>
              </a:rPr>
              <a:t>void</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7A3E9D"/>
                </a:solidFill>
                <a:effectLst/>
              </a:rPr>
              <a:t>private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int</a:t>
            </a:r>
            <a:r>
              <a:rPr lang="en-US" altLang="zh-CN" sz="1600" b="0" dirty="0">
                <a:solidFill>
                  <a:srgbClr val="333333"/>
                </a:solidFill>
                <a:effectLst/>
              </a:rPr>
              <a:t> x</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int</a:t>
            </a:r>
            <a:r>
              <a:rPr lang="en-US" altLang="zh-CN" sz="1600" b="0" dirty="0">
                <a:solidFill>
                  <a:srgbClr val="333333"/>
                </a:solidFill>
                <a:effectLst/>
              </a:rPr>
              <a:t> y</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p:txBody>
      </p:sp>
    </p:spTree>
    <p:extLst>
      <p:ext uri="{BB962C8B-B14F-4D97-AF65-F5344CB8AC3E}">
        <p14:creationId xmlns:p14="http://schemas.microsoft.com/office/powerpoint/2010/main" val="202689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31838" y="168982"/>
            <a:ext cx="10728325" cy="485982"/>
          </a:xfrm>
        </p:spPr>
        <p:txBody>
          <a:bodyPr/>
          <a:lstStyle/>
          <a:p>
            <a:r>
              <a:rPr lang="zh-CN" altLang="en-US" dirty="0"/>
              <a:t>面向对象编程：</a:t>
            </a:r>
            <a:r>
              <a:rPr lang="en-US" altLang="zh-CN" dirty="0" err="1"/>
              <a:t>PoseHandler</a:t>
            </a:r>
            <a:r>
              <a:rPr lang="zh-CN" altLang="en-US" dirty="0"/>
              <a:t>待优化代码分析</a:t>
            </a:r>
          </a:p>
        </p:txBody>
      </p:sp>
      <p:sp>
        <p:nvSpPr>
          <p:cNvPr id="11" name="文本框 10">
            <a:extLst>
              <a:ext uri="{FF2B5EF4-FFF2-40B4-BE49-F238E27FC236}">
                <a16:creationId xmlns:a16="http://schemas.microsoft.com/office/drawing/2014/main" id="{55062810-9875-41F4-934E-F0AD22E9C1EB}"/>
              </a:ext>
            </a:extLst>
          </p:cNvPr>
          <p:cNvSpPr txBox="1"/>
          <p:nvPr/>
        </p:nvSpPr>
        <p:spPr>
          <a:xfrm>
            <a:off x="731837" y="853573"/>
            <a:ext cx="6271391" cy="5478423"/>
          </a:xfrm>
          <a:prstGeom prst="rect">
            <a:avLst/>
          </a:prstGeom>
          <a:solidFill>
            <a:schemeClr val="bg1">
              <a:lumMod val="85000"/>
            </a:schemeClr>
          </a:solidFill>
        </p:spPr>
        <p:txBody>
          <a:bodyPr wrap="square">
            <a:spAutoFit/>
          </a:bodyPr>
          <a:lstStyle/>
          <a:p>
            <a:r>
              <a:rPr lang="en-US" altLang="zh-CN" sz="1400" b="0" dirty="0">
                <a:solidFill>
                  <a:srgbClr val="7A3E9D"/>
                </a:solidFill>
                <a:effectLst/>
              </a:rPr>
              <a:t>void</a:t>
            </a:r>
            <a:r>
              <a:rPr lang="en-US" altLang="zh-CN" sz="1400" b="0" dirty="0">
                <a:solidFill>
                  <a:srgbClr val="333333"/>
                </a:solidFill>
                <a:effectLst/>
              </a:rPr>
              <a:t> </a:t>
            </a:r>
            <a:r>
              <a:rPr lang="en-US" altLang="zh-CN" sz="1400" b="1" dirty="0" err="1">
                <a:solidFill>
                  <a:srgbClr val="7A3E9D"/>
                </a:solidFill>
                <a:effectLst/>
              </a:rPr>
              <a:t>PoseHandler</a:t>
            </a:r>
            <a:r>
              <a:rPr lang="en-US" altLang="zh-CN" sz="1400" b="0" dirty="0">
                <a:solidFill>
                  <a:srgbClr val="777777"/>
                </a:solidFill>
                <a:effectLst/>
              </a:rPr>
              <a:t>::</a:t>
            </a:r>
            <a:r>
              <a:rPr lang="en-US" altLang="zh-CN" sz="1400" b="1" dirty="0" err="1">
                <a:solidFill>
                  <a:srgbClr val="AA3731"/>
                </a:solidFill>
                <a:effectLst/>
              </a:rPr>
              <a:t>TurnLeft</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4B69C6"/>
                </a:solidFill>
                <a:effectLst/>
              </a:rPr>
              <a:t>noexcept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E</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N</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else</a:t>
            </a:r>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N</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W</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else</a:t>
            </a:r>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W</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S</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else</a:t>
            </a:r>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S</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E</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p>
          <a:p>
            <a:br>
              <a:rPr lang="en-US" altLang="zh-CN" sz="1400" b="0" dirty="0">
                <a:solidFill>
                  <a:srgbClr val="333333"/>
                </a:solidFill>
                <a:effectLst/>
              </a:rPr>
            </a:br>
            <a:r>
              <a:rPr lang="en-US" altLang="zh-CN" sz="1400" b="0" dirty="0">
                <a:solidFill>
                  <a:srgbClr val="7A3E9D"/>
                </a:solidFill>
                <a:effectLst/>
              </a:rPr>
              <a:t>void</a:t>
            </a:r>
            <a:r>
              <a:rPr lang="en-US" altLang="zh-CN" sz="1400" b="0" dirty="0">
                <a:solidFill>
                  <a:srgbClr val="333333"/>
                </a:solidFill>
                <a:effectLst/>
              </a:rPr>
              <a:t> </a:t>
            </a:r>
            <a:r>
              <a:rPr lang="en-US" altLang="zh-CN" sz="1400" b="1" dirty="0" err="1">
                <a:solidFill>
                  <a:srgbClr val="7A3E9D"/>
                </a:solidFill>
                <a:effectLst/>
              </a:rPr>
              <a:t>PoseHandler</a:t>
            </a:r>
            <a:r>
              <a:rPr lang="en-US" altLang="zh-CN" sz="1400" b="0" dirty="0">
                <a:solidFill>
                  <a:srgbClr val="777777"/>
                </a:solidFill>
                <a:effectLst/>
              </a:rPr>
              <a:t>::</a:t>
            </a:r>
            <a:r>
              <a:rPr lang="en-US" altLang="zh-CN" sz="1400" b="1" dirty="0" err="1">
                <a:solidFill>
                  <a:srgbClr val="AA3731"/>
                </a:solidFill>
                <a:effectLst/>
              </a:rPr>
              <a:t>TurnRight</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4B69C6"/>
                </a:solidFill>
                <a:effectLst/>
              </a:rPr>
              <a:t>noexcept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E</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S</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else</a:t>
            </a:r>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S</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W</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else</a:t>
            </a:r>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W</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N</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else</a:t>
            </a:r>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N</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err="1">
                <a:solidFill>
                  <a:srgbClr val="7A3E9D"/>
                </a:solidFill>
                <a:effectLst/>
              </a:rPr>
              <a:t>pose</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E</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p:txBody>
      </p:sp>
      <p:pic>
        <p:nvPicPr>
          <p:cNvPr id="4" name="图片 3">
            <a:extLst>
              <a:ext uri="{FF2B5EF4-FFF2-40B4-BE49-F238E27FC236}">
                <a16:creationId xmlns:a16="http://schemas.microsoft.com/office/drawing/2014/main" id="{0598AD1F-9D53-4190-8817-A18C86700EF3}"/>
              </a:ext>
            </a:extLst>
          </p:cNvPr>
          <p:cNvPicPr>
            <a:picLocks noChangeAspect="1"/>
          </p:cNvPicPr>
          <p:nvPr/>
        </p:nvPicPr>
        <p:blipFill>
          <a:blip r:embed="rId3"/>
          <a:stretch>
            <a:fillRect/>
          </a:stretch>
        </p:blipFill>
        <p:spPr>
          <a:xfrm>
            <a:off x="7217486" y="1495589"/>
            <a:ext cx="4105275" cy="3362325"/>
          </a:xfrm>
          <a:prstGeom prst="rect">
            <a:avLst/>
          </a:prstGeom>
        </p:spPr>
      </p:pic>
    </p:spTree>
    <p:extLst>
      <p:ext uri="{BB962C8B-B14F-4D97-AF65-F5344CB8AC3E}">
        <p14:creationId xmlns:p14="http://schemas.microsoft.com/office/powerpoint/2010/main" val="1375330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面向对象编程：状态问题的抽象</a:t>
            </a:r>
          </a:p>
        </p:txBody>
      </p:sp>
      <p:sp>
        <p:nvSpPr>
          <p:cNvPr id="5" name="文本占位符 4">
            <a:extLst>
              <a:ext uri="{FF2B5EF4-FFF2-40B4-BE49-F238E27FC236}">
                <a16:creationId xmlns:a16="http://schemas.microsoft.com/office/drawing/2014/main" id="{B320D5F5-E6C8-4FA1-8EAA-D8BACC22AC54}"/>
              </a:ext>
            </a:extLst>
          </p:cNvPr>
          <p:cNvSpPr>
            <a:spLocks noGrp="1"/>
          </p:cNvSpPr>
          <p:nvPr>
            <p:ph type="body" sz="quarter" idx="10"/>
          </p:nvPr>
        </p:nvSpPr>
        <p:spPr/>
        <p:txBody>
          <a:bodyPr/>
          <a:lstStyle/>
          <a:p>
            <a:pPr marL="0" indent="0">
              <a:buNone/>
            </a:pPr>
            <a:r>
              <a:rPr lang="zh-CN" altLang="en-US" sz="2200" dirty="0">
                <a:latin typeface="方正兰亭黑简体" panose="02000000000000000000" pitchFamily="2" charset="-122"/>
                <a:ea typeface="方正兰亭黑简体" panose="02000000000000000000" pitchFamily="2" charset="-122"/>
              </a:rPr>
              <a:t>用计算机的原始计算属性解决复杂状态流转问题</a:t>
            </a:r>
          </a:p>
        </p:txBody>
      </p:sp>
      <p:sp>
        <p:nvSpPr>
          <p:cNvPr id="12" name="矩形 11">
            <a:extLst>
              <a:ext uri="{FF2B5EF4-FFF2-40B4-BE49-F238E27FC236}">
                <a16:creationId xmlns:a16="http://schemas.microsoft.com/office/drawing/2014/main" id="{571CA7EE-AC7E-4E36-B628-0460394BA23D}"/>
              </a:ext>
            </a:extLst>
          </p:cNvPr>
          <p:cNvSpPr/>
          <p:nvPr/>
        </p:nvSpPr>
        <p:spPr>
          <a:xfrm>
            <a:off x="4827588" y="3034020"/>
            <a:ext cx="6986040" cy="789960"/>
          </a:xfrm>
          <a:prstGeom prst="rect">
            <a:avLst/>
          </a:prstGeom>
        </p:spPr>
        <p:txBody>
          <a:bodyPr wrap="square">
            <a:spAutoFit/>
          </a:bodyPr>
          <a:lstStyle/>
          <a:p>
            <a:pPr algn="l">
              <a:lnSpc>
                <a:spcPct val="150000"/>
              </a:lnSpc>
            </a:pPr>
            <a:r>
              <a:rPr lang="zh-CN" altLang="en-US" sz="1600" i="0" dirty="0">
                <a:latin typeface="方正兰亭黑简体" panose="02000000000000000000" pitchFamily="2" charset="-122"/>
                <a:ea typeface="方正兰亭黑简体" panose="02000000000000000000" pitchFamily="2" charset="-122"/>
              </a:rPr>
              <a:t>右转后状态编码 </a:t>
            </a:r>
            <a:r>
              <a:rPr lang="en-US" altLang="zh-CN" sz="1600" i="0" dirty="0">
                <a:latin typeface="方正兰亭黑简体" panose="02000000000000000000" pitchFamily="2" charset="-122"/>
                <a:ea typeface="方正兰亭黑简体" panose="02000000000000000000" pitchFamily="2" charset="-122"/>
              </a:rPr>
              <a:t>= </a:t>
            </a:r>
            <a:r>
              <a:rPr lang="zh-CN" altLang="en-US" sz="1600" i="0" dirty="0">
                <a:latin typeface="方正兰亭黑简体" panose="02000000000000000000" pitchFamily="2" charset="-122"/>
                <a:ea typeface="方正兰亭黑简体" panose="02000000000000000000" pitchFamily="2" charset="-122"/>
              </a:rPr>
              <a:t>（当前状态编码 </a:t>
            </a:r>
            <a:r>
              <a:rPr lang="en-US" altLang="zh-CN" sz="1600" i="0" dirty="0">
                <a:latin typeface="方正兰亭黑简体" panose="02000000000000000000" pitchFamily="2" charset="-122"/>
                <a:ea typeface="方正兰亭黑简体" panose="02000000000000000000" pitchFamily="2" charset="-122"/>
              </a:rPr>
              <a:t>+ 1</a:t>
            </a:r>
            <a:r>
              <a:rPr lang="zh-CN" altLang="en-US" sz="1600" i="0" dirty="0">
                <a:latin typeface="方正兰亭黑简体" panose="02000000000000000000" pitchFamily="2" charset="-122"/>
                <a:ea typeface="方正兰亭黑简体" panose="02000000000000000000" pitchFamily="2" charset="-122"/>
              </a:rPr>
              <a:t>）</a:t>
            </a:r>
            <a:r>
              <a:rPr lang="en-US" altLang="zh-CN" sz="1600" i="0" dirty="0">
                <a:latin typeface="方正兰亭黑简体" panose="02000000000000000000" pitchFamily="2" charset="-122"/>
                <a:ea typeface="方正兰亭黑简体" panose="02000000000000000000" pitchFamily="2" charset="-122"/>
              </a:rPr>
              <a:t>% 4</a:t>
            </a:r>
          </a:p>
          <a:p>
            <a:pPr algn="l">
              <a:lnSpc>
                <a:spcPct val="150000"/>
              </a:lnSpc>
            </a:pPr>
            <a:r>
              <a:rPr lang="zh-CN" altLang="en-US" sz="1600" i="0" dirty="0">
                <a:latin typeface="方正兰亭黑简体" panose="02000000000000000000" pitchFamily="2" charset="-122"/>
                <a:ea typeface="方正兰亭黑简体" panose="02000000000000000000" pitchFamily="2" charset="-122"/>
              </a:rPr>
              <a:t>左转后状态编码 </a:t>
            </a:r>
            <a:r>
              <a:rPr lang="en-US" altLang="zh-CN" sz="1600" i="0" dirty="0">
                <a:latin typeface="方正兰亭黑简体" panose="02000000000000000000" pitchFamily="2" charset="-122"/>
                <a:ea typeface="方正兰亭黑简体" panose="02000000000000000000" pitchFamily="2" charset="-122"/>
              </a:rPr>
              <a:t>= </a:t>
            </a:r>
            <a:r>
              <a:rPr lang="zh-CN" altLang="en-US" sz="1600" i="0" dirty="0">
                <a:latin typeface="方正兰亭黑简体" panose="02000000000000000000" pitchFamily="2" charset="-122"/>
                <a:ea typeface="方正兰亭黑简体" panose="02000000000000000000" pitchFamily="2" charset="-122"/>
              </a:rPr>
              <a:t>（当前状态编码 </a:t>
            </a:r>
            <a:r>
              <a:rPr lang="en-US" altLang="zh-CN" sz="1600" i="0" dirty="0">
                <a:latin typeface="方正兰亭黑简体" panose="02000000000000000000" pitchFamily="2" charset="-122"/>
                <a:ea typeface="方正兰亭黑简体" panose="02000000000000000000" pitchFamily="2" charset="-122"/>
              </a:rPr>
              <a:t>– 1 + 4</a:t>
            </a:r>
            <a:r>
              <a:rPr lang="zh-CN" altLang="en-US" sz="1600" i="0" dirty="0">
                <a:latin typeface="方正兰亭黑简体" panose="02000000000000000000" pitchFamily="2" charset="-122"/>
                <a:ea typeface="方正兰亭黑简体" panose="02000000000000000000" pitchFamily="2" charset="-122"/>
              </a:rPr>
              <a:t>）</a:t>
            </a:r>
            <a:r>
              <a:rPr lang="en-US" altLang="zh-CN" sz="1600" i="0" dirty="0">
                <a:latin typeface="方正兰亭黑简体" panose="02000000000000000000" pitchFamily="2" charset="-122"/>
                <a:ea typeface="方正兰亭黑简体" panose="02000000000000000000" pitchFamily="2" charset="-122"/>
              </a:rPr>
              <a:t>% 4 = </a:t>
            </a:r>
            <a:r>
              <a:rPr lang="zh-CN" altLang="en-US" sz="1600" i="0" dirty="0">
                <a:latin typeface="方正兰亭黑简体" panose="02000000000000000000" pitchFamily="2" charset="-122"/>
                <a:ea typeface="方正兰亭黑简体" panose="02000000000000000000" pitchFamily="2" charset="-122"/>
              </a:rPr>
              <a:t>（当前状态 </a:t>
            </a:r>
            <a:r>
              <a:rPr lang="en-US" altLang="zh-CN" sz="1600" i="0" dirty="0">
                <a:latin typeface="方正兰亭黑简体" panose="02000000000000000000" pitchFamily="2" charset="-122"/>
                <a:ea typeface="方正兰亭黑简体" panose="02000000000000000000" pitchFamily="2" charset="-122"/>
              </a:rPr>
              <a:t>+ 3</a:t>
            </a:r>
            <a:r>
              <a:rPr lang="zh-CN" altLang="en-US" sz="1600" i="0" dirty="0">
                <a:latin typeface="方正兰亭黑简体" panose="02000000000000000000" pitchFamily="2" charset="-122"/>
                <a:ea typeface="方正兰亭黑简体" panose="02000000000000000000" pitchFamily="2" charset="-122"/>
              </a:rPr>
              <a:t>）</a:t>
            </a:r>
            <a:r>
              <a:rPr lang="en-US" altLang="zh-CN" sz="1600" i="0" dirty="0">
                <a:latin typeface="方正兰亭黑简体" panose="02000000000000000000" pitchFamily="2" charset="-122"/>
                <a:ea typeface="方正兰亭黑简体" panose="02000000000000000000" pitchFamily="2" charset="-122"/>
              </a:rPr>
              <a:t>% 4</a:t>
            </a:r>
          </a:p>
        </p:txBody>
      </p:sp>
      <p:pic>
        <p:nvPicPr>
          <p:cNvPr id="4" name="图片 3">
            <a:extLst>
              <a:ext uri="{FF2B5EF4-FFF2-40B4-BE49-F238E27FC236}">
                <a16:creationId xmlns:a16="http://schemas.microsoft.com/office/drawing/2014/main" id="{31677DDD-44DD-4E64-9270-F28B3B597F4E}"/>
              </a:ext>
            </a:extLst>
          </p:cNvPr>
          <p:cNvPicPr>
            <a:picLocks noChangeAspect="1"/>
          </p:cNvPicPr>
          <p:nvPr/>
        </p:nvPicPr>
        <p:blipFill>
          <a:blip r:embed="rId3"/>
          <a:stretch>
            <a:fillRect/>
          </a:stretch>
        </p:blipFill>
        <p:spPr>
          <a:xfrm>
            <a:off x="464099" y="1812542"/>
            <a:ext cx="4432079" cy="3526714"/>
          </a:xfrm>
          <a:prstGeom prst="rect">
            <a:avLst/>
          </a:prstGeom>
        </p:spPr>
      </p:pic>
    </p:spTree>
    <p:extLst>
      <p:ext uri="{BB962C8B-B14F-4D97-AF65-F5344CB8AC3E}">
        <p14:creationId xmlns:p14="http://schemas.microsoft.com/office/powerpoint/2010/main" val="297991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3B52388-7F06-4FBA-8829-8F5D0695108B}"/>
              </a:ext>
            </a:extLst>
          </p:cNvPr>
          <p:cNvSpPr>
            <a:spLocks noGrp="1"/>
          </p:cNvSpPr>
          <p:nvPr>
            <p:ph sz="quarter" idx="10"/>
          </p:nvPr>
        </p:nvSpPr>
        <p:spPr>
          <a:xfrm>
            <a:off x="1019175" y="1518853"/>
            <a:ext cx="10153650" cy="4482553"/>
          </a:xfrm>
        </p:spPr>
        <p:txBody>
          <a:bodyPr/>
          <a:lstStyle/>
          <a:p>
            <a:pPr marL="0" indent="0">
              <a:buNone/>
            </a:pPr>
            <a:r>
              <a:rPr lang="zh-CN" altLang="en-US" dirty="0"/>
              <a:t>通过状态抽象和计算属性解决复杂状态流转问题：</a:t>
            </a:r>
          </a:p>
          <a:p>
            <a:r>
              <a:rPr lang="zh-CN" altLang="en-US" dirty="0"/>
              <a:t>状态问题的抽象：</a:t>
            </a:r>
          </a:p>
          <a:p>
            <a:pPr lvl="1"/>
            <a:r>
              <a:rPr lang="zh-CN" altLang="en-US" dirty="0"/>
              <a:t>介绍如何将复杂的状态问题进行抽象，以简化状态管理</a:t>
            </a:r>
          </a:p>
          <a:p>
            <a:r>
              <a:rPr lang="zh-CN" altLang="en-US" dirty="0"/>
              <a:t>利用计算机的原始计算属性：</a:t>
            </a:r>
          </a:p>
          <a:p>
            <a:pPr lvl="1"/>
            <a:r>
              <a:rPr lang="zh-CN" altLang="en-US" dirty="0"/>
              <a:t>通过计算机的基本计算属性来处理复杂的状态流转</a:t>
            </a:r>
          </a:p>
          <a:p>
            <a:pPr lvl="1"/>
            <a:r>
              <a:rPr lang="zh-CN" altLang="en-US" dirty="0"/>
              <a:t>展示如何将复杂的状态转换问题简化为基本的数学运算</a:t>
            </a:r>
          </a:p>
          <a:p>
            <a:r>
              <a:rPr lang="zh-CN" altLang="en-US" dirty="0"/>
              <a:t>小车状态的抽象：</a:t>
            </a:r>
            <a:r>
              <a:rPr lang="zh-CN" altLang="en-US" sz="2000" dirty="0"/>
              <a:t>解释如何通过这种抽象方法来简化状态管理和转换</a:t>
            </a:r>
          </a:p>
          <a:p>
            <a:r>
              <a:rPr lang="zh-CN" altLang="en-US" dirty="0"/>
              <a:t>指令的数字化抽象：</a:t>
            </a:r>
            <a:r>
              <a:rPr lang="zh-CN" altLang="en-US" sz="2000" dirty="0"/>
              <a:t>将所有指令抽象为数字，通过加减运算来处理指令</a:t>
            </a:r>
          </a:p>
          <a:p>
            <a:endParaRPr lang="zh-CN" altLang="en-US" dirty="0"/>
          </a:p>
        </p:txBody>
      </p:sp>
    </p:spTree>
    <p:extLst>
      <p:ext uri="{BB962C8B-B14F-4D97-AF65-F5344CB8AC3E}">
        <p14:creationId xmlns:p14="http://schemas.microsoft.com/office/powerpoint/2010/main" val="1585898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实验</a:t>
            </a:r>
            <a:r>
              <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rPr>
              <a:t>2</a:t>
            </a:r>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回顾</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项目实战</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400" dirty="0">
                <a:solidFill>
                  <a:schemeClr val="bg1">
                    <a:lumMod val="50000"/>
                  </a:schemeClr>
                </a:solidFill>
                <a:latin typeface="方正兰亭黑简体" panose="02000000000000000000" pitchFamily="2" charset="-122"/>
                <a:cs typeface="+mn-ea"/>
                <a:sym typeface="Huawei Sans" panose="020C0503030203020204" pitchFamily="34" charset="0"/>
              </a:rPr>
              <a:t>2.1 </a:t>
            </a:r>
            <a:r>
              <a:rPr lang="zh-CN" altLang="en-US" sz="2400" dirty="0">
                <a:solidFill>
                  <a:schemeClr val="bg1">
                    <a:lumMod val="50000"/>
                  </a:schemeClr>
                </a:solidFill>
                <a:latin typeface="方正兰亭黑简体" panose="02000000000000000000" pitchFamily="2" charset="-122"/>
                <a:cs typeface="+mn-ea"/>
                <a:sym typeface="Huawei Sans" panose="020C0503030203020204" pitchFamily="34" charset="0"/>
              </a:rPr>
              <a:t>数据抽离解耦循环依赖</a:t>
            </a:r>
            <a:endParaRPr lang="en-US" altLang="zh-CN" sz="24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400" dirty="0">
                <a:solidFill>
                  <a:schemeClr val="bg1">
                    <a:lumMod val="50000"/>
                  </a:schemeClr>
                </a:solidFill>
                <a:latin typeface="方正兰亭黑简体" panose="02000000000000000000" pitchFamily="2" charset="-122"/>
                <a:cs typeface="+mn-ea"/>
                <a:sym typeface="Huawei Sans" panose="020C0503030203020204" pitchFamily="34" charset="0"/>
              </a:rPr>
              <a:t>2.2 </a:t>
            </a:r>
            <a:r>
              <a:rPr lang="zh-CN" altLang="en-US" sz="2400" dirty="0">
                <a:solidFill>
                  <a:schemeClr val="bg1">
                    <a:lumMod val="50000"/>
                  </a:schemeClr>
                </a:solidFill>
                <a:latin typeface="方正兰亭黑简体" panose="02000000000000000000" pitchFamily="2" charset="-122"/>
                <a:cs typeface="+mn-ea"/>
                <a:sym typeface="Huawei Sans" panose="020C0503030203020204" pitchFamily="34" charset="0"/>
              </a:rPr>
              <a:t>表驱动提升扩展性</a:t>
            </a:r>
            <a:endParaRPr lang="en-US" altLang="zh-CN" sz="24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400" dirty="0">
                <a:solidFill>
                  <a:schemeClr val="bg1">
                    <a:lumMod val="50000"/>
                  </a:schemeClr>
                </a:solidFill>
                <a:latin typeface="方正兰亭黑简体" panose="02000000000000000000" pitchFamily="2" charset="-122"/>
                <a:cs typeface="+mn-ea"/>
                <a:sym typeface="Huawei Sans" panose="020C0503030203020204" pitchFamily="34" charset="0"/>
              </a:rPr>
              <a:t>2.3 </a:t>
            </a:r>
            <a:r>
              <a:rPr lang="zh-CN" altLang="en-US" sz="2400" dirty="0">
                <a:solidFill>
                  <a:schemeClr val="bg1">
                    <a:lumMod val="50000"/>
                  </a:schemeClr>
                </a:solidFill>
                <a:latin typeface="方正兰亭黑简体" panose="02000000000000000000" pitchFamily="2" charset="-122"/>
                <a:cs typeface="+mn-ea"/>
                <a:sym typeface="Huawei Sans" panose="020C0503030203020204" pitchFamily="34" charset="0"/>
              </a:rPr>
              <a:t>状态抽象提升可读性</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r>
              <a:rPr lang="zh-CN" altLang="en-US" sz="2200" dirty="0">
                <a:solidFill>
                  <a:schemeClr val="tx1">
                    <a:lumMod val="95000"/>
                    <a:lumOff val="5000"/>
                  </a:schemeClr>
                </a:solidFill>
                <a:latin typeface="方正兰亭黑简体" panose="02000000000000000000" pitchFamily="2" charset="-122"/>
                <a:cs typeface="+mn-ea"/>
                <a:sym typeface="Huawei Sans" panose="020C0503030203020204" pitchFamily="34" charset="0"/>
              </a:rPr>
              <a:t>总结</a:t>
            </a:r>
            <a:endParaRPr lang="en-US" altLang="zh-CN" sz="2200" dirty="0">
              <a:solidFill>
                <a:schemeClr val="tx1">
                  <a:lumMod val="95000"/>
                  <a:lumOff val="5000"/>
                </a:schemeClr>
              </a:solidFill>
              <a:latin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665240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type="body" sz="quarter" idx="10"/>
          </p:nvPr>
        </p:nvSpPr>
        <p:spPr>
          <a:xfrm>
            <a:off x="1019174" y="1539875"/>
            <a:ext cx="10153651" cy="4461533"/>
          </a:xfrm>
        </p:spPr>
        <p:txBody>
          <a:bodyPr/>
          <a:lstStyle/>
          <a:p>
            <a:pPr marL="0" indent="0">
              <a:lnSpc>
                <a:spcPct val="150000"/>
              </a:lnSpc>
              <a:buNone/>
            </a:pPr>
            <a:r>
              <a:rPr lang="zh-CN" altLang="en-US" sz="2200" dirty="0">
                <a:latin typeface="方正兰亭黑简体" panose="02000000000000000000" pitchFamily="2" charset="-122"/>
                <a:cs typeface="+mn-ea"/>
                <a:sym typeface="Huawei Sans" panose="020C0503030203020204" pitchFamily="34" charset="0"/>
              </a:rPr>
              <a:t>通过本课程的学习，您将能够：</a:t>
            </a:r>
            <a:endParaRPr lang="en-US" altLang="zh-CN" sz="2200" dirty="0">
              <a:latin typeface="方正兰亭黑简体" panose="02000000000000000000" pitchFamily="2" charset="-122"/>
              <a:cs typeface="+mn-ea"/>
              <a:sym typeface="Huawei Sans" panose="020C0503030203020204" pitchFamily="34" charset="0"/>
            </a:endParaRPr>
          </a:p>
          <a:p>
            <a:pPr>
              <a:lnSpc>
                <a:spcPct val="150000"/>
              </a:lnSpc>
            </a:pPr>
            <a:r>
              <a:rPr lang="zh-CN" altLang="en-US" sz="1800" dirty="0">
                <a:latin typeface="方正兰亭黑简体" panose="02000000000000000000" pitchFamily="2" charset="-122"/>
                <a:cs typeface="+mn-ea"/>
                <a:sym typeface="Huawei Sans" panose="020C0503030203020204" pitchFamily="34" charset="0"/>
              </a:rPr>
              <a:t>表驱动和</a:t>
            </a:r>
            <a:r>
              <a:rPr lang="en-US" altLang="zh-CN" sz="1800" dirty="0">
                <a:latin typeface="方正兰亭黑简体" panose="02000000000000000000" pitchFamily="2" charset="-122"/>
                <a:cs typeface="+mn-ea"/>
                <a:sym typeface="Huawei Sans" panose="020C0503030203020204" pitchFamily="34" charset="0"/>
              </a:rPr>
              <a:t>STL</a:t>
            </a:r>
            <a:r>
              <a:rPr lang="zh-CN" altLang="en-US" sz="1800" dirty="0">
                <a:latin typeface="方正兰亭黑简体" panose="02000000000000000000" pitchFamily="2" charset="-122"/>
                <a:cs typeface="+mn-ea"/>
                <a:sym typeface="Huawei Sans" panose="020C0503030203020204" pitchFamily="34" charset="0"/>
              </a:rPr>
              <a:t>容器、智能指针</a:t>
            </a:r>
            <a:endParaRPr lang="en-US" altLang="zh-CN" sz="1800" dirty="0">
              <a:latin typeface="方正兰亭黑简体" panose="02000000000000000000" pitchFamily="2" charset="-122"/>
              <a:cs typeface="+mn-ea"/>
              <a:sym typeface="Huawei Sans" panose="020C0503030203020204" pitchFamily="34" charset="0"/>
            </a:endParaRPr>
          </a:p>
          <a:p>
            <a:pPr lvl="1">
              <a:lnSpc>
                <a:spcPct val="150000"/>
              </a:lnSpc>
            </a:pPr>
            <a:r>
              <a:rPr lang="zh-CN" altLang="en-US" sz="1600" dirty="0">
                <a:latin typeface="方正兰亭黑简体" panose="02000000000000000000" pitchFamily="2" charset="-122"/>
                <a:cs typeface="+mn-ea"/>
                <a:sym typeface="Huawei Sans" panose="020C0503030203020204" pitchFamily="34" charset="0"/>
              </a:rPr>
              <a:t>掌握</a:t>
            </a:r>
            <a:r>
              <a:rPr lang="en-US" altLang="zh-CN" sz="1600" dirty="0">
                <a:latin typeface="方正兰亭黑简体" panose="02000000000000000000" pitchFamily="2" charset="-122"/>
                <a:cs typeface="+mn-ea"/>
                <a:sym typeface="Huawei Sans" panose="020C0503030203020204" pitchFamily="34" charset="0"/>
              </a:rPr>
              <a:t>C++ STL</a:t>
            </a:r>
            <a:r>
              <a:rPr lang="zh-CN" altLang="en-US" sz="1600" dirty="0">
                <a:latin typeface="方正兰亭黑简体" panose="02000000000000000000" pitchFamily="2" charset="-122"/>
                <a:cs typeface="+mn-ea"/>
                <a:sym typeface="Huawei Sans" panose="020C0503030203020204" pitchFamily="34" charset="0"/>
              </a:rPr>
              <a:t>库的融合使用：</a:t>
            </a:r>
            <a:r>
              <a:rPr lang="zh-CN" altLang="en-US" sz="1400" dirty="0">
                <a:latin typeface="方正兰亭黑简体" panose="02000000000000000000" pitchFamily="2" charset="-122"/>
                <a:cs typeface="+mn-ea"/>
                <a:sym typeface="Huawei Sans" panose="020C0503030203020204" pitchFamily="34" charset="0"/>
              </a:rPr>
              <a:t>通过学习如何有效地使用</a:t>
            </a:r>
            <a:r>
              <a:rPr lang="en-US" altLang="zh-CN" sz="1400" dirty="0">
                <a:latin typeface="方正兰亭黑简体" panose="02000000000000000000" pitchFamily="2" charset="-122"/>
                <a:cs typeface="+mn-ea"/>
                <a:sym typeface="Huawei Sans" panose="020C0503030203020204" pitchFamily="34" charset="0"/>
              </a:rPr>
              <a:t>STL</a:t>
            </a:r>
            <a:r>
              <a:rPr lang="zh-CN" altLang="en-US" sz="1400" dirty="0">
                <a:latin typeface="方正兰亭黑简体" panose="02000000000000000000" pitchFamily="2" charset="-122"/>
                <a:cs typeface="+mn-ea"/>
                <a:sym typeface="Huawei Sans" panose="020C0503030203020204" pitchFamily="34" charset="0"/>
              </a:rPr>
              <a:t>容器和智能指针，提升代码的可扩展性和灵活性</a:t>
            </a:r>
            <a:endParaRPr lang="en-US" altLang="zh-CN" sz="1400" dirty="0">
              <a:latin typeface="方正兰亭黑简体" panose="02000000000000000000" pitchFamily="2" charset="-122"/>
              <a:cs typeface="+mn-ea"/>
              <a:sym typeface="Huawei Sans" panose="020C0503030203020204" pitchFamily="34" charset="0"/>
            </a:endParaRPr>
          </a:p>
          <a:p>
            <a:pPr lvl="1">
              <a:lnSpc>
                <a:spcPct val="150000"/>
              </a:lnSpc>
            </a:pPr>
            <a:r>
              <a:rPr lang="zh-CN" altLang="en-US" sz="1600" dirty="0">
                <a:latin typeface="方正兰亭黑简体" panose="02000000000000000000" pitchFamily="2" charset="-122"/>
                <a:cs typeface="+mn-ea"/>
                <a:sym typeface="Huawei Sans" panose="020C0503030203020204" pitchFamily="34" charset="0"/>
              </a:rPr>
              <a:t>提高代码的可扩展性：</a:t>
            </a:r>
            <a:r>
              <a:rPr lang="zh-CN" altLang="en-US" sz="1400" dirty="0">
                <a:latin typeface="方正兰亭黑简体" panose="02000000000000000000" pitchFamily="2" charset="-122"/>
                <a:cs typeface="+mn-ea"/>
                <a:sym typeface="Huawei Sans" panose="020C0503030203020204" pitchFamily="34" charset="0"/>
              </a:rPr>
              <a:t>通过表驱动的设计模式，增强代码的可维护性和可读性</a:t>
            </a:r>
            <a:endParaRPr lang="en-US" altLang="zh-CN" sz="1800" dirty="0">
              <a:latin typeface="方正兰亭黑简体" panose="02000000000000000000" pitchFamily="2" charset="-122"/>
              <a:cs typeface="+mn-ea"/>
              <a:sym typeface="Huawei Sans" panose="020C0503030203020204" pitchFamily="34" charset="0"/>
            </a:endParaRPr>
          </a:p>
          <a:p>
            <a:pPr>
              <a:lnSpc>
                <a:spcPct val="150000"/>
              </a:lnSpc>
            </a:pPr>
            <a:r>
              <a:rPr lang="zh-CN" altLang="en-US" sz="1800" dirty="0">
                <a:latin typeface="方正兰亭黑简体" panose="02000000000000000000" pitchFamily="2" charset="-122"/>
                <a:cs typeface="+mn-ea"/>
                <a:sym typeface="Huawei Sans" panose="020C0503030203020204" pitchFamily="34" charset="0"/>
              </a:rPr>
              <a:t>解耦循环依赖</a:t>
            </a:r>
            <a:endParaRPr lang="en-US" altLang="zh-CN" sz="1800" dirty="0">
              <a:latin typeface="方正兰亭黑简体" panose="02000000000000000000" pitchFamily="2" charset="-122"/>
              <a:cs typeface="+mn-ea"/>
              <a:sym typeface="Huawei Sans" panose="020C0503030203020204" pitchFamily="34" charset="0"/>
            </a:endParaRPr>
          </a:p>
          <a:p>
            <a:pPr lvl="1">
              <a:lnSpc>
                <a:spcPct val="150000"/>
              </a:lnSpc>
            </a:pPr>
            <a:r>
              <a:rPr lang="zh-CN" altLang="en-US" sz="1600" dirty="0">
                <a:latin typeface="方正兰亭黑简体" panose="02000000000000000000" pitchFamily="2" charset="-122"/>
                <a:cs typeface="+mn-ea"/>
                <a:sym typeface="Huawei Sans" panose="020C0503030203020204" pitchFamily="34" charset="0"/>
              </a:rPr>
              <a:t>分层设计和抽象化：</a:t>
            </a:r>
            <a:r>
              <a:rPr lang="zh-CN" altLang="en-US" sz="1400" dirty="0">
                <a:latin typeface="方正兰亭黑简体" panose="02000000000000000000" pitchFamily="2" charset="-122"/>
                <a:cs typeface="+mn-ea"/>
                <a:sym typeface="Huawei Sans" panose="020C0503030203020204" pitchFamily="34" charset="0"/>
              </a:rPr>
              <a:t>学习如何通过分层设计和抽象化来有效地解耦代码中的循环依赖</a:t>
            </a:r>
            <a:endParaRPr lang="en-US" altLang="zh-CN" sz="1600" dirty="0">
              <a:latin typeface="方正兰亭黑简体" panose="02000000000000000000" pitchFamily="2" charset="-122"/>
              <a:cs typeface="+mn-ea"/>
              <a:sym typeface="Huawei Sans" panose="020C0503030203020204" pitchFamily="34" charset="0"/>
            </a:endParaRPr>
          </a:p>
          <a:p>
            <a:pPr lvl="1">
              <a:lnSpc>
                <a:spcPct val="150000"/>
              </a:lnSpc>
            </a:pPr>
            <a:r>
              <a:rPr lang="zh-CN" altLang="en-US" sz="1600" dirty="0">
                <a:latin typeface="方正兰亭黑简体" panose="02000000000000000000" pitchFamily="2" charset="-122"/>
                <a:cs typeface="+mn-ea"/>
                <a:sym typeface="Huawei Sans" panose="020C0503030203020204" pitchFamily="34" charset="0"/>
              </a:rPr>
              <a:t>提高代码的可维护性和可扩展性：</a:t>
            </a:r>
            <a:r>
              <a:rPr lang="zh-CN" altLang="en-US" sz="1400" dirty="0">
                <a:latin typeface="方正兰亭黑简体" panose="02000000000000000000" pitchFamily="2" charset="-122"/>
                <a:cs typeface="+mn-ea"/>
                <a:sym typeface="Huawei Sans" panose="020C0503030203020204" pitchFamily="34" charset="0"/>
              </a:rPr>
              <a:t>通过解耦循环依赖，提升代码的可维护性和可扩展性，使代码更易于理解和修改</a:t>
            </a:r>
            <a:endParaRPr lang="en-US" altLang="zh-CN" sz="1400" dirty="0">
              <a:latin typeface="方正兰亭黑简体" panose="02000000000000000000" pitchFamily="2" charset="-122"/>
              <a:cs typeface="+mn-ea"/>
              <a:sym typeface="Huawei Sans" panose="020C0503030203020204" pitchFamily="34" charset="0"/>
            </a:endParaRPr>
          </a:p>
          <a:p>
            <a:pPr marL="0" indent="0">
              <a:lnSpc>
                <a:spcPct val="150000"/>
              </a:lnSpc>
              <a:buNone/>
            </a:pPr>
            <a:r>
              <a:rPr lang="zh-CN" altLang="en-US" sz="1800" dirty="0">
                <a:latin typeface="方正兰亭黑简体" panose="02000000000000000000" pitchFamily="2" charset="-122"/>
                <a:cs typeface="+mn-ea"/>
                <a:sym typeface="Huawei Sans" panose="020C0503030203020204" pitchFamily="34" charset="0"/>
              </a:rPr>
              <a:t>这些学习目标旨在帮助您更好地掌握</a:t>
            </a:r>
            <a:r>
              <a:rPr lang="en-US" altLang="zh-CN" sz="1800" dirty="0">
                <a:latin typeface="方正兰亭黑简体" panose="02000000000000000000" pitchFamily="2" charset="-122"/>
                <a:cs typeface="+mn-ea"/>
                <a:sym typeface="Huawei Sans" panose="020C0503030203020204" pitchFamily="34" charset="0"/>
              </a:rPr>
              <a:t>C++</a:t>
            </a:r>
            <a:r>
              <a:rPr lang="zh-CN" altLang="en-US" sz="1800" dirty="0">
                <a:latin typeface="方正兰亭黑简体" panose="02000000000000000000" pitchFamily="2" charset="-122"/>
                <a:cs typeface="+mn-ea"/>
                <a:sym typeface="Huawei Sans" panose="020C0503030203020204" pitchFamily="34" charset="0"/>
              </a:rPr>
              <a:t>编程的最佳实践，建立高质量编程的</a:t>
            </a:r>
            <a:r>
              <a:rPr lang="zh-CN" altLang="en-US" sz="1800" dirty="0">
                <a:solidFill>
                  <a:srgbClr val="C00000"/>
                </a:solidFill>
                <a:latin typeface="方正兰亭黑简体" panose="02000000000000000000" pitchFamily="2" charset="-122"/>
                <a:cs typeface="+mn-ea"/>
                <a:sym typeface="Huawei Sans" panose="020C0503030203020204" pitchFamily="34" charset="0"/>
              </a:rPr>
              <a:t>意识</a:t>
            </a:r>
            <a:r>
              <a:rPr lang="zh-CN" altLang="en-US" sz="1800" dirty="0">
                <a:latin typeface="方正兰亭黑简体" panose="02000000000000000000" pitchFamily="2" charset="-122"/>
                <a:cs typeface="+mn-ea"/>
                <a:sym typeface="Huawei Sans" panose="020C0503030203020204" pitchFamily="34" charset="0"/>
              </a:rPr>
              <a:t>，养成良好的开发</a:t>
            </a:r>
            <a:r>
              <a:rPr lang="zh-CN" altLang="en-US" sz="1800" dirty="0">
                <a:solidFill>
                  <a:srgbClr val="C00000"/>
                </a:solidFill>
                <a:latin typeface="方正兰亭黑简体" panose="02000000000000000000" pitchFamily="2" charset="-122"/>
                <a:cs typeface="+mn-ea"/>
                <a:sym typeface="Huawei Sans" panose="020C0503030203020204" pitchFamily="34" charset="0"/>
              </a:rPr>
              <a:t>习惯</a:t>
            </a:r>
            <a:r>
              <a:rPr lang="zh-CN" altLang="en-US" sz="1800" dirty="0">
                <a:latin typeface="方正兰亭黑简体" panose="02000000000000000000" pitchFamily="2" charset="-122"/>
                <a:cs typeface="+mn-ea"/>
                <a:sym typeface="Huawei Sans" panose="020C0503030203020204" pitchFamily="34" charset="0"/>
              </a:rPr>
              <a:t>，提高代码质量和开发效率。</a:t>
            </a:r>
            <a:endParaRPr lang="en-US" altLang="zh-CN" sz="1800" dirty="0">
              <a:latin typeface="方正兰亭黑简体" panose="02000000000000000000" pitchFamily="2" charset="-122"/>
              <a:cs typeface="+mn-ea"/>
              <a:sym typeface="Huawei Sans" panose="020C0503030203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1019175" y="1697530"/>
            <a:ext cx="10153650" cy="4535104"/>
          </a:xfrm>
        </p:spPr>
        <p:txBody>
          <a:bodyPr/>
          <a:lstStyle/>
          <a:p>
            <a:pPr marL="0" indent="0">
              <a:buNone/>
            </a:pPr>
            <a:r>
              <a:rPr lang="zh-CN" altLang="en-US" sz="2200" dirty="0">
                <a:latin typeface="方正兰亭黑简体" panose="02000000000000000000" pitchFamily="2" charset="-122"/>
                <a:cs typeface="+mn-ea"/>
                <a:sym typeface="Huawei Sans" panose="020C0503030203020204" pitchFamily="34" charset="0"/>
              </a:rPr>
              <a:t>通过本课程的学习：</a:t>
            </a:r>
            <a:endParaRPr lang="en-US" altLang="zh-CN" sz="2200" dirty="0">
              <a:latin typeface="方正兰亭黑简体" panose="02000000000000000000" pitchFamily="2" charset="-122"/>
              <a:cs typeface="+mn-ea"/>
              <a:sym typeface="Huawei Sans" panose="020C0503030203020204" pitchFamily="34" charset="0"/>
            </a:endParaRPr>
          </a:p>
          <a:p>
            <a:r>
              <a:rPr lang="zh-CN" altLang="en-US" sz="1800" dirty="0">
                <a:latin typeface="方正兰亭黑简体" panose="02000000000000000000" pitchFamily="2" charset="-122"/>
                <a:cs typeface="+mn-ea"/>
                <a:sym typeface="Huawei Sans" panose="020C0503030203020204" pitchFamily="34" charset="0"/>
              </a:rPr>
              <a:t>提升代码可扩展性：</a:t>
            </a:r>
            <a:r>
              <a:rPr lang="zh-CN" altLang="en-US" sz="1600" dirty="0">
                <a:latin typeface="方正兰亭黑简体" panose="02000000000000000000" pitchFamily="2" charset="-122"/>
                <a:cs typeface="+mn-ea"/>
                <a:sym typeface="Huawei Sans" panose="020C0503030203020204" pitchFamily="34" charset="0"/>
              </a:rPr>
              <a:t>利用</a:t>
            </a:r>
            <a:r>
              <a:rPr lang="zh-CN" altLang="en-US" sz="1600" dirty="0">
                <a:solidFill>
                  <a:srgbClr val="C00000"/>
                </a:solidFill>
                <a:latin typeface="方正兰亭黑简体" panose="02000000000000000000" pitchFamily="2" charset="-122"/>
                <a:cs typeface="+mn-ea"/>
                <a:sym typeface="Huawei Sans" panose="020C0503030203020204" pitchFamily="34" charset="0"/>
              </a:rPr>
              <a:t>表驱动</a:t>
            </a:r>
            <a:r>
              <a:rPr lang="zh-CN" altLang="en-US" sz="1600" dirty="0">
                <a:latin typeface="方正兰亭黑简体" panose="02000000000000000000" pitchFamily="2" charset="-122"/>
                <a:cs typeface="+mn-ea"/>
                <a:sym typeface="Huawei Sans" panose="020C0503030203020204" pitchFamily="34" charset="0"/>
              </a:rPr>
              <a:t>方法减少复杂循环，结合多态特性提升代码灵活性和可扩展性</a:t>
            </a:r>
            <a:endParaRPr lang="zh-CN" altLang="en-US" sz="1800" dirty="0">
              <a:latin typeface="方正兰亭黑简体" panose="02000000000000000000" pitchFamily="2" charset="-122"/>
              <a:cs typeface="+mn-ea"/>
              <a:sym typeface="Huawei Sans" panose="020C0503030203020204" pitchFamily="34" charset="0"/>
            </a:endParaRPr>
          </a:p>
          <a:p>
            <a:r>
              <a:rPr lang="zh-CN" altLang="en-US" sz="1800" dirty="0">
                <a:latin typeface="方正兰亭黑简体" panose="02000000000000000000" pitchFamily="2" charset="-122"/>
                <a:cs typeface="+mn-ea"/>
                <a:sym typeface="Huawei Sans" panose="020C0503030203020204" pitchFamily="34" charset="0"/>
              </a:rPr>
              <a:t>解耦和分层策略：</a:t>
            </a:r>
            <a:r>
              <a:rPr lang="zh-CN" altLang="en-US" sz="1600" dirty="0">
                <a:latin typeface="方正兰亭黑简体" panose="02000000000000000000" pitchFamily="2" charset="-122"/>
                <a:cs typeface="+mn-ea"/>
                <a:sym typeface="Huawei Sans" panose="020C0503030203020204" pitchFamily="34" charset="0"/>
              </a:rPr>
              <a:t>通过</a:t>
            </a:r>
            <a:r>
              <a:rPr lang="zh-CN" altLang="en-US" sz="1600" dirty="0">
                <a:solidFill>
                  <a:srgbClr val="C00000"/>
                </a:solidFill>
                <a:latin typeface="方正兰亭黑简体" panose="02000000000000000000" pitchFamily="2" charset="-122"/>
                <a:cs typeface="+mn-ea"/>
                <a:sym typeface="Huawei Sans" panose="020C0503030203020204" pitchFamily="34" charset="0"/>
              </a:rPr>
              <a:t>数据抽离和代码分层</a:t>
            </a:r>
            <a:r>
              <a:rPr lang="zh-CN" altLang="en-US" sz="1600" dirty="0">
                <a:latin typeface="方正兰亭黑简体" panose="02000000000000000000" pitchFamily="2" charset="-122"/>
                <a:cs typeface="+mn-ea"/>
                <a:sym typeface="Huawei Sans" panose="020C0503030203020204" pitchFamily="34" charset="0"/>
              </a:rPr>
              <a:t>策略，解耦循环依赖，显著提升代码的可扩展性和可维护性</a:t>
            </a:r>
            <a:endParaRPr lang="zh-CN" altLang="en-US" sz="1800" dirty="0">
              <a:latin typeface="方正兰亭黑简体" panose="02000000000000000000" pitchFamily="2" charset="-122"/>
              <a:cs typeface="+mn-ea"/>
              <a:sym typeface="Huawei Sans" panose="020C0503030203020204" pitchFamily="34" charset="0"/>
            </a:endParaRPr>
          </a:p>
          <a:p>
            <a:r>
              <a:rPr lang="zh-CN" altLang="en-US" sz="1800" dirty="0">
                <a:latin typeface="方正兰亭黑简体" panose="02000000000000000000" pitchFamily="2" charset="-122"/>
                <a:cs typeface="+mn-ea"/>
                <a:sym typeface="Huawei Sans" panose="020C0503030203020204" pitchFamily="34" charset="0"/>
              </a:rPr>
              <a:t>状态抽象和计算属性：</a:t>
            </a:r>
            <a:r>
              <a:rPr lang="zh-CN" altLang="en-US" sz="1600" dirty="0">
                <a:latin typeface="方正兰亭黑简体" panose="02000000000000000000" pitchFamily="2" charset="-122"/>
                <a:cs typeface="+mn-ea"/>
                <a:sym typeface="Huawei Sans" panose="020C0503030203020204" pitchFamily="34" charset="0"/>
              </a:rPr>
              <a:t>通过</a:t>
            </a:r>
            <a:r>
              <a:rPr lang="zh-CN" altLang="en-US" sz="1600" dirty="0">
                <a:solidFill>
                  <a:srgbClr val="C00000"/>
                </a:solidFill>
                <a:latin typeface="方正兰亭黑简体" panose="02000000000000000000" pitchFamily="2" charset="-122"/>
                <a:cs typeface="+mn-ea"/>
                <a:sym typeface="Huawei Sans" panose="020C0503030203020204" pitchFamily="34" charset="0"/>
              </a:rPr>
              <a:t>状态抽象</a:t>
            </a:r>
            <a:r>
              <a:rPr lang="zh-CN" altLang="en-US" sz="1600" dirty="0">
                <a:latin typeface="方正兰亭黑简体" panose="02000000000000000000" pitchFamily="2" charset="-122"/>
                <a:cs typeface="+mn-ea"/>
                <a:sym typeface="Huawei Sans" panose="020C0503030203020204" pitchFamily="34" charset="0"/>
              </a:rPr>
              <a:t>，简化复杂状态流转问题，将指令数字化处理，提高代码的可维护性和可扩展性</a:t>
            </a:r>
            <a:endParaRPr lang="zh-CN" altLang="en-US" sz="1800" dirty="0">
              <a:latin typeface="方正兰亭黑简体" panose="02000000000000000000" pitchFamily="2" charset="-122"/>
              <a:cs typeface="+mn-ea"/>
              <a:sym typeface="Huawei Sans" panose="020C0503030203020204" pitchFamily="34" charset="0"/>
            </a:endParaRPr>
          </a:p>
          <a:p>
            <a:r>
              <a:rPr lang="zh-CN" altLang="en-US" sz="1800" dirty="0">
                <a:latin typeface="方正兰亭黑简体" panose="02000000000000000000" pitchFamily="2" charset="-122"/>
                <a:cs typeface="+mn-ea"/>
                <a:sym typeface="Huawei Sans" panose="020C0503030203020204" pitchFamily="34" charset="0"/>
              </a:rPr>
              <a:t>测试用例和降维分析：</a:t>
            </a:r>
            <a:r>
              <a:rPr lang="zh-CN" altLang="en-US" sz="1600" dirty="0">
                <a:latin typeface="方正兰亭黑简体" panose="02000000000000000000" pitchFamily="2" charset="-122"/>
                <a:cs typeface="+mn-ea"/>
                <a:sym typeface="Huawei Sans" panose="020C0503030203020204" pitchFamily="34" charset="0"/>
              </a:rPr>
              <a:t>解析多维</a:t>
            </a:r>
            <a:r>
              <a:rPr lang="zh-CN" altLang="en-US" sz="1600" dirty="0">
                <a:solidFill>
                  <a:srgbClr val="C00000"/>
                </a:solidFill>
                <a:latin typeface="方正兰亭黑简体" panose="02000000000000000000" pitchFamily="2" charset="-122"/>
                <a:cs typeface="+mn-ea"/>
                <a:sym typeface="Huawei Sans" panose="020C0503030203020204" pitchFamily="34" charset="0"/>
              </a:rPr>
              <a:t>降维</a:t>
            </a:r>
            <a:r>
              <a:rPr lang="zh-CN" altLang="en-US" sz="1600" dirty="0">
                <a:latin typeface="方正兰亭黑简体" panose="02000000000000000000" pitchFamily="2" charset="-122"/>
                <a:cs typeface="+mn-ea"/>
                <a:sym typeface="Huawei Sans" panose="020C0503030203020204" pitchFamily="34" charset="0"/>
              </a:rPr>
              <a:t>分析方法，设计测试防护网，确保代码的可靠性和稳定性</a:t>
            </a:r>
            <a:endParaRPr lang="en-US" altLang="zh-CN" sz="1800" dirty="0">
              <a:latin typeface="方正兰亭黑简体" panose="02000000000000000000" pitchFamily="2" charset="-122"/>
              <a:cs typeface="+mn-ea"/>
              <a:sym typeface="Huawei Sans" panose="020C0503030203020204" pitchFamily="34" charset="0"/>
            </a:endParaRPr>
          </a:p>
          <a:p>
            <a:pPr marL="0" indent="0">
              <a:buNone/>
            </a:pPr>
            <a:r>
              <a:rPr lang="zh-CN" altLang="en-US" sz="2000" dirty="0">
                <a:latin typeface="方正兰亭黑简体" panose="02000000000000000000" pitchFamily="2" charset="-122"/>
                <a:cs typeface="+mn-ea"/>
                <a:sym typeface="Huawei Sans" panose="020C0503030203020204" pitchFamily="34" charset="0"/>
              </a:rPr>
              <a:t>这些技能和知识将为您在未来的企业软件开发中打下坚实的基础，帮助您成为一名更加专业和高效的软件开发者。</a:t>
            </a:r>
            <a:endParaRPr lang="en-US" altLang="zh-CN" sz="2000" dirty="0">
              <a:latin typeface="方正兰亭黑简体" panose="02000000000000000000" pitchFamily="2" charset="-122"/>
              <a:cs typeface="+mn-ea"/>
              <a:sym typeface="Huawei Sans" panose="020C0503030203020204" pitchFamily="34" charset="0"/>
            </a:endParaRPr>
          </a:p>
          <a:p>
            <a:pPr marL="0" indent="0">
              <a:buNone/>
            </a:pPr>
            <a:r>
              <a:rPr lang="zh-CN" altLang="en-US" sz="2000" dirty="0">
                <a:latin typeface="方正兰亭黑简体" panose="02000000000000000000" pitchFamily="2" charset="-122"/>
                <a:cs typeface="+mn-ea"/>
                <a:sym typeface="Huawei Sans" panose="020C0503030203020204" pitchFamily="34" charset="0"/>
              </a:rPr>
              <a:t>感谢您参与本课程，期待您在未来的软件开发工作中取得更大的成就！</a:t>
            </a:r>
            <a:endParaRPr lang="en-US" altLang="zh-CN" sz="2000" dirty="0">
              <a:latin typeface="方正兰亭黑简体" panose="02000000000000000000" pitchFamily="2" charset="-122"/>
              <a:cs typeface="+mn-ea"/>
              <a:sym typeface="Huawei Sans" panose="020C0503030203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p:txBody>
          <a:bodyPr/>
          <a:lstStyle/>
          <a:p>
            <a:pPr marL="0" indent="0">
              <a:buNone/>
            </a:pPr>
            <a:r>
              <a:rPr lang="zh-CN" altLang="en-US" dirty="0">
                <a:latin typeface="方正兰亭黑简体" panose="02000000000000000000" pitchFamily="2" charset="-122"/>
                <a:cs typeface="+mn-ea"/>
                <a:sym typeface="Huawei Sans" panose="020C0503030203020204" pitchFamily="34" charset="0"/>
              </a:rPr>
              <a:t>在线参考资料网站，涵盖了</a:t>
            </a:r>
            <a:r>
              <a:rPr lang="en-US" altLang="zh-CN" dirty="0">
                <a:latin typeface="方正兰亭黑简体" panose="02000000000000000000" pitchFamily="2" charset="-122"/>
                <a:cs typeface="+mn-ea"/>
                <a:sym typeface="Huawei Sans" panose="020C0503030203020204" pitchFamily="34" charset="0"/>
              </a:rPr>
              <a:t>C++</a:t>
            </a:r>
            <a:r>
              <a:rPr lang="zh-CN" altLang="en-US" dirty="0">
                <a:latin typeface="方正兰亭黑简体" panose="02000000000000000000" pitchFamily="2" charset="-122"/>
                <a:cs typeface="+mn-ea"/>
                <a:sym typeface="Huawei Sans" panose="020C0503030203020204" pitchFamily="34" charset="0"/>
              </a:rPr>
              <a:t>基本概念到高级特性、标准库函数、类和模板等各个方面：</a:t>
            </a:r>
            <a:endParaRPr lang="en-US" altLang="zh-CN" dirty="0">
              <a:latin typeface="方正兰亭黑简体" panose="02000000000000000000" pitchFamily="2" charset="-122"/>
              <a:cs typeface="+mn-ea"/>
              <a:sym typeface="Huawei Sans" panose="020C0503030203020204" pitchFamily="34" charset="0"/>
            </a:endParaRPr>
          </a:p>
          <a:p>
            <a:r>
              <a:rPr lang="zh-CN" altLang="en-US" sz="2000" dirty="0">
                <a:latin typeface="方正兰亭黑简体" panose="02000000000000000000" pitchFamily="2" charset="-122"/>
                <a:cs typeface="+mn-ea"/>
                <a:sym typeface="Huawei Sans" panose="020C0503030203020204" pitchFamily="34" charset="0"/>
              </a:rPr>
              <a:t>搜索功能：有强大的搜索功能，可以快速找到需要的函数、类或概念</a:t>
            </a:r>
            <a:endParaRPr lang="en-US" altLang="zh-CN" sz="2000" dirty="0">
              <a:latin typeface="方正兰亭黑简体" panose="02000000000000000000" pitchFamily="2" charset="-122"/>
              <a:cs typeface="+mn-ea"/>
              <a:sym typeface="Huawei Sans" panose="020C0503030203020204" pitchFamily="34" charset="0"/>
            </a:endParaRPr>
          </a:p>
          <a:p>
            <a:r>
              <a:rPr lang="zh-CN" altLang="en-US" sz="2000" dirty="0">
                <a:latin typeface="方正兰亭黑简体" panose="02000000000000000000" pitchFamily="2" charset="-122"/>
                <a:cs typeface="+mn-ea"/>
                <a:sym typeface="Huawei Sans" panose="020C0503030203020204" pitchFamily="34" charset="0"/>
              </a:rPr>
              <a:t>示例代码：可以帮助理解如何使用</a:t>
            </a:r>
            <a:r>
              <a:rPr lang="en-US" altLang="zh-CN" sz="2000" dirty="0">
                <a:latin typeface="方正兰亭黑简体" panose="02000000000000000000" pitchFamily="2" charset="-122"/>
                <a:cs typeface="+mn-ea"/>
                <a:sym typeface="Huawei Sans" panose="020C0503030203020204" pitchFamily="34" charset="0"/>
              </a:rPr>
              <a:t>C++</a:t>
            </a:r>
            <a:r>
              <a:rPr lang="zh-CN" altLang="en-US" sz="2000" dirty="0">
                <a:latin typeface="方正兰亭黑简体" panose="02000000000000000000" pitchFamily="2" charset="-122"/>
                <a:cs typeface="+mn-ea"/>
                <a:sym typeface="Huawei Sans" panose="020C0503030203020204" pitchFamily="34" charset="0"/>
              </a:rPr>
              <a:t>特性</a:t>
            </a:r>
            <a:endParaRPr lang="en-US" altLang="zh-CN" sz="2000" dirty="0">
              <a:latin typeface="方正兰亭黑简体" panose="02000000000000000000" pitchFamily="2" charset="-122"/>
              <a:cs typeface="+mn-ea"/>
              <a:sym typeface="Huawei Sans" panose="020C0503030203020204" pitchFamily="34" charset="0"/>
            </a:endParaRPr>
          </a:p>
          <a:p>
            <a:r>
              <a:rPr lang="zh-CN" altLang="en-US" sz="2000" dirty="0">
                <a:latin typeface="方正兰亭黑简体" panose="02000000000000000000" pitchFamily="2" charset="-122"/>
                <a:cs typeface="+mn-ea"/>
                <a:sym typeface="Huawei Sans" panose="020C0503030203020204" pitchFamily="34" charset="0"/>
              </a:rPr>
              <a:t>网址：</a:t>
            </a:r>
            <a:r>
              <a:rPr lang="en-US" altLang="zh-CN" sz="2000" dirty="0">
                <a:latin typeface="方正兰亭黑简体" panose="02000000000000000000" pitchFamily="2" charset="-122"/>
                <a:cs typeface="+mn-ea"/>
                <a:sym typeface="Huawei Sans" panose="020C0503030203020204" pitchFamily="34" charset="0"/>
              </a:rPr>
              <a:t>https://en.cppreference.com/w/</a:t>
            </a:r>
            <a:endParaRPr lang="zh-CN" altLang="en-US" sz="2000" dirty="0">
              <a:latin typeface="方正兰亭黑简体" panose="02000000000000000000" pitchFamily="2" charset="-122"/>
              <a:cs typeface="+mn-ea"/>
              <a:sym typeface="Huawei Sans" panose="020C0503030203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200" dirty="0">
                <a:latin typeface="方正兰亭黑简体" panose="02000000000000000000" pitchFamily="2" charset="-122"/>
                <a:cs typeface="+mn-ea"/>
                <a:sym typeface="Huawei Sans" panose="020C0503030203020204" pitchFamily="34" charset="0"/>
              </a:rPr>
              <a:t>实验</a:t>
            </a:r>
            <a:r>
              <a:rPr lang="en-US" altLang="zh-CN" sz="2200" dirty="0">
                <a:latin typeface="方正兰亭黑简体" panose="02000000000000000000" pitchFamily="2" charset="-122"/>
                <a:cs typeface="+mn-ea"/>
                <a:sym typeface="Huawei Sans" panose="020C0503030203020204" pitchFamily="34" charset="0"/>
              </a:rPr>
              <a:t>2</a:t>
            </a:r>
            <a:r>
              <a:rPr lang="zh-CN" altLang="en-US" sz="2200" dirty="0">
                <a:latin typeface="方正兰亭黑简体" panose="02000000000000000000" pitchFamily="2" charset="-122"/>
                <a:cs typeface="+mn-ea"/>
                <a:sym typeface="Huawei Sans" panose="020C0503030203020204" pitchFamily="34" charset="0"/>
              </a:rPr>
              <a:t>回顾</a:t>
            </a:r>
            <a:endParaRPr lang="en-US" altLang="zh-CN" sz="2200" dirty="0">
              <a:latin typeface="方正兰亭黑简体" panose="02000000000000000000" pitchFamily="2" charset="-122"/>
              <a:cs typeface="+mn-ea"/>
              <a:sym typeface="Huawei Sans" panose="020C0503030203020204" pitchFamily="34" charset="0"/>
            </a:endParaRPr>
          </a:p>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项目实战</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400" dirty="0">
                <a:solidFill>
                  <a:schemeClr val="bg1">
                    <a:lumMod val="50000"/>
                  </a:schemeClr>
                </a:solidFill>
                <a:latin typeface="方正兰亭黑简体" panose="02000000000000000000" pitchFamily="2" charset="-122"/>
                <a:cs typeface="+mn-ea"/>
                <a:sym typeface="Huawei Sans" panose="020C0503030203020204" pitchFamily="34" charset="0"/>
              </a:rPr>
              <a:t>2.1 </a:t>
            </a:r>
            <a:r>
              <a:rPr lang="zh-CN" altLang="en-US" sz="2400" dirty="0">
                <a:solidFill>
                  <a:schemeClr val="bg1">
                    <a:lumMod val="50000"/>
                  </a:schemeClr>
                </a:solidFill>
                <a:latin typeface="方正兰亭黑简体" panose="02000000000000000000" pitchFamily="2" charset="-122"/>
                <a:cs typeface="+mn-ea"/>
                <a:sym typeface="Huawei Sans" panose="020C0503030203020204" pitchFamily="34" charset="0"/>
              </a:rPr>
              <a:t>数据抽离解耦循环依赖</a:t>
            </a:r>
            <a:endParaRPr lang="en-US" altLang="zh-CN" sz="24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400" dirty="0">
                <a:solidFill>
                  <a:schemeClr val="bg1">
                    <a:lumMod val="50000"/>
                  </a:schemeClr>
                </a:solidFill>
                <a:latin typeface="方正兰亭黑简体" panose="02000000000000000000" pitchFamily="2" charset="-122"/>
                <a:cs typeface="+mn-ea"/>
                <a:sym typeface="Huawei Sans" panose="020C0503030203020204" pitchFamily="34" charset="0"/>
              </a:rPr>
              <a:t>2.2 </a:t>
            </a:r>
            <a:r>
              <a:rPr lang="zh-CN" altLang="en-US" sz="2400" dirty="0">
                <a:solidFill>
                  <a:schemeClr val="bg1">
                    <a:lumMod val="50000"/>
                  </a:schemeClr>
                </a:solidFill>
                <a:latin typeface="方正兰亭黑简体" panose="02000000000000000000" pitchFamily="2" charset="-122"/>
                <a:cs typeface="+mn-ea"/>
                <a:sym typeface="Huawei Sans" panose="020C0503030203020204" pitchFamily="34" charset="0"/>
              </a:rPr>
              <a:t>表驱动提升扩展性</a:t>
            </a:r>
            <a:endParaRPr lang="en-US" altLang="zh-CN" sz="24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400" dirty="0">
                <a:solidFill>
                  <a:schemeClr val="bg1">
                    <a:lumMod val="50000"/>
                  </a:schemeClr>
                </a:solidFill>
                <a:latin typeface="方正兰亭黑简体" panose="02000000000000000000" pitchFamily="2" charset="-122"/>
                <a:cs typeface="+mn-ea"/>
                <a:sym typeface="Huawei Sans" panose="020C0503030203020204" pitchFamily="34" charset="0"/>
              </a:rPr>
              <a:t>2.3 </a:t>
            </a:r>
            <a:r>
              <a:rPr lang="zh-CN" altLang="en-US" sz="2400" dirty="0">
                <a:solidFill>
                  <a:schemeClr val="bg1">
                    <a:lumMod val="50000"/>
                  </a:schemeClr>
                </a:solidFill>
                <a:latin typeface="方正兰亭黑简体" panose="02000000000000000000" pitchFamily="2" charset="-122"/>
                <a:cs typeface="+mn-ea"/>
                <a:sym typeface="Huawei Sans" panose="020C0503030203020204" pitchFamily="34" charset="0"/>
              </a:rPr>
              <a:t>状态抽象提升可读性</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总结</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255581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dirty="0">
                <a:latin typeface="方正兰亭黑简体" panose="02000000000000000000" pitchFamily="2" charset="-122"/>
                <a:sym typeface="+mn-lt"/>
              </a:rPr>
              <a:t>实验</a:t>
            </a:r>
            <a:r>
              <a:rPr lang="en-US" altLang="zh-CN" dirty="0">
                <a:latin typeface="方正兰亭黑简体" panose="02000000000000000000" pitchFamily="2" charset="-122"/>
                <a:sym typeface="+mn-lt"/>
              </a:rPr>
              <a:t>2</a:t>
            </a:r>
            <a:r>
              <a:rPr lang="zh-CN" altLang="en-US" dirty="0">
                <a:latin typeface="方正兰亭黑简体" panose="02000000000000000000" pitchFamily="2" charset="-122"/>
                <a:sym typeface="+mn-lt"/>
              </a:rPr>
              <a:t>回顾</a:t>
            </a:r>
          </a:p>
        </p:txBody>
      </p:sp>
      <p:sp>
        <p:nvSpPr>
          <p:cNvPr id="2" name="文本占位符 1">
            <a:extLst>
              <a:ext uri="{FF2B5EF4-FFF2-40B4-BE49-F238E27FC236}">
                <a16:creationId xmlns:a16="http://schemas.microsoft.com/office/drawing/2014/main" id="{94382F52-F0B2-416B-9518-896A48E368E9}"/>
              </a:ext>
            </a:extLst>
          </p:cNvPr>
          <p:cNvSpPr>
            <a:spLocks noGrp="1"/>
          </p:cNvSpPr>
          <p:nvPr>
            <p:ph type="body" sz="quarter" idx="10"/>
          </p:nvPr>
        </p:nvSpPr>
        <p:spPr>
          <a:xfrm>
            <a:off x="7576703" y="1089388"/>
            <a:ext cx="3883460" cy="4879805"/>
          </a:xfrm>
        </p:spPr>
        <p:txBody>
          <a:bodyPr/>
          <a:lstStyle/>
          <a:p>
            <a:pPr marL="285750" indent="-285750">
              <a:lnSpc>
                <a:spcPct val="150000"/>
              </a:lnSpc>
              <a:buFont typeface="Wingdings" panose="05000000000000000000" pitchFamily="2" charset="2"/>
              <a:buChar char="l"/>
            </a:pPr>
            <a:r>
              <a:rPr lang="zh-CN" altLang="en-US" sz="2000" dirty="0">
                <a:latin typeface="方正兰亭黑简体" panose="02000000000000000000" pitchFamily="2" charset="-122"/>
                <a:ea typeface="方正兰亭黑简体" panose="02000000000000000000" pitchFamily="2" charset="-122"/>
              </a:rPr>
              <a:t>通过封装、父类抽象，完成了指令处理结构的建立</a:t>
            </a:r>
            <a:endParaRPr lang="en-US" altLang="zh-CN" sz="2000" dirty="0">
              <a:latin typeface="方正兰亭黑简体" panose="02000000000000000000" pitchFamily="2" charset="-122"/>
              <a:ea typeface="方正兰亭黑简体" panose="02000000000000000000" pitchFamily="2" charset="-122"/>
            </a:endParaRPr>
          </a:p>
          <a:p>
            <a:pPr marL="285750" indent="-285750">
              <a:lnSpc>
                <a:spcPct val="150000"/>
              </a:lnSpc>
              <a:buFont typeface="Wingdings" panose="05000000000000000000" pitchFamily="2" charset="2"/>
              <a:buChar char="l"/>
            </a:pPr>
            <a:r>
              <a:rPr lang="en-US" altLang="zh-CN" sz="2000" dirty="0">
                <a:latin typeface="方正兰亭黑简体" panose="02000000000000000000" pitchFamily="2" charset="-122"/>
                <a:ea typeface="方正兰亭黑简体" panose="02000000000000000000" pitchFamily="2" charset="-122"/>
              </a:rPr>
              <a:t>F</a:t>
            </a:r>
            <a:r>
              <a:rPr lang="zh-CN" altLang="en-US" sz="2000" dirty="0">
                <a:latin typeface="方正兰亭黑简体" panose="02000000000000000000" pitchFamily="2" charset="-122"/>
                <a:ea typeface="方正兰亭黑简体" panose="02000000000000000000" pitchFamily="2" charset="-122"/>
              </a:rPr>
              <a:t>指令的处理，依然需要修改指令处理主干逻辑</a:t>
            </a:r>
          </a:p>
        </p:txBody>
      </p:sp>
      <p:cxnSp>
        <p:nvCxnSpPr>
          <p:cNvPr id="35" name="直接连接符 74">
            <a:extLst>
              <a:ext uri="{FF2B5EF4-FFF2-40B4-BE49-F238E27FC236}">
                <a16:creationId xmlns:a16="http://schemas.microsoft.com/office/drawing/2014/main" id="{D2CE42A8-7826-4BCF-914B-4A410602CCA4}"/>
              </a:ext>
            </a:extLst>
          </p:cNvPr>
          <p:cNvCxnSpPr>
            <a:cxnSpLocks/>
          </p:cNvCxnSpPr>
          <p:nvPr/>
        </p:nvCxnSpPr>
        <p:spPr bwMode="auto">
          <a:xfrm>
            <a:off x="7450573" y="1070338"/>
            <a:ext cx="0" cy="5198799"/>
          </a:xfrm>
          <a:prstGeom prst="line">
            <a:avLst/>
          </a:prstGeom>
          <a:ln>
            <a:solidFill>
              <a:srgbClr val="C00000"/>
            </a:solidFill>
            <a:prstDash val="lgDash"/>
          </a:ln>
        </p:spPr>
        <p:style>
          <a:lnRef idx="1">
            <a:schemeClr val="dk1"/>
          </a:lnRef>
          <a:fillRef idx="0">
            <a:schemeClr val="dk1"/>
          </a:fillRef>
          <a:effectRef idx="0">
            <a:schemeClr val="dk1"/>
          </a:effectRef>
          <a:fontRef idx="minor">
            <a:schemeClr val="tx1"/>
          </a:fontRef>
        </p:style>
      </p:cxnSp>
      <p:sp>
        <p:nvSpPr>
          <p:cNvPr id="5" name="文本框 4">
            <a:extLst>
              <a:ext uri="{FF2B5EF4-FFF2-40B4-BE49-F238E27FC236}">
                <a16:creationId xmlns:a16="http://schemas.microsoft.com/office/drawing/2014/main" id="{9D936396-F6D7-47A9-AE28-D898D5700D9F}"/>
              </a:ext>
            </a:extLst>
          </p:cNvPr>
          <p:cNvSpPr txBox="1"/>
          <p:nvPr/>
        </p:nvSpPr>
        <p:spPr>
          <a:xfrm>
            <a:off x="608478" y="1070338"/>
            <a:ext cx="6685696" cy="5016758"/>
          </a:xfrm>
          <a:prstGeom prst="rect">
            <a:avLst/>
          </a:prstGeom>
          <a:solidFill>
            <a:schemeClr val="bg1">
              <a:lumMod val="85000"/>
            </a:schemeClr>
          </a:solidFill>
        </p:spPr>
        <p:txBody>
          <a:bodyPr wrap="square">
            <a:spAutoFit/>
          </a:bodyPr>
          <a:lstStyle/>
          <a:p>
            <a:r>
              <a:rPr lang="en-US" altLang="zh-CN" sz="1600" b="0" dirty="0">
                <a:solidFill>
                  <a:srgbClr val="7A3E9D"/>
                </a:solidFill>
                <a:effectLst/>
              </a:rPr>
              <a:t>void</a:t>
            </a:r>
            <a:r>
              <a:rPr lang="en-US" altLang="zh-CN" sz="1600" b="0" dirty="0">
                <a:solidFill>
                  <a:srgbClr val="333333"/>
                </a:solidFill>
                <a:effectLst/>
              </a:rPr>
              <a:t> </a:t>
            </a:r>
            <a:r>
              <a:rPr lang="en-US" altLang="zh-CN" sz="1600" b="1" dirty="0" err="1">
                <a:solidFill>
                  <a:srgbClr val="7A3E9D"/>
                </a:solidFill>
                <a:effectLst/>
              </a:rPr>
              <a:t>ExecutorImpl</a:t>
            </a:r>
            <a:r>
              <a:rPr lang="en-US" altLang="zh-CN" sz="1600" b="0" dirty="0">
                <a:solidFill>
                  <a:srgbClr val="777777"/>
                </a:solidFill>
                <a:effectLst/>
              </a:rPr>
              <a:t>::</a:t>
            </a:r>
            <a:r>
              <a:rPr lang="en-US" altLang="zh-CN" sz="1600" b="1" dirty="0">
                <a:solidFill>
                  <a:srgbClr val="AA3731"/>
                </a:solidFill>
                <a:effectLst/>
              </a:rPr>
              <a:t>Execute</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string</a:t>
            </a:r>
            <a:r>
              <a:rPr lang="en-US" altLang="zh-CN" sz="1600" b="0" dirty="0">
                <a:solidFill>
                  <a:srgbClr val="4B69C6"/>
                </a:solidFill>
                <a:effectLst/>
              </a:rPr>
              <a:t>&amp;</a:t>
            </a:r>
            <a:r>
              <a:rPr lang="en-US" altLang="zh-CN" sz="1600" b="0" dirty="0">
                <a:solidFill>
                  <a:srgbClr val="333333"/>
                </a:solidFill>
                <a:effectLst/>
              </a:rPr>
              <a:t> </a:t>
            </a:r>
            <a:r>
              <a:rPr lang="en-US" altLang="zh-CN" sz="1600" b="0" dirty="0">
                <a:solidFill>
                  <a:srgbClr val="7A3E9D"/>
                </a:solidFill>
                <a:effectLst/>
              </a:rPr>
              <a:t>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for</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a:solidFill>
                  <a:srgbClr val="7A3E9D"/>
                </a:solidFill>
                <a:effectLst/>
              </a:rPr>
              <a:t>auto</a:t>
            </a:r>
            <a:r>
              <a:rPr lang="en-US" altLang="zh-CN" sz="1600" b="0" dirty="0">
                <a:solidFill>
                  <a:srgbClr val="333333"/>
                </a:solidFill>
                <a:effectLst/>
              </a:rPr>
              <a:t> </a:t>
            </a:r>
            <a:r>
              <a:rPr lang="en-US" altLang="zh-CN" sz="1600" b="0" dirty="0" err="1">
                <a:solidFill>
                  <a:srgbClr val="7A3E9D"/>
                </a:solidFill>
                <a:effectLst/>
              </a:rPr>
              <a:t>cmd</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A3E9D"/>
                </a:solidFill>
                <a:effectLst/>
              </a:rPr>
              <a:t>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err="1">
                <a:solidFill>
                  <a:srgbClr val="7A3E9D"/>
                </a:solidFill>
                <a:effectLst/>
              </a:rPr>
              <a:t>unique_ptr</a:t>
            </a:r>
            <a:r>
              <a:rPr lang="en-US" altLang="zh-CN" sz="1600" b="0" dirty="0">
                <a:solidFill>
                  <a:srgbClr val="777777"/>
                </a:solidFill>
                <a:effectLst/>
              </a:rPr>
              <a:t>&lt;</a:t>
            </a:r>
            <a:r>
              <a:rPr lang="en-US" altLang="zh-CN" sz="1600" b="1" dirty="0" err="1">
                <a:solidFill>
                  <a:srgbClr val="7A3E9D"/>
                </a:solidFill>
                <a:effectLst/>
              </a:rPr>
              <a:t>ICommand</a:t>
            </a:r>
            <a:r>
              <a:rPr lang="en-US" altLang="zh-CN" sz="1600" b="0" dirty="0">
                <a:solidFill>
                  <a:srgbClr val="777777"/>
                </a:solidFill>
                <a:effectLst/>
              </a:rPr>
              <a:t>&gt;</a:t>
            </a:r>
            <a:r>
              <a:rPr lang="en-US" altLang="zh-CN" sz="1600" b="0" dirty="0">
                <a:solidFill>
                  <a:srgbClr val="333333"/>
                </a:solidFill>
                <a:effectLst/>
              </a:rPr>
              <a:t> </a:t>
            </a:r>
            <a:r>
              <a:rPr lang="en-US" altLang="zh-CN" sz="1600" b="0" dirty="0" err="1">
                <a:solidFill>
                  <a:srgbClr val="7A3E9D"/>
                </a:solidFill>
                <a:effectLst/>
              </a:rPr>
              <a:t>cmder</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cmd</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M</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cmder</a:t>
            </a:r>
            <a:r>
              <a:rPr lang="en-US" altLang="zh-CN" sz="1600" b="0" dirty="0">
                <a:solidFill>
                  <a:srgbClr val="333333"/>
                </a:solidFill>
                <a:effectLst/>
              </a:rPr>
              <a:t> </a:t>
            </a:r>
            <a:r>
              <a:rPr lang="en-US" altLang="zh-CN" sz="1600" b="1" dirty="0">
                <a:solidFill>
                  <a:srgbClr val="AA3731"/>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err="1">
                <a:solidFill>
                  <a:srgbClr val="AA3731"/>
                </a:solidFill>
                <a:effectLst/>
              </a:rPr>
              <a:t>make_unique</a:t>
            </a:r>
            <a:r>
              <a:rPr lang="en-US" altLang="zh-CN" sz="1600" b="0" dirty="0">
                <a:solidFill>
                  <a:srgbClr val="777777"/>
                </a:solidFill>
                <a:effectLst/>
              </a:rPr>
              <a:t>&lt;</a:t>
            </a:r>
            <a:r>
              <a:rPr lang="en-US" altLang="zh-CN" sz="1600" b="1" dirty="0" err="1">
                <a:solidFill>
                  <a:srgbClr val="7A3E9D"/>
                </a:solidFill>
                <a:effectLst/>
              </a:rPr>
              <a:t>MoveCommand</a:t>
            </a:r>
            <a:r>
              <a:rPr lang="en-US" altLang="zh-CN" sz="1600" b="0" dirty="0">
                <a:solidFill>
                  <a:srgbClr val="777777"/>
                </a:solidFill>
                <a:effectLst/>
              </a:rPr>
              <a:t>&gt;();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else</a:t>
            </a:r>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cmd</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L</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cmder</a:t>
            </a:r>
            <a:r>
              <a:rPr lang="en-US" altLang="zh-CN" sz="1600" b="0" dirty="0">
                <a:solidFill>
                  <a:srgbClr val="333333"/>
                </a:solidFill>
                <a:effectLst/>
              </a:rPr>
              <a:t> </a:t>
            </a:r>
            <a:r>
              <a:rPr lang="en-US" altLang="zh-CN" sz="1600" b="1" dirty="0">
                <a:solidFill>
                  <a:srgbClr val="AA3731"/>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err="1">
                <a:solidFill>
                  <a:srgbClr val="AA3731"/>
                </a:solidFill>
                <a:effectLst/>
              </a:rPr>
              <a:t>make_unique</a:t>
            </a:r>
            <a:r>
              <a:rPr lang="en-US" altLang="zh-CN" sz="1600" b="0" dirty="0">
                <a:solidFill>
                  <a:srgbClr val="777777"/>
                </a:solidFill>
                <a:effectLst/>
              </a:rPr>
              <a:t>&lt;</a:t>
            </a:r>
            <a:r>
              <a:rPr lang="en-US" altLang="zh-CN" sz="1600" b="1" dirty="0" err="1">
                <a:solidFill>
                  <a:srgbClr val="7A3E9D"/>
                </a:solidFill>
                <a:effectLst/>
              </a:rPr>
              <a:t>TurnLeftCommand</a:t>
            </a:r>
            <a:r>
              <a:rPr lang="en-US" altLang="zh-CN" sz="1600" b="0" dirty="0">
                <a:solidFill>
                  <a:srgbClr val="777777"/>
                </a:solidFill>
                <a:effectLst/>
              </a:rPr>
              <a:t>&gt;();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else</a:t>
            </a:r>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cmd</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R</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cmder</a:t>
            </a:r>
            <a:r>
              <a:rPr lang="en-US" altLang="zh-CN" sz="1600" b="0" dirty="0">
                <a:solidFill>
                  <a:srgbClr val="333333"/>
                </a:solidFill>
                <a:effectLst/>
              </a:rPr>
              <a:t> </a:t>
            </a:r>
            <a:r>
              <a:rPr lang="en-US" altLang="zh-CN" sz="1600" b="1" dirty="0">
                <a:solidFill>
                  <a:srgbClr val="AA3731"/>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err="1">
                <a:solidFill>
                  <a:srgbClr val="AA3731"/>
                </a:solidFill>
                <a:effectLst/>
              </a:rPr>
              <a:t>make_unique</a:t>
            </a:r>
            <a:r>
              <a:rPr lang="en-US" altLang="zh-CN" sz="1600" b="0" dirty="0">
                <a:solidFill>
                  <a:srgbClr val="777777"/>
                </a:solidFill>
                <a:effectLst/>
              </a:rPr>
              <a:t>&lt;</a:t>
            </a:r>
            <a:r>
              <a:rPr lang="en-US" altLang="zh-CN" sz="1600" b="1" dirty="0" err="1">
                <a:solidFill>
                  <a:srgbClr val="7A3E9D"/>
                </a:solidFill>
                <a:effectLst/>
              </a:rPr>
              <a:t>TurnRightCommand</a:t>
            </a:r>
            <a:r>
              <a:rPr lang="en-US" altLang="zh-CN" sz="1600" b="0" dirty="0">
                <a:solidFill>
                  <a:srgbClr val="777777"/>
                </a:solidFill>
                <a:effectLst/>
              </a:rPr>
              <a:t>&gt;();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else</a:t>
            </a:r>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cmd</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F</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cmder</a:t>
            </a:r>
            <a:r>
              <a:rPr lang="en-US" altLang="zh-CN" sz="1600" b="0" dirty="0">
                <a:solidFill>
                  <a:srgbClr val="333333"/>
                </a:solidFill>
                <a:effectLst/>
              </a:rPr>
              <a:t> </a:t>
            </a:r>
            <a:r>
              <a:rPr lang="en-US" altLang="zh-CN" sz="1600" b="1" dirty="0">
                <a:solidFill>
                  <a:srgbClr val="AA3731"/>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err="1">
                <a:solidFill>
                  <a:srgbClr val="AA3731"/>
                </a:solidFill>
                <a:effectLst/>
              </a:rPr>
              <a:t>make_unique</a:t>
            </a:r>
            <a:r>
              <a:rPr lang="en-US" altLang="zh-CN" sz="1600" b="0" dirty="0">
                <a:solidFill>
                  <a:srgbClr val="777777"/>
                </a:solidFill>
                <a:effectLst/>
              </a:rPr>
              <a:t>&lt;</a:t>
            </a:r>
            <a:r>
              <a:rPr lang="en-US" altLang="zh-CN" sz="1600" b="1" dirty="0" err="1">
                <a:solidFill>
                  <a:srgbClr val="7A3E9D"/>
                </a:solidFill>
                <a:effectLst/>
              </a:rPr>
              <a:t>FastCommand</a:t>
            </a:r>
            <a:r>
              <a:rPr lang="en-US" altLang="zh-CN" sz="1600" b="0" dirty="0">
                <a:solidFill>
                  <a:srgbClr val="777777"/>
                </a:solidFill>
                <a:effectLst/>
              </a:rPr>
              <a:t>&gt;();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cmder</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cmder</a:t>
            </a:r>
            <a:r>
              <a:rPr lang="en-US" altLang="zh-CN" sz="1600" b="1" dirty="0">
                <a:solidFill>
                  <a:srgbClr val="AA3731"/>
                </a:solidFill>
                <a:effectLst/>
              </a:rPr>
              <a:t>-&gt;</a:t>
            </a:r>
            <a:r>
              <a:rPr lang="en-US" altLang="zh-CN" sz="1600" b="1" dirty="0" err="1">
                <a:solidFill>
                  <a:srgbClr val="AA3731"/>
                </a:solidFill>
                <a:effectLst/>
              </a:rPr>
              <a:t>DoOperate</a:t>
            </a:r>
            <a:r>
              <a:rPr lang="en-US" altLang="zh-CN" sz="1600" b="0" dirty="0">
                <a:solidFill>
                  <a:srgbClr val="777777"/>
                </a:solidFill>
                <a:effectLst/>
              </a:rPr>
              <a:t>(*</a:t>
            </a:r>
            <a:r>
              <a:rPr lang="en-US" altLang="zh-CN" sz="1600" b="0" dirty="0">
                <a:solidFill>
                  <a:srgbClr val="9C5D27"/>
                </a:solidFill>
                <a:effectLst/>
              </a:rPr>
              <a:t>this</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实验</a:t>
            </a:r>
            <a:r>
              <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rPr>
              <a:t>2</a:t>
            </a:r>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回顾</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r>
              <a:rPr lang="zh-CN" altLang="en-US" sz="2200" dirty="0">
                <a:latin typeface="方正兰亭黑简体" panose="02000000000000000000" pitchFamily="2" charset="-122"/>
                <a:cs typeface="+mn-ea"/>
                <a:sym typeface="Huawei Sans" panose="020C0503030203020204" pitchFamily="34" charset="0"/>
              </a:rPr>
              <a:t>项目实战</a:t>
            </a:r>
            <a:endParaRPr lang="en-US" altLang="zh-CN" sz="2200" dirty="0">
              <a:latin typeface="方正兰亭黑简体" panose="02000000000000000000" pitchFamily="2" charset="-122"/>
              <a:cs typeface="+mn-ea"/>
              <a:sym typeface="Huawei Sans" panose="020C0503030203020204" pitchFamily="34" charset="0"/>
            </a:endParaRPr>
          </a:p>
          <a:p>
            <a:pPr marL="403039" lvl="1" indent="0">
              <a:buNone/>
            </a:pPr>
            <a:r>
              <a:rPr lang="en-US" altLang="zh-CN" sz="2400" dirty="0">
                <a:latin typeface="方正兰亭黑简体" panose="02000000000000000000" pitchFamily="2" charset="-122"/>
                <a:cs typeface="+mn-ea"/>
                <a:sym typeface="Huawei Sans" panose="020C0503030203020204" pitchFamily="34" charset="0"/>
              </a:rPr>
              <a:t>2.1 </a:t>
            </a:r>
            <a:r>
              <a:rPr lang="zh-CN" altLang="en-US" sz="2400" dirty="0">
                <a:latin typeface="方正兰亭黑简体" panose="02000000000000000000" pitchFamily="2" charset="-122"/>
                <a:cs typeface="+mn-ea"/>
                <a:sym typeface="Huawei Sans" panose="020C0503030203020204" pitchFamily="34" charset="0"/>
              </a:rPr>
              <a:t>数据抽离解耦循环依赖</a:t>
            </a:r>
            <a:endParaRPr lang="en-US" altLang="zh-CN" sz="2400" dirty="0">
              <a:latin typeface="方正兰亭黑简体" panose="02000000000000000000" pitchFamily="2" charset="-122"/>
              <a:cs typeface="+mn-ea"/>
              <a:sym typeface="Huawei Sans" panose="020C0503030203020204" pitchFamily="34" charset="0"/>
            </a:endParaRPr>
          </a:p>
          <a:p>
            <a:pPr marL="403039" lvl="1" indent="0">
              <a:buNone/>
            </a:pPr>
            <a:r>
              <a:rPr lang="en-US" altLang="zh-CN" sz="2400" dirty="0">
                <a:solidFill>
                  <a:schemeClr val="bg1">
                    <a:lumMod val="50000"/>
                  </a:schemeClr>
                </a:solidFill>
                <a:latin typeface="方正兰亭黑简体" panose="02000000000000000000" pitchFamily="2" charset="-122"/>
                <a:cs typeface="+mn-ea"/>
                <a:sym typeface="Huawei Sans" panose="020C0503030203020204" pitchFamily="34" charset="0"/>
              </a:rPr>
              <a:t>2.2 </a:t>
            </a:r>
            <a:r>
              <a:rPr lang="zh-CN" altLang="en-US" sz="2400" dirty="0">
                <a:solidFill>
                  <a:schemeClr val="bg1">
                    <a:lumMod val="50000"/>
                  </a:schemeClr>
                </a:solidFill>
                <a:latin typeface="方正兰亭黑简体" panose="02000000000000000000" pitchFamily="2" charset="-122"/>
                <a:cs typeface="+mn-ea"/>
                <a:sym typeface="Huawei Sans" panose="020C0503030203020204" pitchFamily="34" charset="0"/>
              </a:rPr>
              <a:t>表驱动提升扩展性</a:t>
            </a:r>
            <a:endParaRPr lang="en-US" altLang="zh-CN" sz="24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400" dirty="0">
                <a:solidFill>
                  <a:schemeClr val="bg1">
                    <a:lumMod val="50000"/>
                  </a:schemeClr>
                </a:solidFill>
                <a:latin typeface="方正兰亭黑简体" panose="02000000000000000000" pitchFamily="2" charset="-122"/>
                <a:cs typeface="+mn-ea"/>
                <a:sym typeface="Huawei Sans" panose="020C0503030203020204" pitchFamily="34" charset="0"/>
              </a:rPr>
              <a:t>2.3 </a:t>
            </a:r>
            <a:r>
              <a:rPr lang="zh-CN" altLang="en-US" sz="2400" dirty="0">
                <a:solidFill>
                  <a:schemeClr val="bg1">
                    <a:lumMod val="50000"/>
                  </a:schemeClr>
                </a:solidFill>
                <a:latin typeface="方正兰亭黑简体" panose="02000000000000000000" pitchFamily="2" charset="-122"/>
                <a:cs typeface="+mn-ea"/>
                <a:sym typeface="Huawei Sans" panose="020C0503030203020204" pitchFamily="34" charset="0"/>
              </a:rPr>
              <a:t>状态抽象提升可读性</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总结</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1879690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31837" y="204477"/>
            <a:ext cx="10728325" cy="485982"/>
          </a:xfrm>
        </p:spPr>
        <p:txBody>
          <a:bodyPr/>
          <a:lstStyle/>
          <a:p>
            <a:r>
              <a:rPr lang="zh-CN" altLang="en-US" dirty="0"/>
              <a:t>面向对象编程：指令处理的类独立到文件中</a:t>
            </a:r>
          </a:p>
        </p:txBody>
      </p:sp>
      <p:sp>
        <p:nvSpPr>
          <p:cNvPr id="2" name="文本占位符 1">
            <a:extLst>
              <a:ext uri="{FF2B5EF4-FFF2-40B4-BE49-F238E27FC236}">
                <a16:creationId xmlns:a16="http://schemas.microsoft.com/office/drawing/2014/main" id="{4E8889CA-F187-4677-9C24-10C49A82A425}"/>
              </a:ext>
            </a:extLst>
          </p:cNvPr>
          <p:cNvSpPr>
            <a:spLocks noGrp="1"/>
          </p:cNvSpPr>
          <p:nvPr>
            <p:ph type="body" sz="quarter" idx="10"/>
          </p:nvPr>
        </p:nvSpPr>
        <p:spPr>
          <a:xfrm>
            <a:off x="668601" y="690459"/>
            <a:ext cx="10728326" cy="4879805"/>
          </a:xfrm>
        </p:spPr>
        <p:txBody>
          <a:bodyPr/>
          <a:lstStyle/>
          <a:p>
            <a:pPr marL="0" indent="0">
              <a:buNone/>
            </a:pPr>
            <a:r>
              <a:rPr lang="zh-CN" altLang="en-US" dirty="0"/>
              <a:t>创建</a:t>
            </a:r>
            <a:r>
              <a:rPr lang="en-US" altLang="zh-CN" dirty="0" err="1"/>
              <a:t>src</a:t>
            </a:r>
            <a:r>
              <a:rPr lang="en-US" altLang="zh-CN" dirty="0"/>
              <a:t>/Command.hpp</a:t>
            </a:r>
            <a:endParaRPr lang="zh-CN" altLang="en-US" dirty="0"/>
          </a:p>
        </p:txBody>
      </p:sp>
      <p:sp>
        <p:nvSpPr>
          <p:cNvPr id="6" name="文本框 5">
            <a:extLst>
              <a:ext uri="{FF2B5EF4-FFF2-40B4-BE49-F238E27FC236}">
                <a16:creationId xmlns:a16="http://schemas.microsoft.com/office/drawing/2014/main" id="{7D66F605-8B28-4377-8541-D96DA0CD9F3C}"/>
              </a:ext>
            </a:extLst>
          </p:cNvPr>
          <p:cNvSpPr txBox="1"/>
          <p:nvPr/>
        </p:nvSpPr>
        <p:spPr>
          <a:xfrm>
            <a:off x="344312" y="1287736"/>
            <a:ext cx="5630206" cy="4832092"/>
          </a:xfrm>
          <a:prstGeom prst="rect">
            <a:avLst/>
          </a:prstGeom>
          <a:solidFill>
            <a:schemeClr val="bg1">
              <a:lumMod val="85000"/>
            </a:schemeClr>
          </a:solidFill>
          <a:ln>
            <a:solidFill>
              <a:schemeClr val="bg1"/>
            </a:solidFill>
          </a:ln>
        </p:spPr>
        <p:txBody>
          <a:bodyPr wrap="square">
            <a:spAutoFit/>
          </a:bodyPr>
          <a:lstStyle/>
          <a:p>
            <a:r>
              <a:rPr lang="en-US" altLang="zh-CN" sz="1400" b="0" dirty="0">
                <a:solidFill>
                  <a:srgbClr val="777777"/>
                </a:solidFill>
                <a:effectLst/>
              </a:rPr>
              <a:t>#</a:t>
            </a:r>
            <a:r>
              <a:rPr lang="en-US" altLang="zh-CN" sz="1400" b="0" dirty="0">
                <a:solidFill>
                  <a:srgbClr val="4B69C6"/>
                </a:solidFill>
                <a:effectLst/>
              </a:rPr>
              <a:t>pragma</a:t>
            </a:r>
            <a:r>
              <a:rPr lang="en-US" altLang="zh-CN" sz="1400" b="0" dirty="0">
                <a:solidFill>
                  <a:srgbClr val="333333"/>
                </a:solidFill>
                <a:effectLst/>
              </a:rPr>
              <a:t> once</a:t>
            </a:r>
            <a:br>
              <a:rPr lang="en-US" altLang="zh-CN" sz="1400" b="0" dirty="0">
                <a:solidFill>
                  <a:srgbClr val="333333"/>
                </a:solidFill>
                <a:effectLst/>
              </a:rPr>
            </a:br>
            <a:r>
              <a:rPr lang="en-US" altLang="zh-CN" sz="1400" b="0" dirty="0">
                <a:solidFill>
                  <a:srgbClr val="777777"/>
                </a:solidFill>
                <a:effectLst/>
              </a:rPr>
              <a:t>#</a:t>
            </a:r>
            <a:r>
              <a:rPr lang="en-US" altLang="zh-CN" sz="1400" b="0" dirty="0">
                <a:solidFill>
                  <a:srgbClr val="4B69C6"/>
                </a:solidFill>
                <a:effectLst/>
              </a:rPr>
              <a:t>include</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ExecutorImpl.hpp</a:t>
            </a:r>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7A3E9D"/>
                </a:solidFill>
                <a:effectLst/>
              </a:rPr>
              <a:t>namespace</a:t>
            </a:r>
            <a:r>
              <a:rPr lang="en-US" altLang="zh-CN" sz="1400" b="0" dirty="0">
                <a:solidFill>
                  <a:srgbClr val="333333"/>
                </a:solidFill>
                <a:effectLst/>
              </a:rPr>
              <a:t> </a:t>
            </a:r>
            <a:r>
              <a:rPr lang="en-US" altLang="zh-CN" sz="1400" b="1" dirty="0" err="1">
                <a:solidFill>
                  <a:srgbClr val="7A3E9D"/>
                </a:solidFill>
                <a:effectLst/>
              </a:rPr>
              <a:t>adas</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A3E9D"/>
                </a:solidFill>
                <a:effectLst/>
              </a:rPr>
              <a:t>class</a:t>
            </a:r>
            <a:r>
              <a:rPr lang="en-US" altLang="zh-CN" sz="1400" b="0" dirty="0">
                <a:solidFill>
                  <a:srgbClr val="333333"/>
                </a:solidFill>
                <a:effectLst/>
              </a:rPr>
              <a:t> </a:t>
            </a:r>
            <a:r>
              <a:rPr lang="en-US" altLang="zh-CN" sz="1400" b="1" dirty="0" err="1">
                <a:solidFill>
                  <a:srgbClr val="7A3E9D"/>
                </a:solidFill>
                <a:effectLst/>
              </a:rPr>
              <a:t>ICommand</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A3E9D"/>
                </a:solidFill>
                <a:effectLst/>
              </a:rPr>
              <a:t>public</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virtual</a:t>
            </a:r>
            <a:r>
              <a:rPr lang="en-US" altLang="zh-CN" sz="1400" b="0" dirty="0">
                <a:solidFill>
                  <a:srgbClr val="333333"/>
                </a:solidFill>
                <a:effectLst/>
              </a:rPr>
              <a:t> </a:t>
            </a:r>
            <a:r>
              <a:rPr lang="en-US" altLang="zh-CN" sz="1400" b="1" dirty="0">
                <a:solidFill>
                  <a:srgbClr val="AA3731"/>
                </a:solidFill>
                <a:effectLst/>
              </a:rPr>
              <a:t>~</a:t>
            </a:r>
            <a:r>
              <a:rPr lang="en-US" altLang="zh-CN" sz="1400" b="1" dirty="0" err="1">
                <a:solidFill>
                  <a:srgbClr val="AA3731"/>
                </a:solidFill>
                <a:effectLst/>
              </a:rPr>
              <a:t>ICommand</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default</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virtual</a:t>
            </a:r>
            <a:r>
              <a:rPr lang="en-US" altLang="zh-CN" sz="1400" b="0" dirty="0">
                <a:solidFill>
                  <a:srgbClr val="333333"/>
                </a:solidFill>
                <a:effectLst/>
              </a:rPr>
              <a:t> </a:t>
            </a:r>
            <a:r>
              <a:rPr lang="en-US" altLang="zh-CN" sz="1400" b="0" dirty="0">
                <a:solidFill>
                  <a:srgbClr val="7A3E9D"/>
                </a:solidFill>
                <a:effectLst/>
              </a:rPr>
              <a:t>void</a:t>
            </a:r>
            <a:r>
              <a:rPr lang="en-US" altLang="zh-CN" sz="1400" b="0" dirty="0">
                <a:solidFill>
                  <a:srgbClr val="333333"/>
                </a:solidFill>
                <a:effectLst/>
              </a:rPr>
              <a:t> </a:t>
            </a:r>
            <a:r>
              <a:rPr lang="en-US" altLang="zh-CN" sz="1400" b="1" dirty="0" err="1">
                <a:solidFill>
                  <a:srgbClr val="AA3731"/>
                </a:solidFill>
                <a:effectLst/>
              </a:rPr>
              <a:t>DoOperate</a:t>
            </a:r>
            <a:r>
              <a:rPr lang="en-US" altLang="zh-CN" sz="1400" b="0" dirty="0">
                <a:solidFill>
                  <a:srgbClr val="777777"/>
                </a:solidFill>
                <a:effectLst/>
              </a:rPr>
              <a:t>(</a:t>
            </a:r>
            <a:r>
              <a:rPr lang="en-US" altLang="zh-CN" sz="1400" b="1" dirty="0" err="1">
                <a:solidFill>
                  <a:srgbClr val="7A3E9D"/>
                </a:solidFill>
                <a:effectLst/>
              </a:rPr>
              <a:t>ExecutorImpl</a:t>
            </a:r>
            <a:r>
              <a:rPr lang="en-US" altLang="zh-CN" sz="1400" b="0" dirty="0">
                <a:solidFill>
                  <a:srgbClr val="4B69C6"/>
                </a:solidFill>
                <a:effectLst/>
              </a:rPr>
              <a:t>&amp;</a:t>
            </a:r>
            <a:r>
              <a:rPr lang="en-US" altLang="zh-CN" sz="1400" b="0" dirty="0">
                <a:solidFill>
                  <a:srgbClr val="333333"/>
                </a:solidFill>
                <a:effectLst/>
              </a:rPr>
              <a:t> </a:t>
            </a:r>
            <a:r>
              <a:rPr lang="en-US" altLang="zh-CN" sz="1400" b="0" dirty="0">
                <a:solidFill>
                  <a:srgbClr val="7A3E9D"/>
                </a:solidFill>
                <a:effectLst/>
              </a:rPr>
              <a:t>executor</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9C5D27"/>
                </a:solidFill>
                <a:effectLst/>
              </a:rPr>
              <a:t>0</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7A3E9D"/>
                </a:solidFill>
                <a:effectLst/>
              </a:rPr>
              <a:t>class</a:t>
            </a:r>
            <a:r>
              <a:rPr lang="en-US" altLang="zh-CN" sz="1400" b="0" dirty="0">
                <a:solidFill>
                  <a:srgbClr val="333333"/>
                </a:solidFill>
                <a:effectLst/>
              </a:rPr>
              <a:t> </a:t>
            </a:r>
            <a:r>
              <a:rPr lang="en-US" altLang="zh-CN" sz="1400" b="1" dirty="0" err="1">
                <a:solidFill>
                  <a:srgbClr val="7A3E9D"/>
                </a:solidFill>
                <a:effectLst/>
              </a:rPr>
              <a:t>MoveCommand</a:t>
            </a:r>
            <a:r>
              <a:rPr lang="en-US" altLang="zh-CN" sz="1400" b="0" dirty="0">
                <a:solidFill>
                  <a:srgbClr val="333333"/>
                </a:solidFill>
                <a:effectLst/>
              </a:rPr>
              <a:t> </a:t>
            </a:r>
            <a:r>
              <a:rPr lang="en-US" altLang="zh-CN" sz="1400" b="0" dirty="0">
                <a:solidFill>
                  <a:srgbClr val="7A3E9D"/>
                </a:solidFill>
                <a:effectLst/>
              </a:rPr>
              <a:t>final</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A3E9D"/>
                </a:solidFill>
                <a:effectLst/>
              </a:rPr>
              <a:t>public</a:t>
            </a:r>
            <a:r>
              <a:rPr lang="en-US" altLang="zh-CN" sz="1400" b="0" dirty="0">
                <a:solidFill>
                  <a:srgbClr val="333333"/>
                </a:solidFill>
                <a:effectLst/>
              </a:rPr>
              <a:t> </a:t>
            </a:r>
            <a:r>
              <a:rPr lang="en-US" altLang="zh-CN" sz="1400" b="1" dirty="0" err="1">
                <a:solidFill>
                  <a:srgbClr val="7A3E9D"/>
                </a:solidFill>
                <a:effectLst/>
              </a:rPr>
              <a:t>ICommand</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A3E9D"/>
                </a:solidFill>
                <a:effectLst/>
              </a:rPr>
              <a:t>public</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A3E9D"/>
                </a:solidFill>
                <a:effectLst/>
              </a:rPr>
              <a:t>void</a:t>
            </a:r>
            <a:r>
              <a:rPr lang="en-US" altLang="zh-CN" sz="1400" b="0" dirty="0">
                <a:solidFill>
                  <a:srgbClr val="333333"/>
                </a:solidFill>
                <a:effectLst/>
              </a:rPr>
              <a:t> </a:t>
            </a:r>
            <a:r>
              <a:rPr lang="en-US" altLang="zh-CN" sz="1400" b="1" dirty="0" err="1">
                <a:solidFill>
                  <a:srgbClr val="AA3731"/>
                </a:solidFill>
                <a:effectLst/>
              </a:rPr>
              <a:t>DoOperate</a:t>
            </a:r>
            <a:r>
              <a:rPr lang="en-US" altLang="zh-CN" sz="1400" b="0" dirty="0">
                <a:solidFill>
                  <a:srgbClr val="777777"/>
                </a:solidFill>
                <a:effectLst/>
              </a:rPr>
              <a:t>(</a:t>
            </a:r>
            <a:r>
              <a:rPr lang="en-US" altLang="zh-CN" sz="1400" b="1" dirty="0" err="1">
                <a:solidFill>
                  <a:srgbClr val="7A3E9D"/>
                </a:solidFill>
                <a:effectLst/>
              </a:rPr>
              <a:t>ExecutorImpl</a:t>
            </a:r>
            <a:r>
              <a:rPr lang="en-US" altLang="zh-CN" sz="1400" b="0" dirty="0">
                <a:solidFill>
                  <a:srgbClr val="4B69C6"/>
                </a:solidFill>
                <a:effectLst/>
              </a:rPr>
              <a:t>&amp;</a:t>
            </a:r>
            <a:r>
              <a:rPr lang="en-US" altLang="zh-CN" sz="1400" b="0" dirty="0">
                <a:solidFill>
                  <a:srgbClr val="333333"/>
                </a:solidFill>
                <a:effectLst/>
              </a:rPr>
              <a:t> </a:t>
            </a:r>
            <a:r>
              <a:rPr lang="en-US" altLang="zh-CN" sz="1400" b="0" dirty="0">
                <a:solidFill>
                  <a:srgbClr val="7A3E9D"/>
                </a:solidFill>
                <a:effectLst/>
              </a:rPr>
              <a:t>executor</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333333"/>
                </a:solidFill>
                <a:effectLst/>
              </a:rPr>
              <a:t> </a:t>
            </a:r>
            <a:r>
              <a:rPr lang="en-US" altLang="zh-CN" sz="1400" b="0" dirty="0">
                <a:solidFill>
                  <a:srgbClr val="4B69C6"/>
                </a:solidFill>
                <a:effectLst/>
              </a:rPr>
              <a:t>override</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p:txBody>
      </p:sp>
      <p:sp>
        <p:nvSpPr>
          <p:cNvPr id="10" name="文本框 9">
            <a:extLst>
              <a:ext uri="{FF2B5EF4-FFF2-40B4-BE49-F238E27FC236}">
                <a16:creationId xmlns:a16="http://schemas.microsoft.com/office/drawing/2014/main" id="{19248DB7-C16C-476B-9A75-7228D58EB4F3}"/>
              </a:ext>
            </a:extLst>
          </p:cNvPr>
          <p:cNvSpPr txBox="1"/>
          <p:nvPr/>
        </p:nvSpPr>
        <p:spPr>
          <a:xfrm>
            <a:off x="6091011" y="856849"/>
            <a:ext cx="5751688" cy="5262979"/>
          </a:xfrm>
          <a:prstGeom prst="rect">
            <a:avLst/>
          </a:prstGeom>
          <a:solidFill>
            <a:schemeClr val="bg1">
              <a:lumMod val="85000"/>
            </a:schemeClr>
          </a:solidFill>
        </p:spPr>
        <p:txBody>
          <a:bodyPr wrap="square">
            <a:spAutoFit/>
          </a:bodyPr>
          <a:lstStyle/>
          <a:p>
            <a:r>
              <a:rPr lang="en-US" altLang="zh-CN" sz="1400" b="0" dirty="0">
                <a:solidFill>
                  <a:srgbClr val="7A3E9D"/>
                </a:solidFill>
                <a:effectLst/>
              </a:rPr>
              <a:t>class</a:t>
            </a:r>
            <a:r>
              <a:rPr lang="en-US" altLang="zh-CN" sz="1400" b="0" dirty="0">
                <a:solidFill>
                  <a:srgbClr val="333333"/>
                </a:solidFill>
                <a:effectLst/>
              </a:rPr>
              <a:t> </a:t>
            </a:r>
            <a:r>
              <a:rPr lang="en-US" altLang="zh-CN" sz="1400" b="1" dirty="0" err="1">
                <a:solidFill>
                  <a:srgbClr val="7A3E9D"/>
                </a:solidFill>
                <a:effectLst/>
              </a:rPr>
              <a:t>TurnLeftCommand</a:t>
            </a:r>
            <a:r>
              <a:rPr lang="en-US" altLang="zh-CN" sz="1400" b="0" dirty="0">
                <a:solidFill>
                  <a:srgbClr val="333333"/>
                </a:solidFill>
                <a:effectLst/>
              </a:rPr>
              <a:t> </a:t>
            </a:r>
            <a:r>
              <a:rPr lang="en-US" altLang="zh-CN" sz="1400" b="0" dirty="0">
                <a:solidFill>
                  <a:srgbClr val="7A3E9D"/>
                </a:solidFill>
                <a:effectLst/>
              </a:rPr>
              <a:t>final</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A3E9D"/>
                </a:solidFill>
                <a:effectLst/>
              </a:rPr>
              <a:t>public</a:t>
            </a:r>
            <a:r>
              <a:rPr lang="en-US" altLang="zh-CN" sz="1400" b="0" dirty="0">
                <a:solidFill>
                  <a:srgbClr val="333333"/>
                </a:solidFill>
                <a:effectLst/>
              </a:rPr>
              <a:t> </a:t>
            </a:r>
            <a:r>
              <a:rPr lang="en-US" altLang="zh-CN" sz="1400" b="1" dirty="0" err="1">
                <a:solidFill>
                  <a:srgbClr val="7A3E9D"/>
                </a:solidFill>
                <a:effectLst/>
              </a:rPr>
              <a:t>ICommand</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A3E9D"/>
                </a:solidFill>
                <a:effectLst/>
              </a:rPr>
              <a:t>public</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A3E9D"/>
                </a:solidFill>
                <a:effectLst/>
              </a:rPr>
              <a:t>void</a:t>
            </a:r>
            <a:r>
              <a:rPr lang="en-US" altLang="zh-CN" sz="1400" b="0" dirty="0">
                <a:solidFill>
                  <a:srgbClr val="333333"/>
                </a:solidFill>
                <a:effectLst/>
              </a:rPr>
              <a:t> </a:t>
            </a:r>
            <a:r>
              <a:rPr lang="en-US" altLang="zh-CN" sz="1400" b="1" dirty="0" err="1">
                <a:solidFill>
                  <a:srgbClr val="AA3731"/>
                </a:solidFill>
                <a:effectLst/>
              </a:rPr>
              <a:t>DoOperate</a:t>
            </a:r>
            <a:r>
              <a:rPr lang="en-US" altLang="zh-CN" sz="1400" b="0" dirty="0">
                <a:solidFill>
                  <a:srgbClr val="777777"/>
                </a:solidFill>
                <a:effectLst/>
              </a:rPr>
              <a:t>(</a:t>
            </a:r>
            <a:r>
              <a:rPr lang="en-US" altLang="zh-CN" sz="1400" b="1" dirty="0" err="1">
                <a:solidFill>
                  <a:srgbClr val="7A3E9D"/>
                </a:solidFill>
                <a:effectLst/>
              </a:rPr>
              <a:t>ExecutorImpl</a:t>
            </a:r>
            <a:r>
              <a:rPr lang="en-US" altLang="zh-CN" sz="1400" b="0" dirty="0">
                <a:solidFill>
                  <a:srgbClr val="4B69C6"/>
                </a:solidFill>
                <a:effectLst/>
              </a:rPr>
              <a:t>&amp;</a:t>
            </a:r>
            <a:r>
              <a:rPr lang="en-US" altLang="zh-CN" sz="1400" b="0" dirty="0">
                <a:solidFill>
                  <a:srgbClr val="333333"/>
                </a:solidFill>
                <a:effectLst/>
              </a:rPr>
              <a:t> </a:t>
            </a:r>
            <a:r>
              <a:rPr lang="en-US" altLang="zh-CN" sz="1400" b="0" dirty="0">
                <a:solidFill>
                  <a:srgbClr val="7A3E9D"/>
                </a:solidFill>
                <a:effectLst/>
              </a:rPr>
              <a:t>executor</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333333"/>
                </a:solidFill>
                <a:effectLst/>
              </a:rPr>
              <a:t> </a:t>
            </a:r>
            <a:r>
              <a:rPr lang="en-US" altLang="zh-CN" sz="1400" b="0" dirty="0">
                <a:solidFill>
                  <a:srgbClr val="4B69C6"/>
                </a:solidFill>
                <a:effectLst/>
              </a:rPr>
              <a:t>override</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A3E9D"/>
                </a:solidFill>
                <a:effectLst/>
              </a:rPr>
              <a:t>class</a:t>
            </a:r>
            <a:r>
              <a:rPr lang="en-US" altLang="zh-CN" sz="1400" b="0" dirty="0">
                <a:solidFill>
                  <a:srgbClr val="333333"/>
                </a:solidFill>
                <a:effectLst/>
              </a:rPr>
              <a:t> </a:t>
            </a:r>
            <a:r>
              <a:rPr lang="en-US" altLang="zh-CN" sz="1400" b="1" dirty="0" err="1">
                <a:solidFill>
                  <a:srgbClr val="7A3E9D"/>
                </a:solidFill>
                <a:effectLst/>
              </a:rPr>
              <a:t>TurnRightCommand</a:t>
            </a:r>
            <a:r>
              <a:rPr lang="en-US" altLang="zh-CN" sz="1400" b="0" dirty="0">
                <a:solidFill>
                  <a:srgbClr val="333333"/>
                </a:solidFill>
                <a:effectLst/>
              </a:rPr>
              <a:t> </a:t>
            </a:r>
            <a:r>
              <a:rPr lang="en-US" altLang="zh-CN" sz="1400" b="0" dirty="0">
                <a:solidFill>
                  <a:srgbClr val="7A3E9D"/>
                </a:solidFill>
                <a:effectLst/>
              </a:rPr>
              <a:t>final</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A3E9D"/>
                </a:solidFill>
                <a:effectLst/>
              </a:rPr>
              <a:t>public</a:t>
            </a:r>
            <a:r>
              <a:rPr lang="en-US" altLang="zh-CN" sz="1400" b="0" dirty="0">
                <a:solidFill>
                  <a:srgbClr val="333333"/>
                </a:solidFill>
                <a:effectLst/>
              </a:rPr>
              <a:t> </a:t>
            </a:r>
            <a:r>
              <a:rPr lang="en-US" altLang="zh-CN" sz="1400" b="1" dirty="0" err="1">
                <a:solidFill>
                  <a:srgbClr val="7A3E9D"/>
                </a:solidFill>
                <a:effectLst/>
              </a:rPr>
              <a:t>ICommand</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A3E9D"/>
                </a:solidFill>
                <a:effectLst/>
              </a:rPr>
              <a:t>public</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A3E9D"/>
                </a:solidFill>
                <a:effectLst/>
              </a:rPr>
              <a:t>void</a:t>
            </a:r>
            <a:r>
              <a:rPr lang="en-US" altLang="zh-CN" sz="1400" b="0" dirty="0">
                <a:solidFill>
                  <a:srgbClr val="333333"/>
                </a:solidFill>
                <a:effectLst/>
              </a:rPr>
              <a:t> </a:t>
            </a:r>
            <a:r>
              <a:rPr lang="en-US" altLang="zh-CN" sz="1400" b="1" dirty="0" err="1">
                <a:solidFill>
                  <a:srgbClr val="AA3731"/>
                </a:solidFill>
                <a:effectLst/>
              </a:rPr>
              <a:t>DoOperate</a:t>
            </a:r>
            <a:r>
              <a:rPr lang="en-US" altLang="zh-CN" sz="1400" b="0" dirty="0">
                <a:solidFill>
                  <a:srgbClr val="777777"/>
                </a:solidFill>
                <a:effectLst/>
              </a:rPr>
              <a:t>(</a:t>
            </a:r>
            <a:r>
              <a:rPr lang="en-US" altLang="zh-CN" sz="1400" b="1" dirty="0" err="1">
                <a:solidFill>
                  <a:srgbClr val="7A3E9D"/>
                </a:solidFill>
                <a:effectLst/>
              </a:rPr>
              <a:t>ExecutorImpl</a:t>
            </a:r>
            <a:r>
              <a:rPr lang="en-US" altLang="zh-CN" sz="1400" b="0" dirty="0">
                <a:solidFill>
                  <a:srgbClr val="4B69C6"/>
                </a:solidFill>
                <a:effectLst/>
              </a:rPr>
              <a:t>&amp;</a:t>
            </a:r>
            <a:r>
              <a:rPr lang="en-US" altLang="zh-CN" sz="1400" b="0" dirty="0">
                <a:solidFill>
                  <a:srgbClr val="333333"/>
                </a:solidFill>
                <a:effectLst/>
              </a:rPr>
              <a:t> </a:t>
            </a:r>
            <a:r>
              <a:rPr lang="en-US" altLang="zh-CN" sz="1400" b="0" dirty="0">
                <a:solidFill>
                  <a:srgbClr val="7A3E9D"/>
                </a:solidFill>
                <a:effectLst/>
              </a:rPr>
              <a:t>executor</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333333"/>
                </a:solidFill>
                <a:effectLst/>
              </a:rPr>
              <a:t> </a:t>
            </a:r>
            <a:r>
              <a:rPr lang="en-US" altLang="zh-CN" sz="1400" b="0" dirty="0">
                <a:solidFill>
                  <a:srgbClr val="4B69C6"/>
                </a:solidFill>
                <a:effectLst/>
              </a:rPr>
              <a:t>override</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A3E9D"/>
                </a:solidFill>
                <a:effectLst/>
              </a:rPr>
              <a:t>class</a:t>
            </a:r>
            <a:r>
              <a:rPr lang="en-US" altLang="zh-CN" sz="1400" b="0" dirty="0">
                <a:solidFill>
                  <a:srgbClr val="333333"/>
                </a:solidFill>
                <a:effectLst/>
              </a:rPr>
              <a:t> </a:t>
            </a:r>
            <a:r>
              <a:rPr lang="en-US" altLang="zh-CN" sz="1400" b="1" dirty="0" err="1">
                <a:solidFill>
                  <a:srgbClr val="7A3E9D"/>
                </a:solidFill>
                <a:effectLst/>
              </a:rPr>
              <a:t>FastCommand</a:t>
            </a:r>
            <a:r>
              <a:rPr lang="en-US" altLang="zh-CN" sz="1400" b="0" dirty="0">
                <a:solidFill>
                  <a:srgbClr val="333333"/>
                </a:solidFill>
                <a:effectLst/>
              </a:rPr>
              <a:t> </a:t>
            </a:r>
            <a:r>
              <a:rPr lang="en-US" altLang="zh-CN" sz="1400" b="0" dirty="0">
                <a:solidFill>
                  <a:srgbClr val="7A3E9D"/>
                </a:solidFill>
                <a:effectLst/>
              </a:rPr>
              <a:t>final</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A3E9D"/>
                </a:solidFill>
                <a:effectLst/>
              </a:rPr>
              <a:t>public</a:t>
            </a:r>
            <a:r>
              <a:rPr lang="en-US" altLang="zh-CN" sz="1400" b="0" dirty="0">
                <a:solidFill>
                  <a:srgbClr val="333333"/>
                </a:solidFill>
                <a:effectLst/>
              </a:rPr>
              <a:t> </a:t>
            </a:r>
            <a:r>
              <a:rPr lang="en-US" altLang="zh-CN" sz="1400" b="1" dirty="0" err="1">
                <a:solidFill>
                  <a:srgbClr val="7A3E9D"/>
                </a:solidFill>
                <a:effectLst/>
              </a:rPr>
              <a:t>ICommand</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A3E9D"/>
                </a:solidFill>
                <a:effectLst/>
              </a:rPr>
              <a:t>public</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A3E9D"/>
                </a:solidFill>
                <a:effectLst/>
              </a:rPr>
              <a:t>void</a:t>
            </a:r>
            <a:r>
              <a:rPr lang="en-US" altLang="zh-CN" sz="1400" b="0" dirty="0">
                <a:solidFill>
                  <a:srgbClr val="333333"/>
                </a:solidFill>
                <a:effectLst/>
              </a:rPr>
              <a:t> </a:t>
            </a:r>
            <a:r>
              <a:rPr lang="en-US" altLang="zh-CN" sz="1400" b="1" dirty="0" err="1">
                <a:solidFill>
                  <a:srgbClr val="AA3731"/>
                </a:solidFill>
                <a:effectLst/>
              </a:rPr>
              <a:t>DoOperate</a:t>
            </a:r>
            <a:r>
              <a:rPr lang="en-US" altLang="zh-CN" sz="1400" b="0" dirty="0">
                <a:solidFill>
                  <a:srgbClr val="777777"/>
                </a:solidFill>
                <a:effectLst/>
              </a:rPr>
              <a:t>(</a:t>
            </a:r>
            <a:r>
              <a:rPr lang="en-US" altLang="zh-CN" sz="1400" b="1" dirty="0" err="1">
                <a:solidFill>
                  <a:srgbClr val="7A3E9D"/>
                </a:solidFill>
                <a:effectLst/>
              </a:rPr>
              <a:t>ExecutorImpl</a:t>
            </a:r>
            <a:r>
              <a:rPr lang="en-US" altLang="zh-CN" sz="1400" b="0" dirty="0">
                <a:solidFill>
                  <a:srgbClr val="4B69C6"/>
                </a:solidFill>
                <a:effectLst/>
              </a:rPr>
              <a:t>&amp;</a:t>
            </a:r>
            <a:r>
              <a:rPr lang="en-US" altLang="zh-CN" sz="1400" b="0" dirty="0">
                <a:solidFill>
                  <a:srgbClr val="333333"/>
                </a:solidFill>
                <a:effectLst/>
              </a:rPr>
              <a:t> </a:t>
            </a:r>
            <a:r>
              <a:rPr lang="en-US" altLang="zh-CN" sz="1400" b="0" dirty="0">
                <a:solidFill>
                  <a:srgbClr val="7A3E9D"/>
                </a:solidFill>
                <a:effectLst/>
              </a:rPr>
              <a:t>executor</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333333"/>
                </a:solidFill>
                <a:effectLst/>
              </a:rPr>
              <a:t> </a:t>
            </a:r>
            <a:r>
              <a:rPr lang="en-US" altLang="zh-CN" sz="1400" b="0" dirty="0">
                <a:solidFill>
                  <a:srgbClr val="4B69C6"/>
                </a:solidFill>
                <a:effectLst/>
              </a:rPr>
              <a:t>override</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A3E9D"/>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p:txBody>
      </p:sp>
      <p:cxnSp>
        <p:nvCxnSpPr>
          <p:cNvPr id="11" name="直接连接符 74">
            <a:extLst>
              <a:ext uri="{FF2B5EF4-FFF2-40B4-BE49-F238E27FC236}">
                <a16:creationId xmlns:a16="http://schemas.microsoft.com/office/drawing/2014/main" id="{545D286A-E34B-46D5-A3AB-19D928A00C76}"/>
              </a:ext>
            </a:extLst>
          </p:cNvPr>
          <p:cNvCxnSpPr>
            <a:cxnSpLocks/>
          </p:cNvCxnSpPr>
          <p:nvPr/>
        </p:nvCxnSpPr>
        <p:spPr bwMode="auto">
          <a:xfrm>
            <a:off x="6032764" y="856849"/>
            <a:ext cx="0" cy="5262979"/>
          </a:xfrm>
          <a:prstGeom prst="line">
            <a:avLst/>
          </a:prstGeom>
          <a:ln>
            <a:solidFill>
              <a:srgbClr val="C00000"/>
            </a:solidFill>
            <a:prstDash val="lg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71466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31838" y="260060"/>
            <a:ext cx="10728325" cy="485982"/>
          </a:xfrm>
        </p:spPr>
        <p:txBody>
          <a:bodyPr/>
          <a:lstStyle/>
          <a:p>
            <a:r>
              <a:rPr lang="zh-CN" altLang="en-US" dirty="0"/>
              <a:t>面向对象编程：修改依赖方法访问权限</a:t>
            </a:r>
          </a:p>
        </p:txBody>
      </p:sp>
      <p:sp>
        <p:nvSpPr>
          <p:cNvPr id="2" name="文本占位符 1">
            <a:extLst>
              <a:ext uri="{FF2B5EF4-FFF2-40B4-BE49-F238E27FC236}">
                <a16:creationId xmlns:a16="http://schemas.microsoft.com/office/drawing/2014/main" id="{4A68D8A8-A9CE-426F-B577-99A23E507AE4}"/>
              </a:ext>
            </a:extLst>
          </p:cNvPr>
          <p:cNvSpPr>
            <a:spLocks noGrp="1"/>
          </p:cNvSpPr>
          <p:nvPr>
            <p:ph type="body" sz="quarter" idx="10"/>
          </p:nvPr>
        </p:nvSpPr>
        <p:spPr>
          <a:xfrm>
            <a:off x="731837" y="827710"/>
            <a:ext cx="10728326" cy="4879805"/>
          </a:xfrm>
        </p:spPr>
        <p:txBody>
          <a:bodyPr/>
          <a:lstStyle/>
          <a:p>
            <a:pPr marL="0" indent="0">
              <a:buNone/>
            </a:pPr>
            <a:r>
              <a:rPr lang="en-US" altLang="zh-CN" dirty="0"/>
              <a:t>ExecutorImpl.hpp</a:t>
            </a:r>
            <a:endParaRPr lang="zh-CN" altLang="en-US" dirty="0"/>
          </a:p>
        </p:txBody>
      </p:sp>
      <p:sp>
        <p:nvSpPr>
          <p:cNvPr id="6" name="文本框 5">
            <a:extLst>
              <a:ext uri="{FF2B5EF4-FFF2-40B4-BE49-F238E27FC236}">
                <a16:creationId xmlns:a16="http://schemas.microsoft.com/office/drawing/2014/main" id="{7D66F605-8B28-4377-8541-D96DA0CD9F3C}"/>
              </a:ext>
            </a:extLst>
          </p:cNvPr>
          <p:cNvSpPr txBox="1"/>
          <p:nvPr/>
        </p:nvSpPr>
        <p:spPr>
          <a:xfrm>
            <a:off x="656538" y="1512909"/>
            <a:ext cx="5166187" cy="4770537"/>
          </a:xfrm>
          <a:prstGeom prst="rect">
            <a:avLst/>
          </a:prstGeom>
          <a:solidFill>
            <a:schemeClr val="bg1">
              <a:lumMod val="85000"/>
            </a:schemeClr>
          </a:solidFill>
        </p:spPr>
        <p:txBody>
          <a:bodyPr wrap="square">
            <a:spAutoFit/>
          </a:bodyPr>
          <a:lstStyle/>
          <a:p>
            <a:r>
              <a:rPr lang="en-US" altLang="zh-CN" sz="1600" b="0" dirty="0">
                <a:solidFill>
                  <a:srgbClr val="777777"/>
                </a:solidFill>
                <a:effectLst/>
              </a:rPr>
              <a:t>#</a:t>
            </a:r>
            <a:r>
              <a:rPr lang="en-US" altLang="zh-CN" sz="1600" b="0" dirty="0">
                <a:solidFill>
                  <a:srgbClr val="4B69C6"/>
                </a:solidFill>
                <a:effectLst/>
              </a:rPr>
              <a:t>pragma</a:t>
            </a:r>
            <a:r>
              <a:rPr lang="en-US" altLang="zh-CN" sz="1600" b="0" dirty="0">
                <a:solidFill>
                  <a:srgbClr val="333333"/>
                </a:solidFill>
                <a:effectLst/>
              </a:rPr>
              <a:t> once</a:t>
            </a:r>
            <a:br>
              <a:rPr lang="en-US" altLang="zh-CN" sz="1600" b="0" dirty="0">
                <a:solidFill>
                  <a:srgbClr val="333333"/>
                </a:solidFill>
                <a:effectLst/>
              </a:rPr>
            </a:br>
            <a:r>
              <a:rPr lang="en-US" altLang="zh-CN" sz="1600" b="0" dirty="0">
                <a:solidFill>
                  <a:srgbClr val="777777"/>
                </a:solidFill>
                <a:effectLst/>
              </a:rPr>
              <a:t>#</a:t>
            </a:r>
            <a:r>
              <a:rPr lang="en-US" altLang="zh-CN" sz="1600" b="0" dirty="0">
                <a:solidFill>
                  <a:srgbClr val="4B69C6"/>
                </a:solidFill>
                <a:effectLst/>
              </a:rPr>
              <a:t>include</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Executor.hpp</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7A3E9D"/>
                </a:solidFill>
                <a:effectLst/>
              </a:rPr>
              <a:t>namespace</a:t>
            </a:r>
            <a:r>
              <a:rPr lang="en-US" altLang="zh-CN" sz="1600" b="0" dirty="0">
                <a:solidFill>
                  <a:srgbClr val="333333"/>
                </a:solidFill>
                <a:effectLst/>
              </a:rPr>
              <a:t> </a:t>
            </a:r>
            <a:r>
              <a:rPr lang="en-US" altLang="zh-CN" sz="1600" b="1" dirty="0" err="1">
                <a:solidFill>
                  <a:srgbClr val="7A3E9D"/>
                </a:solidFill>
                <a:effectLst/>
              </a:rPr>
              <a:t>adas</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A3E9D"/>
                </a:solidFill>
                <a:effectLst/>
              </a:rPr>
              <a:t>class</a:t>
            </a:r>
            <a:r>
              <a:rPr lang="en-US" altLang="zh-CN" sz="1600" b="0" dirty="0">
                <a:solidFill>
                  <a:srgbClr val="333333"/>
                </a:solidFill>
                <a:effectLst/>
              </a:rPr>
              <a:t> </a:t>
            </a:r>
            <a:r>
              <a:rPr lang="en-US" altLang="zh-CN" sz="1600" b="1" dirty="0" err="1">
                <a:solidFill>
                  <a:srgbClr val="7A3E9D"/>
                </a:solidFill>
                <a:effectLst/>
              </a:rPr>
              <a:t>ExecutorImpl</a:t>
            </a:r>
            <a:r>
              <a:rPr lang="en-US" altLang="zh-CN" sz="1600" b="0" dirty="0">
                <a:solidFill>
                  <a:srgbClr val="333333"/>
                </a:solidFill>
                <a:effectLst/>
              </a:rPr>
              <a:t> </a:t>
            </a:r>
            <a:r>
              <a:rPr lang="en-US" altLang="zh-CN" sz="1600" b="0" dirty="0">
                <a:solidFill>
                  <a:srgbClr val="7A3E9D"/>
                </a:solidFill>
                <a:effectLst/>
              </a:rPr>
              <a:t>final</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A3E9D"/>
                </a:solidFill>
                <a:effectLst/>
              </a:rPr>
              <a:t>public</a:t>
            </a:r>
            <a:r>
              <a:rPr lang="en-US" altLang="zh-CN" sz="1600" b="0" dirty="0">
                <a:solidFill>
                  <a:srgbClr val="333333"/>
                </a:solidFill>
                <a:effectLst/>
              </a:rPr>
              <a:t> </a:t>
            </a:r>
            <a:r>
              <a:rPr lang="en-US" altLang="zh-CN" sz="1600" b="1" dirty="0">
                <a:solidFill>
                  <a:srgbClr val="7A3E9D"/>
                </a:solidFill>
                <a:effectLst/>
              </a:rPr>
              <a:t>Executor</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a:t>
            </a:r>
            <a:br>
              <a:rPr lang="en-US" altLang="zh-CN" sz="1600" b="0" dirty="0">
                <a:solidFill>
                  <a:srgbClr val="333333"/>
                </a:solidFill>
                <a:effectLst/>
              </a:rPr>
            </a:br>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void</a:t>
            </a:r>
            <a:r>
              <a:rPr lang="en-US" altLang="zh-CN" sz="1600" b="0" dirty="0">
                <a:solidFill>
                  <a:srgbClr val="333333"/>
                </a:solidFill>
                <a:effectLst/>
              </a:rPr>
              <a:t> </a:t>
            </a:r>
            <a:r>
              <a:rPr lang="en-US" altLang="zh-CN" sz="1600" b="1" dirty="0">
                <a:solidFill>
                  <a:srgbClr val="AA3731"/>
                </a:solidFill>
                <a:effectLst/>
              </a:rPr>
              <a:t>Move</a:t>
            </a:r>
            <a:r>
              <a:rPr lang="en-US" altLang="zh-CN" sz="1600" b="0" dirty="0">
                <a:solidFill>
                  <a:srgbClr val="777777"/>
                </a:solidFill>
                <a:effectLst/>
              </a:rPr>
              <a:t>(</a:t>
            </a:r>
            <a:r>
              <a:rPr lang="en-US" altLang="zh-CN" sz="1600" b="0" dirty="0">
                <a:solidFill>
                  <a:srgbClr val="7A3E9D"/>
                </a:solidFill>
                <a:effectLst/>
              </a:rPr>
              <a:t>void</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void</a:t>
            </a:r>
            <a:r>
              <a:rPr lang="en-US" altLang="zh-CN" sz="1600" b="0" dirty="0">
                <a:solidFill>
                  <a:srgbClr val="333333"/>
                </a:solidFill>
                <a:effectLst/>
              </a:rPr>
              <a:t> </a:t>
            </a:r>
            <a:r>
              <a:rPr lang="en-US" altLang="zh-CN" sz="1600" b="1" dirty="0" err="1">
                <a:solidFill>
                  <a:srgbClr val="AA3731"/>
                </a:solidFill>
                <a:effectLst/>
              </a:rPr>
              <a:t>TurnLeft</a:t>
            </a:r>
            <a:r>
              <a:rPr lang="en-US" altLang="zh-CN" sz="1600" b="0" dirty="0">
                <a:solidFill>
                  <a:srgbClr val="777777"/>
                </a:solidFill>
                <a:effectLst/>
              </a:rPr>
              <a:t>(</a:t>
            </a:r>
            <a:r>
              <a:rPr lang="en-US" altLang="zh-CN" sz="1600" b="0" dirty="0">
                <a:solidFill>
                  <a:srgbClr val="7A3E9D"/>
                </a:solidFill>
                <a:effectLst/>
              </a:rPr>
              <a:t>void</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void</a:t>
            </a:r>
            <a:r>
              <a:rPr lang="en-US" altLang="zh-CN" sz="1600" b="0" dirty="0">
                <a:solidFill>
                  <a:srgbClr val="333333"/>
                </a:solidFill>
                <a:effectLst/>
              </a:rPr>
              <a:t> </a:t>
            </a:r>
            <a:r>
              <a:rPr lang="en-US" altLang="zh-CN" sz="1600" b="1" dirty="0" err="1">
                <a:solidFill>
                  <a:srgbClr val="AA3731"/>
                </a:solidFill>
                <a:effectLst/>
              </a:rPr>
              <a:t>TurnRight</a:t>
            </a:r>
            <a:r>
              <a:rPr lang="en-US" altLang="zh-CN" sz="1600" b="0" dirty="0">
                <a:solidFill>
                  <a:srgbClr val="777777"/>
                </a:solidFill>
                <a:effectLst/>
              </a:rPr>
              <a:t>(</a:t>
            </a:r>
            <a:r>
              <a:rPr lang="en-US" altLang="zh-CN" sz="1600" b="0" dirty="0">
                <a:solidFill>
                  <a:srgbClr val="7A3E9D"/>
                </a:solidFill>
                <a:effectLst/>
              </a:rPr>
              <a:t>void</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void</a:t>
            </a:r>
            <a:r>
              <a:rPr lang="en-US" altLang="zh-CN" sz="1600" b="0" dirty="0">
                <a:solidFill>
                  <a:srgbClr val="333333"/>
                </a:solidFill>
                <a:effectLst/>
              </a:rPr>
              <a:t> </a:t>
            </a:r>
            <a:r>
              <a:rPr lang="en-US" altLang="zh-CN" sz="1600" b="1" dirty="0">
                <a:solidFill>
                  <a:srgbClr val="AA3731"/>
                </a:solidFill>
                <a:effectLst/>
              </a:rPr>
              <a:t>Fast</a:t>
            </a:r>
            <a:r>
              <a:rPr lang="en-US" altLang="zh-CN" sz="1600" b="0" dirty="0">
                <a:solidFill>
                  <a:srgbClr val="777777"/>
                </a:solidFill>
                <a:effectLst/>
              </a:rPr>
              <a:t>(</a:t>
            </a:r>
            <a:r>
              <a:rPr lang="en-US" altLang="zh-CN" sz="1600" b="0" dirty="0">
                <a:solidFill>
                  <a:srgbClr val="7A3E9D"/>
                </a:solidFill>
                <a:effectLst/>
              </a:rPr>
              <a:t>void</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777777"/>
                </a:solidFill>
                <a:effectLst/>
              </a:rPr>
              <a:t>;</a:t>
            </a:r>
            <a:br>
              <a:rPr lang="en-US" altLang="zh-CN" sz="1600" b="0" dirty="0">
                <a:solidFill>
                  <a:srgbClr val="333333"/>
                </a:solidFill>
                <a:effectLst/>
              </a:rPr>
            </a:br>
            <a:r>
              <a:rPr lang="en-US" altLang="zh-CN" sz="1600" b="0" dirty="0">
                <a:solidFill>
                  <a:srgbClr val="333333"/>
                </a:solidFill>
                <a:effectLst/>
              </a:rPr>
              <a:t>    </a:t>
            </a:r>
            <a:r>
              <a:rPr lang="en-US" altLang="zh-CN" sz="1600" b="0" dirty="0">
                <a:solidFill>
                  <a:srgbClr val="7A3E9D"/>
                </a:solidFill>
                <a:effectLst/>
              </a:rPr>
              <a:t>bool</a:t>
            </a:r>
            <a:r>
              <a:rPr lang="en-US" altLang="zh-CN" sz="1600" b="0" dirty="0">
                <a:solidFill>
                  <a:srgbClr val="333333"/>
                </a:solidFill>
                <a:effectLst/>
              </a:rPr>
              <a:t> </a:t>
            </a:r>
            <a:r>
              <a:rPr lang="en-US" altLang="zh-CN" sz="1600" b="1" dirty="0" err="1">
                <a:solidFill>
                  <a:srgbClr val="AA3731"/>
                </a:solidFill>
                <a:effectLst/>
              </a:rPr>
              <a:t>IsFast</a:t>
            </a:r>
            <a:r>
              <a:rPr lang="en-US" altLang="zh-CN" sz="1600" b="0" dirty="0">
                <a:solidFill>
                  <a:srgbClr val="777777"/>
                </a:solidFill>
                <a:effectLst/>
              </a:rPr>
              <a:t>(</a:t>
            </a:r>
            <a:r>
              <a:rPr lang="en-US" altLang="zh-CN" sz="1600" b="0" dirty="0">
                <a:solidFill>
                  <a:srgbClr val="7A3E9D"/>
                </a:solidFill>
                <a:effectLst/>
              </a:rPr>
              <a:t>void</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777777"/>
                </a:solidFill>
                <a:effectLst/>
              </a:rPr>
              <a:t>;</a:t>
            </a:r>
            <a:br>
              <a:rPr lang="en-US" altLang="zh-CN" sz="1600" b="0" dirty="0">
                <a:solidFill>
                  <a:srgbClr val="333333"/>
                </a:solidFill>
                <a:effectLst/>
              </a:rPr>
            </a:br>
            <a:r>
              <a:rPr lang="en-US" altLang="zh-CN" sz="1600" b="0" dirty="0">
                <a:solidFill>
                  <a:srgbClr val="7A3E9D"/>
                </a:solidFill>
                <a:effectLst/>
              </a:rPr>
              <a:t>private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a:solidFill>
                  <a:srgbClr val="7A3E9D"/>
                </a:solidFill>
                <a:effectLst/>
              </a:rPr>
              <a:t>Pose</a:t>
            </a:r>
            <a:r>
              <a:rPr lang="en-US" altLang="zh-CN" sz="1600" b="0" dirty="0">
                <a:solidFill>
                  <a:srgbClr val="333333"/>
                </a:solidFill>
                <a:effectLst/>
              </a:rPr>
              <a:t> </a:t>
            </a:r>
            <a:r>
              <a:rPr lang="en-US" altLang="zh-CN" sz="1600" b="0" dirty="0" err="1">
                <a:solidFill>
                  <a:srgbClr val="7A3E9D"/>
                </a:solidFill>
                <a:effectLst/>
              </a:rPr>
              <a:t>pose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bool</a:t>
            </a:r>
            <a:r>
              <a:rPr lang="en-US" altLang="zh-CN" sz="1600" b="0" dirty="0">
                <a:solidFill>
                  <a:srgbClr val="333333"/>
                </a:solidFill>
                <a:effectLst/>
              </a:rPr>
              <a:t> </a:t>
            </a:r>
            <a:r>
              <a:rPr lang="en-US" altLang="zh-CN" sz="1600" b="0" dirty="0">
                <a:solidFill>
                  <a:srgbClr val="7A3E9D"/>
                </a:solidFill>
                <a:effectLst/>
              </a:rPr>
              <a:t>fast</a:t>
            </a:r>
            <a:r>
              <a:rPr lang="en-US" altLang="zh-CN" sz="1600" b="0" dirty="0">
                <a:solidFill>
                  <a:srgbClr val="777777"/>
                </a:solidFill>
                <a:effectLst/>
              </a:rPr>
              <a:t>{</a:t>
            </a:r>
            <a:r>
              <a:rPr lang="en-US" altLang="zh-CN" sz="1600" b="0" dirty="0">
                <a:solidFill>
                  <a:srgbClr val="9C5D27"/>
                </a:solidFill>
                <a:effectLst/>
              </a:rPr>
              <a:t>false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r>
              <a:rPr lang="en-US" altLang="zh-CN" sz="1600" b="0" i="1" dirty="0">
                <a:solidFill>
                  <a:srgbClr val="AAAAAA"/>
                </a:solidFill>
                <a:effectLst/>
              </a:rPr>
              <a:t>  // namespace </a:t>
            </a:r>
            <a:r>
              <a:rPr lang="en-US" altLang="zh-CN" sz="1600" b="0" i="1" dirty="0" err="1">
                <a:solidFill>
                  <a:srgbClr val="AAAAAA"/>
                </a:solidFill>
                <a:effectLst/>
              </a:rPr>
              <a:t>adas</a:t>
            </a:r>
            <a:endParaRPr lang="en-US" altLang="zh-CN" sz="1600" b="0" dirty="0">
              <a:solidFill>
                <a:srgbClr val="333333"/>
              </a:solidFill>
              <a:effectLst/>
            </a:endParaRPr>
          </a:p>
        </p:txBody>
      </p:sp>
      <p:sp>
        <p:nvSpPr>
          <p:cNvPr id="8" name="文本框 7">
            <a:extLst>
              <a:ext uri="{FF2B5EF4-FFF2-40B4-BE49-F238E27FC236}">
                <a16:creationId xmlns:a16="http://schemas.microsoft.com/office/drawing/2014/main" id="{6147FBE9-D716-4891-965C-15F59586B6CA}"/>
              </a:ext>
            </a:extLst>
          </p:cNvPr>
          <p:cNvSpPr txBox="1"/>
          <p:nvPr/>
        </p:nvSpPr>
        <p:spPr>
          <a:xfrm>
            <a:off x="6096000" y="967756"/>
            <a:ext cx="2382383" cy="430887"/>
          </a:xfrm>
          <a:prstGeom prst="rect">
            <a:avLst/>
          </a:prstGeom>
          <a:noFill/>
        </p:spPr>
        <p:txBody>
          <a:bodyPr wrap="none" rtlCol="0">
            <a:spAutoFit/>
          </a:bodyPr>
          <a:lstStyle/>
          <a:p>
            <a:r>
              <a:rPr lang="en-US" altLang="zh-CN" sz="2200" dirty="0"/>
              <a:t>ExecutorImpl.cpp</a:t>
            </a:r>
            <a:endParaRPr lang="zh-CN" altLang="en-US" sz="2200" dirty="0"/>
          </a:p>
        </p:txBody>
      </p:sp>
      <p:sp>
        <p:nvSpPr>
          <p:cNvPr id="10" name="文本框 9">
            <a:extLst>
              <a:ext uri="{FF2B5EF4-FFF2-40B4-BE49-F238E27FC236}">
                <a16:creationId xmlns:a16="http://schemas.microsoft.com/office/drawing/2014/main" id="{19248DB7-C16C-476B-9A75-7228D58EB4F3}"/>
              </a:ext>
            </a:extLst>
          </p:cNvPr>
          <p:cNvSpPr txBox="1"/>
          <p:nvPr/>
        </p:nvSpPr>
        <p:spPr>
          <a:xfrm>
            <a:off x="6096001" y="1794248"/>
            <a:ext cx="5665076" cy="830997"/>
          </a:xfrm>
          <a:prstGeom prst="rect">
            <a:avLst/>
          </a:prstGeom>
          <a:solidFill>
            <a:schemeClr val="bg1">
              <a:lumMod val="85000"/>
            </a:schemeClr>
          </a:solidFill>
        </p:spPr>
        <p:txBody>
          <a:bodyPr wrap="square">
            <a:spAutoFit/>
          </a:bodyPr>
          <a:lstStyle/>
          <a:p>
            <a:r>
              <a:rPr lang="en-US" altLang="zh-CN" sz="1600" b="0" dirty="0">
                <a:solidFill>
                  <a:srgbClr val="333333"/>
                </a:solidFill>
                <a:effectLst/>
              </a:rPr>
              <a:t>...</a:t>
            </a:r>
          </a:p>
          <a:p>
            <a:r>
              <a:rPr lang="en-US" altLang="zh-CN" sz="1600" b="0" dirty="0">
                <a:solidFill>
                  <a:srgbClr val="777777"/>
                </a:solidFill>
                <a:effectLst/>
              </a:rPr>
              <a:t>#</a:t>
            </a:r>
            <a:r>
              <a:rPr lang="en-US" altLang="zh-CN" sz="1600" b="0" dirty="0">
                <a:solidFill>
                  <a:srgbClr val="4B69C6"/>
                </a:solidFill>
                <a:effectLst/>
              </a:rPr>
              <a:t>include</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Command.hpp</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a:t>
            </a:r>
          </a:p>
        </p:txBody>
      </p:sp>
      <p:cxnSp>
        <p:nvCxnSpPr>
          <p:cNvPr id="11" name="直接连接符 74">
            <a:extLst>
              <a:ext uri="{FF2B5EF4-FFF2-40B4-BE49-F238E27FC236}">
                <a16:creationId xmlns:a16="http://schemas.microsoft.com/office/drawing/2014/main" id="{545D286A-E34B-46D5-A3AB-19D928A00C76}"/>
              </a:ext>
            </a:extLst>
          </p:cNvPr>
          <p:cNvCxnSpPr>
            <a:cxnSpLocks/>
          </p:cNvCxnSpPr>
          <p:nvPr/>
        </p:nvCxnSpPr>
        <p:spPr bwMode="auto">
          <a:xfrm>
            <a:off x="5913817" y="840191"/>
            <a:ext cx="0" cy="5526742"/>
          </a:xfrm>
          <a:prstGeom prst="line">
            <a:avLst/>
          </a:prstGeom>
          <a:ln>
            <a:solidFill>
              <a:srgbClr val="C00000"/>
            </a:solidFill>
            <a:prstDash val="lgDash"/>
          </a:ln>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999CF56C-7219-4150-A17F-9ED74B64FCDB}"/>
              </a:ext>
            </a:extLst>
          </p:cNvPr>
          <p:cNvSpPr txBox="1"/>
          <p:nvPr/>
        </p:nvSpPr>
        <p:spPr>
          <a:xfrm>
            <a:off x="6096000" y="3183747"/>
            <a:ext cx="3480440" cy="369332"/>
          </a:xfrm>
          <a:prstGeom prst="rect">
            <a:avLst/>
          </a:prstGeom>
          <a:noFill/>
        </p:spPr>
        <p:txBody>
          <a:bodyPr wrap="none" rtlCol="0">
            <a:spAutoFit/>
          </a:bodyPr>
          <a:lstStyle/>
          <a:p>
            <a:r>
              <a:rPr lang="zh-CN" altLang="en-US" dirty="0">
                <a:latin typeface="+mn-ea"/>
              </a:rPr>
              <a:t>编译运行验证后，代码及时入库</a:t>
            </a:r>
            <a:endParaRPr lang="zh-CN" altLang="en-US" sz="1400" dirty="0">
              <a:latin typeface="+mn-ea"/>
            </a:endParaRPr>
          </a:p>
        </p:txBody>
      </p:sp>
      <p:sp>
        <p:nvSpPr>
          <p:cNvPr id="13" name="圆角矩形 13">
            <a:extLst>
              <a:ext uri="{FF2B5EF4-FFF2-40B4-BE49-F238E27FC236}">
                <a16:creationId xmlns:a16="http://schemas.microsoft.com/office/drawing/2014/main" id="{47866747-8218-4C38-AA4E-1B107299D222}"/>
              </a:ext>
            </a:extLst>
          </p:cNvPr>
          <p:cNvSpPr/>
          <p:nvPr/>
        </p:nvSpPr>
        <p:spPr bwMode="auto">
          <a:xfrm>
            <a:off x="656538" y="3457168"/>
            <a:ext cx="867462" cy="369332"/>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Tree>
    <p:extLst>
      <p:ext uri="{BB962C8B-B14F-4D97-AF65-F5344CB8AC3E}">
        <p14:creationId xmlns:p14="http://schemas.microsoft.com/office/powerpoint/2010/main" val="410638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面向对象编程：代码问题分析</a:t>
            </a:r>
          </a:p>
        </p:txBody>
      </p:sp>
      <p:sp>
        <p:nvSpPr>
          <p:cNvPr id="2" name="文本占位符 1">
            <a:extLst>
              <a:ext uri="{FF2B5EF4-FFF2-40B4-BE49-F238E27FC236}">
                <a16:creationId xmlns:a16="http://schemas.microsoft.com/office/drawing/2014/main" id="{122E5F42-D7FF-47D1-966D-75C276A0EB31}"/>
              </a:ext>
            </a:extLst>
          </p:cNvPr>
          <p:cNvSpPr>
            <a:spLocks noGrp="1"/>
          </p:cNvSpPr>
          <p:nvPr>
            <p:ph type="body" sz="quarter" idx="10"/>
          </p:nvPr>
        </p:nvSpPr>
        <p:spPr>
          <a:xfrm>
            <a:off x="704050" y="5701625"/>
            <a:ext cx="10711362" cy="637509"/>
          </a:xfrm>
        </p:spPr>
        <p:txBody>
          <a:bodyPr/>
          <a:lstStyle/>
          <a:p>
            <a:pPr marL="0" indent="0">
              <a:lnSpc>
                <a:spcPct val="150000"/>
              </a:lnSpc>
              <a:buNone/>
            </a:pPr>
            <a:r>
              <a:rPr lang="en-US" altLang="zh-CN" dirty="0">
                <a:solidFill>
                  <a:srgbClr val="C00000"/>
                </a:solidFill>
                <a:latin typeface="方正兰亭黑简体" panose="02000000000000000000" pitchFamily="2" charset="-122"/>
                <a:ea typeface="方正兰亭黑简体" panose="02000000000000000000" pitchFamily="2" charset="-122"/>
              </a:rPr>
              <a:t>Command </a:t>
            </a:r>
            <a:r>
              <a:rPr lang="en-US" altLang="zh-CN" dirty="0">
                <a:solidFill>
                  <a:srgbClr val="C00000"/>
                </a:solidFill>
                <a:latin typeface="方正兰亭黑简体" panose="02000000000000000000" pitchFamily="2" charset="-122"/>
                <a:ea typeface="方正兰亭黑简体" panose="02000000000000000000" pitchFamily="2" charset="-122"/>
                <a:sym typeface="Wingdings" panose="05000000000000000000" pitchFamily="2" charset="2"/>
              </a:rPr>
              <a:t>&lt;-</a:t>
            </a:r>
            <a:r>
              <a:rPr lang="en-US" altLang="zh-CN" dirty="0">
                <a:solidFill>
                  <a:srgbClr val="C00000"/>
                </a:solidFill>
                <a:latin typeface="方正兰亭黑简体" panose="02000000000000000000" pitchFamily="2" charset="-122"/>
                <a:ea typeface="方正兰亭黑简体" panose="02000000000000000000" pitchFamily="2" charset="-122"/>
              </a:rPr>
              <a:t>&gt; </a:t>
            </a:r>
            <a:r>
              <a:rPr lang="en-US" altLang="zh-CN" dirty="0" err="1">
                <a:solidFill>
                  <a:srgbClr val="C00000"/>
                </a:solidFill>
                <a:latin typeface="方正兰亭黑简体" panose="02000000000000000000" pitchFamily="2" charset="-122"/>
                <a:ea typeface="方正兰亭黑简体" panose="02000000000000000000" pitchFamily="2" charset="-122"/>
              </a:rPr>
              <a:t>ExecutorImpl</a:t>
            </a:r>
            <a:r>
              <a:rPr lang="zh-CN" altLang="en-US" dirty="0">
                <a:latin typeface="方正兰亭黑简体" panose="02000000000000000000" pitchFamily="2" charset="-122"/>
                <a:ea typeface="方正兰亭黑简体" panose="02000000000000000000" pitchFamily="2" charset="-122"/>
              </a:rPr>
              <a:t>循环依赖，该如何解？</a:t>
            </a:r>
          </a:p>
        </p:txBody>
      </p:sp>
      <p:sp>
        <p:nvSpPr>
          <p:cNvPr id="7" name="文本框 6">
            <a:extLst>
              <a:ext uri="{FF2B5EF4-FFF2-40B4-BE49-F238E27FC236}">
                <a16:creationId xmlns:a16="http://schemas.microsoft.com/office/drawing/2014/main" id="{A8D48A17-0AE0-4B00-9705-1F32409F88C7}"/>
              </a:ext>
            </a:extLst>
          </p:cNvPr>
          <p:cNvSpPr txBox="1"/>
          <p:nvPr/>
        </p:nvSpPr>
        <p:spPr>
          <a:xfrm>
            <a:off x="731838" y="1084977"/>
            <a:ext cx="5026239" cy="4616648"/>
          </a:xfrm>
          <a:prstGeom prst="rect">
            <a:avLst/>
          </a:prstGeom>
          <a:solidFill>
            <a:schemeClr val="bg1">
              <a:lumMod val="85000"/>
            </a:schemeClr>
          </a:solidFill>
        </p:spPr>
        <p:txBody>
          <a:bodyPr wrap="square">
            <a:spAutoFit/>
          </a:bodyPr>
          <a:lstStyle/>
          <a:p>
            <a:r>
              <a:rPr lang="en-US" altLang="zh-CN" sz="1400" b="0" dirty="0">
                <a:solidFill>
                  <a:srgbClr val="7A3E9D"/>
                </a:solidFill>
                <a:effectLst/>
              </a:rPr>
              <a:t>void</a:t>
            </a:r>
            <a:r>
              <a:rPr lang="en-US" altLang="zh-CN" sz="1400" b="0" dirty="0">
                <a:solidFill>
                  <a:srgbClr val="333333"/>
                </a:solidFill>
                <a:effectLst/>
              </a:rPr>
              <a:t> </a:t>
            </a:r>
            <a:r>
              <a:rPr lang="en-US" altLang="zh-CN" sz="1400" b="1" dirty="0" err="1">
                <a:solidFill>
                  <a:srgbClr val="7A3E9D"/>
                </a:solidFill>
                <a:effectLst/>
              </a:rPr>
              <a:t>ExecutorImpl</a:t>
            </a:r>
            <a:r>
              <a:rPr lang="en-US" altLang="zh-CN" sz="1400" b="0" dirty="0">
                <a:solidFill>
                  <a:srgbClr val="777777"/>
                </a:solidFill>
                <a:effectLst/>
              </a:rPr>
              <a:t>::</a:t>
            </a:r>
            <a:r>
              <a:rPr lang="en-US" altLang="zh-CN" sz="1400" b="1" dirty="0">
                <a:solidFill>
                  <a:srgbClr val="AA3731"/>
                </a:solidFill>
                <a:effectLst/>
              </a:rPr>
              <a:t>Execute</a:t>
            </a:r>
            <a:r>
              <a:rPr lang="en-US" altLang="zh-CN" sz="1400" b="0" dirty="0">
                <a:solidFill>
                  <a:srgbClr val="777777"/>
                </a:solidFill>
                <a:effectLst/>
              </a:rPr>
              <a:t>(</a:t>
            </a:r>
            <a:r>
              <a:rPr lang="en-US" altLang="zh-CN" sz="1400" b="0" dirty="0">
                <a:solidFill>
                  <a:srgbClr val="4B69C6"/>
                </a:solidFill>
                <a:effectLst/>
              </a:rPr>
              <a:t>const</a:t>
            </a:r>
            <a:r>
              <a:rPr lang="en-US" altLang="zh-CN" sz="1400" b="0" dirty="0">
                <a:solidFill>
                  <a:srgbClr val="333333"/>
                </a:solidFill>
                <a:effectLst/>
              </a:rPr>
              <a:t> </a:t>
            </a:r>
            <a:r>
              <a:rPr lang="en-US" altLang="zh-CN" sz="1400" b="1" dirty="0">
                <a:solidFill>
                  <a:srgbClr val="7A3E9D"/>
                </a:solidFill>
                <a:effectLst/>
              </a:rPr>
              <a:t>std</a:t>
            </a:r>
            <a:r>
              <a:rPr lang="en-US" altLang="zh-CN" sz="1400" b="0" dirty="0">
                <a:solidFill>
                  <a:srgbClr val="777777"/>
                </a:solidFill>
                <a:effectLst/>
              </a:rPr>
              <a:t>::</a:t>
            </a:r>
            <a:r>
              <a:rPr lang="en-US" altLang="zh-CN" sz="1400" b="1" dirty="0">
                <a:solidFill>
                  <a:srgbClr val="7A3E9D"/>
                </a:solidFill>
                <a:effectLst/>
              </a:rPr>
              <a:t>string</a:t>
            </a:r>
            <a:r>
              <a:rPr lang="en-US" altLang="zh-CN" sz="1400" b="0" dirty="0">
                <a:solidFill>
                  <a:srgbClr val="4B69C6"/>
                </a:solidFill>
                <a:effectLst/>
              </a:rPr>
              <a:t>&amp;</a:t>
            </a:r>
            <a:r>
              <a:rPr lang="en-US" altLang="zh-CN" sz="1400" b="0" dirty="0">
                <a:solidFill>
                  <a:srgbClr val="333333"/>
                </a:solidFill>
                <a:effectLst/>
              </a:rPr>
              <a:t> </a:t>
            </a:r>
            <a:r>
              <a:rPr lang="en-US" altLang="zh-CN" sz="1400" b="0" dirty="0">
                <a:solidFill>
                  <a:srgbClr val="7A3E9D"/>
                </a:solidFill>
                <a:effectLst/>
              </a:rPr>
              <a:t>commands</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4B69C6"/>
                </a:solidFill>
                <a:effectLst/>
              </a:rPr>
              <a:t>noexcept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for</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a:solidFill>
                  <a:srgbClr val="7A3E9D"/>
                </a:solidFill>
                <a:effectLst/>
              </a:rPr>
              <a:t>auto</a:t>
            </a:r>
            <a:r>
              <a:rPr lang="en-US" altLang="zh-CN" sz="1400" b="0" dirty="0">
                <a:solidFill>
                  <a:srgbClr val="333333"/>
                </a:solidFill>
                <a:effectLst/>
              </a:rPr>
              <a:t> </a:t>
            </a:r>
            <a:r>
              <a:rPr lang="en-US" altLang="zh-CN" sz="1400" b="0" dirty="0" err="1">
                <a:solidFill>
                  <a:srgbClr val="7A3E9D"/>
                </a:solidFill>
                <a:effectLst/>
              </a:rPr>
              <a:t>cmd</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A3E9D"/>
                </a:solidFill>
                <a:effectLst/>
              </a:rPr>
              <a:t>commands</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1" dirty="0">
                <a:solidFill>
                  <a:srgbClr val="7A3E9D"/>
                </a:solidFill>
                <a:effectLst/>
              </a:rPr>
              <a:t>std</a:t>
            </a:r>
            <a:r>
              <a:rPr lang="en-US" altLang="zh-CN" sz="1400" b="0" dirty="0">
                <a:solidFill>
                  <a:srgbClr val="777777"/>
                </a:solidFill>
                <a:effectLst/>
              </a:rPr>
              <a:t>::</a:t>
            </a:r>
            <a:r>
              <a:rPr lang="en-US" altLang="zh-CN" sz="1400" b="1" dirty="0" err="1">
                <a:solidFill>
                  <a:srgbClr val="7A3E9D"/>
                </a:solidFill>
                <a:effectLst/>
              </a:rPr>
              <a:t>unique_ptr</a:t>
            </a:r>
            <a:r>
              <a:rPr lang="en-US" altLang="zh-CN" sz="1400" b="0" dirty="0">
                <a:solidFill>
                  <a:srgbClr val="777777"/>
                </a:solidFill>
                <a:effectLst/>
              </a:rPr>
              <a:t>&lt;</a:t>
            </a:r>
            <a:r>
              <a:rPr lang="en-US" altLang="zh-CN" sz="1400" b="1" dirty="0" err="1">
                <a:solidFill>
                  <a:srgbClr val="7A3E9D"/>
                </a:solidFill>
                <a:effectLst/>
              </a:rPr>
              <a:t>ICommand</a:t>
            </a:r>
            <a:r>
              <a:rPr lang="en-US" altLang="zh-CN" sz="1400" b="0" dirty="0">
                <a:solidFill>
                  <a:srgbClr val="777777"/>
                </a:solidFill>
                <a:effectLst/>
              </a:rPr>
              <a:t>&gt;</a:t>
            </a:r>
            <a:r>
              <a:rPr lang="en-US" altLang="zh-CN" sz="1400" b="0" dirty="0">
                <a:solidFill>
                  <a:srgbClr val="333333"/>
                </a:solidFill>
                <a:effectLst/>
              </a:rPr>
              <a:t> </a:t>
            </a:r>
            <a:r>
              <a:rPr lang="en-US" altLang="zh-CN" sz="1400" b="0" dirty="0" err="1">
                <a:solidFill>
                  <a:srgbClr val="7A3E9D"/>
                </a:solidFill>
                <a:effectLst/>
              </a:rPr>
              <a:t>cmder</a:t>
            </a:r>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cmd</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M</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err="1">
                <a:solidFill>
                  <a:srgbClr val="7A3E9D"/>
                </a:solidFill>
                <a:effectLst/>
              </a:rPr>
              <a:t>cmder</a:t>
            </a:r>
            <a:r>
              <a:rPr lang="en-US" altLang="zh-CN" sz="1400" b="0" dirty="0">
                <a:solidFill>
                  <a:srgbClr val="333333"/>
                </a:solidFill>
                <a:effectLst/>
              </a:rPr>
              <a:t> </a:t>
            </a:r>
            <a:r>
              <a:rPr lang="en-US" altLang="zh-CN" sz="1400" b="1" dirty="0">
                <a:solidFill>
                  <a:srgbClr val="AA3731"/>
                </a:solidFill>
                <a:effectLst/>
              </a:rPr>
              <a:t>=</a:t>
            </a:r>
            <a:r>
              <a:rPr lang="en-US" altLang="zh-CN" sz="1400" b="0" dirty="0">
                <a:solidFill>
                  <a:srgbClr val="333333"/>
                </a:solidFill>
                <a:effectLst/>
              </a:rPr>
              <a:t> </a:t>
            </a:r>
            <a:r>
              <a:rPr lang="en-US" altLang="zh-CN" sz="1400" b="1" dirty="0">
                <a:solidFill>
                  <a:srgbClr val="7A3E9D"/>
                </a:solidFill>
                <a:effectLst/>
              </a:rPr>
              <a:t>std</a:t>
            </a:r>
            <a:r>
              <a:rPr lang="en-US" altLang="zh-CN" sz="1400" b="0" dirty="0">
                <a:solidFill>
                  <a:srgbClr val="777777"/>
                </a:solidFill>
                <a:effectLst/>
              </a:rPr>
              <a:t>::</a:t>
            </a:r>
            <a:r>
              <a:rPr lang="en-US" altLang="zh-CN" sz="1400" b="1" dirty="0" err="1">
                <a:solidFill>
                  <a:srgbClr val="AA3731"/>
                </a:solidFill>
                <a:effectLst/>
              </a:rPr>
              <a:t>make_unique</a:t>
            </a:r>
            <a:r>
              <a:rPr lang="en-US" altLang="zh-CN" sz="1400" b="0" dirty="0">
                <a:solidFill>
                  <a:srgbClr val="777777"/>
                </a:solidFill>
                <a:effectLst/>
              </a:rPr>
              <a:t>&lt;</a:t>
            </a:r>
            <a:r>
              <a:rPr lang="en-US" altLang="zh-CN" sz="1400" b="1" dirty="0" err="1">
                <a:solidFill>
                  <a:srgbClr val="7A3E9D"/>
                </a:solidFill>
                <a:effectLst/>
              </a:rPr>
              <a:t>MoveCommand</a:t>
            </a:r>
            <a:r>
              <a:rPr lang="en-US" altLang="zh-CN" sz="1400" b="0" dirty="0">
                <a:solidFill>
                  <a:srgbClr val="777777"/>
                </a:solidFill>
                <a:effectLst/>
              </a:rPr>
              <a:t>&gt;();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else</a:t>
            </a:r>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cmd</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L</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err="1">
                <a:solidFill>
                  <a:srgbClr val="7A3E9D"/>
                </a:solidFill>
                <a:effectLst/>
              </a:rPr>
              <a:t>cmder</a:t>
            </a:r>
            <a:r>
              <a:rPr lang="en-US" altLang="zh-CN" sz="1400" b="0" dirty="0">
                <a:solidFill>
                  <a:srgbClr val="333333"/>
                </a:solidFill>
                <a:effectLst/>
              </a:rPr>
              <a:t> </a:t>
            </a:r>
            <a:r>
              <a:rPr lang="en-US" altLang="zh-CN" sz="1400" b="1" dirty="0">
                <a:solidFill>
                  <a:srgbClr val="AA3731"/>
                </a:solidFill>
                <a:effectLst/>
              </a:rPr>
              <a:t>=</a:t>
            </a:r>
            <a:r>
              <a:rPr lang="en-US" altLang="zh-CN" sz="1400" b="0" dirty="0">
                <a:solidFill>
                  <a:srgbClr val="333333"/>
                </a:solidFill>
                <a:effectLst/>
              </a:rPr>
              <a:t> </a:t>
            </a:r>
            <a:r>
              <a:rPr lang="en-US" altLang="zh-CN" sz="1400" b="1" dirty="0">
                <a:solidFill>
                  <a:srgbClr val="7A3E9D"/>
                </a:solidFill>
                <a:effectLst/>
              </a:rPr>
              <a:t>std</a:t>
            </a:r>
            <a:r>
              <a:rPr lang="en-US" altLang="zh-CN" sz="1400" b="0" dirty="0">
                <a:solidFill>
                  <a:srgbClr val="777777"/>
                </a:solidFill>
                <a:effectLst/>
              </a:rPr>
              <a:t>::</a:t>
            </a:r>
            <a:r>
              <a:rPr lang="en-US" altLang="zh-CN" sz="1400" b="1" dirty="0" err="1">
                <a:solidFill>
                  <a:srgbClr val="AA3731"/>
                </a:solidFill>
                <a:effectLst/>
              </a:rPr>
              <a:t>make_unique</a:t>
            </a:r>
            <a:r>
              <a:rPr lang="en-US" altLang="zh-CN" sz="1400" b="0" dirty="0">
                <a:solidFill>
                  <a:srgbClr val="777777"/>
                </a:solidFill>
                <a:effectLst/>
              </a:rPr>
              <a:t>&lt;</a:t>
            </a:r>
            <a:r>
              <a:rPr lang="en-US" altLang="zh-CN" sz="1400" b="1" dirty="0" err="1">
                <a:solidFill>
                  <a:srgbClr val="7A3E9D"/>
                </a:solidFill>
                <a:effectLst/>
              </a:rPr>
              <a:t>TurnLeftCommand</a:t>
            </a:r>
            <a:r>
              <a:rPr lang="en-US" altLang="zh-CN" sz="1400" b="0" dirty="0">
                <a:solidFill>
                  <a:srgbClr val="777777"/>
                </a:solidFill>
                <a:effectLst/>
              </a:rPr>
              <a:t>&gt;();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else</a:t>
            </a:r>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cmd</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R</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err="1">
                <a:solidFill>
                  <a:srgbClr val="7A3E9D"/>
                </a:solidFill>
                <a:effectLst/>
              </a:rPr>
              <a:t>cmder</a:t>
            </a:r>
            <a:r>
              <a:rPr lang="en-US" altLang="zh-CN" sz="1400" b="0" dirty="0">
                <a:solidFill>
                  <a:srgbClr val="333333"/>
                </a:solidFill>
                <a:effectLst/>
              </a:rPr>
              <a:t> </a:t>
            </a:r>
            <a:r>
              <a:rPr lang="en-US" altLang="zh-CN" sz="1400" b="1" dirty="0">
                <a:solidFill>
                  <a:srgbClr val="AA3731"/>
                </a:solidFill>
                <a:effectLst/>
              </a:rPr>
              <a:t>=</a:t>
            </a:r>
            <a:r>
              <a:rPr lang="en-US" altLang="zh-CN" sz="1400" b="0" dirty="0">
                <a:solidFill>
                  <a:srgbClr val="333333"/>
                </a:solidFill>
                <a:effectLst/>
              </a:rPr>
              <a:t> </a:t>
            </a:r>
            <a:r>
              <a:rPr lang="en-US" altLang="zh-CN" sz="1400" b="1" dirty="0">
                <a:solidFill>
                  <a:srgbClr val="7A3E9D"/>
                </a:solidFill>
                <a:effectLst/>
              </a:rPr>
              <a:t>std</a:t>
            </a:r>
            <a:r>
              <a:rPr lang="en-US" altLang="zh-CN" sz="1400" b="0" dirty="0">
                <a:solidFill>
                  <a:srgbClr val="777777"/>
                </a:solidFill>
                <a:effectLst/>
              </a:rPr>
              <a:t>::</a:t>
            </a:r>
            <a:r>
              <a:rPr lang="en-US" altLang="zh-CN" sz="1400" b="1" dirty="0" err="1">
                <a:solidFill>
                  <a:srgbClr val="AA3731"/>
                </a:solidFill>
                <a:effectLst/>
              </a:rPr>
              <a:t>make_unique</a:t>
            </a:r>
            <a:r>
              <a:rPr lang="en-US" altLang="zh-CN" sz="1400" b="0" dirty="0">
                <a:solidFill>
                  <a:srgbClr val="777777"/>
                </a:solidFill>
                <a:effectLst/>
              </a:rPr>
              <a:t>&lt;</a:t>
            </a:r>
            <a:r>
              <a:rPr lang="en-US" altLang="zh-CN" sz="1400" b="1" dirty="0" err="1">
                <a:solidFill>
                  <a:srgbClr val="7A3E9D"/>
                </a:solidFill>
                <a:effectLst/>
              </a:rPr>
              <a:t>TurnRightCommand</a:t>
            </a:r>
            <a:r>
              <a:rPr lang="en-US" altLang="zh-CN" sz="1400" b="0" dirty="0">
                <a:solidFill>
                  <a:srgbClr val="777777"/>
                </a:solidFill>
                <a:effectLst/>
              </a:rPr>
              <a:t>&gt;();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else</a:t>
            </a:r>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cmd</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F</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err="1">
                <a:solidFill>
                  <a:srgbClr val="7A3E9D"/>
                </a:solidFill>
                <a:effectLst/>
              </a:rPr>
              <a:t>cmder</a:t>
            </a:r>
            <a:r>
              <a:rPr lang="en-US" altLang="zh-CN" sz="1400" b="0" dirty="0">
                <a:solidFill>
                  <a:srgbClr val="333333"/>
                </a:solidFill>
                <a:effectLst/>
              </a:rPr>
              <a:t> </a:t>
            </a:r>
            <a:r>
              <a:rPr lang="en-US" altLang="zh-CN" sz="1400" b="1" dirty="0">
                <a:solidFill>
                  <a:srgbClr val="AA3731"/>
                </a:solidFill>
                <a:effectLst/>
              </a:rPr>
              <a:t>=</a:t>
            </a:r>
            <a:r>
              <a:rPr lang="en-US" altLang="zh-CN" sz="1400" b="0" dirty="0">
                <a:solidFill>
                  <a:srgbClr val="333333"/>
                </a:solidFill>
                <a:effectLst/>
              </a:rPr>
              <a:t> </a:t>
            </a:r>
            <a:r>
              <a:rPr lang="en-US" altLang="zh-CN" sz="1400" b="1" dirty="0">
                <a:solidFill>
                  <a:srgbClr val="7A3E9D"/>
                </a:solidFill>
                <a:effectLst/>
              </a:rPr>
              <a:t>std</a:t>
            </a:r>
            <a:r>
              <a:rPr lang="en-US" altLang="zh-CN" sz="1400" b="0" dirty="0">
                <a:solidFill>
                  <a:srgbClr val="777777"/>
                </a:solidFill>
                <a:effectLst/>
              </a:rPr>
              <a:t>::</a:t>
            </a:r>
            <a:r>
              <a:rPr lang="en-US" altLang="zh-CN" sz="1400" b="1" dirty="0" err="1">
                <a:solidFill>
                  <a:srgbClr val="AA3731"/>
                </a:solidFill>
                <a:effectLst/>
              </a:rPr>
              <a:t>make_unique</a:t>
            </a:r>
            <a:r>
              <a:rPr lang="en-US" altLang="zh-CN" sz="1400" b="0" dirty="0">
                <a:solidFill>
                  <a:srgbClr val="777777"/>
                </a:solidFill>
                <a:effectLst/>
              </a:rPr>
              <a:t>&lt;</a:t>
            </a:r>
            <a:r>
              <a:rPr lang="en-US" altLang="zh-CN" sz="1400" b="1" dirty="0" err="1">
                <a:solidFill>
                  <a:srgbClr val="7A3E9D"/>
                </a:solidFill>
                <a:effectLst/>
              </a:rPr>
              <a:t>FastCommand</a:t>
            </a:r>
            <a:r>
              <a:rPr lang="en-US" altLang="zh-CN" sz="1400" b="0" dirty="0">
                <a:solidFill>
                  <a:srgbClr val="777777"/>
                </a:solidFill>
                <a:effectLst/>
              </a:rPr>
              <a:t>&gt;();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cmder</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err="1">
                <a:solidFill>
                  <a:srgbClr val="7A3E9D"/>
                </a:solidFill>
                <a:effectLst/>
              </a:rPr>
              <a:t>cmder</a:t>
            </a:r>
            <a:r>
              <a:rPr lang="en-US" altLang="zh-CN" sz="1400" b="1" dirty="0">
                <a:solidFill>
                  <a:srgbClr val="AA3731"/>
                </a:solidFill>
                <a:effectLst/>
              </a:rPr>
              <a:t>-&gt;</a:t>
            </a:r>
            <a:r>
              <a:rPr lang="en-US" altLang="zh-CN" sz="1400" b="1" dirty="0" err="1">
                <a:solidFill>
                  <a:srgbClr val="AA3731"/>
                </a:solidFill>
                <a:effectLst/>
              </a:rPr>
              <a:t>DoOperate</a:t>
            </a:r>
            <a:r>
              <a:rPr lang="en-US" altLang="zh-CN" sz="1400" b="0" dirty="0">
                <a:solidFill>
                  <a:srgbClr val="777777"/>
                </a:solidFill>
                <a:effectLst/>
              </a:rPr>
              <a:t>(*</a:t>
            </a:r>
            <a:r>
              <a:rPr lang="en-US" altLang="zh-CN" sz="1400" b="0" dirty="0">
                <a:solidFill>
                  <a:srgbClr val="9C5D27"/>
                </a:solidFill>
                <a:effectLst/>
              </a:rPr>
              <a:t>this</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p:txBody>
      </p:sp>
      <p:sp>
        <p:nvSpPr>
          <p:cNvPr id="9" name="文本框 8">
            <a:extLst>
              <a:ext uri="{FF2B5EF4-FFF2-40B4-BE49-F238E27FC236}">
                <a16:creationId xmlns:a16="http://schemas.microsoft.com/office/drawing/2014/main" id="{FB063F56-44CA-4CBA-9E1A-741CDCD8FBC3}"/>
              </a:ext>
            </a:extLst>
          </p:cNvPr>
          <p:cNvSpPr txBox="1"/>
          <p:nvPr/>
        </p:nvSpPr>
        <p:spPr>
          <a:xfrm>
            <a:off x="5893594" y="1081979"/>
            <a:ext cx="5657850" cy="1600438"/>
          </a:xfrm>
          <a:prstGeom prst="rect">
            <a:avLst/>
          </a:prstGeom>
          <a:solidFill>
            <a:schemeClr val="bg1">
              <a:lumMod val="85000"/>
            </a:schemeClr>
          </a:solidFill>
        </p:spPr>
        <p:txBody>
          <a:bodyPr wrap="square">
            <a:spAutoFit/>
          </a:bodyPr>
          <a:lstStyle/>
          <a:p>
            <a:r>
              <a:rPr lang="en-US" altLang="zh-CN" sz="1400" b="0" dirty="0">
                <a:solidFill>
                  <a:srgbClr val="7A3E9D"/>
                </a:solidFill>
                <a:effectLst/>
                <a:latin typeface="+mn-ea"/>
              </a:rPr>
              <a:t>class</a:t>
            </a:r>
            <a:r>
              <a:rPr lang="en-US" altLang="zh-CN" sz="1400" b="0" dirty="0">
                <a:solidFill>
                  <a:srgbClr val="333333"/>
                </a:solidFill>
                <a:effectLst/>
                <a:latin typeface="+mn-ea"/>
              </a:rPr>
              <a:t> </a:t>
            </a:r>
            <a:r>
              <a:rPr lang="en-US" altLang="zh-CN" sz="1400" b="1" dirty="0" err="1">
                <a:solidFill>
                  <a:srgbClr val="7A3E9D"/>
                </a:solidFill>
                <a:effectLst/>
                <a:latin typeface="+mn-ea"/>
              </a:rPr>
              <a:t>ICommand</a:t>
            </a:r>
            <a:endParaRPr lang="en-US" altLang="zh-CN" sz="1400" b="0" dirty="0">
              <a:solidFill>
                <a:srgbClr val="333333"/>
              </a:solidFill>
              <a:effectLst/>
              <a:latin typeface="+mn-ea"/>
            </a:endParaRPr>
          </a:p>
          <a:p>
            <a:r>
              <a:rPr lang="en-US" altLang="zh-CN" sz="1400" b="0" dirty="0">
                <a:solidFill>
                  <a:srgbClr val="777777"/>
                </a:solidFill>
                <a:effectLst/>
                <a:latin typeface="+mn-ea"/>
              </a:rPr>
              <a:t>{</a:t>
            </a:r>
            <a:endParaRPr lang="en-US" altLang="zh-CN" sz="1400" b="0" dirty="0">
              <a:solidFill>
                <a:srgbClr val="333333"/>
              </a:solidFill>
              <a:effectLst/>
              <a:latin typeface="+mn-ea"/>
            </a:endParaRPr>
          </a:p>
          <a:p>
            <a:r>
              <a:rPr lang="en-US" altLang="zh-CN" sz="1400" b="0" dirty="0">
                <a:solidFill>
                  <a:srgbClr val="7A3E9D"/>
                </a:solidFill>
                <a:effectLst/>
                <a:latin typeface="+mn-ea"/>
              </a:rPr>
              <a:t>public</a:t>
            </a:r>
            <a:r>
              <a:rPr lang="en-US" altLang="zh-CN" sz="1400" b="0" dirty="0">
                <a:solidFill>
                  <a:srgbClr val="777777"/>
                </a:solidFill>
                <a:effectLst/>
                <a:latin typeface="+mn-ea"/>
              </a:rPr>
              <a:t>:</a:t>
            </a:r>
            <a:endParaRPr lang="en-US" altLang="zh-CN" sz="1400" b="0" dirty="0">
              <a:solidFill>
                <a:srgbClr val="333333"/>
              </a:solidFill>
              <a:effectLst/>
              <a:latin typeface="+mn-ea"/>
            </a:endParaRPr>
          </a:p>
          <a:p>
            <a:r>
              <a:rPr lang="en-US" altLang="zh-CN" sz="1400" b="0" dirty="0">
                <a:solidFill>
                  <a:srgbClr val="333333"/>
                </a:solidFill>
                <a:effectLst/>
                <a:latin typeface="+mn-ea"/>
              </a:rPr>
              <a:t>    </a:t>
            </a:r>
            <a:r>
              <a:rPr lang="en-US" altLang="zh-CN" sz="1400" b="0" dirty="0">
                <a:solidFill>
                  <a:srgbClr val="4B69C6"/>
                </a:solidFill>
                <a:effectLst/>
                <a:latin typeface="+mn-ea"/>
              </a:rPr>
              <a:t>virtual</a:t>
            </a:r>
            <a:r>
              <a:rPr lang="en-US" altLang="zh-CN" sz="1400" b="0" dirty="0">
                <a:solidFill>
                  <a:srgbClr val="333333"/>
                </a:solidFill>
                <a:effectLst/>
                <a:latin typeface="+mn-ea"/>
              </a:rPr>
              <a:t> </a:t>
            </a:r>
            <a:r>
              <a:rPr lang="en-US" altLang="zh-CN" sz="1400" b="1" dirty="0">
                <a:solidFill>
                  <a:srgbClr val="AA3731"/>
                </a:solidFill>
                <a:effectLst/>
                <a:latin typeface="+mn-ea"/>
              </a:rPr>
              <a:t>~</a:t>
            </a:r>
            <a:r>
              <a:rPr lang="en-US" altLang="zh-CN" sz="1400" b="1" dirty="0" err="1">
                <a:solidFill>
                  <a:srgbClr val="AA3731"/>
                </a:solidFill>
                <a:effectLst/>
                <a:latin typeface="+mn-ea"/>
              </a:rPr>
              <a:t>ICommand</a:t>
            </a:r>
            <a:r>
              <a:rPr lang="en-US" altLang="zh-CN" sz="1400" b="0" dirty="0">
                <a:solidFill>
                  <a:srgbClr val="777777"/>
                </a:solidFill>
                <a:effectLst/>
                <a:latin typeface="+mn-ea"/>
              </a:rPr>
              <a:t>()</a:t>
            </a:r>
            <a:r>
              <a:rPr lang="en-US" altLang="zh-CN" sz="1400" b="0" dirty="0">
                <a:solidFill>
                  <a:srgbClr val="333333"/>
                </a:solidFill>
                <a:effectLst/>
                <a:latin typeface="+mn-ea"/>
              </a:rPr>
              <a:t> </a:t>
            </a:r>
            <a:r>
              <a:rPr lang="en-US" altLang="zh-CN" sz="1400" b="0" dirty="0">
                <a:solidFill>
                  <a:srgbClr val="777777"/>
                </a:solidFill>
                <a:effectLst/>
                <a:latin typeface="+mn-ea"/>
              </a:rPr>
              <a:t>=</a:t>
            </a:r>
            <a:r>
              <a:rPr lang="en-US" altLang="zh-CN" sz="1400" b="0" dirty="0">
                <a:solidFill>
                  <a:srgbClr val="333333"/>
                </a:solidFill>
                <a:effectLst/>
                <a:latin typeface="+mn-ea"/>
              </a:rPr>
              <a:t> </a:t>
            </a:r>
            <a:r>
              <a:rPr lang="en-US" altLang="zh-CN" sz="1400" b="0" dirty="0">
                <a:solidFill>
                  <a:srgbClr val="4B69C6"/>
                </a:solidFill>
                <a:effectLst/>
                <a:latin typeface="+mn-ea"/>
              </a:rPr>
              <a:t>default</a:t>
            </a:r>
            <a:r>
              <a:rPr lang="en-US" altLang="zh-CN" sz="1400" b="0" dirty="0">
                <a:solidFill>
                  <a:srgbClr val="777777"/>
                </a:solidFill>
                <a:effectLst/>
                <a:latin typeface="+mn-ea"/>
              </a:rPr>
              <a:t>;</a:t>
            </a:r>
            <a:endParaRPr lang="en-US" altLang="zh-CN" sz="1400" b="0" dirty="0">
              <a:solidFill>
                <a:srgbClr val="333333"/>
              </a:solidFill>
              <a:effectLst/>
              <a:latin typeface="+mn-ea"/>
            </a:endParaRPr>
          </a:p>
          <a:p>
            <a:r>
              <a:rPr lang="en-US" altLang="zh-CN" sz="1400" b="0" dirty="0">
                <a:solidFill>
                  <a:srgbClr val="333333"/>
                </a:solidFill>
                <a:effectLst/>
                <a:latin typeface="+mn-ea"/>
              </a:rPr>
              <a:t>    </a:t>
            </a:r>
            <a:r>
              <a:rPr lang="en-US" altLang="zh-CN" sz="1400" b="0" dirty="0">
                <a:solidFill>
                  <a:srgbClr val="4B69C6"/>
                </a:solidFill>
                <a:effectLst/>
                <a:latin typeface="+mn-ea"/>
              </a:rPr>
              <a:t>virtual</a:t>
            </a:r>
            <a:r>
              <a:rPr lang="en-US" altLang="zh-CN" sz="1400" b="0" dirty="0">
                <a:solidFill>
                  <a:srgbClr val="333333"/>
                </a:solidFill>
                <a:effectLst/>
                <a:latin typeface="+mn-ea"/>
              </a:rPr>
              <a:t> </a:t>
            </a:r>
            <a:r>
              <a:rPr lang="en-US" altLang="zh-CN" sz="1400" b="0" dirty="0">
                <a:solidFill>
                  <a:srgbClr val="7A3E9D"/>
                </a:solidFill>
                <a:effectLst/>
                <a:latin typeface="+mn-ea"/>
              </a:rPr>
              <a:t>void</a:t>
            </a:r>
            <a:r>
              <a:rPr lang="en-US" altLang="zh-CN" sz="1400" b="0" dirty="0">
                <a:solidFill>
                  <a:srgbClr val="333333"/>
                </a:solidFill>
                <a:effectLst/>
                <a:latin typeface="+mn-ea"/>
              </a:rPr>
              <a:t> </a:t>
            </a:r>
            <a:r>
              <a:rPr lang="en-US" altLang="zh-CN" sz="1400" b="1" dirty="0" err="1">
                <a:solidFill>
                  <a:srgbClr val="AA3731"/>
                </a:solidFill>
                <a:effectLst/>
                <a:latin typeface="+mn-ea"/>
              </a:rPr>
              <a:t>DoOperate</a:t>
            </a:r>
            <a:r>
              <a:rPr lang="en-US" altLang="zh-CN" sz="1400" b="0" dirty="0">
                <a:solidFill>
                  <a:srgbClr val="777777"/>
                </a:solidFill>
                <a:effectLst/>
                <a:latin typeface="+mn-ea"/>
              </a:rPr>
              <a:t>(</a:t>
            </a:r>
            <a:r>
              <a:rPr lang="en-US" altLang="zh-CN" sz="1400" b="1" dirty="0" err="1">
                <a:solidFill>
                  <a:srgbClr val="7A3E9D"/>
                </a:solidFill>
                <a:effectLst/>
                <a:latin typeface="+mn-ea"/>
              </a:rPr>
              <a:t>ExecutorImpl</a:t>
            </a:r>
            <a:r>
              <a:rPr lang="en-US" altLang="zh-CN" sz="1400" b="0" dirty="0">
                <a:solidFill>
                  <a:srgbClr val="4B69C6"/>
                </a:solidFill>
                <a:effectLst/>
                <a:latin typeface="+mn-ea"/>
              </a:rPr>
              <a:t>&amp;</a:t>
            </a:r>
            <a:r>
              <a:rPr lang="en-US" altLang="zh-CN" sz="1400" b="0" dirty="0">
                <a:solidFill>
                  <a:srgbClr val="333333"/>
                </a:solidFill>
                <a:effectLst/>
                <a:latin typeface="+mn-ea"/>
              </a:rPr>
              <a:t> </a:t>
            </a:r>
            <a:r>
              <a:rPr lang="en-US" altLang="zh-CN" sz="1400" b="0" dirty="0">
                <a:solidFill>
                  <a:srgbClr val="7A3E9D"/>
                </a:solidFill>
                <a:effectLst/>
                <a:latin typeface="+mn-ea"/>
              </a:rPr>
              <a:t>executor</a:t>
            </a:r>
            <a:r>
              <a:rPr lang="en-US" altLang="zh-CN" sz="1400" b="0" dirty="0">
                <a:solidFill>
                  <a:srgbClr val="777777"/>
                </a:solidFill>
                <a:effectLst/>
                <a:latin typeface="+mn-ea"/>
              </a:rPr>
              <a:t>)</a:t>
            </a:r>
            <a:r>
              <a:rPr lang="en-US" altLang="zh-CN" sz="1400" b="0" dirty="0">
                <a:solidFill>
                  <a:srgbClr val="333333"/>
                </a:solidFill>
                <a:effectLst/>
                <a:latin typeface="+mn-ea"/>
              </a:rPr>
              <a:t> </a:t>
            </a:r>
            <a:r>
              <a:rPr lang="en-US" altLang="zh-CN" sz="1400" b="0" dirty="0">
                <a:solidFill>
                  <a:srgbClr val="4B69C6"/>
                </a:solidFill>
                <a:effectLst/>
                <a:latin typeface="+mn-ea"/>
              </a:rPr>
              <a:t>const</a:t>
            </a:r>
            <a:r>
              <a:rPr lang="en-US" altLang="zh-CN" sz="1400" b="0" dirty="0">
                <a:solidFill>
                  <a:srgbClr val="333333"/>
                </a:solidFill>
                <a:effectLst/>
                <a:latin typeface="+mn-ea"/>
              </a:rPr>
              <a:t> </a:t>
            </a:r>
            <a:r>
              <a:rPr lang="en-US" altLang="zh-CN" sz="1400" b="0" dirty="0" err="1">
                <a:solidFill>
                  <a:srgbClr val="4B69C6"/>
                </a:solidFill>
                <a:effectLst/>
                <a:latin typeface="+mn-ea"/>
              </a:rPr>
              <a:t>noexcept</a:t>
            </a:r>
            <a:r>
              <a:rPr lang="en-US" altLang="zh-CN" sz="1400" b="0" dirty="0">
                <a:solidFill>
                  <a:srgbClr val="333333"/>
                </a:solidFill>
                <a:effectLst/>
                <a:latin typeface="+mn-ea"/>
              </a:rPr>
              <a:t> </a:t>
            </a:r>
            <a:r>
              <a:rPr lang="en-US" altLang="zh-CN" sz="1400" b="0" dirty="0">
                <a:solidFill>
                  <a:srgbClr val="777777"/>
                </a:solidFill>
                <a:effectLst/>
                <a:latin typeface="+mn-ea"/>
              </a:rPr>
              <a:t>=</a:t>
            </a:r>
            <a:r>
              <a:rPr lang="en-US" altLang="zh-CN" sz="1400" b="0" dirty="0">
                <a:solidFill>
                  <a:srgbClr val="333333"/>
                </a:solidFill>
                <a:effectLst/>
                <a:latin typeface="+mn-ea"/>
              </a:rPr>
              <a:t> </a:t>
            </a:r>
            <a:r>
              <a:rPr lang="en-US" altLang="zh-CN" sz="1400" b="0" dirty="0">
                <a:solidFill>
                  <a:srgbClr val="9C5D27"/>
                </a:solidFill>
                <a:effectLst/>
                <a:latin typeface="+mn-ea"/>
              </a:rPr>
              <a:t>0</a:t>
            </a:r>
            <a:r>
              <a:rPr lang="en-US" altLang="zh-CN" sz="1400" b="0" dirty="0">
                <a:solidFill>
                  <a:srgbClr val="777777"/>
                </a:solidFill>
                <a:effectLst/>
                <a:latin typeface="+mn-ea"/>
              </a:rPr>
              <a:t>;</a:t>
            </a:r>
            <a:endParaRPr lang="en-US" altLang="zh-CN" sz="1400" b="0" dirty="0">
              <a:solidFill>
                <a:srgbClr val="333333"/>
              </a:solidFill>
              <a:effectLst/>
              <a:latin typeface="+mn-ea"/>
            </a:endParaRPr>
          </a:p>
          <a:p>
            <a:r>
              <a:rPr lang="en-US" altLang="zh-CN" sz="1400" b="0" dirty="0">
                <a:solidFill>
                  <a:srgbClr val="777777"/>
                </a:solidFill>
                <a:effectLst/>
                <a:latin typeface="+mn-ea"/>
              </a:rPr>
              <a:t>};</a:t>
            </a:r>
            <a:endParaRPr lang="en-US" altLang="zh-CN" sz="1400" b="0" dirty="0">
              <a:solidFill>
                <a:srgbClr val="333333"/>
              </a:solidFill>
              <a:effectLst/>
              <a:latin typeface="+mn-ea"/>
            </a:endParaRPr>
          </a:p>
        </p:txBody>
      </p:sp>
      <p:pic>
        <p:nvPicPr>
          <p:cNvPr id="6" name="图片 5">
            <a:extLst>
              <a:ext uri="{FF2B5EF4-FFF2-40B4-BE49-F238E27FC236}">
                <a16:creationId xmlns:a16="http://schemas.microsoft.com/office/drawing/2014/main" id="{8031A25E-4B82-4CB2-963E-3CF995A31208}"/>
              </a:ext>
            </a:extLst>
          </p:cNvPr>
          <p:cNvPicPr>
            <a:picLocks noChangeAspect="1"/>
          </p:cNvPicPr>
          <p:nvPr/>
        </p:nvPicPr>
        <p:blipFill>
          <a:blip r:embed="rId3"/>
          <a:stretch>
            <a:fillRect/>
          </a:stretch>
        </p:blipFill>
        <p:spPr>
          <a:xfrm>
            <a:off x="4567593" y="3834574"/>
            <a:ext cx="7177386" cy="1870351"/>
          </a:xfrm>
          <a:prstGeom prst="rect">
            <a:avLst/>
          </a:prstGeom>
        </p:spPr>
      </p:pic>
      <p:sp>
        <p:nvSpPr>
          <p:cNvPr id="12" name="圆角矩形 13">
            <a:extLst>
              <a:ext uri="{FF2B5EF4-FFF2-40B4-BE49-F238E27FC236}">
                <a16:creationId xmlns:a16="http://schemas.microsoft.com/office/drawing/2014/main" id="{47866747-8218-4C38-AA4E-1B107299D222}"/>
              </a:ext>
            </a:extLst>
          </p:cNvPr>
          <p:cNvSpPr/>
          <p:nvPr/>
        </p:nvSpPr>
        <p:spPr bwMode="auto">
          <a:xfrm>
            <a:off x="3577726" y="2497750"/>
            <a:ext cx="2168249" cy="1716897"/>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
        <p:nvSpPr>
          <p:cNvPr id="13" name="圆角矩形 13">
            <a:extLst>
              <a:ext uri="{FF2B5EF4-FFF2-40B4-BE49-F238E27FC236}">
                <a16:creationId xmlns:a16="http://schemas.microsoft.com/office/drawing/2014/main" id="{47866747-8218-4C38-AA4E-1B107299D222}"/>
              </a:ext>
            </a:extLst>
          </p:cNvPr>
          <p:cNvSpPr/>
          <p:nvPr/>
        </p:nvSpPr>
        <p:spPr bwMode="auto">
          <a:xfrm>
            <a:off x="8156286" y="1915477"/>
            <a:ext cx="2333038" cy="369332"/>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mn-ea"/>
            </a:endParaRPr>
          </a:p>
        </p:txBody>
      </p:sp>
    </p:spTree>
    <p:extLst>
      <p:ext uri="{BB962C8B-B14F-4D97-AF65-F5344CB8AC3E}">
        <p14:creationId xmlns:p14="http://schemas.microsoft.com/office/powerpoint/2010/main" val="323500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2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2" grpId="0" animBg="1"/>
      <p:bldP spid="13" grpId="0" animBg="1"/>
    </p:bldLst>
  </p:timing>
</p:sld>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4399</TotalTime>
  <Words>5238</Words>
  <Application>Microsoft Office PowerPoint</Application>
  <PresentationFormat>宽屏</PresentationFormat>
  <Paragraphs>537</Paragraphs>
  <Slides>32</Slides>
  <Notes>27</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32</vt:i4>
      </vt:variant>
    </vt:vector>
  </HeadingPairs>
  <TitlesOfParts>
    <vt:vector size="42" baseType="lpstr">
      <vt:lpstr>Consolas</vt:lpstr>
      <vt:lpstr>Huawei Sans</vt:lpstr>
      <vt:lpstr>微软雅黑</vt:lpstr>
      <vt:lpstr>方正兰亭黑简体</vt:lpstr>
      <vt:lpstr>Wingdings</vt:lpstr>
      <vt:lpstr>Arial</vt:lpstr>
      <vt:lpstr>1_标题页模板</vt:lpstr>
      <vt:lpstr>2_功能页模板</vt:lpstr>
      <vt:lpstr>3_内容页模板</vt:lpstr>
      <vt:lpstr>4_感谢页模板</vt:lpstr>
      <vt:lpstr>C++企业软件开发实践</vt:lpstr>
      <vt:lpstr>PowerPoint 演示文稿</vt:lpstr>
      <vt:lpstr>PowerPoint 演示文稿</vt:lpstr>
      <vt:lpstr>PowerPoint 演示文稿</vt:lpstr>
      <vt:lpstr>实验2回顾</vt:lpstr>
      <vt:lpstr>PowerPoint 演示文稿</vt:lpstr>
      <vt:lpstr>面向对象编程：指令处理的类独立到文件中</vt:lpstr>
      <vt:lpstr>面向对象编程：修改依赖方法访问权限</vt:lpstr>
      <vt:lpstr>面向对象编程：代码问题分析</vt:lpstr>
      <vt:lpstr>面向对象编程：循环依赖的根源分析</vt:lpstr>
      <vt:lpstr>面向对象编程：解耦循环依赖，封装抽离ExecutorImpl状态数据</vt:lpstr>
      <vt:lpstr>面向对象编程：解耦循环依赖，封装抽离ExecutorImpl状态数据</vt:lpstr>
      <vt:lpstr>面向对象编程：解耦循环依赖，封装抽离ExecutorImpl状态数据</vt:lpstr>
      <vt:lpstr>面向对象编程：解耦循环依赖，封装抽离ExecutorImpl状态数据</vt:lpstr>
      <vt:lpstr>面向对象编程：解耦循环依赖，封装抽离ExecutorImpl状态数据</vt:lpstr>
      <vt:lpstr>面向对象编程：解耦循环依赖，封装抽离ExecutorImpl状态数据</vt:lpstr>
      <vt:lpstr>PowerPoint 演示文稿</vt:lpstr>
      <vt:lpstr>PowerPoint 演示文稿</vt:lpstr>
      <vt:lpstr>课程实训需求2-2 支持倒车指令</vt:lpstr>
      <vt:lpstr>面向对象编程：B指令对指令处理结构的扩展性诉求分析</vt:lpstr>
      <vt:lpstr>面向对象编程：表驱动简介</vt:lpstr>
      <vt:lpstr>面向对象编程：应用表驱动消减圈复杂度，功能代码实现</vt:lpstr>
      <vt:lpstr>PowerPoint 演示文稿</vt:lpstr>
      <vt:lpstr>PowerPoint 演示文稿</vt:lpstr>
      <vt:lpstr>面向对象编程：PoseHandler待优化代码分析</vt:lpstr>
      <vt:lpstr>面向对象编程：PoseHandler待优化代码分析</vt:lpstr>
      <vt:lpstr>面向对象编程：状态问题的抽象</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C++企业软件开发实践</dc:title>
  <dc:subject>实验3-1 面向对象编程</dc:subject>
  <dc:creator>Lichunhua(ChunhuaLi,stfse)</dc:creator>
  <cp:keywords>C++企业软件开发实践</cp:keywords>
  <cp:lastModifiedBy>Zhangyandong (ben)</cp:lastModifiedBy>
  <cp:revision>360</cp:revision>
  <dcterms:created xsi:type="dcterms:W3CDTF">2024-07-19T02:54:12Z</dcterms:created>
  <dcterms:modified xsi:type="dcterms:W3CDTF">2024-09-10T01:06:17Z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(3)XnljOgXEU7pGwqjJbZBJJaRpA/8GAurEK1ryKiEALhwAyxAMub+SGMELvnW4zNa018SOYt5B
gFC8DPY0JGJ8BMXa6R/kOvFOXSU6+79fzyLr1XfSOclJ/8bozYJ5bplZZKSHWSJObB50jRR7
V36fYLN4iTKDP0sucyDt17QxfFx206DBylFc7aQ0TuntQ7BI6jIri5g4OYrkkbEd928GD3Ym
d3T3iiYgL8H2ZHZKJ/</vt:lpwstr>
  </property>
  <property fmtid="{D5CDD505-2E9C-101B-9397-08002B2CF9AE}" pid="3" name="_2015_ms_pID_7253431">
    <vt:lpwstr>nxPU5uLrILq1KUzoQEon2LOH3hYxy9uyKpWp8E/zCgk5XKbDHwCFra
hP24dTeZpiGl2ezm6tkXE0zSZ4xdqTLWQ7FCFJRaIVa6IM+YIQ5CJ05RcqM+aQU/bHXbb3Mn
JKyhHCJkpqrATx2UN6xGUpRMedZCLDb6KbwsPKm2QyOVjjYzUGYDQWl0yA+2nFszYayvklc3
k/1yGKBS9OZfirMXmpeMNwhWQx/LSP3+2BG0</vt:lpwstr>
  </property>
  <property fmtid="{D5CDD505-2E9C-101B-9397-08002B2CF9AE}" pid="4" name="_2015_ms_pID_7253432">
    <vt:lpwstr>9Q==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1689126795</vt:lpwstr>
  </property>
  <property fmtid="{D5CDD505-2E9C-101B-9397-08002B2CF9AE}" pid="9" name="ICV">
    <vt:lpwstr/>
  </property>
  <property fmtid="{D5CDD505-2E9C-101B-9397-08002B2CF9AE}" pid="10" name="KSOProductBuildVer">
    <vt:lpwstr>2052-0.0.0.0</vt:lpwstr>
  </property>
</Properties>
</file>