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256" r:id="rId3"/>
    <p:sldId id="301" r:id="rId4"/>
    <p:sldId id="272" r:id="rId5"/>
    <p:sldId id="302" r:id="rId6"/>
    <p:sldId id="308" r:id="rId7"/>
    <p:sldId id="261" r:id="rId8"/>
    <p:sldId id="262" r:id="rId9"/>
    <p:sldId id="274" r:id="rId10"/>
    <p:sldId id="273" r:id="rId11"/>
    <p:sldId id="278" r:id="rId12"/>
    <p:sldId id="275" r:id="rId13"/>
    <p:sldId id="277" r:id="rId14"/>
    <p:sldId id="305" r:id="rId15"/>
    <p:sldId id="306" r:id="rId16"/>
    <p:sldId id="304" r:id="rId17"/>
    <p:sldId id="279" r:id="rId18"/>
    <p:sldId id="257" r:id="rId19"/>
    <p:sldId id="258" r:id="rId20"/>
    <p:sldId id="303" r:id="rId21"/>
    <p:sldId id="267" r:id="rId22"/>
    <p:sldId id="269" r:id="rId23"/>
    <p:sldId id="270" r:id="rId24"/>
    <p:sldId id="265" r:id="rId25"/>
    <p:sldId id="266" r:id="rId26"/>
    <p:sldId id="268" r:id="rId27"/>
    <p:sldId id="283" r:id="rId28"/>
    <p:sldId id="284" r:id="rId29"/>
    <p:sldId id="28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A637E-67F5-4CCD-AC84-DE077E191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20A8CA-19D1-4855-A71A-AD0EC865F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B785A-5736-463E-9D84-0DBD815F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279-2BEF-4256-80C2-A3D8BDC95223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763BA-5B5A-4C9F-A28F-9C38C391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728E8-2C18-4FB4-B3CC-66972741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A6E8-9B66-45AD-B609-CCB1C5FC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D1793-38B8-4638-9A5B-1270E8AE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1B45A6-6E46-4E9A-B39A-343DDFF7C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14286-BDA1-469A-82FD-F91E1670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279-2BEF-4256-80C2-A3D8BDC95223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F6421A-26B5-4EBC-91E3-07298124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60DD6-BDF6-4AAB-99DB-6501DF39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A6E8-9B66-45AD-B609-CCB1C5FC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26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B2A32A-D973-433E-930F-B531FE413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83511B-C568-4B72-BD1F-7792F4FD2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69BEA-2A5A-4BC6-85FA-18EBC1B8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279-2BEF-4256-80C2-A3D8BDC95223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7B36A-D014-4DD3-A38A-F771E50D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AEB16-35A6-4A26-BC30-C952693B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A6E8-9B66-45AD-B609-CCB1C5FC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92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2719A-E113-4A91-8D60-2D5A27E2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63736-09B5-42E0-9145-753B1C5B8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78E12-EE7B-48AC-A762-2D1F79BE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279-2BEF-4256-80C2-A3D8BDC95223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962F7-5081-47B8-AFAE-0E05FF23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07B346-A6F6-488D-9B24-FFF54EB4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A6E8-9B66-45AD-B609-CCB1C5FC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93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8CBDE-E0BF-4A1A-9C36-E2BF225A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F7EB51-8FB2-4625-BC50-BFEA61AA2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A0AEA-0AE4-4336-90BD-5F42D90F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279-2BEF-4256-80C2-A3D8BDC95223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CD979-973C-49D1-B834-67ABBB8E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77B0B-32D0-4000-8FBF-49C05191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A6E8-9B66-45AD-B609-CCB1C5FC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80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9220F-8554-4607-B7D5-5CABCDAA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F005B-50DB-4945-80FE-489E79011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DA6E3C-2992-4C9C-8151-4084BD4EE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AD732-77B5-42FE-9054-B0F3F9B8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279-2BEF-4256-80C2-A3D8BDC95223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A36C7A-A643-46EF-B00F-499FD678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57350B-5B08-4CAB-92EF-0EA2CDC3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A6E8-9B66-45AD-B609-CCB1C5FC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0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D3248-2FDC-4024-ACB9-0075D18D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7043D-06F5-4A9E-A309-F7D330B6B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BDD1E5-0E93-4279-95F9-DD611CD4F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034AB5-3746-44E0-9AD2-377ED826E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A6F82B-2799-4740-A02F-0D522B5DC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B5AEBB-7B51-43A2-8DB0-0B091DBD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279-2BEF-4256-80C2-A3D8BDC95223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0493AA-6A5F-4712-82DE-3509AF1F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67FFCE-6154-481A-A1C5-60F46FD9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A6E8-9B66-45AD-B609-CCB1C5FC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29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C7655-C2FF-4CB6-A39E-D3437103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14EF6F-D20E-48EF-970A-2EB97565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279-2BEF-4256-80C2-A3D8BDC95223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908575-9195-484D-A122-98E3F2CD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79FBC0-4924-4310-AC9A-61F0E917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A6E8-9B66-45AD-B609-CCB1C5FC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7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DF9851-70A4-4E1E-A8BC-5D181F8D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279-2BEF-4256-80C2-A3D8BDC95223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8A6A2C-A61F-48A7-999D-2E23E7B9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39D3C7-2259-46F1-BF4A-C604B8F0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A6E8-9B66-45AD-B609-CCB1C5FC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54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BE266-1209-47AF-818E-C270396B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B4E14-DB9B-4964-ACE5-509A894F4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EEDC73-0C24-4698-9D59-200D1A2D0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8E9805-000E-478B-BD4F-5AA6B565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279-2BEF-4256-80C2-A3D8BDC95223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89A3D1-76E4-4846-9B01-6035148A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85152E-B0D4-4C1C-BA65-2B47649A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A6E8-9B66-45AD-B609-CCB1C5FC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99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6718-ED5C-4F36-8E5E-6CDC4566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8F3206-BA91-43AB-A177-3587C957A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6DAE11-5EBD-41C5-B741-071464993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F22B3A-4092-483C-AEC0-3A8460C4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279-2BEF-4256-80C2-A3D8BDC95223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6C18E8-A0AA-4ED0-B189-052AD50B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75607A-6830-47B7-AD80-9D1FABD2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A6E8-9B66-45AD-B609-CCB1C5FC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02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CFFAD3-4332-4DFC-8243-33D7C5A1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99AE9-FB13-41AA-8660-619D7C6DC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9F399-822D-4662-BB97-ED44618C0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C279-2BEF-4256-80C2-A3D8BDC95223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A4238-A59B-42EB-8248-6869E12CE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4C00A-CBE0-4D65-9CAD-EABC4CFC7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9A6E8-9B66-45AD-B609-CCB1C5FC5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15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6F0BB-E887-45D8-B552-725FAA920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类和包装类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55B09-5559-4346-A1D1-5F7C21A0E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31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2B290-119A-4144-BEB2-028867D8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成员变量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79E59-37E1-4E34-BA60-192E236F1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可以看到，</a:t>
            </a:r>
            <a:r>
              <a:rPr lang="en-US" altLang="zh-CN" dirty="0"/>
              <a:t>value[]</a:t>
            </a:r>
            <a:r>
              <a:rPr lang="zh-CN" altLang="en-US" dirty="0"/>
              <a:t>是存储</a:t>
            </a:r>
            <a:r>
              <a:rPr lang="en-US" altLang="zh-CN" dirty="0"/>
              <a:t>String</a:t>
            </a:r>
            <a:r>
              <a:rPr lang="zh-CN" altLang="en-US" dirty="0"/>
              <a:t>的内容的，即当使用</a:t>
            </a:r>
            <a:r>
              <a:rPr lang="en-US" altLang="zh-CN" dirty="0"/>
              <a:t>String str = "</a:t>
            </a:r>
            <a:r>
              <a:rPr lang="en-US" altLang="zh-CN" dirty="0" err="1"/>
              <a:t>abc</a:t>
            </a:r>
            <a:r>
              <a:rPr lang="en-US" altLang="zh-CN" dirty="0"/>
              <a:t>";</a:t>
            </a:r>
            <a:r>
              <a:rPr lang="zh-CN" altLang="en-US" dirty="0"/>
              <a:t>的时候，本质上，</a:t>
            </a:r>
            <a:r>
              <a:rPr lang="en-US" altLang="zh-CN" dirty="0"/>
              <a:t>"</a:t>
            </a:r>
            <a:r>
              <a:rPr lang="en-US" altLang="zh-CN" dirty="0" err="1"/>
              <a:t>abc</a:t>
            </a:r>
            <a:r>
              <a:rPr lang="en-US" altLang="zh-CN" dirty="0"/>
              <a:t>"</a:t>
            </a:r>
            <a:r>
              <a:rPr lang="zh-CN" altLang="en-US" dirty="0"/>
              <a:t>是存储在一个</a:t>
            </a:r>
            <a:r>
              <a:rPr lang="en-US" altLang="zh-CN" dirty="0">
                <a:solidFill>
                  <a:srgbClr val="FF0000"/>
                </a:solidFill>
              </a:rPr>
              <a:t>char</a:t>
            </a:r>
            <a:r>
              <a:rPr lang="zh-CN" altLang="en-US" dirty="0">
                <a:solidFill>
                  <a:srgbClr val="FF0000"/>
                </a:solidFill>
              </a:rPr>
              <a:t>类型</a:t>
            </a:r>
            <a:r>
              <a:rPr lang="zh-CN" altLang="en-US" dirty="0"/>
              <a:t>的数组中的。</a:t>
            </a:r>
          </a:p>
          <a:p>
            <a:r>
              <a:rPr lang="en-US" altLang="zh-CN" dirty="0"/>
              <a:t>hash</a:t>
            </a:r>
            <a:r>
              <a:rPr lang="zh-CN" altLang="en-US" dirty="0"/>
              <a:t>是</a:t>
            </a:r>
            <a:r>
              <a:rPr lang="en-US" altLang="zh-CN" dirty="0"/>
              <a:t>String</a:t>
            </a:r>
            <a:r>
              <a:rPr lang="zh-CN" altLang="en-US" dirty="0"/>
              <a:t>实例化的</a:t>
            </a:r>
            <a:r>
              <a:rPr lang="en-US" altLang="zh-CN" dirty="0" err="1"/>
              <a:t>hashcode</a:t>
            </a:r>
            <a:r>
              <a:rPr lang="zh-CN" altLang="en-US" dirty="0"/>
              <a:t>的一个缓存。因为</a:t>
            </a:r>
            <a:r>
              <a:rPr lang="en-US" altLang="zh-CN" dirty="0"/>
              <a:t>String</a:t>
            </a:r>
            <a:r>
              <a:rPr lang="zh-CN" altLang="en-US" dirty="0"/>
              <a:t>经常被用于比较，比如在</a:t>
            </a:r>
            <a:r>
              <a:rPr lang="en-US" altLang="zh-CN" dirty="0"/>
              <a:t>HashMap</a:t>
            </a:r>
            <a:r>
              <a:rPr lang="zh-CN" altLang="en-US" dirty="0"/>
              <a:t>中。如果每次进行比较都重新计算</a:t>
            </a:r>
            <a:r>
              <a:rPr lang="en-US" altLang="zh-CN" dirty="0" err="1"/>
              <a:t>hashcode</a:t>
            </a:r>
            <a:r>
              <a:rPr lang="zh-CN" altLang="en-US" dirty="0"/>
              <a:t>的值的话，那无疑是比较麻烦的，而保存一个</a:t>
            </a:r>
            <a:r>
              <a:rPr lang="en-US" altLang="zh-CN" dirty="0" err="1"/>
              <a:t>hashcode</a:t>
            </a:r>
            <a:r>
              <a:rPr lang="zh-CN" altLang="en-US" dirty="0"/>
              <a:t>的缓存无疑能</a:t>
            </a:r>
            <a:r>
              <a:rPr lang="zh-CN" altLang="en-US" dirty="0">
                <a:solidFill>
                  <a:srgbClr val="FF0000"/>
                </a:solidFill>
              </a:rPr>
              <a:t>优化</a:t>
            </a:r>
            <a:r>
              <a:rPr lang="zh-CN" altLang="en-US" dirty="0"/>
              <a:t>这样的操作。</a:t>
            </a:r>
          </a:p>
        </p:txBody>
      </p:sp>
    </p:spTree>
    <p:extLst>
      <p:ext uri="{BB962C8B-B14F-4D97-AF65-F5344CB8AC3E}">
        <p14:creationId xmlns:p14="http://schemas.microsoft.com/office/powerpoint/2010/main" val="33778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BF4A0-8440-44E8-8215-B8819D4D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2.</a:t>
            </a:r>
            <a:r>
              <a:rPr lang="zh-CN" altLang="en-US" dirty="0"/>
              <a:t>成员变量</a:t>
            </a:r>
            <a:br>
              <a:rPr lang="en-US" altLang="zh-CN" dirty="0"/>
            </a:br>
            <a:r>
              <a:rPr lang="zh-CN" altLang="en-US" dirty="0"/>
              <a:t>知道了</a:t>
            </a:r>
            <a:r>
              <a:rPr lang="en-US" altLang="zh-CN" dirty="0"/>
              <a:t>String</a:t>
            </a:r>
            <a:r>
              <a:rPr lang="zh-CN" altLang="en-US" dirty="0"/>
              <a:t>其实内部是通过</a:t>
            </a:r>
            <a:r>
              <a:rPr lang="en-US" altLang="zh-CN" dirty="0"/>
              <a:t>char[]</a:t>
            </a:r>
            <a:r>
              <a:rPr lang="zh-CN" altLang="en-US" dirty="0"/>
              <a:t>实现的，那么就不难发现</a:t>
            </a:r>
            <a:r>
              <a:rPr lang="en-US" altLang="zh-CN" dirty="0"/>
              <a:t>length()</a:t>
            </a:r>
            <a:r>
              <a:rPr lang="zh-CN" altLang="en-US" dirty="0"/>
              <a:t>，</a:t>
            </a:r>
            <a:r>
              <a:rPr lang="en-US" altLang="zh-CN" dirty="0" err="1"/>
              <a:t>isEmpty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charAt</a:t>
            </a:r>
            <a:r>
              <a:rPr lang="en-US" altLang="zh-CN" dirty="0"/>
              <a:t>()</a:t>
            </a:r>
            <a:r>
              <a:rPr lang="zh-CN" altLang="en-US" dirty="0"/>
              <a:t>这些方法其实就是在内部调用数组的方法。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86E4AF5-C393-44A8-8ABA-0A6E3578F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986971"/>
            <a:ext cx="10515599" cy="57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8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BF4A0-8440-44E8-8215-B8819D4D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方法（常用）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E0180-7BF3-4F54-B6B9-DB0D46B5F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boolean</a:t>
            </a:r>
            <a:r>
              <a:rPr lang="en-US" altLang="zh-CN" dirty="0"/>
              <a:t> equals(Object </a:t>
            </a:r>
            <a:r>
              <a:rPr lang="en-US" altLang="zh-CN" dirty="0" err="1"/>
              <a:t>anObject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重写方法把引用比较变成值比较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D51282-B5E9-467C-9069-BBFE55003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749" y="365125"/>
            <a:ext cx="4256648" cy="60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70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BF4A0-8440-44E8-8215-B8819D4D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FFCD03A-5D9A-43CC-A1E1-70FD00C70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5126"/>
            <a:ext cx="10626969" cy="63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3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0E84F-3549-4845-B270-5CBCFD98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86F9ABB-8C60-4617-AAE1-BC0644558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469" y="-168812"/>
            <a:ext cx="10801061" cy="746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0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602E-F886-41C5-8878-B4556910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方法：</a:t>
            </a:r>
            <a:r>
              <a:rPr lang="en-US" altLang="zh-CN" dirty="0"/>
              <a:t>Intern</a:t>
            </a:r>
            <a:r>
              <a:rPr lang="zh-CN" altLang="en-US" dirty="0"/>
              <a:t>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FB7EF-393F-4543-8930-1B7B06C78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JVM</a:t>
            </a:r>
            <a:r>
              <a:rPr lang="zh-CN" altLang="en-US" sz="3600" dirty="0"/>
              <a:t>里存在一个叫做</a:t>
            </a:r>
            <a:r>
              <a:rPr lang="en-US" altLang="zh-CN" sz="3600" dirty="0" err="1"/>
              <a:t>StringTable</a:t>
            </a:r>
            <a:r>
              <a:rPr lang="zh-CN" altLang="en-US" sz="3600" dirty="0"/>
              <a:t>的数据结构，这个数据结构是一个</a:t>
            </a:r>
            <a:r>
              <a:rPr lang="en-US" altLang="zh-CN" sz="3600" dirty="0" err="1"/>
              <a:t>Hashtable</a:t>
            </a:r>
            <a:r>
              <a:rPr lang="zh-CN" altLang="en-US" sz="3600" dirty="0"/>
              <a:t>（</a:t>
            </a:r>
            <a:r>
              <a:rPr lang="en-US" altLang="zh-CN" sz="3600" dirty="0" err="1"/>
              <a:t>hashmap</a:t>
            </a:r>
            <a:r>
              <a:rPr lang="zh-CN" altLang="en-US" sz="3600" dirty="0"/>
              <a:t>），在我们调用</a:t>
            </a:r>
            <a:r>
              <a:rPr lang="en-US" altLang="zh-CN" sz="3600" dirty="0" err="1"/>
              <a:t>String.intern</a:t>
            </a:r>
            <a:r>
              <a:rPr lang="zh-CN" altLang="en-US" sz="3600" dirty="0"/>
              <a:t>的时候其实就是先去这个</a:t>
            </a:r>
            <a:r>
              <a:rPr lang="en-US" altLang="zh-CN" sz="3600" dirty="0" err="1"/>
              <a:t>StringTable</a:t>
            </a:r>
            <a:r>
              <a:rPr lang="zh-CN" altLang="en-US" sz="3600" dirty="0"/>
              <a:t>里查找是否存在一个同名的项，如果存在就直接返回对应的对象，否则就往这个</a:t>
            </a:r>
            <a:r>
              <a:rPr lang="en-US" altLang="zh-CN" sz="3600" dirty="0"/>
              <a:t>table</a:t>
            </a:r>
            <a:r>
              <a:rPr lang="zh-CN" altLang="en-US" sz="3600" dirty="0"/>
              <a:t>里插入一项，指向这个</a:t>
            </a:r>
            <a:r>
              <a:rPr lang="en-US" altLang="zh-CN" sz="3600" dirty="0"/>
              <a:t>String</a:t>
            </a:r>
            <a:r>
              <a:rPr lang="zh-CN" altLang="en-US" sz="3600" dirty="0"/>
              <a:t>对象，那么再下次通过</a:t>
            </a:r>
            <a:r>
              <a:rPr lang="en-US" altLang="zh-CN" sz="3600" dirty="0"/>
              <a:t>intern</a:t>
            </a:r>
            <a:r>
              <a:rPr lang="zh-CN" altLang="en-US" sz="3600" dirty="0"/>
              <a:t>再来访问同名的</a:t>
            </a:r>
            <a:r>
              <a:rPr lang="en-US" altLang="zh-CN" sz="3600" dirty="0"/>
              <a:t>String</a:t>
            </a:r>
            <a:r>
              <a:rPr lang="zh-CN" altLang="en-US" sz="3600" dirty="0"/>
              <a:t>对象的时候，就会返回上次插入的这一项指向的</a:t>
            </a:r>
            <a:r>
              <a:rPr lang="en-US" altLang="zh-CN" sz="3600" dirty="0"/>
              <a:t>String</a:t>
            </a:r>
            <a:r>
              <a:rPr lang="zh-CN" altLang="en-US" sz="3600" dirty="0"/>
              <a:t>对象</a:t>
            </a:r>
            <a:endParaRPr lang="en-US" altLang="zh-CN" sz="3600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05739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31FF3-7907-4970-AF3D-B0BC9B71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方法：</a:t>
            </a:r>
            <a:r>
              <a:rPr lang="en-US" altLang="zh-CN" dirty="0"/>
              <a:t>Intern</a:t>
            </a:r>
            <a:r>
              <a:rPr lang="zh-CN" altLang="en-US" dirty="0"/>
              <a:t>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010D8-74DA-4302-AA7F-DF8FB95D0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jvm</a:t>
            </a:r>
            <a:r>
              <a:rPr lang="zh-CN" altLang="en-US" dirty="0"/>
              <a:t>提供这个方法的目的是希望对于某个同名字符串使用非常多的场景，在</a:t>
            </a:r>
            <a:r>
              <a:rPr lang="en-US" altLang="zh-CN" dirty="0" err="1"/>
              <a:t>jvm</a:t>
            </a:r>
            <a:r>
              <a:rPr lang="zh-CN" altLang="en-US" dirty="0"/>
              <a:t>里只保留一份，比如我们不断</a:t>
            </a:r>
            <a:r>
              <a:rPr lang="en-US" altLang="zh-CN" dirty="0"/>
              <a:t>new String(“a”)</a:t>
            </a:r>
            <a:r>
              <a:rPr lang="zh-CN" altLang="en-US" dirty="0"/>
              <a:t>，其实在</a:t>
            </a:r>
            <a:r>
              <a:rPr lang="en-US" altLang="zh-CN" dirty="0"/>
              <a:t>java heap</a:t>
            </a:r>
            <a:r>
              <a:rPr lang="zh-CN" altLang="en-US" dirty="0"/>
              <a:t>里会有多个</a:t>
            </a:r>
            <a:r>
              <a:rPr lang="en-US" altLang="zh-CN" dirty="0"/>
              <a:t>String</a:t>
            </a:r>
            <a:r>
              <a:rPr lang="zh-CN" altLang="en-US" dirty="0"/>
              <a:t>的对象，并且值都是</a:t>
            </a:r>
            <a:r>
              <a:rPr lang="en-US" altLang="zh-CN" dirty="0"/>
              <a:t>a</a:t>
            </a:r>
            <a:r>
              <a:rPr lang="zh-CN" altLang="en-US" dirty="0"/>
              <a:t>，如果我们只希望内存里只保留一个</a:t>
            </a:r>
            <a:r>
              <a:rPr lang="en-US" altLang="zh-CN" dirty="0"/>
              <a:t>a</a:t>
            </a:r>
            <a:r>
              <a:rPr lang="zh-CN" altLang="en-US" dirty="0"/>
              <a:t>，或者希望我接下来用到的地方都返回同一个</a:t>
            </a:r>
            <a:r>
              <a:rPr lang="en-US" altLang="zh-CN" dirty="0"/>
              <a:t>a</a:t>
            </a:r>
            <a:r>
              <a:rPr lang="zh-CN" altLang="en-US" dirty="0"/>
              <a:t>，那就可以用</a:t>
            </a:r>
            <a:r>
              <a:rPr lang="en-US" altLang="zh-CN" dirty="0" err="1"/>
              <a:t>String.intern</a:t>
            </a:r>
            <a:r>
              <a:rPr lang="zh-CN" altLang="en-US" dirty="0"/>
              <a:t>这个方法了</a:t>
            </a:r>
          </a:p>
        </p:txBody>
      </p:sp>
    </p:spTree>
    <p:extLst>
      <p:ext uri="{BB962C8B-B14F-4D97-AF65-F5344CB8AC3E}">
        <p14:creationId xmlns:p14="http://schemas.microsoft.com/office/powerpoint/2010/main" val="1232843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BF4A0-8440-44E8-8215-B8819D4D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方法：</a:t>
            </a:r>
            <a:r>
              <a:rPr lang="en-US" altLang="zh-CN" dirty="0"/>
              <a:t>Substring</a:t>
            </a:r>
            <a:r>
              <a:rPr lang="zh-CN" altLang="en-US" dirty="0"/>
              <a:t>（）</a:t>
            </a:r>
            <a:br>
              <a:rPr lang="en-US" altLang="zh-CN" dirty="0"/>
            </a:br>
            <a:r>
              <a:rPr lang="zh-CN" altLang="en-US" dirty="0"/>
              <a:t>最后一行可以发现，其实就是指定头尾，然后构造一个新的字符串。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3F22A4-5793-4FA9-A1AA-93A7F6F6B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655" y="819443"/>
            <a:ext cx="11252689" cy="52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21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FB60A-CC5C-4B21-A73F-0428C7A6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补充：</a:t>
            </a:r>
            <a:r>
              <a:rPr lang="en-US" altLang="zh-CN" dirty="0" err="1"/>
              <a:t>StringBuffer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StringBuilder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D09C3-3600-46E6-8AA0-0B0DB8178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br>
              <a:rPr lang="zh-CN" altLang="en-US" dirty="0"/>
            </a:br>
            <a:endParaRPr lang="zh-CN" altLang="en-US" dirty="0"/>
          </a:p>
          <a:p>
            <a:r>
              <a:rPr lang="en-US" altLang="zh-CN" dirty="0"/>
              <a:t>String</a:t>
            </a:r>
            <a:r>
              <a:rPr lang="zh-CN" altLang="en-US" dirty="0"/>
              <a:t>类是</a:t>
            </a:r>
            <a:r>
              <a:rPr lang="en-US" altLang="zh-CN" dirty="0">
                <a:solidFill>
                  <a:srgbClr val="FF0000"/>
                </a:solidFill>
              </a:rPr>
              <a:t>final</a:t>
            </a:r>
            <a:r>
              <a:rPr lang="zh-CN" altLang="en-US" dirty="0"/>
              <a:t>的，不可以被继承，不可以被改变</a:t>
            </a:r>
            <a:br>
              <a:rPr lang="zh-CN" altLang="en-US" dirty="0"/>
            </a:br>
            <a:endParaRPr lang="zh-CN" altLang="en-US" dirty="0"/>
          </a:p>
          <a:p>
            <a:r>
              <a:rPr lang="en-US" altLang="zh-CN" dirty="0" err="1"/>
              <a:t>StringBuffer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StringBuilder </a:t>
            </a:r>
            <a:r>
              <a:rPr lang="zh-CN" altLang="en-US" dirty="0"/>
              <a:t>最大的区别在于，</a:t>
            </a:r>
            <a:r>
              <a:rPr lang="en-US" altLang="zh-CN" dirty="0" err="1"/>
              <a:t>StringBuffer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线程安全</a:t>
            </a:r>
            <a:r>
              <a:rPr lang="zh-CN" altLang="en-US" dirty="0"/>
              <a:t>的，而 </a:t>
            </a:r>
            <a:r>
              <a:rPr lang="en-US" altLang="zh-CN" dirty="0"/>
              <a:t>StringBuilder </a:t>
            </a:r>
            <a:r>
              <a:rPr lang="zh-CN" altLang="en-US" dirty="0"/>
              <a:t>是非线程安全的，但 </a:t>
            </a:r>
            <a:r>
              <a:rPr lang="en-US" altLang="zh-CN" dirty="0"/>
              <a:t>StringBuilder </a:t>
            </a:r>
            <a:r>
              <a:rPr lang="zh-CN" altLang="en-US" dirty="0"/>
              <a:t>的性能却高于 </a:t>
            </a:r>
            <a:r>
              <a:rPr lang="en-US" altLang="zh-CN" dirty="0" err="1"/>
              <a:t>StringBuffer</a:t>
            </a:r>
            <a:r>
              <a:rPr lang="zh-CN" altLang="en-US" dirty="0"/>
              <a:t>，所以在单线程环境下推荐使用 </a:t>
            </a:r>
            <a:r>
              <a:rPr lang="en-US" altLang="zh-CN" dirty="0"/>
              <a:t>StringBuilder</a:t>
            </a:r>
            <a:r>
              <a:rPr lang="zh-CN" altLang="en-US" dirty="0"/>
              <a:t>，多线程环境下推荐使用 </a:t>
            </a:r>
            <a:r>
              <a:rPr lang="en-US" altLang="zh-CN" dirty="0" err="1"/>
              <a:t>StringBuffer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577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7EDDA-408E-4E49-9276-AC1F907F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包装器（包装类）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A050EF-60F9-4FA2-9B78-E9A702AA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为什么会有包装器？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自动装箱拆箱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缓存</a:t>
            </a:r>
          </a:p>
        </p:txBody>
      </p:sp>
    </p:spTree>
    <p:extLst>
      <p:ext uri="{BB962C8B-B14F-4D97-AF65-F5344CB8AC3E}">
        <p14:creationId xmlns:p14="http://schemas.microsoft.com/office/powerpoint/2010/main" val="27143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A4462-7A52-4484-BADF-E2E3FAA24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类：制作炸鸡的机器</a:t>
            </a:r>
            <a:br>
              <a:rPr lang="en-US" altLang="zh-CN" dirty="0"/>
            </a:br>
            <a:r>
              <a:rPr lang="zh-CN" altLang="en-US" dirty="0"/>
              <a:t>对象：炸鸡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7AC61F-F77F-43CF-BDA0-A1511F415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276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388F4-B18B-4B65-8106-453B064E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为什么会出现包装器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882CF5-060D-47B4-ABFF-A99991041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ArrayList</a:t>
            </a:r>
            <a:r>
              <a:rPr lang="zh-CN" altLang="en-US" dirty="0"/>
              <a:t>，</a:t>
            </a:r>
            <a:r>
              <a:rPr lang="en-US" altLang="zh-CN" dirty="0" err="1"/>
              <a:t>hashmap</a:t>
            </a:r>
            <a:r>
              <a:rPr lang="zh-CN" altLang="en-US" dirty="0"/>
              <a:t>只能接受对象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我们希望有</a:t>
            </a:r>
            <a:r>
              <a:rPr lang="en-US" altLang="zh-CN" dirty="0"/>
              <a:t>null</a:t>
            </a:r>
            <a:r>
              <a:rPr lang="zh-CN" altLang="en-US" dirty="0"/>
              <a:t>值</a:t>
            </a:r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792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2B290-119A-4144-BEB2-028867D8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74" y="1463040"/>
            <a:ext cx="10086535" cy="22764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装箱的本质是什么呢？当我们给一个</a:t>
            </a:r>
            <a:r>
              <a:rPr lang="en-US" altLang="zh-CN" dirty="0"/>
              <a:t>Integer</a:t>
            </a:r>
            <a:r>
              <a:rPr lang="zh-CN" altLang="en-US" dirty="0"/>
              <a:t>对象赋一个</a:t>
            </a:r>
            <a:r>
              <a:rPr lang="en-US" altLang="zh-CN" dirty="0"/>
              <a:t>int</a:t>
            </a:r>
            <a:r>
              <a:rPr lang="zh-CN" altLang="en-US" dirty="0"/>
              <a:t>值的时候，会调用</a:t>
            </a:r>
            <a:r>
              <a:rPr lang="en-US" altLang="zh-CN" dirty="0"/>
              <a:t>Integer</a:t>
            </a:r>
            <a:r>
              <a:rPr lang="zh-CN" altLang="en-US" dirty="0"/>
              <a:t>类的静态方法</a:t>
            </a:r>
            <a:r>
              <a:rPr lang="en-US" altLang="zh-CN" dirty="0" err="1"/>
              <a:t>valueOf</a:t>
            </a:r>
            <a:r>
              <a:rPr lang="zh-CN" altLang="en-US" dirty="0"/>
              <a:t>（有源码有真相！！！）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1CE894A-C609-44E4-A89A-AD2B0EB49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956" y="2996418"/>
            <a:ext cx="11048765" cy="324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82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2B290-119A-4144-BEB2-028867D8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B2A095-F81F-4204-AA28-6003C6723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401" y="112542"/>
            <a:ext cx="9309253" cy="674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66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2B290-119A-4144-BEB2-028867D8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自动装箱拆箱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8CF7CB8-DA92-43B1-8859-57FFD0CDC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055" y="1280161"/>
            <a:ext cx="8035603" cy="544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80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2B290-119A-4144-BEB2-028867D8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自动装箱拆箱（例子）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2E4EC4E-4906-41A0-87F3-65C9F4480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3889"/>
            <a:ext cx="10639893" cy="593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07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2B290-119A-4144-BEB2-028867D8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自动装箱拆箱（测试题）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EDCAD4C-07B0-41A4-88A3-0DD086774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050" y="1938706"/>
            <a:ext cx="8990650" cy="421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06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2B290-119A-4144-BEB2-028867D8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自动装箱拆箱（答案）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79E59-37E1-4E34-BA60-192E236F1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如果整型字面量的值在</a:t>
            </a:r>
            <a:r>
              <a:rPr lang="en-US" altLang="zh-CN" sz="4000" dirty="0"/>
              <a:t>-128</a:t>
            </a:r>
            <a:r>
              <a:rPr lang="zh-CN" altLang="en-US" sz="4000" dirty="0"/>
              <a:t>到</a:t>
            </a:r>
            <a:r>
              <a:rPr lang="en-US" altLang="zh-CN" sz="4000" dirty="0"/>
              <a:t>127</a:t>
            </a:r>
            <a:r>
              <a:rPr lang="zh-CN" altLang="en-US" sz="4000" dirty="0"/>
              <a:t>之间，那么不会</a:t>
            </a:r>
            <a:r>
              <a:rPr lang="en-US" altLang="zh-CN" sz="4000" dirty="0"/>
              <a:t>new</a:t>
            </a:r>
            <a:r>
              <a:rPr lang="zh-CN" altLang="en-US" sz="4000" dirty="0"/>
              <a:t>新的</a:t>
            </a:r>
            <a:r>
              <a:rPr lang="en-US" altLang="zh-CN" sz="4000" dirty="0"/>
              <a:t>Integer</a:t>
            </a:r>
            <a:r>
              <a:rPr lang="zh-CN" altLang="en-US" sz="4000" dirty="0"/>
              <a:t>对象，而是直接引用常量池中的</a:t>
            </a:r>
            <a:r>
              <a:rPr lang="en-US" altLang="zh-CN" sz="4000" dirty="0"/>
              <a:t>Integer</a:t>
            </a:r>
            <a:r>
              <a:rPr lang="zh-CN" altLang="en-US" sz="4000" dirty="0"/>
              <a:t>对象</a:t>
            </a:r>
            <a:endParaRPr lang="en-US" altLang="zh-CN" sz="4000" dirty="0"/>
          </a:p>
          <a:p>
            <a:r>
              <a:rPr lang="zh-CN" altLang="en-US" sz="4000" dirty="0"/>
              <a:t>所以上面的面试题中</a:t>
            </a:r>
            <a:r>
              <a:rPr lang="en-US" altLang="zh-CN" sz="4000" dirty="0"/>
              <a:t>f1==f2</a:t>
            </a:r>
            <a:r>
              <a:rPr lang="zh-CN" altLang="en-US" sz="4000" dirty="0"/>
              <a:t>的结果是</a:t>
            </a:r>
            <a:r>
              <a:rPr lang="en-US" altLang="zh-CN" sz="4000" dirty="0"/>
              <a:t>true</a:t>
            </a:r>
            <a:r>
              <a:rPr lang="zh-CN" altLang="en-US" sz="4000" dirty="0"/>
              <a:t>，而</a:t>
            </a:r>
            <a:r>
              <a:rPr lang="en-US" altLang="zh-CN" sz="4000" dirty="0"/>
              <a:t>f3==f4</a:t>
            </a:r>
            <a:r>
              <a:rPr lang="zh-CN" altLang="en-US" sz="4000" dirty="0"/>
              <a:t>的结果是</a:t>
            </a:r>
            <a:r>
              <a:rPr lang="en-US" altLang="zh-CN" sz="4000" dirty="0"/>
              <a:t>false</a:t>
            </a:r>
            <a:r>
              <a:rPr lang="zh-CN" altLang="en-US" sz="4000" dirty="0"/>
              <a:t>。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4140071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BF4A0-8440-44E8-8215-B8819D4D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缓存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7DBC06A-A5BD-4A5F-99F2-825D62694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534" y="647114"/>
            <a:ext cx="8552131" cy="584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80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BF4A0-8440-44E8-8215-B8819D4D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缓存源码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30C1A0D6-D6CF-471F-A98F-BA93CD0B7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962" y="119575"/>
            <a:ext cx="11237885" cy="67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48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BF4A0-8440-44E8-8215-B8819D4D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F17B519-DCBA-48A6-9037-FA97FE675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79" y="506437"/>
            <a:ext cx="11560041" cy="59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2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22982-5826-41F2-A394-C7115584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string</a:t>
            </a:r>
            <a:r>
              <a:rPr lang="zh-CN" altLang="en-US" dirty="0"/>
              <a:t>类：虚拟机当中的骨干精英</a:t>
            </a:r>
            <a:r>
              <a:rPr lang="en-US" altLang="zh-CN" dirty="0"/>
              <a:t>(important)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08D03-701B-46A6-B55F-9164EB6B9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源码（</a:t>
            </a:r>
            <a:r>
              <a:rPr lang="en-US" altLang="zh-CN" dirty="0"/>
              <a:t>3</a:t>
            </a:r>
            <a:r>
              <a:rPr lang="zh-CN" altLang="en-US" dirty="0"/>
              <a:t>个方向）     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类定义（继承，实现接口等）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变量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99163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2B290-119A-4144-BEB2-028867D8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类定义（</a:t>
            </a:r>
            <a:r>
              <a:rPr lang="en-US" altLang="zh-CN" dirty="0"/>
              <a:t>final</a:t>
            </a:r>
            <a:r>
              <a:rPr lang="zh-CN" altLang="en-US" dirty="0"/>
              <a:t>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79E59-37E1-4E34-BA60-192E236F1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java.io.Serializable</a:t>
            </a:r>
            <a:r>
              <a:rPr lang="zh-CN" altLang="en-US" dirty="0"/>
              <a:t>这个序列化接口没有任何方法和域，仅用于</a:t>
            </a:r>
            <a:r>
              <a:rPr lang="zh-CN" altLang="en-US" dirty="0">
                <a:solidFill>
                  <a:srgbClr val="FF0000"/>
                </a:solidFill>
              </a:rPr>
              <a:t>标识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 序列化</a:t>
            </a:r>
            <a:r>
              <a:rPr lang="zh-CN" altLang="en-US" dirty="0"/>
              <a:t>的语意。</a:t>
            </a:r>
          </a:p>
          <a:p>
            <a:r>
              <a:rPr lang="en-US" altLang="zh-CN" dirty="0"/>
              <a:t>Comparable&lt;String&gt;</a:t>
            </a:r>
            <a:r>
              <a:rPr lang="zh-CN" altLang="en-US" dirty="0"/>
              <a:t>这个接口只有一个</a:t>
            </a:r>
            <a:r>
              <a:rPr lang="en-US" altLang="zh-CN" dirty="0" err="1"/>
              <a:t>compareTo</a:t>
            </a:r>
            <a:r>
              <a:rPr lang="en-US" altLang="zh-CN" dirty="0"/>
              <a:t>(T 0)</a:t>
            </a:r>
            <a:r>
              <a:rPr lang="zh-CN" altLang="en-US" dirty="0"/>
              <a:t>接口，用于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对两个实例化对象</a:t>
            </a:r>
            <a:r>
              <a:rPr lang="zh-CN" altLang="en-US" dirty="0">
                <a:solidFill>
                  <a:srgbClr val="FF0000"/>
                </a:solidFill>
              </a:rPr>
              <a:t>比较大小</a:t>
            </a:r>
            <a:r>
              <a:rPr lang="zh-CN" altLang="en-US" dirty="0"/>
              <a:t>。</a:t>
            </a:r>
          </a:p>
          <a:p>
            <a:r>
              <a:rPr lang="en-US" altLang="zh-CN" dirty="0" err="1"/>
              <a:t>CharSequence</a:t>
            </a:r>
            <a:r>
              <a:rPr lang="zh-CN" altLang="en-US" dirty="0"/>
              <a:t>这个接口是一个</a:t>
            </a:r>
            <a:r>
              <a:rPr lang="zh-CN" altLang="en-US" dirty="0">
                <a:solidFill>
                  <a:srgbClr val="FF0000"/>
                </a:solidFill>
              </a:rPr>
              <a:t>只读</a:t>
            </a:r>
            <a:r>
              <a:rPr lang="zh-CN" altLang="en-US" dirty="0"/>
              <a:t>的字符序列。包括</a:t>
            </a:r>
            <a:r>
              <a:rPr lang="en-US" altLang="zh-CN" dirty="0"/>
              <a:t>length(),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charAt</a:t>
            </a:r>
            <a:r>
              <a:rPr lang="en-US" altLang="zh-CN" dirty="0"/>
              <a:t>(int index), </a:t>
            </a:r>
            <a:r>
              <a:rPr lang="en-US" altLang="zh-CN" dirty="0" err="1"/>
              <a:t>subSequence</a:t>
            </a:r>
            <a:r>
              <a:rPr lang="en-US" altLang="zh-CN" dirty="0"/>
              <a:t>(int start, int end)</a:t>
            </a:r>
            <a:r>
              <a:rPr lang="zh-CN" altLang="en-US" dirty="0"/>
              <a:t>这几个</a:t>
            </a:r>
            <a:r>
              <a:rPr lang="en-US" altLang="zh-CN" dirty="0"/>
              <a:t>API</a:t>
            </a:r>
            <a:r>
              <a:rPr lang="zh-CN" altLang="en-US" dirty="0"/>
              <a:t>接口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C2B3C8-352E-4533-BFAF-4F50C363C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712" y="415925"/>
            <a:ext cx="7810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2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4B61D-677D-4907-8B1C-2958C1AA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3" y="95274"/>
            <a:ext cx="10515600" cy="1325563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类定义（为什么要</a:t>
            </a:r>
            <a:r>
              <a:rPr lang="en-US" altLang="zh-CN" dirty="0"/>
              <a:t>final</a:t>
            </a:r>
            <a:r>
              <a:rPr lang="zh-CN" altLang="en-US" dirty="0"/>
              <a:t>？设计考虑、效率优化、安全性）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22338A3-BC4A-42F2-9575-755AC1B1C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212" y="1420837"/>
            <a:ext cx="9108393" cy="522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8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4FAEA-3CDE-43F9-B156-22254EB8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5C7FA2A8-D809-4E92-AD28-30D513FBF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628" y="365125"/>
            <a:ext cx="7540895" cy="64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5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25DCA-64B6-4D15-ADBD-0B14D488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（理解）</a:t>
            </a:r>
            <a:r>
              <a:rPr lang="en-US" altLang="zh-CN" b="1" dirty="0" err="1"/>
              <a:t>Stringstr</a:t>
            </a:r>
            <a:r>
              <a:rPr lang="en-US" altLang="zh-CN" b="1" dirty="0"/>
              <a:t>=new String("</a:t>
            </a:r>
            <a:r>
              <a:rPr lang="en-US" altLang="zh-CN" b="1" dirty="0" err="1"/>
              <a:t>abc</a:t>
            </a:r>
            <a:r>
              <a:rPr lang="en-US" altLang="zh-CN" b="1" dirty="0"/>
              <a:t>") </a:t>
            </a:r>
            <a:r>
              <a:rPr lang="zh-CN" altLang="en-US" b="1" dirty="0"/>
              <a:t>这行代码究竟创建了几个对象？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06FB17-7599-4D19-8B88-3D137DD2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一个是</a:t>
            </a:r>
            <a:r>
              <a:rPr lang="en-US" altLang="zh-CN" dirty="0"/>
              <a:t>new  String </a:t>
            </a:r>
            <a:r>
              <a:rPr lang="zh-CN" altLang="en-US" dirty="0"/>
              <a:t>创建的一个新的对象，一个是常量“</a:t>
            </a:r>
            <a:r>
              <a:rPr lang="en-US" altLang="zh-CN" dirty="0" err="1"/>
              <a:t>abc</a:t>
            </a:r>
            <a:r>
              <a:rPr lang="en-US" altLang="zh-CN" dirty="0"/>
              <a:t>”</a:t>
            </a:r>
            <a:r>
              <a:rPr lang="zh-CN" altLang="en-US" dirty="0"/>
              <a:t>对象的内容创建出的一个新的</a:t>
            </a:r>
            <a:r>
              <a:rPr lang="en-US" altLang="zh-CN" dirty="0"/>
              <a:t>String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en-US" altLang="zh-CN" dirty="0" err="1"/>
              <a:t>ldc</a:t>
            </a:r>
            <a:r>
              <a:rPr lang="zh-CN" altLang="en-US" dirty="0"/>
              <a:t>的含义是：将常量值从常量池中取出来并且压入栈中。从下图中，我们可以看到第</a:t>
            </a:r>
            <a:r>
              <a:rPr lang="en-US" altLang="zh-CN" dirty="0"/>
              <a:t>0</a:t>
            </a:r>
            <a:r>
              <a:rPr lang="zh-CN" altLang="en-US" dirty="0"/>
              <a:t>行和第</a:t>
            </a:r>
            <a:r>
              <a:rPr lang="en-US" altLang="zh-CN" dirty="0"/>
              <a:t>7</a:t>
            </a:r>
            <a:r>
              <a:rPr lang="zh-CN" altLang="en-US" dirty="0"/>
              <a:t>行中的字符串引用是同一个，这说明了，在编译期间，该字符串变量的值已经确定了下来，并且将该字符串值缓存在缓冲区中，同时让该变量指向该字符串值，后面如果有使用相同的字符串值，则继续指向同一个字符串值所以</a:t>
            </a:r>
            <a:r>
              <a:rPr lang="en-US" altLang="zh-CN" dirty="0"/>
              <a:t>String str2 = new String("</a:t>
            </a:r>
            <a:r>
              <a:rPr lang="en-US" altLang="zh-CN" dirty="0" err="1"/>
              <a:t>abc</a:t>
            </a:r>
            <a:r>
              <a:rPr lang="en-US" altLang="zh-CN" dirty="0"/>
              <a:t>"); </a:t>
            </a:r>
            <a:r>
              <a:rPr lang="zh-CN" altLang="en-US" dirty="0"/>
              <a:t>此时就创建一个对象，而</a:t>
            </a:r>
            <a:r>
              <a:rPr lang="en-US" altLang="zh-CN" dirty="0" err="1"/>
              <a:t>abc</a:t>
            </a:r>
            <a:r>
              <a:rPr lang="en-US" altLang="zh-CN" dirty="0"/>
              <a:t> </a:t>
            </a:r>
            <a:r>
              <a:rPr lang="zh-CN" altLang="en-US" dirty="0"/>
              <a:t>则是从字符串常量缓冲区中取出来的。</a:t>
            </a:r>
            <a:endParaRPr lang="en-US" altLang="zh-CN" dirty="0"/>
          </a:p>
          <a:p>
            <a:r>
              <a:rPr lang="zh-CN" altLang="en-US" dirty="0"/>
              <a:t>两个对象，一个是静态区的</a:t>
            </a:r>
            <a:r>
              <a:rPr lang="en-US" altLang="zh-CN" dirty="0"/>
              <a:t>“</a:t>
            </a:r>
            <a:r>
              <a:rPr lang="en-US" altLang="zh-CN" dirty="0" err="1"/>
              <a:t>abc</a:t>
            </a:r>
            <a:r>
              <a:rPr lang="en-US" altLang="zh-CN" dirty="0"/>
              <a:t>"</a:t>
            </a:r>
            <a:r>
              <a:rPr lang="zh-CN" altLang="en-US" dirty="0"/>
              <a:t>，一个是用</a:t>
            </a:r>
            <a:r>
              <a:rPr lang="en-US" altLang="zh-CN" dirty="0"/>
              <a:t>new</a:t>
            </a:r>
            <a:r>
              <a:rPr lang="zh-CN" altLang="en-US" dirty="0"/>
              <a:t>创建在堆上的对象。</a:t>
            </a:r>
          </a:p>
        </p:txBody>
      </p:sp>
    </p:spTree>
    <p:extLst>
      <p:ext uri="{BB962C8B-B14F-4D97-AF65-F5344CB8AC3E}">
        <p14:creationId xmlns:p14="http://schemas.microsoft.com/office/powerpoint/2010/main" val="217234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306A9-C586-4208-A61D-688A2E36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73A239-4B01-4919-900D-E6F719C85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25" y="437738"/>
            <a:ext cx="11304529" cy="6055137"/>
          </a:xfrm>
        </p:spPr>
      </p:pic>
    </p:spTree>
    <p:extLst>
      <p:ext uri="{BB962C8B-B14F-4D97-AF65-F5344CB8AC3E}">
        <p14:creationId xmlns:p14="http://schemas.microsoft.com/office/powerpoint/2010/main" val="137567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C17AD-F0D8-4010-B84B-1937AA40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21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成员变量：</a:t>
            </a:r>
            <a:r>
              <a:rPr lang="en-US" altLang="zh-CN" dirty="0"/>
              <a:t>String</a:t>
            </a:r>
            <a:r>
              <a:rPr lang="zh-CN" altLang="en-US" dirty="0"/>
              <a:t>类中包含一个不可变的</a:t>
            </a:r>
            <a:r>
              <a:rPr lang="en-US" altLang="zh-CN" dirty="0"/>
              <a:t>char</a:t>
            </a:r>
            <a:r>
              <a:rPr lang="zh-CN" altLang="en-US" dirty="0"/>
              <a:t>数组用来存放字符串，一个</a:t>
            </a:r>
            <a:r>
              <a:rPr lang="en-US" altLang="zh-CN" dirty="0"/>
              <a:t>int</a:t>
            </a:r>
            <a:r>
              <a:rPr lang="zh-CN" altLang="en-US" dirty="0"/>
              <a:t>型的变量</a:t>
            </a:r>
            <a:r>
              <a:rPr lang="en-US" altLang="zh-CN" dirty="0"/>
              <a:t>hash</a:t>
            </a:r>
            <a:r>
              <a:rPr lang="zh-CN" altLang="en-US" dirty="0"/>
              <a:t>用来存放计算后的哈希值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E7BB831-584C-4AF5-8D88-2A76520DB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588" y="1777774"/>
            <a:ext cx="10166824" cy="34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0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6370</TotalTime>
  <Words>1020</Words>
  <Application>Microsoft Office PowerPoint</Application>
  <PresentationFormat>宽屏</PresentationFormat>
  <Paragraphs>59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等线</vt:lpstr>
      <vt:lpstr>等线 Light</vt:lpstr>
      <vt:lpstr>Arial</vt:lpstr>
      <vt:lpstr>Office 主题​​</vt:lpstr>
      <vt:lpstr>String类和包装类</vt:lpstr>
      <vt:lpstr>类：制作炸鸡的机器 对象：炸鸡</vt:lpstr>
      <vt:lpstr>string类：虚拟机当中的骨干精英(important) </vt:lpstr>
      <vt:lpstr>类定义（final） </vt:lpstr>
      <vt:lpstr>1.类定义（为什么要final？设计考虑、效率优化、安全性）</vt:lpstr>
      <vt:lpstr>PowerPoint 演示文稿</vt:lpstr>
      <vt:lpstr>1.（理解）Stringstr=new String("abc") 这行代码究竟创建了几个对象？ </vt:lpstr>
      <vt:lpstr>PowerPoint 演示文稿</vt:lpstr>
      <vt:lpstr>2.成员变量：String类中包含一个不可变的char数组用来存放字符串，一个int型的变量hash用来存放计算后的哈希值 </vt:lpstr>
      <vt:lpstr>2.成员变量</vt:lpstr>
      <vt:lpstr>  2.成员变量 知道了String其实内部是通过char[]实现的，那么就不难发现length()，isEmpty()，charAt()这些方法其实就是在内部调用数组的方法。</vt:lpstr>
      <vt:lpstr>3.方法（常用）</vt:lpstr>
      <vt:lpstr>PowerPoint 演示文稿</vt:lpstr>
      <vt:lpstr>PowerPoint 演示文稿</vt:lpstr>
      <vt:lpstr>3.方法：Intern（）</vt:lpstr>
      <vt:lpstr>3.方法：Intern（）</vt:lpstr>
      <vt:lpstr>3.方法：Substring（） 最后一行可以发现，其实就是指定头尾，然后构造一个新的字符串。</vt:lpstr>
      <vt:lpstr>补充：StringBuffer 和 StringBuilder类</vt:lpstr>
      <vt:lpstr>包装器（包装类）</vt:lpstr>
      <vt:lpstr>1.为什么会出现包装器</vt:lpstr>
      <vt:lpstr>2.装箱的本质是什么呢？当我们给一个Integer对象赋一个int值的时候，会调用Integer类的静态方法valueOf（有源码有真相！！！）</vt:lpstr>
      <vt:lpstr>PowerPoint 演示文稿</vt:lpstr>
      <vt:lpstr>2.自动装箱拆箱</vt:lpstr>
      <vt:lpstr>2.自动装箱拆箱（例子） </vt:lpstr>
      <vt:lpstr>2.自动装箱拆箱（测试题）</vt:lpstr>
      <vt:lpstr>2.自动装箱拆箱（答案）</vt:lpstr>
      <vt:lpstr>3.缓存</vt:lpstr>
      <vt:lpstr>缓存源码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类：造甜品的机器</dc:title>
  <dc:creator>梦莹 黄</dc:creator>
  <cp:lastModifiedBy>梦莹 黄</cp:lastModifiedBy>
  <cp:revision>36</cp:revision>
  <dcterms:created xsi:type="dcterms:W3CDTF">2019-11-10T11:09:45Z</dcterms:created>
  <dcterms:modified xsi:type="dcterms:W3CDTF">2019-11-14T21:20:03Z</dcterms:modified>
</cp:coreProperties>
</file>