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1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80" y="-1651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40965" y="2740660"/>
            <a:ext cx="67748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/>
              <a:t>数据库（</a:t>
            </a:r>
            <a:r>
              <a:rPr lang="en-US" altLang="zh-CN" sz="5400"/>
              <a:t>Mysql</a:t>
            </a:r>
            <a:r>
              <a:rPr lang="zh-CN" altLang="en-US" sz="5400"/>
              <a:t>）</a:t>
            </a:r>
            <a:r>
              <a:rPr lang="zh-CN" altLang="en-US" sz="5400"/>
              <a:t>讲解</a:t>
            </a:r>
            <a:endParaRPr lang="zh-CN" altLang="en-US" sz="5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070" y="66040"/>
            <a:ext cx="3753485" cy="1501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5" y="-19939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3700" y="671195"/>
            <a:ext cx="328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高级进阶</a:t>
            </a:r>
            <a:r>
              <a:rPr lang="en-US" altLang="zh-CN" sz="3600"/>
              <a:t>——in</a:t>
            </a:r>
            <a:endParaRPr lang="zh-CN" altLang="en-US" sz="3600"/>
          </a:p>
        </p:txBody>
      </p:sp>
      <p:sp>
        <p:nvSpPr>
          <p:cNvPr id="11" name="文本框 10"/>
          <p:cNvSpPr txBox="1"/>
          <p:nvPr/>
        </p:nvSpPr>
        <p:spPr>
          <a:xfrm>
            <a:off x="1508760" y="1952625"/>
            <a:ext cx="6990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示例       </a:t>
            </a:r>
            <a:r>
              <a:rPr lang="en-US" altLang="zh-CN"/>
              <a:t>	    select id,name from student where id in (1,2,3,4,5,6);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    </a:t>
            </a:r>
            <a:r>
              <a:rPr lang="zh-CN" altLang="en-US"/>
              <a:t>在</a:t>
            </a:r>
            <a:r>
              <a:rPr lang="en-US" altLang="zh-CN"/>
              <a:t>student</a:t>
            </a:r>
            <a:r>
              <a:rPr lang="zh-CN" altLang="en-US"/>
              <a:t>表中查询</a:t>
            </a:r>
            <a:r>
              <a:rPr lang="en-US" altLang="zh-CN"/>
              <a:t>id</a:t>
            </a:r>
            <a:r>
              <a:rPr lang="zh-CN" altLang="en-US"/>
              <a:t>值在</a:t>
            </a:r>
            <a:r>
              <a:rPr lang="en-US" altLang="zh-CN"/>
              <a:t>1,2,3,4,5,6</a:t>
            </a:r>
            <a:r>
              <a:rPr lang="zh-CN" altLang="en-US"/>
              <a:t>集合中</a:t>
            </a:r>
            <a:r>
              <a:rPr lang="zh-CN" altLang="en-US"/>
              <a:t>的学生数据。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3500" y="413194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06370" y="4131945"/>
            <a:ext cx="9237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需要使用</a:t>
            </a:r>
            <a:r>
              <a:rPr lang="en-US" altLang="zh-CN"/>
              <a:t>id</a:t>
            </a:r>
            <a:r>
              <a:rPr lang="zh-CN" altLang="en-US"/>
              <a:t>范围条件查找的数据。</a:t>
            </a:r>
            <a:endParaRPr lang="zh-CN" altLang="en-US"/>
          </a:p>
          <a:p>
            <a:endParaRPr lang="zh-CN" altLang="en-US"/>
          </a:p>
          <a:p>
            <a:r>
              <a:rPr lang="zh-CN"/>
              <a:t>如已经根据筛选条件，如年级，班级等筛选出了一系列</a:t>
            </a:r>
            <a:r>
              <a:rPr lang="en-US" altLang="zh-CN"/>
              <a:t>student_id</a:t>
            </a:r>
            <a:r>
              <a:rPr lang="zh-CN" altLang="en-US"/>
              <a:t>，然后需要列出所有在此</a:t>
            </a:r>
            <a:endParaRPr lang="zh-CN" altLang="en-US"/>
          </a:p>
          <a:p>
            <a:r>
              <a:rPr lang="en-US" altLang="zh-CN"/>
              <a:t>id</a:t>
            </a:r>
            <a:r>
              <a:rPr lang="zh-CN" altLang="en-US"/>
              <a:t>范围中的学生数据，就需要使用</a:t>
            </a:r>
            <a:r>
              <a:rPr lang="en-US" altLang="zh-CN"/>
              <a:t>in</a:t>
            </a:r>
            <a:r>
              <a:rPr lang="zh-CN" altLang="en-US"/>
              <a:t>条件。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0" y="-19939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3700" y="671195"/>
            <a:ext cx="361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高级进阶</a:t>
            </a:r>
            <a:r>
              <a:rPr lang="en-US" altLang="zh-CN" sz="3600"/>
              <a:t>——like</a:t>
            </a:r>
            <a:endParaRPr lang="zh-CN" altLang="en-US" sz="3600"/>
          </a:p>
        </p:txBody>
      </p:sp>
      <p:sp>
        <p:nvSpPr>
          <p:cNvPr id="11" name="文本框 10"/>
          <p:cNvSpPr txBox="1"/>
          <p:nvPr/>
        </p:nvSpPr>
        <p:spPr>
          <a:xfrm>
            <a:off x="1508760" y="1952625"/>
            <a:ext cx="744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示例       </a:t>
            </a:r>
            <a:r>
              <a:rPr lang="en-US" altLang="zh-CN"/>
              <a:t>	    select id,name from student where name like ‘</a:t>
            </a:r>
            <a:r>
              <a:rPr lang="zh-CN" altLang="en-US"/>
              <a:t>马聪</a:t>
            </a:r>
            <a:r>
              <a:rPr lang="en-US" altLang="zh-CN"/>
              <a:t>%’</a:t>
            </a:r>
            <a:r>
              <a:rPr lang="en-US" altLang="zh-CN"/>
              <a:t>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    </a:t>
            </a:r>
            <a:r>
              <a:rPr lang="zh-CN" altLang="en-US"/>
              <a:t>在</a:t>
            </a:r>
            <a:r>
              <a:rPr lang="en-US" altLang="zh-CN"/>
              <a:t>student</a:t>
            </a:r>
            <a:r>
              <a:rPr lang="zh-CN" altLang="en-US"/>
              <a:t>表中查询</a:t>
            </a:r>
            <a:r>
              <a:rPr lang="en-US"/>
              <a:t>name</a:t>
            </a:r>
            <a:r>
              <a:rPr lang="zh-CN" altLang="en-US"/>
              <a:t>以马聪开头的学生的名字（马聪聪）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345565" y="5027930"/>
            <a:ext cx="9250680" cy="922020"/>
            <a:chOff x="2100" y="6507"/>
            <a:chExt cx="14568" cy="1452"/>
          </a:xfrm>
        </p:grpSpPr>
        <p:sp>
          <p:nvSpPr>
            <p:cNvPr id="2" name="文本框 1"/>
            <p:cNvSpPr txBox="1"/>
            <p:nvPr/>
          </p:nvSpPr>
          <p:spPr>
            <a:xfrm>
              <a:off x="2100" y="6507"/>
              <a:ext cx="18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 </a:t>
              </a:r>
              <a:r>
                <a:rPr lang="zh-CN" altLang="en-US"/>
                <a:t>使用场景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140" y="6507"/>
              <a:ext cx="1252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需要使用</a:t>
              </a:r>
              <a:r>
                <a:rPr lang="zh-CN"/>
                <a:t>字符串模糊匹配查找</a:t>
              </a:r>
              <a:r>
                <a:rPr lang="zh-CN" altLang="en-US"/>
                <a:t>的数据。</a:t>
              </a:r>
              <a:endParaRPr lang="zh-CN" altLang="en-US"/>
            </a:p>
            <a:p>
              <a:endParaRPr lang="zh-CN" altLang="en-US"/>
            </a:p>
            <a:p>
              <a:r>
                <a:rPr lang="zh-CN"/>
                <a:t>如在搜索引擎搜索问题时，可以只输入部分关键字，即可得到相关所有信息。</a:t>
              </a:r>
              <a:endParaRPr lang="zh-CN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0655" y="3520440"/>
            <a:ext cx="559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通配符        </a:t>
            </a:r>
            <a:r>
              <a:rPr lang="en-US"/>
              <a:t>%</a:t>
            </a:r>
            <a:r>
              <a:rPr lang="zh-CN" altLang="en-US"/>
              <a:t>：</a:t>
            </a:r>
            <a:r>
              <a:rPr lang="en-US"/>
              <a:t>代表任意长度（可以为0）的字符串。</a:t>
            </a:r>
            <a:endParaRPr lang="en-US"/>
          </a:p>
          <a:p>
            <a:pPr algn="l"/>
            <a:r>
              <a:rPr lang="en-US"/>
              <a:t> 	    </a:t>
            </a:r>
            <a:endParaRPr lang="en-US"/>
          </a:p>
          <a:p>
            <a:pPr algn="l"/>
            <a:r>
              <a:rPr lang="en-US"/>
              <a:t>                   _</a:t>
            </a:r>
            <a:r>
              <a:rPr lang="zh-CN" altLang="en-US"/>
              <a:t>：代表任意单个字符。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0" y="-19939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3700" y="67119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高级进阶</a:t>
            </a:r>
            <a:r>
              <a:rPr lang="en-US" altLang="zh-CN" sz="3600"/>
              <a:t>——</a:t>
            </a:r>
            <a:r>
              <a:rPr lang="zh-CN" sz="3600"/>
              <a:t>索引</a:t>
            </a:r>
            <a:endParaRPr lang="zh-CN" sz="3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7145" y="17291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索引是什么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1729105"/>
            <a:ext cx="4287520" cy="2642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69910" y="2999105"/>
            <a:ext cx="376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表类比图书馆，里面有许多</a:t>
            </a:r>
            <a:r>
              <a:rPr lang="en-US" altLang="zh-CN"/>
              <a:t>“</a:t>
            </a:r>
            <a:r>
              <a:rPr lang="zh-CN" altLang="en-US"/>
              <a:t>书本</a:t>
            </a:r>
            <a:r>
              <a:rPr lang="en-US" altLang="zh-CN"/>
              <a:t>”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怎么找到高晓松老师最爱的金</a:t>
            </a:r>
            <a:r>
              <a:rPr lang="en-US" altLang="zh-CN"/>
              <a:t>*</a:t>
            </a:r>
            <a:r>
              <a:rPr lang="zh-CN" altLang="en-US"/>
              <a:t>梅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23340" y="5232400"/>
            <a:ext cx="1046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思路：先根据书的类别到文学类图书中查找，然后由于金的首字母为</a:t>
            </a:r>
            <a:r>
              <a:rPr lang="en-US" altLang="zh-CN"/>
              <a:t>J</a:t>
            </a:r>
            <a:r>
              <a:rPr lang="zh-CN" altLang="en-US"/>
              <a:t>，故去放有</a:t>
            </a:r>
            <a:r>
              <a:rPr lang="en-US" altLang="zh-CN"/>
              <a:t>J</a:t>
            </a:r>
            <a:r>
              <a:rPr lang="zh-CN" altLang="en-US"/>
              <a:t>标签的书架上寻找。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0" y="-189865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3700" y="67119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高级进阶</a:t>
            </a:r>
            <a:r>
              <a:rPr lang="en-US" altLang="zh-CN" sz="3600"/>
              <a:t>——</a:t>
            </a:r>
            <a:r>
              <a:rPr lang="zh-CN" sz="3600"/>
              <a:t>索引</a:t>
            </a:r>
            <a:endParaRPr lang="zh-CN" sz="3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7145" y="17291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索引的好处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105785" y="172910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加快查询速度！！提高项目性能！！！！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87145" y="3147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数据结构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5" y="2975610"/>
            <a:ext cx="7907655" cy="266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50715" y="5976620"/>
            <a:ext cx="473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平衡二叉树（</a:t>
            </a:r>
            <a:r>
              <a:rPr lang="en-US" altLang="zh-CN"/>
              <a:t>B-Tree</a:t>
            </a:r>
            <a:r>
              <a:rPr lang="zh-CN" altLang="en-US"/>
              <a:t>）  时间复杂度为</a:t>
            </a:r>
            <a:r>
              <a:rPr lang="en-US" altLang="zh-CN"/>
              <a:t>O(logn)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765" y="-92075"/>
            <a:ext cx="12240260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3700" y="67119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高级进阶</a:t>
            </a:r>
            <a:r>
              <a:rPr lang="en-US" altLang="zh-CN" sz="3600"/>
              <a:t>——</a:t>
            </a:r>
            <a:r>
              <a:rPr lang="zh-CN" sz="3600"/>
              <a:t>索引</a:t>
            </a:r>
            <a:endParaRPr lang="zh-CN" sz="3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8445" y="1609725"/>
            <a:ext cx="87172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种类</a:t>
            </a:r>
            <a:r>
              <a:rPr lang="zh-CN" altLang="en-US" sz="3200"/>
              <a:t>        </a:t>
            </a:r>
            <a:r>
              <a:rPr lang="zh-CN" altLang="en-US" sz="2400"/>
              <a:t>    </a:t>
            </a:r>
            <a:r>
              <a:rPr lang="zh-CN" altLang="en-US" sz="1600"/>
              <a:t>普通索引：仅加速查询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		</a:t>
            </a:r>
            <a:r>
              <a:rPr lang="zh-CN" altLang="en-US" sz="1600"/>
              <a:t>唯一索引：加速查询 + 列值唯一（可以有null）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		</a:t>
            </a:r>
            <a:r>
              <a:rPr lang="zh-CN" altLang="en-US" sz="1600"/>
              <a:t>主键索引：加速查询 + 列值唯一（不可以有null）+ 表中只有一个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		</a:t>
            </a:r>
            <a:r>
              <a:rPr lang="zh-CN" altLang="en-US" sz="1600"/>
              <a:t>组合索引：多列值组成一个索引，专门用于组合搜索，其效率大于索引合并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		</a:t>
            </a:r>
            <a:r>
              <a:rPr lang="zh-CN" altLang="en-US" sz="1600"/>
              <a:t>全文索引：对文本的内容进行分词，进行搜索  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528445" y="4981575"/>
            <a:ext cx="59715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SQL</a:t>
            </a:r>
            <a:r>
              <a:rPr lang="zh-CN" altLang="en-US" sz="2400"/>
              <a:t>语句       </a:t>
            </a:r>
            <a:r>
              <a:rPr lang="zh-CN" altLang="en-US" sz="1600"/>
              <a:t>create index </a:t>
            </a:r>
            <a:r>
              <a:rPr lang="en-US" altLang="zh-CN" sz="1600"/>
              <a:t>name_index</a:t>
            </a:r>
            <a:r>
              <a:rPr lang="zh-CN" altLang="en-US" sz="1600"/>
              <a:t> on </a:t>
            </a:r>
            <a:r>
              <a:rPr lang="en-US" altLang="zh-CN" sz="1600"/>
              <a:t>student</a:t>
            </a:r>
            <a:r>
              <a:rPr lang="zh-CN" altLang="en-US" sz="1600"/>
              <a:t>(</a:t>
            </a:r>
            <a:r>
              <a:rPr lang="en-US" altLang="zh-CN" sz="1600"/>
              <a:t>name</a:t>
            </a:r>
            <a:r>
              <a:rPr lang="zh-CN" altLang="en-US" sz="1600"/>
              <a:t>);</a:t>
            </a:r>
            <a:endParaRPr lang="zh-CN" altLang="en-US" sz="1600"/>
          </a:p>
          <a:p>
            <a:pPr algn="l"/>
            <a:r>
              <a:rPr lang="zh-CN" altLang="en-US" sz="1600"/>
              <a:t>                                show index from </a:t>
            </a:r>
            <a:r>
              <a:rPr lang="en-US" altLang="zh-CN" sz="1600"/>
              <a:t>student</a:t>
            </a:r>
            <a:r>
              <a:rPr lang="zh-CN" altLang="en-US" sz="1600"/>
              <a:t>;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130" y="-71120"/>
            <a:ext cx="12240260" cy="71285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99685" y="68072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表结构设计</a:t>
            </a:r>
            <a:endParaRPr lang="zh-CN" altLang="en-US" sz="3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73275" y="3078480"/>
            <a:ext cx="1188085" cy="41973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学生</a:t>
            </a:r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3565" y="2700655"/>
            <a:ext cx="1071245" cy="4476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1675" y="2174875"/>
            <a:ext cx="1071245" cy="4476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姓名</a:t>
            </a:r>
            <a:endParaRPr lang="zh-CN" altLang="en-US">
              <a:sym typeface="+mn-ea"/>
            </a:endParaRPr>
          </a:p>
        </p:txBody>
      </p:sp>
      <p:cxnSp>
        <p:nvCxnSpPr>
          <p:cNvPr id="9" name="直接连接符 8"/>
          <p:cNvCxnSpPr>
            <a:stCxn id="7" idx="6"/>
            <a:endCxn id="2" idx="1"/>
          </p:cNvCxnSpPr>
          <p:nvPr/>
        </p:nvCxnSpPr>
        <p:spPr>
          <a:xfrm>
            <a:off x="1654810" y="2924810"/>
            <a:ext cx="418465" cy="363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4"/>
            <a:endCxn id="2" idx="0"/>
          </p:cNvCxnSpPr>
          <p:nvPr/>
        </p:nvCxnSpPr>
        <p:spPr>
          <a:xfrm>
            <a:off x="2507615" y="2622550"/>
            <a:ext cx="160020" cy="45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07410" y="2341245"/>
            <a:ext cx="1071245" cy="44767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cxnSp>
        <p:nvCxnSpPr>
          <p:cNvPr id="12" name="直接连接符 11"/>
          <p:cNvCxnSpPr>
            <a:stCxn id="11" idx="3"/>
          </p:cNvCxnSpPr>
          <p:nvPr/>
        </p:nvCxnSpPr>
        <p:spPr>
          <a:xfrm flipH="1">
            <a:off x="3232150" y="2723515"/>
            <a:ext cx="332105" cy="366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39290" y="4676140"/>
            <a:ext cx="1455420" cy="4883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期末考成绩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6410" y="5417820"/>
            <a:ext cx="1168400" cy="47688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1675" y="5515610"/>
            <a:ext cx="1071245" cy="4476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高数</a:t>
            </a:r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64255" y="5515610"/>
            <a:ext cx="1071245" cy="4476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英语</a:t>
            </a:r>
            <a:endParaRPr lang="zh-CN" altLang="en-US">
              <a:sym typeface="+mn-ea"/>
            </a:endParaRPr>
          </a:p>
        </p:txBody>
      </p:sp>
      <p:cxnSp>
        <p:nvCxnSpPr>
          <p:cNvPr id="18" name="直接连接符 17"/>
          <p:cNvCxnSpPr>
            <a:endCxn id="15" idx="7"/>
          </p:cNvCxnSpPr>
          <p:nvPr/>
        </p:nvCxnSpPr>
        <p:spPr>
          <a:xfrm flipH="1">
            <a:off x="1483995" y="5168265"/>
            <a:ext cx="482600" cy="319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0"/>
            <a:endCxn id="13" idx="2"/>
          </p:cNvCxnSpPr>
          <p:nvPr/>
        </p:nvCxnSpPr>
        <p:spPr>
          <a:xfrm flipV="1">
            <a:off x="2507615" y="5164455"/>
            <a:ext cx="159385" cy="35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1"/>
          </p:cNvCxnSpPr>
          <p:nvPr/>
        </p:nvCxnSpPr>
        <p:spPr>
          <a:xfrm flipH="1" flipV="1">
            <a:off x="3378200" y="5168265"/>
            <a:ext cx="34290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2024380" y="3833495"/>
            <a:ext cx="1285240" cy="506730"/>
          </a:xfrm>
          <a:prstGeom prst="diamond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考出</a:t>
            </a:r>
            <a:endParaRPr lang="zh-CN" altLang="en-US">
              <a:sym typeface="+mn-ea"/>
            </a:endParaRPr>
          </a:p>
        </p:txBody>
      </p:sp>
      <p:cxnSp>
        <p:nvCxnSpPr>
          <p:cNvPr id="22" name="直接连接符 21"/>
          <p:cNvCxnSpPr>
            <a:stCxn id="2" idx="2"/>
            <a:endCxn id="21" idx="0"/>
          </p:cNvCxnSpPr>
          <p:nvPr/>
        </p:nvCxnSpPr>
        <p:spPr>
          <a:xfrm flipH="1">
            <a:off x="2667000" y="3498215"/>
            <a:ext cx="635" cy="33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2"/>
            <a:endCxn id="13" idx="0"/>
          </p:cNvCxnSpPr>
          <p:nvPr/>
        </p:nvCxnSpPr>
        <p:spPr>
          <a:xfrm>
            <a:off x="2667000" y="4340225"/>
            <a:ext cx="0" cy="33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75680" y="3078480"/>
            <a:ext cx="1188085" cy="4197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班级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35500" y="2477135"/>
            <a:ext cx="1071245" cy="44767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33040" y="34982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733040" y="43078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>
            <a:off x="254000" y="4696460"/>
            <a:ext cx="1071245" cy="4476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cxnSp>
        <p:nvCxnSpPr>
          <p:cNvPr id="30" name="直接连接符 29"/>
          <p:cNvCxnSpPr>
            <a:stCxn id="13" idx="1"/>
            <a:endCxn id="29" idx="6"/>
          </p:cNvCxnSpPr>
          <p:nvPr/>
        </p:nvCxnSpPr>
        <p:spPr>
          <a:xfrm flipH="1">
            <a:off x="1325245" y="4920615"/>
            <a:ext cx="614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075680" y="2174875"/>
            <a:ext cx="1071245" cy="44767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年级</a:t>
            </a:r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24140" y="2418715"/>
            <a:ext cx="1071245" cy="44767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人数</a:t>
            </a:r>
            <a:endParaRPr lang="zh-CN" altLang="en-US">
              <a:sym typeface="+mn-ea"/>
            </a:endParaRPr>
          </a:p>
        </p:txBody>
      </p:sp>
      <p:cxnSp>
        <p:nvCxnSpPr>
          <p:cNvPr id="33" name="直接连接符 32"/>
          <p:cNvCxnSpPr>
            <a:stCxn id="25" idx="6"/>
          </p:cNvCxnSpPr>
          <p:nvPr/>
        </p:nvCxnSpPr>
        <p:spPr>
          <a:xfrm>
            <a:off x="5706745" y="2701290"/>
            <a:ext cx="368935" cy="378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4"/>
            <a:endCxn id="24" idx="0"/>
          </p:cNvCxnSpPr>
          <p:nvPr/>
        </p:nvCxnSpPr>
        <p:spPr>
          <a:xfrm>
            <a:off x="6611620" y="2622550"/>
            <a:ext cx="58420" cy="45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3"/>
          </p:cNvCxnSpPr>
          <p:nvPr/>
        </p:nvCxnSpPr>
        <p:spPr>
          <a:xfrm flipH="1">
            <a:off x="7254240" y="2800985"/>
            <a:ext cx="626745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菱形 35"/>
          <p:cNvSpPr/>
          <p:nvPr/>
        </p:nvSpPr>
        <p:spPr>
          <a:xfrm>
            <a:off x="3884930" y="3035300"/>
            <a:ext cx="1285240" cy="506730"/>
          </a:xfrm>
          <a:prstGeom prst="diamond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拥有</a:t>
            </a:r>
            <a:endParaRPr lang="zh-CN" altLang="en-US">
              <a:sym typeface="+mn-ea"/>
            </a:endParaRPr>
          </a:p>
        </p:txBody>
      </p:sp>
      <p:cxnSp>
        <p:nvCxnSpPr>
          <p:cNvPr id="37" name="直接连接符 36"/>
          <p:cNvCxnSpPr>
            <a:stCxn id="36" idx="1"/>
            <a:endCxn id="2" idx="3"/>
          </p:cNvCxnSpPr>
          <p:nvPr/>
        </p:nvCxnSpPr>
        <p:spPr>
          <a:xfrm flipH="1">
            <a:off x="3261360" y="3288665"/>
            <a:ext cx="623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6" idx="3"/>
            <a:endCxn id="24" idx="1"/>
          </p:cNvCxnSpPr>
          <p:nvPr/>
        </p:nvCxnSpPr>
        <p:spPr>
          <a:xfrm>
            <a:off x="5170170" y="3288665"/>
            <a:ext cx="90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396865" y="2968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564255" y="2968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075680" y="4676140"/>
            <a:ext cx="1188085" cy="419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老师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004435" y="5487670"/>
            <a:ext cx="1071245" cy="4476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676265" y="5055235"/>
            <a:ext cx="389890" cy="43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299835" y="5581015"/>
            <a:ext cx="1071245" cy="4476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姓名</a:t>
            </a:r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633970" y="5279390"/>
            <a:ext cx="1683385" cy="398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擅长领域</a:t>
            </a:r>
            <a:endParaRPr lang="zh-CN" altLang="en-US">
              <a:sym typeface="+mn-ea"/>
            </a:endParaRPr>
          </a:p>
        </p:txBody>
      </p:sp>
      <p:cxnSp>
        <p:nvCxnSpPr>
          <p:cNvPr id="46" name="直接连接符 45"/>
          <p:cNvCxnSpPr>
            <a:stCxn id="44" idx="0"/>
            <a:endCxn id="41" idx="2"/>
          </p:cNvCxnSpPr>
          <p:nvPr/>
        </p:nvCxnSpPr>
        <p:spPr>
          <a:xfrm flipH="1" flipV="1">
            <a:off x="6670040" y="5095875"/>
            <a:ext cx="165735" cy="48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1"/>
          </p:cNvCxnSpPr>
          <p:nvPr/>
        </p:nvCxnSpPr>
        <p:spPr>
          <a:xfrm flipH="1" flipV="1">
            <a:off x="7234555" y="5084445"/>
            <a:ext cx="645795" cy="253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菱形 47"/>
          <p:cNvSpPr/>
          <p:nvPr/>
        </p:nvSpPr>
        <p:spPr>
          <a:xfrm>
            <a:off x="6027420" y="3833495"/>
            <a:ext cx="1285240" cy="506730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执教</a:t>
            </a:r>
            <a:endParaRPr lang="zh-CN" altLang="en-US">
              <a:sym typeface="+mn-ea"/>
            </a:endParaRPr>
          </a:p>
        </p:txBody>
      </p:sp>
      <p:cxnSp>
        <p:nvCxnSpPr>
          <p:cNvPr id="49" name="直接连接符 48"/>
          <p:cNvCxnSpPr>
            <a:stCxn id="24" idx="2"/>
            <a:endCxn id="48" idx="0"/>
          </p:cNvCxnSpPr>
          <p:nvPr/>
        </p:nvCxnSpPr>
        <p:spPr>
          <a:xfrm>
            <a:off x="6670040" y="3498215"/>
            <a:ext cx="0" cy="33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8" idx="2"/>
            <a:endCxn id="41" idx="0"/>
          </p:cNvCxnSpPr>
          <p:nvPr/>
        </p:nvCxnSpPr>
        <p:spPr>
          <a:xfrm>
            <a:off x="6670040" y="4340225"/>
            <a:ext cx="0" cy="33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786880" y="3537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6773545" y="430784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724140" y="3877310"/>
            <a:ext cx="1188085" cy="419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课程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795385" y="2968625"/>
            <a:ext cx="1071245" cy="4476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623425" y="3542030"/>
            <a:ext cx="1694815" cy="466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班级</a:t>
            </a:r>
            <a:r>
              <a:rPr lang="zh-CN" altLang="en-US">
                <a:sym typeface="+mn-ea"/>
              </a:rPr>
              <a:t>_</a:t>
            </a: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623425" y="4188460"/>
            <a:ext cx="1694815" cy="3905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老师</a:t>
            </a:r>
            <a:r>
              <a:rPr lang="zh-CN" altLang="en-US">
                <a:sym typeface="+mn-ea"/>
              </a:rPr>
              <a:t>_</a:t>
            </a:r>
            <a:r>
              <a:rPr lang="zh-CN" altLang="en-US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243695" y="4831715"/>
            <a:ext cx="1314450" cy="4476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课程名</a:t>
            </a:r>
            <a:endParaRPr lang="zh-CN" altLang="en-US">
              <a:sym typeface="+mn-ea"/>
            </a:endParaRPr>
          </a:p>
        </p:txBody>
      </p:sp>
      <p:cxnSp>
        <p:nvCxnSpPr>
          <p:cNvPr id="58" name="直接连接符 57"/>
          <p:cNvCxnSpPr>
            <a:stCxn id="54" idx="3"/>
          </p:cNvCxnSpPr>
          <p:nvPr/>
        </p:nvCxnSpPr>
        <p:spPr>
          <a:xfrm flipH="1">
            <a:off x="8665845" y="3350895"/>
            <a:ext cx="286385" cy="51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2"/>
            <a:endCxn id="53" idx="3"/>
          </p:cNvCxnSpPr>
          <p:nvPr/>
        </p:nvCxnSpPr>
        <p:spPr>
          <a:xfrm flipH="1">
            <a:off x="8912225" y="3775710"/>
            <a:ext cx="711200" cy="31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6" idx="2"/>
          </p:cNvCxnSpPr>
          <p:nvPr/>
        </p:nvCxnSpPr>
        <p:spPr>
          <a:xfrm flipH="1" flipV="1">
            <a:off x="8919210" y="4266565"/>
            <a:ext cx="704215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7" idx="2"/>
          </p:cNvCxnSpPr>
          <p:nvPr/>
        </p:nvCxnSpPr>
        <p:spPr>
          <a:xfrm flipH="1" flipV="1">
            <a:off x="8743950" y="4305935"/>
            <a:ext cx="499745" cy="74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1"/>
            <a:endCxn id="48" idx="3"/>
          </p:cNvCxnSpPr>
          <p:nvPr/>
        </p:nvCxnSpPr>
        <p:spPr>
          <a:xfrm flipH="1" flipV="1">
            <a:off x="7312660" y="4086860"/>
            <a:ext cx="411480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130" y="-71120"/>
            <a:ext cx="12240260" cy="71285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5760" y="64198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课程设计注意事项</a:t>
            </a:r>
            <a:endParaRPr lang="zh-CN" altLang="en-US" sz="3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4505" y="1988185"/>
            <a:ext cx="99364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原则</a:t>
            </a:r>
            <a:endParaRPr lang="zh-CN" altLang="en-US" sz="2400"/>
          </a:p>
          <a:p>
            <a:r>
              <a:rPr lang="zh-CN" altLang="en-US" sz="2400"/>
              <a:t>    </a:t>
            </a:r>
            <a:endParaRPr lang="zh-CN" altLang="en-US" sz="2400"/>
          </a:p>
          <a:p>
            <a:r>
              <a:rPr lang="en-US" altLang="zh-CN" sz="2400"/>
              <a:t>	1</a:t>
            </a:r>
            <a:r>
              <a:rPr lang="zh-CN" altLang="en-US" sz="2400"/>
              <a:t>：除非课堂上要求的，答辩尽量到</a:t>
            </a:r>
            <a:r>
              <a:rPr lang="en-US" altLang="zh-CN" sz="2400"/>
              <a:t>2</a:t>
            </a:r>
            <a:r>
              <a:rPr lang="zh-CN" altLang="en-US" sz="2400"/>
              <a:t>轮</a:t>
            </a:r>
            <a:r>
              <a:rPr lang="en-US" altLang="zh-CN" sz="2400"/>
              <a:t>3</a:t>
            </a:r>
            <a:r>
              <a:rPr lang="zh-CN" altLang="en-US" sz="2400"/>
              <a:t>轮再去。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	2</a:t>
            </a:r>
            <a:r>
              <a:rPr lang="zh-CN" altLang="en-US" sz="2400"/>
              <a:t>：不要跟俞坚顶嘴，他说什么尽量回答嗯，哦，</a:t>
            </a:r>
            <a:endParaRPr lang="zh-CN" altLang="en-US" sz="2400"/>
          </a:p>
          <a:p>
            <a:r>
              <a:rPr lang="zh-CN" altLang="en-US" sz="2400"/>
              <a:t>           答应就完事了，改就完事了。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	3</a:t>
            </a:r>
            <a:r>
              <a:rPr lang="zh-CN" altLang="en-US" sz="2400"/>
              <a:t>：答辩的时候请一开始就完成所有要求，不要上交垃圾给俞坚，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我之后会发一份模板，大家把所有要点都覆盖掉就好（这里的垃圾</a:t>
            </a:r>
            <a:endParaRPr lang="zh-CN" altLang="en-US" sz="2400"/>
          </a:p>
          <a:p>
            <a:r>
              <a:rPr lang="zh-CN" altLang="en-US" sz="2400"/>
              <a:t>           指文档上的瑕疵）。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45" y="-92075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2195" y="5949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/>
              <a:t>常用数据库</a:t>
            </a:r>
            <a:endParaRPr 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30" y="1897380"/>
            <a:ext cx="2301240" cy="920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8695" y="21278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关系型数据库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6873" t="22164" r="5874" b="20000"/>
          <a:stretch>
            <a:fillRect/>
          </a:stretch>
        </p:blipFill>
        <p:spPr>
          <a:xfrm>
            <a:off x="6356350" y="1897380"/>
            <a:ext cx="2386330" cy="1188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985" y="2217420"/>
            <a:ext cx="2440305" cy="5480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8695" y="405701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非关系型数据库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845" y="3935730"/>
            <a:ext cx="2112645" cy="702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135" y="3935730"/>
            <a:ext cx="2120900" cy="6235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8135" y="3935730"/>
            <a:ext cx="2580005" cy="6426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45" y="-92075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52850" y="624205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/>
              <a:t>关系型与非关系型的区别</a:t>
            </a:r>
            <a:endParaRPr 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988695" y="21278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关系型数据库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988695" y="405701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非关系型数据库</a:t>
            </a:r>
            <a:endParaRPr lang="zh-CN" altLang="en-US" sz="2400"/>
          </a:p>
        </p:txBody>
      </p:sp>
      <p:grpSp>
        <p:nvGrpSpPr>
          <p:cNvPr id="17" name="组合 16"/>
          <p:cNvGrpSpPr/>
          <p:nvPr/>
        </p:nvGrpSpPr>
        <p:grpSpPr>
          <a:xfrm>
            <a:off x="4124960" y="2173605"/>
            <a:ext cx="3053080" cy="1499870"/>
            <a:chOff x="6496" y="3423"/>
            <a:chExt cx="4808" cy="2362"/>
          </a:xfrm>
        </p:grpSpPr>
        <p:sp>
          <p:nvSpPr>
            <p:cNvPr id="13" name="文本框 12"/>
            <p:cNvSpPr txBox="1"/>
            <p:nvPr/>
          </p:nvSpPr>
          <p:spPr>
            <a:xfrm>
              <a:off x="6496" y="3423"/>
              <a:ext cx="4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：</a:t>
              </a:r>
              <a:r>
                <a:rPr lang="zh-CN" altLang="en-US"/>
                <a:t>同一个表的格式是一致的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96" y="4319"/>
              <a:ext cx="3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r>
                <a:rPr lang="zh-CN" altLang="en-US"/>
                <a:t>：可以进行复杂查询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96" y="5205"/>
              <a:ext cx="4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r>
                <a:rPr lang="zh-CN" altLang="en-US"/>
                <a:t>：高并发场景存在性能问题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24960" y="4194175"/>
            <a:ext cx="4716780" cy="1499870"/>
            <a:chOff x="6496" y="3423"/>
            <a:chExt cx="7428" cy="2362"/>
          </a:xfrm>
        </p:grpSpPr>
        <p:sp>
          <p:nvSpPr>
            <p:cNvPr id="19" name="文本框 18"/>
            <p:cNvSpPr txBox="1"/>
            <p:nvPr/>
          </p:nvSpPr>
          <p:spPr>
            <a:xfrm>
              <a:off x="6496" y="3423"/>
              <a:ext cx="74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：格式灵活，支持</a:t>
              </a:r>
              <a:r>
                <a:rPr lang="en-US" altLang="zh-CN"/>
                <a:t>key-value</a:t>
              </a:r>
              <a:r>
                <a:rPr lang="zh-CN" altLang="en-US"/>
                <a:t>对，存储图片等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96" y="4319"/>
              <a:ext cx="5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r>
                <a:rPr lang="zh-CN" altLang="en-US"/>
                <a:t>：速度快，可以使用随机存储器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96" y="5205"/>
              <a:ext cx="3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r>
                <a:rPr lang="zh-CN" altLang="en-US"/>
                <a:t>：复杂查询能力欠缺</a:t>
              </a:r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10" y="-92075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4725" y="681355"/>
            <a:ext cx="262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MySQL</a:t>
            </a:r>
            <a:r>
              <a:rPr lang="zh-CN" altLang="en-US" sz="3600"/>
              <a:t>介绍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2070735" y="1896110"/>
            <a:ext cx="797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全称          Structure Query Language（结构化查询语言）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710" y="140970"/>
            <a:ext cx="2309495" cy="14465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75" y="2656205"/>
            <a:ext cx="6047105" cy="38055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70735" y="4517390"/>
            <a:ext cx="289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默认端口号      </a:t>
            </a:r>
            <a:r>
              <a:rPr lang="en-US" altLang="zh-CN" sz="2400"/>
              <a:t>3306</a:t>
            </a:r>
            <a:endParaRPr lang="en-US" altLang="zh-CN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80" y="-92075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635" y="68135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项目中的使用场景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5" y="54610"/>
            <a:ext cx="2196465" cy="1898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65" y="2367915"/>
            <a:ext cx="9297670" cy="3757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7165" y="184912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mybatis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80" y="-92075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2050" y="681355"/>
            <a:ext cx="254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SSM</a:t>
            </a:r>
            <a:r>
              <a:rPr lang="zh-CN" altLang="en-US" sz="3600"/>
              <a:t>架构图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5" y="54610"/>
            <a:ext cx="2196465" cy="1898015"/>
          </a:xfrm>
          <a:prstGeom prst="rect">
            <a:avLst/>
          </a:prstGeom>
        </p:spPr>
      </p:pic>
      <p:pic>
        <p:nvPicPr>
          <p:cNvPr id="7" name="图片 6" descr="未命名文件 (2)"/>
          <p:cNvPicPr>
            <a:picLocks noChangeAspect="1"/>
          </p:cNvPicPr>
          <p:nvPr/>
        </p:nvPicPr>
        <p:blipFill>
          <a:blip r:embed="rId4"/>
          <a:srcRect l="16787" t="23696" r="4116" b="6999"/>
          <a:stretch>
            <a:fillRect/>
          </a:stretch>
        </p:blipFill>
        <p:spPr>
          <a:xfrm>
            <a:off x="1497965" y="1439545"/>
            <a:ext cx="8423910" cy="52044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5" y="-19939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7360" y="68072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DDL</a:t>
            </a:r>
            <a:endParaRPr lang="en-US" altLang="zh-CN" sz="3600"/>
          </a:p>
        </p:txBody>
      </p:sp>
      <p:sp>
        <p:nvSpPr>
          <p:cNvPr id="11" name="文本框 10"/>
          <p:cNvSpPr txBox="1"/>
          <p:nvPr/>
        </p:nvSpPr>
        <p:spPr>
          <a:xfrm>
            <a:off x="1508760" y="1952625"/>
            <a:ext cx="538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DDL</a:t>
            </a:r>
            <a:r>
              <a:rPr lang="zh-CN" altLang="en-US"/>
              <a:t>：Data Definition Languages（数据定义语言）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08760" y="2685415"/>
            <a:ext cx="89458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示例       销毁表：drop table if exists video;                                       </a:t>
            </a:r>
            <a:r>
              <a:rPr lang="en-US" altLang="zh-CN"/>
              <a:t>//</a:t>
            </a:r>
            <a:r>
              <a:rPr lang="zh-CN" altLang="en-US"/>
              <a:t>如果表存在就销毁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创建表：</a:t>
            </a:r>
            <a:r>
              <a:rPr lang="en-US" altLang="zh-CN"/>
              <a:t>create table video</a:t>
            </a:r>
            <a:endParaRPr lang="en-US" altLang="zh-CN"/>
          </a:p>
          <a:p>
            <a:pPr algn="l"/>
            <a:r>
              <a:rPr lang="en-US" altLang="zh-CN"/>
              <a:t>		(</a:t>
            </a:r>
            <a:endParaRPr lang="en-US" altLang="zh-CN"/>
          </a:p>
          <a:p>
            <a:pPr algn="l"/>
            <a:r>
              <a:rPr lang="en-US" altLang="zh-CN"/>
              <a:t>   			id                   int(11) not null,                   //</a:t>
            </a:r>
            <a:r>
              <a:rPr lang="zh-CN" altLang="en-US"/>
              <a:t>主键</a:t>
            </a:r>
            <a:endParaRPr lang="en-US" altLang="zh-CN"/>
          </a:p>
          <a:p>
            <a:pPr algn="l"/>
            <a:r>
              <a:rPr lang="en-US" altLang="zh-CN"/>
              <a:t>   			video_title          varchar(64) not null,      //</a:t>
            </a:r>
            <a:r>
              <a:rPr lang="zh-CN" altLang="en-US"/>
              <a:t>字段</a:t>
            </a:r>
            <a:endParaRPr lang="en-US" altLang="zh-CN"/>
          </a:p>
          <a:p>
            <a:pPr algn="l"/>
            <a:r>
              <a:rPr lang="en-US" altLang="zh-CN"/>
              <a:t>   			user_id              int(11) not null,               //</a:t>
            </a:r>
            <a:r>
              <a:rPr lang="zh-CN" altLang="en-US"/>
              <a:t>逻辑外键</a:t>
            </a:r>
            <a:endParaRPr lang="en-US" altLang="zh-CN"/>
          </a:p>
          <a:p>
            <a:pPr algn="l"/>
            <a:r>
              <a:rPr lang="en-US" altLang="zh-CN"/>
              <a:t>  	 		primary key (id)                                       //</a:t>
            </a:r>
            <a:r>
              <a:rPr lang="zh-CN" altLang="en-US"/>
              <a:t>定义主键字段</a:t>
            </a:r>
            <a:endParaRPr lang="en-US" altLang="zh-CN"/>
          </a:p>
          <a:p>
            <a:pPr algn="l"/>
            <a:r>
              <a:rPr lang="en-US" altLang="zh-CN"/>
              <a:t>		);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5" y="-19939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7360" y="680720"/>
            <a:ext cx="114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DML</a:t>
            </a:r>
            <a:endParaRPr lang="en-US" altLang="zh-CN" sz="3600"/>
          </a:p>
        </p:txBody>
      </p:sp>
      <p:sp>
        <p:nvSpPr>
          <p:cNvPr id="11" name="文本框 10"/>
          <p:cNvSpPr txBox="1"/>
          <p:nvPr/>
        </p:nvSpPr>
        <p:spPr>
          <a:xfrm>
            <a:off x="1508760" y="1952625"/>
            <a:ext cx="564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DML</a:t>
            </a:r>
            <a:r>
              <a:rPr lang="zh-CN" altLang="en-US"/>
              <a:t>：Data Manipulation Language（数据操纵语言）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08760" y="2685415"/>
            <a:ext cx="6634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示例       查询语句：select * from student;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添加语句：</a:t>
            </a:r>
            <a:r>
              <a:rPr lang="en-US" altLang="zh-CN"/>
              <a:t>insert into student values(1,2,3,4);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删除语句：</a:t>
            </a:r>
            <a:r>
              <a:rPr lang="en-US" altLang="zh-CN"/>
              <a:t>delete from student where id = 1;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更新语句：</a:t>
            </a:r>
            <a:r>
              <a:rPr lang="en-US" altLang="zh-CN"/>
              <a:t>update student set user_id = 1 where id =1;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5" y="-199390"/>
            <a:ext cx="12182475" cy="7042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3700" y="671195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高级进阶</a:t>
            </a:r>
            <a:r>
              <a:rPr lang="en-US" altLang="zh-CN" sz="3600"/>
              <a:t>——where</a:t>
            </a:r>
            <a:endParaRPr lang="en-US" altLang="zh-CN" sz="3600"/>
          </a:p>
        </p:txBody>
      </p:sp>
      <p:sp>
        <p:nvSpPr>
          <p:cNvPr id="11" name="文本框 10"/>
          <p:cNvSpPr txBox="1"/>
          <p:nvPr/>
        </p:nvSpPr>
        <p:spPr>
          <a:xfrm>
            <a:off x="1508760" y="1952625"/>
            <a:ext cx="6488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示例       </a:t>
            </a:r>
            <a:r>
              <a:rPr lang="en-US" altLang="zh-CN"/>
              <a:t>	    select id,name from student where name = </a:t>
            </a:r>
            <a:r>
              <a:rPr lang="zh-CN" altLang="en-US"/>
              <a:t>郑宏坤</a:t>
            </a:r>
            <a:r>
              <a:rPr lang="en-US" altLang="zh-CN"/>
              <a:t>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    </a:t>
            </a:r>
            <a:r>
              <a:rPr lang="zh-CN" altLang="en-US"/>
              <a:t>在</a:t>
            </a:r>
            <a:r>
              <a:rPr lang="en-US" altLang="zh-CN"/>
              <a:t>student</a:t>
            </a:r>
            <a:r>
              <a:rPr lang="zh-CN" altLang="en-US"/>
              <a:t>表中</a:t>
            </a:r>
            <a:r>
              <a:rPr lang="zh-CN" altLang="en-US"/>
              <a:t>查询名字为郑宏坤的学生数据。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8520" y="211455"/>
            <a:ext cx="2185670" cy="1885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3500" y="413194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06370" y="4131945"/>
            <a:ext cx="8945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需要使用条件查找的地方，包括等值查找，范围查找。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QQ</a:t>
            </a:r>
            <a:r>
              <a:rPr lang="zh-CN" altLang="en-US"/>
              <a:t>查看某个用户的个人资料时，需要将</a:t>
            </a:r>
            <a:r>
              <a:rPr lang="en-US" altLang="zh-CN"/>
              <a:t>id</a:t>
            </a:r>
            <a:r>
              <a:rPr lang="zh-CN" altLang="en-US"/>
              <a:t>传到服务器，进行数据的查找，再将数据返</a:t>
            </a:r>
            <a:endParaRPr lang="zh-CN" altLang="en-US"/>
          </a:p>
          <a:p>
            <a:r>
              <a:rPr lang="zh-CN" altLang="en-US"/>
              <a:t>回至页面。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2249</Words>
  <Application>WPS 演示</Application>
  <PresentationFormat>宽屏</PresentationFormat>
  <Paragraphs>241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lamar</cp:lastModifiedBy>
  <cp:revision>29</cp:revision>
  <dcterms:created xsi:type="dcterms:W3CDTF">2019-06-19T02:08:00Z</dcterms:created>
  <dcterms:modified xsi:type="dcterms:W3CDTF">2019-09-07T08:52:31Z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