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9" r:id="rId15"/>
    <p:sldId id="268"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6" r:id="rId50"/>
    <p:sldId id="304" r:id="rId51"/>
    <p:sldId id="305" r:id="rId52"/>
    <p:sldId id="307" r:id="rId5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1474" y="-8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A0B86F-814A-49DC-A24F-D5F969235172}" type="datetimeFigureOut">
              <a:rPr lang="zh-CN" altLang="en-US" smtClean="0"/>
              <a:t>2019/11/21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0A93AD-3AE1-4BF3-A0FF-3AC888F62DB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95A509C-0473-4D1A-B96A-B7C493116A04}" type="datetimeFigureOut">
              <a:rPr lang="zh-CN" altLang="en-US" smtClean="0"/>
              <a:t>2019/11/21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9069A0-25AC-42FA-8794-9FA1702BC93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5A509C-0473-4D1A-B96A-B7C493116A04}" type="datetimeFigureOut">
              <a:rPr lang="zh-CN" altLang="en-US" smtClean="0"/>
              <a:t>2019/11/21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9069A0-25AC-42FA-8794-9FA1702BC93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5A509C-0473-4D1A-B96A-B7C493116A04}" type="datetimeFigureOut">
              <a:rPr lang="zh-CN" altLang="en-US" smtClean="0"/>
              <a:t>2019/11/21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9069A0-25AC-42FA-8794-9FA1702BC930}"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5A509C-0473-4D1A-B96A-B7C493116A04}" type="datetimeFigureOut">
              <a:rPr lang="zh-CN" altLang="en-US" smtClean="0"/>
              <a:t>2019/11/21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9069A0-25AC-42FA-8794-9FA1702BC930}"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95A509C-0473-4D1A-B96A-B7C493116A04}" type="datetimeFigureOut">
              <a:rPr lang="zh-CN" altLang="en-US" smtClean="0"/>
              <a:t>2019/11/21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9069A0-25AC-42FA-8794-9FA1702BC93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95A509C-0473-4D1A-B96A-B7C493116A04}" type="datetimeFigureOut">
              <a:rPr lang="zh-CN" altLang="en-US" smtClean="0"/>
              <a:t>2019/11/21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9069A0-25AC-42FA-8794-9FA1702BC93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95A509C-0473-4D1A-B96A-B7C493116A04}" type="datetimeFigureOut">
              <a:rPr lang="zh-CN" altLang="en-US" smtClean="0"/>
              <a:t>2019/11/21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59069A0-25AC-42FA-8794-9FA1702BC93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95A509C-0473-4D1A-B96A-B7C493116A04}" type="datetimeFigureOut">
              <a:rPr lang="zh-CN" altLang="en-US" smtClean="0"/>
              <a:t>2019/11/21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59069A0-25AC-42FA-8794-9FA1702BC93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95A509C-0473-4D1A-B96A-B7C493116A04}" type="datetimeFigureOut">
              <a:rPr lang="zh-CN" altLang="en-US" smtClean="0"/>
              <a:t>2019/11/21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59069A0-25AC-42FA-8794-9FA1702BC93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95A509C-0473-4D1A-B96A-B7C493116A04}" type="datetimeFigureOut">
              <a:rPr lang="zh-CN" altLang="en-US" smtClean="0"/>
              <a:t>2019/11/21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9069A0-25AC-42FA-8794-9FA1702BC93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95A509C-0473-4D1A-B96A-B7C493116A04}" type="datetimeFigureOut">
              <a:rPr lang="zh-CN" altLang="en-US" smtClean="0"/>
              <a:t>2019/11/21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9069A0-25AC-42FA-8794-9FA1702BC93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5A509C-0473-4D1A-B96A-B7C493116A04}" type="datetimeFigureOut">
              <a:rPr lang="zh-CN" altLang="en-US" smtClean="0"/>
              <a:t>2019/11/21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9069A0-25AC-42FA-8794-9FA1702BC93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2910" y="428604"/>
            <a:ext cx="7772400" cy="785817"/>
          </a:xfrm>
        </p:spPr>
        <p:txBody>
          <a:bodyPr>
            <a:normAutofit fontScale="90000"/>
          </a:bodyPr>
          <a:lstStyle/>
          <a:p>
            <a:r>
              <a:rPr lang="en-US" altLang="zh-CN" dirty="0"/>
              <a:t>Java</a:t>
            </a:r>
            <a:r>
              <a:rPr lang="zh-CN" altLang="en-US" dirty="0"/>
              <a:t>内存区域与内存溢出异常</a:t>
            </a:r>
            <a:br>
              <a:rPr lang="zh-CN" altLang="en-US" dirty="0"/>
            </a:br>
            <a:endParaRPr lang="zh-CN" altLang="en-US" dirty="0"/>
          </a:p>
        </p:txBody>
      </p:sp>
      <p:pic>
        <p:nvPicPr>
          <p:cNvPr id="1026" name="Picture 2" descr="https://ss2.bdstatic.com/70cFvnSh_Q1YnxGkpoWK1HF6hhy/it/u=3815082908,2086092532&amp;fm=26&amp;gp=0.jpg"/>
          <p:cNvPicPr>
            <a:picLocks noChangeAspect="1" noChangeArrowheads="1"/>
          </p:cNvPicPr>
          <p:nvPr/>
        </p:nvPicPr>
        <p:blipFill>
          <a:blip r:embed="rId2"/>
          <a:srcRect/>
          <a:stretch>
            <a:fillRect/>
          </a:stretch>
        </p:blipFill>
        <p:spPr bwMode="auto">
          <a:xfrm>
            <a:off x="0" y="2000240"/>
            <a:ext cx="9144000" cy="428628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程序计数器</a:t>
            </a:r>
            <a:endParaRPr lang="zh-CN" altLang="en-US" dirty="0"/>
          </a:p>
        </p:txBody>
      </p:sp>
      <p:sp>
        <p:nvSpPr>
          <p:cNvPr id="3" name="内容占位符 2"/>
          <p:cNvSpPr>
            <a:spLocks noGrp="1"/>
          </p:cNvSpPr>
          <p:nvPr>
            <p:ph idx="1"/>
          </p:nvPr>
        </p:nvSpPr>
        <p:spPr>
          <a:xfrm>
            <a:off x="457200" y="1428736"/>
            <a:ext cx="8229600" cy="4697427"/>
          </a:xfrm>
        </p:spPr>
        <p:txBody>
          <a:bodyPr>
            <a:normAutofit fontScale="62500" lnSpcReduction="20000"/>
          </a:bodyPr>
          <a:lstStyle/>
          <a:p>
            <a:pPr>
              <a:buNone/>
            </a:pPr>
            <a:r>
              <a:rPr lang="en-US" altLang="zh-CN" b="1" dirty="0"/>
              <a:t>1</a:t>
            </a:r>
            <a:r>
              <a:rPr lang="zh-CN" altLang="en-US" b="1" dirty="0"/>
              <a:t>、</a:t>
            </a:r>
            <a:r>
              <a:rPr lang="zh-CN" altLang="en-US" b="1" dirty="0" smtClean="0"/>
              <a:t>简介</a:t>
            </a:r>
            <a:endParaRPr lang="en-US" altLang="zh-CN" b="1" dirty="0" smtClean="0"/>
          </a:p>
          <a:p>
            <a:pPr>
              <a:buNone/>
            </a:pPr>
            <a:endParaRPr lang="zh-CN" altLang="en-US" dirty="0"/>
          </a:p>
          <a:p>
            <a:pPr>
              <a:buNone/>
            </a:pPr>
            <a:r>
              <a:rPr lang="en-US" altLang="zh-CN" dirty="0" smtClean="0"/>
              <a:t>		</a:t>
            </a:r>
            <a:r>
              <a:rPr lang="zh-CN" altLang="en-US" dirty="0" smtClean="0"/>
              <a:t>程序计数器</a:t>
            </a:r>
            <a:r>
              <a:rPr lang="zh-CN" altLang="en-US" dirty="0"/>
              <a:t>（</a:t>
            </a:r>
            <a:r>
              <a:rPr lang="en-US" altLang="zh-CN" dirty="0"/>
              <a:t>Program Counter Register</a:t>
            </a:r>
            <a:r>
              <a:rPr lang="zh-CN" altLang="en-US" dirty="0"/>
              <a:t>）是一块较小</a:t>
            </a:r>
            <a:r>
              <a:rPr lang="zh-CN" altLang="en-US" dirty="0" smtClean="0"/>
              <a:t>的内存</a:t>
            </a:r>
            <a:r>
              <a:rPr lang="zh-CN" altLang="en-US" dirty="0"/>
              <a:t>空间，可以看作是当前线程所执行的字节码的行号指示器</a:t>
            </a:r>
            <a:r>
              <a:rPr lang="zh-CN" altLang="en-US" dirty="0" smtClean="0"/>
              <a:t>。</a:t>
            </a:r>
            <a:endParaRPr lang="zh-CN" altLang="en-US" dirty="0"/>
          </a:p>
          <a:p>
            <a:pPr>
              <a:buNone/>
            </a:pPr>
            <a:endParaRPr lang="en-US" altLang="zh-CN" b="1" dirty="0" smtClean="0"/>
          </a:p>
          <a:p>
            <a:pPr>
              <a:buNone/>
            </a:pPr>
            <a:r>
              <a:rPr lang="en-US" altLang="zh-CN" b="1" dirty="0" smtClean="0"/>
              <a:t>2</a:t>
            </a:r>
            <a:r>
              <a:rPr lang="zh-CN" altLang="en-US" b="1" dirty="0" smtClean="0"/>
              <a:t>、状态</a:t>
            </a:r>
            <a:r>
              <a:rPr lang="zh-CN" altLang="en-US" dirty="0" smtClean="0"/>
              <a:t>：</a:t>
            </a:r>
            <a:endParaRPr lang="en-US" altLang="zh-CN" dirty="0" smtClean="0"/>
          </a:p>
          <a:p>
            <a:pPr>
              <a:buNone/>
            </a:pPr>
            <a:endParaRPr lang="en-US" altLang="zh-CN" dirty="0" smtClean="0"/>
          </a:p>
          <a:p>
            <a:pPr>
              <a:buNone/>
            </a:pPr>
            <a:r>
              <a:rPr lang="zh-CN" altLang="en-US" dirty="0" smtClean="0"/>
              <a:t>①</a:t>
            </a:r>
            <a:r>
              <a:rPr lang="zh-CN" altLang="en-US" dirty="0"/>
              <a:t>执行</a:t>
            </a:r>
            <a:r>
              <a:rPr lang="en-US" altLang="zh-CN" dirty="0"/>
              <a:t>java</a:t>
            </a:r>
            <a:r>
              <a:rPr lang="zh-CN" altLang="en-US" dirty="0"/>
              <a:t>方法，计数器记录虚拟机字节码指令的</a:t>
            </a:r>
            <a:r>
              <a:rPr lang="zh-CN" altLang="en-US" dirty="0" smtClean="0"/>
              <a:t>地址</a:t>
            </a:r>
            <a:endParaRPr lang="en-US" altLang="zh-CN" dirty="0" smtClean="0"/>
          </a:p>
          <a:p>
            <a:pPr>
              <a:buNone/>
            </a:pPr>
            <a:endParaRPr lang="en-US" altLang="zh-CN" dirty="0" smtClean="0"/>
          </a:p>
          <a:p>
            <a:pPr>
              <a:buNone/>
            </a:pPr>
            <a:r>
              <a:rPr lang="zh-CN" altLang="en-US" dirty="0" smtClean="0"/>
              <a:t>②</a:t>
            </a:r>
            <a:r>
              <a:rPr lang="zh-CN" altLang="en-US" dirty="0"/>
              <a:t>执行</a:t>
            </a:r>
            <a:r>
              <a:rPr lang="en-US" altLang="zh-CN" b="1" dirty="0"/>
              <a:t>native</a:t>
            </a:r>
            <a:r>
              <a:rPr lang="zh-CN" altLang="en-US" b="1" dirty="0"/>
              <a:t>方法，计数器为空（</a:t>
            </a:r>
            <a:r>
              <a:rPr lang="en-US" altLang="zh-CN" b="1" dirty="0"/>
              <a:t>undefined</a:t>
            </a:r>
            <a:r>
              <a:rPr lang="zh-CN" altLang="en-US" b="1" dirty="0"/>
              <a:t>）</a:t>
            </a:r>
            <a:endParaRPr lang="zh-CN" altLang="en-US" dirty="0"/>
          </a:p>
          <a:p>
            <a:pPr>
              <a:buNone/>
            </a:pPr>
            <a:endParaRPr lang="en-US" altLang="zh-CN" dirty="0" smtClean="0"/>
          </a:p>
          <a:p>
            <a:pPr>
              <a:buNone/>
            </a:pPr>
            <a:r>
              <a:rPr lang="zh-CN" altLang="en-US" dirty="0" smtClean="0"/>
              <a:t>③</a:t>
            </a:r>
            <a:r>
              <a:rPr lang="zh-CN" altLang="en-US" dirty="0" smtClean="0"/>
              <a:t>唯一一个在</a:t>
            </a:r>
            <a:r>
              <a:rPr lang="en-US" altLang="zh-CN" dirty="0" smtClean="0"/>
              <a:t>java</a:t>
            </a:r>
            <a:r>
              <a:rPr lang="zh-CN" altLang="en-US" dirty="0" smtClean="0"/>
              <a:t>虚拟机规范中没有规定任何的</a:t>
            </a:r>
            <a:r>
              <a:rPr lang="en-US" altLang="zh-CN" dirty="0" err="1" smtClean="0"/>
              <a:t>OutOfMemoryError</a:t>
            </a:r>
            <a:r>
              <a:rPr lang="zh-CN" altLang="en-US" dirty="0" smtClean="0"/>
              <a:t>的区域。</a:t>
            </a:r>
            <a:endParaRPr lang="zh-CN" altLang="en-US" dirty="0"/>
          </a:p>
          <a:p>
            <a:pPr>
              <a:buNone/>
            </a:pPr>
            <a:endParaRPr lang="en-US" altLang="zh-CN" dirty="0" smtClean="0"/>
          </a:p>
          <a:p>
            <a:pPr>
              <a:buNone/>
            </a:pPr>
            <a:r>
              <a:rPr lang="zh-CN" altLang="en-US" dirty="0" smtClean="0"/>
              <a:t>④</a:t>
            </a:r>
            <a:r>
              <a:rPr lang="zh-CN" altLang="en-US" dirty="0"/>
              <a:t>线程</a:t>
            </a:r>
            <a:r>
              <a:rPr lang="zh-CN" altLang="en-US" dirty="0" smtClean="0"/>
              <a:t>私有</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smtClean="0"/>
              <a:t>java</a:t>
            </a:r>
            <a:r>
              <a:rPr lang="zh-CN" altLang="en-US" smtClean="0"/>
              <a:t>虚拟机栈</a:t>
            </a:r>
            <a:br>
              <a:rPr lang="zh-CN" altLang="en-US" smtClean="0"/>
            </a:br>
            <a:endParaRPr lang="zh-CN" altLang="en-US" dirty="0"/>
          </a:p>
        </p:txBody>
      </p:sp>
      <p:sp>
        <p:nvSpPr>
          <p:cNvPr id="3" name="内容占位符 2"/>
          <p:cNvSpPr>
            <a:spLocks noGrp="1"/>
          </p:cNvSpPr>
          <p:nvPr>
            <p:ph idx="1"/>
          </p:nvPr>
        </p:nvSpPr>
        <p:spPr>
          <a:xfrm>
            <a:off x="214282" y="1600200"/>
            <a:ext cx="8472518" cy="4525963"/>
          </a:xfrm>
        </p:spPr>
        <p:txBody>
          <a:bodyPr>
            <a:normAutofit fontScale="85000" lnSpcReduction="10000"/>
          </a:bodyPr>
          <a:lstStyle/>
          <a:p>
            <a:pPr>
              <a:buNone/>
            </a:pPr>
            <a:r>
              <a:rPr lang="en-US" altLang="zh-CN" dirty="0" smtClean="0"/>
              <a:t>1</a:t>
            </a:r>
            <a:r>
              <a:rPr lang="zh-CN" altLang="en-US" dirty="0" smtClean="0"/>
              <a:t>、简介：</a:t>
            </a:r>
            <a:endParaRPr lang="en-US" altLang="zh-CN" dirty="0" smtClean="0"/>
          </a:p>
          <a:p>
            <a:pPr>
              <a:buNone/>
            </a:pPr>
            <a:r>
              <a:rPr lang="en-US" altLang="zh-CN" dirty="0"/>
              <a:t>	</a:t>
            </a:r>
            <a:r>
              <a:rPr lang="zh-CN" altLang="en-US" dirty="0" smtClean="0"/>
              <a:t>虚拟机栈描述的是</a:t>
            </a:r>
            <a:r>
              <a:rPr lang="en-US" altLang="zh-CN" dirty="0" smtClean="0"/>
              <a:t>java</a:t>
            </a:r>
            <a:r>
              <a:rPr lang="zh-CN" altLang="en-US" dirty="0" smtClean="0"/>
              <a:t>方法执行的内存模型：每个方法在执行时都会创建一个栈帧 ，栈帧用于存储</a:t>
            </a:r>
            <a:r>
              <a:rPr lang="zh-CN" altLang="en-US" b="1" dirty="0" smtClean="0"/>
              <a:t>局部变量表</a:t>
            </a:r>
            <a:r>
              <a:rPr lang="zh-CN" altLang="en-US" dirty="0" smtClean="0"/>
              <a:t>，</a:t>
            </a:r>
            <a:r>
              <a:rPr lang="zh-CN" altLang="en-US" b="1" dirty="0" smtClean="0"/>
              <a:t>操作数栈</a:t>
            </a:r>
            <a:r>
              <a:rPr lang="zh-CN" altLang="en-US" dirty="0" smtClean="0"/>
              <a:t>，</a:t>
            </a:r>
            <a:r>
              <a:rPr lang="zh-CN" altLang="en-US" b="1" dirty="0" smtClean="0"/>
              <a:t>动态链接</a:t>
            </a:r>
            <a:r>
              <a:rPr lang="zh-CN" altLang="en-US" dirty="0" smtClean="0"/>
              <a:t>，</a:t>
            </a:r>
            <a:r>
              <a:rPr lang="zh-CN" altLang="en-US" b="1" dirty="0" smtClean="0"/>
              <a:t>方法出口</a:t>
            </a:r>
            <a:r>
              <a:rPr lang="zh-CN" altLang="en-US" dirty="0" smtClean="0"/>
              <a:t>等信息。</a:t>
            </a:r>
            <a:endParaRPr lang="en-US" altLang="zh-CN" dirty="0" smtClean="0"/>
          </a:p>
          <a:p>
            <a:pPr>
              <a:buNone/>
            </a:pPr>
            <a:r>
              <a:rPr lang="en-US" altLang="zh-CN" dirty="0" smtClean="0"/>
              <a:t>2</a:t>
            </a:r>
            <a:r>
              <a:rPr lang="zh-CN" altLang="en-US" dirty="0" smtClean="0"/>
              <a:t>、运行机制：</a:t>
            </a:r>
            <a:endParaRPr lang="en-US" altLang="zh-CN" dirty="0" smtClean="0"/>
          </a:p>
          <a:p>
            <a:pPr>
              <a:buNone/>
            </a:pPr>
            <a:r>
              <a:rPr lang="en-US" altLang="zh-CN" dirty="0"/>
              <a:t>	</a:t>
            </a:r>
            <a:r>
              <a:rPr lang="zh-CN" altLang="en-US" dirty="0" smtClean="0"/>
              <a:t>当</a:t>
            </a:r>
            <a:r>
              <a:rPr lang="en-US" altLang="zh-CN" dirty="0" smtClean="0"/>
              <a:t>JVM</a:t>
            </a:r>
            <a:r>
              <a:rPr lang="zh-CN" altLang="en-US" dirty="0" smtClean="0"/>
              <a:t>调用一个</a:t>
            </a:r>
            <a:r>
              <a:rPr lang="en-US" altLang="zh-CN" dirty="0" smtClean="0"/>
              <a:t>Java</a:t>
            </a:r>
            <a:r>
              <a:rPr lang="zh-CN" altLang="en-US" dirty="0" smtClean="0"/>
              <a:t>方法的时候，首先它会检测类数据来决定字节数（局部变量数组和操作数栈的占用大小，每个独立的方法会进行一次单独的测算），会在局部变量数组和操作数栈中需要用到这个大小。随后</a:t>
            </a:r>
            <a:r>
              <a:rPr lang="en-US" altLang="zh-CN" dirty="0" smtClean="0"/>
              <a:t>JVM</a:t>
            </a:r>
            <a:r>
              <a:rPr lang="zh-CN" altLang="en-US" dirty="0" smtClean="0"/>
              <a:t>就会创建合适大小的栈帧用来作方法调用和入栈操作。</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栈帧</a:t>
            </a:r>
            <a:r>
              <a:rPr lang="en-US" altLang="zh-CN" dirty="0" smtClean="0"/>
              <a:t>——</a:t>
            </a:r>
            <a:r>
              <a:rPr lang="zh-CN" altLang="en-US" dirty="0" smtClean="0"/>
              <a:t>局部变量表</a:t>
            </a:r>
            <a:endParaRPr lang="zh-CN" altLang="en-US" dirty="0"/>
          </a:p>
        </p:txBody>
      </p:sp>
      <p:sp>
        <p:nvSpPr>
          <p:cNvPr id="3" name="内容占位符 2"/>
          <p:cNvSpPr>
            <a:spLocks noGrp="1"/>
          </p:cNvSpPr>
          <p:nvPr>
            <p:ph idx="1"/>
          </p:nvPr>
        </p:nvSpPr>
        <p:spPr/>
        <p:txBody>
          <a:bodyPr>
            <a:normAutofit/>
          </a:bodyPr>
          <a:lstStyle/>
          <a:p>
            <a:r>
              <a:rPr lang="zh-CN" altLang="en-US" dirty="0"/>
              <a:t>栈帧的局部变量部分是由为索引</a:t>
            </a:r>
            <a:r>
              <a:rPr lang="en-US" altLang="zh-CN" dirty="0"/>
              <a:t>0</a:t>
            </a:r>
            <a:r>
              <a:rPr lang="zh-CN" altLang="en-US" dirty="0"/>
              <a:t>开始的字节数组构成。</a:t>
            </a:r>
          </a:p>
          <a:p>
            <a:r>
              <a:rPr lang="zh-CN" altLang="en-US" dirty="0"/>
              <a:t>它包含了所有的方法参数和局部变量。</a:t>
            </a:r>
          </a:p>
          <a:p>
            <a:r>
              <a:rPr lang="zh-CN" altLang="en-US" dirty="0"/>
              <a:t>在数组中的每个插槽或条目大小是</a:t>
            </a:r>
            <a:r>
              <a:rPr lang="en-US" altLang="zh-CN" dirty="0"/>
              <a:t>4</a:t>
            </a:r>
            <a:r>
              <a:rPr lang="zh-CN" altLang="en-US" dirty="0"/>
              <a:t>个字节。</a:t>
            </a:r>
          </a:p>
          <a:p>
            <a:r>
              <a:rPr lang="zh-CN" altLang="en-US" dirty="0" smtClean="0"/>
              <a:t>存放</a:t>
            </a:r>
            <a:r>
              <a:rPr lang="zh-CN" altLang="en-US" dirty="0"/>
              <a:t>各种基本数据类型、对象引用和</a:t>
            </a:r>
            <a:r>
              <a:rPr lang="en-US" altLang="zh-CN" dirty="0" err="1"/>
              <a:t>returnAddress</a:t>
            </a:r>
            <a:r>
              <a:rPr lang="zh-CN" altLang="en-US" dirty="0"/>
              <a:t>。</a:t>
            </a:r>
          </a:p>
          <a:p>
            <a:r>
              <a:rPr lang="zh-CN" altLang="en-US" dirty="0"/>
              <a:t>参数会首先被放置如局部变量数组中，顺序是它们在方法中声明的顺序。</a:t>
            </a:r>
          </a:p>
          <a:p>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局部变量表</a:t>
            </a:r>
            <a:r>
              <a:rPr lang="en-US" altLang="zh-CN" dirty="0" smtClean="0"/>
              <a:t>——</a:t>
            </a:r>
            <a:r>
              <a:rPr lang="zh-CN" altLang="en-US" dirty="0" smtClean="0"/>
              <a:t>例子</a:t>
            </a:r>
            <a:endParaRPr lang="zh-CN" altLang="en-US" dirty="0"/>
          </a:p>
        </p:txBody>
      </p:sp>
      <p:pic>
        <p:nvPicPr>
          <p:cNvPr id="8194" name="Picture 2"/>
          <p:cNvPicPr>
            <a:picLocks noGrp="1" noChangeAspect="1" noChangeArrowheads="1"/>
          </p:cNvPicPr>
          <p:nvPr>
            <p:ph idx="1"/>
          </p:nvPr>
        </p:nvPicPr>
        <p:blipFill>
          <a:blip r:embed="rId2"/>
          <a:srcRect/>
          <a:stretch>
            <a:fillRect/>
          </a:stretch>
        </p:blipFill>
        <p:spPr bwMode="auto">
          <a:xfrm>
            <a:off x="0" y="2071678"/>
            <a:ext cx="4429124" cy="2678905"/>
          </a:xfrm>
          <a:prstGeom prst="rect">
            <a:avLst/>
          </a:prstGeom>
          <a:noFill/>
          <a:ln w="9525">
            <a:noFill/>
            <a:miter lim="800000"/>
            <a:headEnd/>
            <a:tailEnd/>
          </a:ln>
          <a:effectLst/>
        </p:spPr>
      </p:pic>
      <p:pic>
        <p:nvPicPr>
          <p:cNvPr id="8196" name="Picture 4"/>
          <p:cNvPicPr>
            <a:picLocks noChangeAspect="1" noChangeArrowheads="1"/>
          </p:cNvPicPr>
          <p:nvPr/>
        </p:nvPicPr>
        <p:blipFill>
          <a:blip r:embed="rId3"/>
          <a:srcRect/>
          <a:stretch>
            <a:fillRect/>
          </a:stretch>
        </p:blipFill>
        <p:spPr bwMode="auto">
          <a:xfrm>
            <a:off x="4500530" y="1785926"/>
            <a:ext cx="4643470" cy="30007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栈帧</a:t>
            </a:r>
            <a:r>
              <a:rPr lang="en-US" altLang="zh-CN" dirty="0" smtClean="0"/>
              <a:t>——</a:t>
            </a:r>
            <a:r>
              <a:rPr lang="zh-CN" altLang="en-US" dirty="0" smtClean="0"/>
              <a:t>操作数栈</a:t>
            </a:r>
            <a:endParaRPr lang="zh-CN" altLang="en-US" dirty="0"/>
          </a:p>
        </p:txBody>
      </p:sp>
      <p:sp>
        <p:nvSpPr>
          <p:cNvPr id="3" name="内容占位符 2"/>
          <p:cNvSpPr>
            <a:spLocks noGrp="1"/>
          </p:cNvSpPr>
          <p:nvPr>
            <p:ph idx="1"/>
          </p:nvPr>
        </p:nvSpPr>
        <p:spPr/>
        <p:txBody>
          <a:bodyPr/>
          <a:lstStyle/>
          <a:p>
            <a:r>
              <a:rPr lang="en-US" altLang="zh-CN" dirty="0"/>
              <a:t>JVM</a:t>
            </a:r>
            <a:r>
              <a:rPr lang="zh-CN" altLang="en-US" dirty="0"/>
              <a:t>使用操作数栈作为运行的工作空间或者我们也可以说用来存储计算的中间结果。</a:t>
            </a:r>
          </a:p>
          <a:p>
            <a:r>
              <a:rPr lang="zh-CN" altLang="en-US" dirty="0"/>
              <a:t>操作数栈也像局部变量数组一样组织为一个数组。但是它不是使用索引来访问的而是由一些指令来访问，这些指令可以把值推进栈中，也可以把值从栈中弹出并且做一些我们需要的操作。</a:t>
            </a:r>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操作数栈</a:t>
            </a:r>
            <a:r>
              <a:rPr lang="en-US" altLang="zh-CN" dirty="0" smtClean="0"/>
              <a:t>——</a:t>
            </a:r>
            <a:r>
              <a:rPr lang="zh-CN" altLang="en-US" dirty="0" smtClean="0"/>
              <a:t>例子</a:t>
            </a:r>
            <a:endParaRPr lang="zh-CN" altLang="en-US" dirty="0"/>
          </a:p>
        </p:txBody>
      </p:sp>
      <p:sp>
        <p:nvSpPr>
          <p:cNvPr id="3" name="内容占位符 2"/>
          <p:cNvSpPr>
            <a:spLocks noGrp="1"/>
          </p:cNvSpPr>
          <p:nvPr>
            <p:ph idx="1"/>
          </p:nvPr>
        </p:nvSpPr>
        <p:spPr/>
        <p:txBody>
          <a:bodyPr/>
          <a:lstStyle/>
          <a:p>
            <a:r>
              <a:rPr lang="zh-CN" altLang="en-US" dirty="0"/>
              <a:t>这个例子把两个</a:t>
            </a:r>
            <a:r>
              <a:rPr lang="en-US" altLang="zh-CN" dirty="0" err="1"/>
              <a:t>int</a:t>
            </a:r>
            <a:r>
              <a:rPr lang="zh-CN" altLang="en-US" dirty="0"/>
              <a:t>类型的局部变量进行相减，并且将结果</a:t>
            </a:r>
            <a:r>
              <a:rPr lang="en-US" altLang="zh-CN" dirty="0" err="1"/>
              <a:t>int</a:t>
            </a:r>
            <a:r>
              <a:rPr lang="zh-CN" altLang="en-US" dirty="0"/>
              <a:t>值存储在第三个局部变量中：</a:t>
            </a:r>
          </a:p>
        </p:txBody>
      </p:sp>
      <p:pic>
        <p:nvPicPr>
          <p:cNvPr id="10243" name="Picture 3" descr="C:\Users\FL8000\Desktop\20190420171839600.png"/>
          <p:cNvPicPr>
            <a:picLocks noChangeAspect="1" noChangeArrowheads="1"/>
          </p:cNvPicPr>
          <p:nvPr/>
        </p:nvPicPr>
        <p:blipFill>
          <a:blip r:embed="rId2"/>
          <a:srcRect/>
          <a:stretch>
            <a:fillRect/>
          </a:stretch>
        </p:blipFill>
        <p:spPr bwMode="auto">
          <a:xfrm>
            <a:off x="1928794" y="2928934"/>
            <a:ext cx="6886575" cy="1362075"/>
          </a:xfrm>
          <a:prstGeom prst="rect">
            <a:avLst/>
          </a:prstGeom>
          <a:noFill/>
        </p:spPr>
      </p:pic>
      <p:pic>
        <p:nvPicPr>
          <p:cNvPr id="10244" name="Picture 4"/>
          <p:cNvPicPr>
            <a:picLocks noChangeAspect="1" noChangeArrowheads="1"/>
          </p:cNvPicPr>
          <p:nvPr/>
        </p:nvPicPr>
        <p:blipFill>
          <a:blip r:embed="rId3"/>
          <a:srcRect/>
          <a:stretch>
            <a:fillRect/>
          </a:stretch>
        </p:blipFill>
        <p:spPr bwMode="auto">
          <a:xfrm>
            <a:off x="2357422" y="4429132"/>
            <a:ext cx="4868863" cy="2157413"/>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栈帧</a:t>
            </a:r>
            <a:r>
              <a:rPr lang="en-US" altLang="zh-CN" dirty="0" smtClean="0"/>
              <a:t>——</a:t>
            </a:r>
            <a:r>
              <a:rPr lang="zh-CN" altLang="en-US" dirty="0" smtClean="0"/>
              <a:t>动态链接</a:t>
            </a:r>
            <a:endParaRPr lang="zh-CN" altLang="en-US" dirty="0"/>
          </a:p>
        </p:txBody>
      </p:sp>
      <p:sp>
        <p:nvSpPr>
          <p:cNvPr id="3" name="内容占位符 2"/>
          <p:cNvSpPr>
            <a:spLocks noGrp="1"/>
          </p:cNvSpPr>
          <p:nvPr>
            <p:ph idx="1"/>
          </p:nvPr>
        </p:nvSpPr>
        <p:spPr/>
        <p:txBody>
          <a:bodyPr>
            <a:normAutofit/>
          </a:bodyPr>
          <a:lstStyle/>
          <a:p>
            <a:pPr>
              <a:buNone/>
            </a:pPr>
            <a:r>
              <a:rPr lang="en-US" altLang="zh-CN" dirty="0" smtClean="0"/>
              <a:t>	</a:t>
            </a:r>
            <a:r>
              <a:rPr lang="zh-CN" altLang="en-US" dirty="0" smtClean="0"/>
              <a:t>符号</a:t>
            </a:r>
            <a:r>
              <a:rPr lang="zh-CN" altLang="en-US" dirty="0"/>
              <a:t>引用和直接引用在运行时进行</a:t>
            </a:r>
            <a:r>
              <a:rPr lang="zh-CN" altLang="en-US" b="1" dirty="0"/>
              <a:t>解析</a:t>
            </a:r>
            <a:r>
              <a:rPr lang="zh-CN" altLang="en-US" b="1" dirty="0" smtClean="0"/>
              <a:t>和链接的过程，</a:t>
            </a:r>
            <a:r>
              <a:rPr lang="zh-CN" altLang="en-US" dirty="0" smtClean="0"/>
              <a:t>叫动态链接。</a:t>
            </a:r>
            <a:endParaRPr lang="en-US" altLang="zh-CN"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栈帧</a:t>
            </a:r>
            <a:r>
              <a:rPr lang="en-US" altLang="zh-CN" dirty="0" smtClean="0"/>
              <a:t>——</a:t>
            </a:r>
            <a:r>
              <a:rPr lang="zh-CN" altLang="en-US" dirty="0" smtClean="0"/>
              <a:t>方法</a:t>
            </a:r>
            <a:r>
              <a:rPr lang="zh-CN" altLang="en-US" dirty="0"/>
              <a:t>返回地址</a:t>
            </a:r>
            <a:br>
              <a:rPr lang="zh-CN" altLang="en-US" dirty="0"/>
            </a:br>
            <a:endParaRPr lang="zh-CN" altLang="en-US" dirty="0"/>
          </a:p>
        </p:txBody>
      </p:sp>
      <p:sp>
        <p:nvSpPr>
          <p:cNvPr id="3" name="内容占位符 2"/>
          <p:cNvSpPr>
            <a:spLocks noGrp="1"/>
          </p:cNvSpPr>
          <p:nvPr>
            <p:ph idx="1"/>
          </p:nvPr>
        </p:nvSpPr>
        <p:spPr/>
        <p:txBody>
          <a:bodyPr>
            <a:normAutofit/>
          </a:bodyPr>
          <a:lstStyle/>
          <a:p>
            <a:pPr>
              <a:buNone/>
            </a:pPr>
            <a:r>
              <a:rPr lang="zh-CN" altLang="en-US" dirty="0" smtClean="0"/>
              <a:t>方法的两种退出方式：</a:t>
            </a:r>
            <a:endParaRPr lang="en-US" altLang="zh-CN" dirty="0" smtClean="0"/>
          </a:p>
          <a:p>
            <a:pPr>
              <a:buNone/>
            </a:pPr>
            <a:r>
              <a:rPr lang="en-US" altLang="zh-CN" dirty="0" smtClean="0"/>
              <a:t>1</a:t>
            </a:r>
            <a:r>
              <a:rPr lang="zh-CN" altLang="en-US" dirty="0" smtClean="0"/>
              <a:t>、正常完成出口</a:t>
            </a:r>
            <a:endParaRPr lang="en-US" altLang="zh-CN" dirty="0" smtClean="0"/>
          </a:p>
          <a:p>
            <a:pPr>
              <a:buNone/>
            </a:pPr>
            <a:r>
              <a:rPr lang="en-US" altLang="zh-CN" dirty="0" smtClean="0"/>
              <a:t>2</a:t>
            </a:r>
            <a:r>
              <a:rPr lang="zh-CN" altLang="en-US" dirty="0" smtClean="0"/>
              <a:t>、异常完成出口</a:t>
            </a:r>
            <a:endParaRPr lang="en-US" altLang="zh-CN" dirty="0" smtClean="0"/>
          </a:p>
          <a:p>
            <a:pPr>
              <a:buNone/>
            </a:pPr>
            <a:r>
              <a:rPr lang="zh-CN" altLang="en-US" dirty="0" smtClean="0"/>
              <a:t/>
            </a:r>
            <a:br>
              <a:rPr lang="zh-CN" altLang="en-US" dirty="0" smtClean="0"/>
            </a:b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栈帧</a:t>
            </a:r>
            <a:r>
              <a:rPr lang="en-US" altLang="zh-CN" dirty="0" smtClean="0"/>
              <a:t>——</a:t>
            </a:r>
            <a:r>
              <a:rPr lang="zh-CN" altLang="en-US" dirty="0" smtClean="0"/>
              <a:t>作用机制</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作用机制：</a:t>
            </a:r>
            <a:endParaRPr lang="en-US" altLang="zh-CN" dirty="0" smtClean="0"/>
          </a:p>
          <a:p>
            <a:pPr>
              <a:buNone/>
            </a:pPr>
            <a:r>
              <a:rPr lang="en-US" altLang="zh-CN" dirty="0"/>
              <a:t>	</a:t>
            </a:r>
            <a:r>
              <a:rPr lang="zh-CN" altLang="en-US" dirty="0" smtClean="0"/>
              <a:t>无论采用何种退出方式，在方法退出之后，都需要返回到方法被调用的位置，程序才能继续执行，方法返回时可能需要在栈帧中保存一些信息，用来帮助恢复它的上层方法的执行状态。一般来说，方法正常退出时，调用者的</a:t>
            </a:r>
            <a:r>
              <a:rPr lang="en-US" altLang="zh-CN" dirty="0" smtClean="0"/>
              <a:t>PC</a:t>
            </a:r>
            <a:r>
              <a:rPr lang="zh-CN" altLang="en-US" dirty="0" smtClean="0"/>
              <a:t>计数器的值可以作为返回地址，栈帧中很可能会保存这个计数器值。而方法异常退出时，返回地址是要通过异常处理器表来确定的，栈帧中一般不会保存这部分信息。</a:t>
            </a:r>
          </a:p>
          <a:p>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本地方法栈</a:t>
            </a:r>
            <a:endParaRPr lang="zh-CN" altLang="en-US" dirty="0"/>
          </a:p>
        </p:txBody>
      </p:sp>
      <p:sp>
        <p:nvSpPr>
          <p:cNvPr id="3" name="内容占位符 2"/>
          <p:cNvSpPr>
            <a:spLocks noGrp="1"/>
          </p:cNvSpPr>
          <p:nvPr>
            <p:ph idx="1"/>
          </p:nvPr>
        </p:nvSpPr>
        <p:spPr/>
        <p:txBody>
          <a:bodyPr/>
          <a:lstStyle/>
          <a:p>
            <a:r>
              <a:rPr lang="zh-CN" altLang="en-US" dirty="0" smtClean="0"/>
              <a:t>简介：</a:t>
            </a:r>
            <a:endParaRPr lang="en-US" altLang="zh-CN" dirty="0" smtClean="0"/>
          </a:p>
          <a:p>
            <a:r>
              <a:rPr lang="zh-CN" altLang="en-US" dirty="0"/>
              <a:t>对于一个运行中的</a:t>
            </a:r>
            <a:r>
              <a:rPr lang="en-US" altLang="zh-CN" dirty="0"/>
              <a:t>Java</a:t>
            </a:r>
            <a:r>
              <a:rPr lang="zh-CN" altLang="en-US" dirty="0"/>
              <a:t>程序而言，它还可能会用到一些跟本地方法相关的数据区。当某个线程调用一个本地方法时，它就进入了一个全新的并且不再受虚拟机限制的世界。本地方法可以通过本地方法接口来访问虚拟机的运行时数据</a:t>
            </a:r>
            <a:r>
              <a:rPr lang="zh-CN" altLang="en-US" dirty="0" smtClean="0"/>
              <a:t>区。</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预备知识</a:t>
            </a:r>
            <a:endParaRPr lang="zh-CN" altLang="en-US" dirty="0"/>
          </a:p>
        </p:txBody>
      </p:sp>
      <p:sp>
        <p:nvSpPr>
          <p:cNvPr id="3" name="内容占位符 2"/>
          <p:cNvSpPr>
            <a:spLocks noGrp="1"/>
          </p:cNvSpPr>
          <p:nvPr>
            <p:ph idx="1"/>
          </p:nvPr>
        </p:nvSpPr>
        <p:spPr>
          <a:xfrm>
            <a:off x="357158" y="1785926"/>
            <a:ext cx="8229600" cy="3400436"/>
          </a:xfrm>
        </p:spPr>
        <p:txBody>
          <a:bodyPr/>
          <a:lstStyle/>
          <a:p>
            <a:r>
              <a:rPr lang="zh-CN" altLang="en-US" dirty="0" smtClean="0"/>
              <a:t>堆内存</a:t>
            </a:r>
            <a:endParaRPr lang="en-US" altLang="zh-CN" dirty="0" smtClean="0"/>
          </a:p>
          <a:p>
            <a:r>
              <a:rPr lang="zh-CN" altLang="en-US" dirty="0" smtClean="0"/>
              <a:t>栈内存</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本地方法栈</a:t>
            </a:r>
            <a:endParaRPr lang="zh-CN" altLang="en-US" dirty="0"/>
          </a:p>
        </p:txBody>
      </p:sp>
      <p:sp>
        <p:nvSpPr>
          <p:cNvPr id="3" name="内容占位符 2"/>
          <p:cNvSpPr>
            <a:spLocks noGrp="1"/>
          </p:cNvSpPr>
          <p:nvPr>
            <p:ph idx="1"/>
          </p:nvPr>
        </p:nvSpPr>
        <p:spPr/>
        <p:txBody>
          <a:bodyPr/>
          <a:lstStyle/>
          <a:p>
            <a:r>
              <a:rPr lang="zh-CN" altLang="en-US" dirty="0" smtClean="0"/>
              <a:t>运行机制：</a:t>
            </a:r>
            <a:r>
              <a:rPr lang="zh-CN" altLang="en-US" dirty="0"/>
              <a:t>任何本地方法接口都会使用某种本地方法栈。当线程调用</a:t>
            </a:r>
            <a:r>
              <a:rPr lang="en-US" altLang="zh-CN" dirty="0"/>
              <a:t>Java</a:t>
            </a:r>
            <a:r>
              <a:rPr lang="zh-CN" altLang="en-US" dirty="0"/>
              <a:t>方法时，虚拟机会创建一个新的栈帧并压入</a:t>
            </a:r>
            <a:r>
              <a:rPr lang="en-US" altLang="zh-CN" dirty="0"/>
              <a:t>Java</a:t>
            </a:r>
            <a:r>
              <a:rPr lang="zh-CN" altLang="en-US" dirty="0"/>
              <a:t>栈。然而当它调用的是本地方法时，虚拟机会保持</a:t>
            </a:r>
            <a:r>
              <a:rPr lang="en-US" altLang="zh-CN" dirty="0"/>
              <a:t>Java</a:t>
            </a:r>
            <a:r>
              <a:rPr lang="zh-CN" altLang="en-US" dirty="0"/>
              <a:t>栈不变，不再在线程的</a:t>
            </a:r>
            <a:r>
              <a:rPr lang="en-US" altLang="zh-CN" dirty="0"/>
              <a:t>Java</a:t>
            </a:r>
            <a:r>
              <a:rPr lang="zh-CN" altLang="en-US" dirty="0"/>
              <a:t>栈中压入新的帧，虚拟机只是简单地动态连接并直接调用指定的本地方法。</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JAVA</a:t>
            </a:r>
            <a:r>
              <a:rPr lang="zh-CN" altLang="en-US" dirty="0"/>
              <a:t>虚拟机内部线程运行的全景图</a:t>
            </a:r>
          </a:p>
        </p:txBody>
      </p:sp>
      <p:pic>
        <p:nvPicPr>
          <p:cNvPr id="29698" name="Picture 2" descr="C:\Users\FL8000\Desktop\990532-20160827203431726-2050515871.png"/>
          <p:cNvPicPr>
            <a:picLocks noGrp="1" noChangeAspect="1" noChangeArrowheads="1"/>
          </p:cNvPicPr>
          <p:nvPr>
            <p:ph idx="1"/>
          </p:nvPr>
        </p:nvPicPr>
        <p:blipFill>
          <a:blip r:embed="rId2"/>
          <a:srcRect/>
          <a:stretch>
            <a:fillRect/>
          </a:stretch>
        </p:blipFill>
        <p:spPr bwMode="auto">
          <a:xfrm>
            <a:off x="179865" y="2000240"/>
            <a:ext cx="8964135" cy="3869861"/>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654032"/>
          </a:xfrm>
        </p:spPr>
        <p:txBody>
          <a:bodyPr>
            <a:normAutofit fontScale="90000"/>
          </a:bodyPr>
          <a:lstStyle/>
          <a:p>
            <a:r>
              <a:rPr lang="en-US" b="1" dirty="0"/>
              <a:t>java</a:t>
            </a:r>
            <a:r>
              <a:rPr lang="zh-CN" altLang="en-US" b="1" dirty="0"/>
              <a:t>堆</a:t>
            </a:r>
            <a:br>
              <a:rPr lang="zh-CN" altLang="en-US" b="1" dirty="0"/>
            </a:b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简介</a:t>
            </a:r>
            <a:r>
              <a:rPr lang="en-US" altLang="zh-CN" dirty="0" smtClean="0"/>
              <a:t>:Java</a:t>
            </a:r>
            <a:r>
              <a:rPr lang="zh-CN" altLang="en-US" dirty="0"/>
              <a:t>堆是被所有线程共享的一块内存区域，在虚拟机启动时创建</a:t>
            </a:r>
            <a:r>
              <a:rPr lang="zh-CN" altLang="en-US" dirty="0" smtClean="0"/>
              <a:t>。</a:t>
            </a:r>
            <a:r>
              <a:rPr lang="zh-CN" altLang="en-US" dirty="0"/>
              <a:t>此内存区域的唯一目的就是存放对象实例，几乎所有对象实例都在这里分配内存</a:t>
            </a:r>
            <a:r>
              <a:rPr lang="zh-CN" altLang="en-US" dirty="0" smtClean="0"/>
              <a:t>。</a:t>
            </a:r>
            <a:r>
              <a:rPr lang="en-US" dirty="0"/>
              <a:t>java</a:t>
            </a:r>
            <a:r>
              <a:rPr lang="zh-CN" altLang="en-US" dirty="0"/>
              <a:t>堆是垃圾收集器管理的主要区域</a:t>
            </a:r>
            <a:r>
              <a:rPr lang="zh-CN" altLang="en-US" dirty="0" smtClean="0"/>
              <a:t>。</a:t>
            </a:r>
            <a:endParaRPr lang="en-US" altLang="zh-CN" dirty="0" smtClean="0"/>
          </a:p>
          <a:p>
            <a:endParaRPr lang="en-US" altLang="zh-CN" dirty="0" smtClean="0"/>
          </a:p>
          <a:p>
            <a:r>
              <a:rPr lang="en-US" altLang="zh-CN" dirty="0" smtClean="0"/>
              <a:t>java</a:t>
            </a:r>
            <a:r>
              <a:rPr lang="zh-CN" altLang="en-US" dirty="0"/>
              <a:t>堆可以处于物理上不连续的内存空间中，只要逻辑上是连续的即可，就像我们磁盘空间一样。在实现时候，既可以实现成固定大小的，也可以是可扩展的（目前主流是可扩展的（通过</a:t>
            </a:r>
            <a:r>
              <a:rPr lang="en-US" altLang="zh-CN" dirty="0"/>
              <a:t>-</a:t>
            </a:r>
            <a:r>
              <a:rPr lang="en-US" altLang="zh-CN" dirty="0" err="1"/>
              <a:t>Xmx</a:t>
            </a:r>
            <a:r>
              <a:rPr lang="zh-CN" altLang="en-US" dirty="0"/>
              <a:t>和</a:t>
            </a:r>
            <a:r>
              <a:rPr lang="en-US" altLang="zh-CN" dirty="0"/>
              <a:t>-</a:t>
            </a:r>
            <a:r>
              <a:rPr lang="en-US" altLang="zh-CN" dirty="0" err="1"/>
              <a:t>Xms</a:t>
            </a:r>
            <a:r>
              <a:rPr lang="zh-CN" altLang="en-US" dirty="0"/>
              <a:t>控制））。若堆中没有内存完成实例分配，且堆也无法在扩展</a:t>
            </a:r>
            <a:r>
              <a:rPr lang="zh-CN" altLang="en-US" dirty="0" smtClean="0"/>
              <a:t>时将</a:t>
            </a:r>
            <a:r>
              <a:rPr lang="zh-CN" altLang="en-US" dirty="0"/>
              <a:t>抛出</a:t>
            </a:r>
            <a:r>
              <a:rPr lang="en-US" altLang="zh-CN" dirty="0" err="1"/>
              <a:t>OutOfMemoryError</a:t>
            </a:r>
            <a:r>
              <a:rPr lang="zh-CN" altLang="en-US" dirty="0"/>
              <a:t>异常。</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堆细分</a:t>
            </a:r>
            <a:endParaRPr lang="zh-CN" altLang="en-US" dirty="0"/>
          </a:p>
        </p:txBody>
      </p:sp>
      <p:sp>
        <p:nvSpPr>
          <p:cNvPr id="3" name="内容占位符 2"/>
          <p:cNvSpPr>
            <a:spLocks noGrp="1"/>
          </p:cNvSpPr>
          <p:nvPr>
            <p:ph idx="1"/>
          </p:nvPr>
        </p:nvSpPr>
        <p:spPr/>
        <p:txBody>
          <a:bodyPr/>
          <a:lstStyle/>
          <a:p>
            <a:r>
              <a:rPr lang="zh-CN" altLang="en-US" dirty="0"/>
              <a:t>从内存回收角度来看，现在收集器基本采用</a:t>
            </a:r>
            <a:r>
              <a:rPr lang="zh-CN" altLang="en-US" b="1" dirty="0"/>
              <a:t>分代收集</a:t>
            </a:r>
            <a:r>
              <a:rPr lang="zh-CN" altLang="en-US" b="1" dirty="0" smtClean="0"/>
              <a:t>算法</a:t>
            </a:r>
            <a:r>
              <a:rPr lang="zh-CN" altLang="en-US" dirty="0" smtClean="0"/>
              <a:t>所以</a:t>
            </a:r>
            <a:r>
              <a:rPr lang="en-US" altLang="zh-CN" dirty="0"/>
              <a:t>java</a:t>
            </a:r>
            <a:r>
              <a:rPr lang="zh-CN" altLang="en-US" dirty="0"/>
              <a:t>堆还可以细分为：新生代和老生代</a:t>
            </a:r>
            <a:r>
              <a:rPr lang="zh-CN" altLang="en-US" dirty="0" smtClean="0"/>
              <a:t>；</a:t>
            </a:r>
            <a:endParaRPr lang="en-US" altLang="zh-CN" dirty="0" smtClean="0"/>
          </a:p>
          <a:p>
            <a:r>
              <a:rPr lang="zh-CN" altLang="en-US" dirty="0" smtClean="0"/>
              <a:t>从</a:t>
            </a:r>
            <a:r>
              <a:rPr lang="zh-CN" altLang="en-US" dirty="0"/>
              <a:t>内存分配角度来看，线程共享的</a:t>
            </a:r>
            <a:r>
              <a:rPr lang="en-US" altLang="zh-CN" dirty="0"/>
              <a:t>java</a:t>
            </a:r>
            <a:r>
              <a:rPr lang="zh-CN" altLang="en-US" dirty="0"/>
              <a:t>堆中可能划分出多个线程私有的</a:t>
            </a:r>
            <a:r>
              <a:rPr lang="zh-CN" altLang="en-US" b="1" dirty="0"/>
              <a:t>分配缓冲区</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新生代与老生代</a:t>
            </a:r>
            <a:endParaRPr lang="zh-CN" altLang="en-US" dirty="0"/>
          </a:p>
        </p:txBody>
      </p:sp>
      <p:sp>
        <p:nvSpPr>
          <p:cNvPr id="3" name="内容占位符 2"/>
          <p:cNvSpPr>
            <a:spLocks noGrp="1"/>
          </p:cNvSpPr>
          <p:nvPr>
            <p:ph idx="1"/>
          </p:nvPr>
        </p:nvSpPr>
        <p:spPr/>
        <p:txBody>
          <a:bodyPr/>
          <a:lstStyle/>
          <a:p>
            <a:r>
              <a:rPr lang="en-US" b="1" dirty="0"/>
              <a:t>- Young/New Generation </a:t>
            </a:r>
            <a:r>
              <a:rPr lang="zh-CN" altLang="en-US" b="1" dirty="0"/>
              <a:t>新生代</a:t>
            </a:r>
            <a:endParaRPr lang="zh-CN" altLang="en-US" dirty="0"/>
          </a:p>
          <a:p>
            <a:r>
              <a:rPr lang="zh-CN" altLang="en-US" dirty="0"/>
              <a:t>新生对象放置在新生代中，新生代由</a:t>
            </a:r>
            <a:r>
              <a:rPr lang="en-US" dirty="0"/>
              <a:t>Eden </a:t>
            </a:r>
            <a:r>
              <a:rPr lang="zh-CN" altLang="en-US" dirty="0"/>
              <a:t>与</a:t>
            </a:r>
            <a:r>
              <a:rPr lang="en-US" dirty="0"/>
              <a:t>Survivor Space </a:t>
            </a:r>
            <a:r>
              <a:rPr lang="zh-CN" altLang="en-US" dirty="0"/>
              <a:t>组成。</a:t>
            </a:r>
          </a:p>
          <a:p>
            <a:r>
              <a:rPr lang="en-US" altLang="zh-CN" b="1" dirty="0"/>
              <a:t>- </a:t>
            </a:r>
            <a:r>
              <a:rPr lang="en-US" b="1" dirty="0"/>
              <a:t>Old/Tenured Generation </a:t>
            </a:r>
            <a:r>
              <a:rPr lang="zh-CN" altLang="en-US" b="1" dirty="0"/>
              <a:t>老年代</a:t>
            </a:r>
            <a:endParaRPr lang="zh-CN" altLang="en-US" dirty="0"/>
          </a:p>
          <a:p>
            <a:r>
              <a:rPr lang="zh-CN" altLang="en-US" dirty="0"/>
              <a:t>老年代用于存放程序中经过几次垃圾回收后还存活的对象</a:t>
            </a:r>
          </a:p>
          <a:p>
            <a:endParaRPr lang="zh-CN" altLang="en-US" dirty="0"/>
          </a:p>
        </p:txBody>
      </p:sp>
      <p:pic>
        <p:nvPicPr>
          <p:cNvPr id="30723" name="Picture 3" descr="C:\Users\FL8000\Desktop\6af6a224-8b2d-3f23-8b58-79263cfda9c4.png"/>
          <p:cNvPicPr>
            <a:picLocks noChangeAspect="1" noChangeArrowheads="1"/>
          </p:cNvPicPr>
          <p:nvPr/>
        </p:nvPicPr>
        <p:blipFill>
          <a:blip r:embed="rId2"/>
          <a:srcRect/>
          <a:stretch>
            <a:fillRect/>
          </a:stretch>
        </p:blipFill>
        <p:spPr bwMode="auto">
          <a:xfrm>
            <a:off x="1142976" y="4857760"/>
            <a:ext cx="6977061" cy="200024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方法区</a:t>
            </a:r>
            <a:endParaRPr lang="zh-CN" altLang="en-US" dirty="0"/>
          </a:p>
        </p:txBody>
      </p:sp>
      <p:sp>
        <p:nvSpPr>
          <p:cNvPr id="3" name="内容占位符 2"/>
          <p:cNvSpPr>
            <a:spLocks noGrp="1"/>
          </p:cNvSpPr>
          <p:nvPr>
            <p:ph idx="1"/>
          </p:nvPr>
        </p:nvSpPr>
        <p:spPr/>
        <p:txBody>
          <a:bodyPr/>
          <a:lstStyle/>
          <a:p>
            <a:r>
              <a:rPr lang="zh-CN" altLang="en-US" dirty="0"/>
              <a:t>方法区和</a:t>
            </a:r>
            <a:r>
              <a:rPr lang="en-US" altLang="zh-CN" dirty="0"/>
              <a:t>java</a:t>
            </a:r>
            <a:r>
              <a:rPr lang="zh-CN" altLang="en-US" dirty="0"/>
              <a:t>堆一样，各个线程共享的内存区域，用于储存已被虚拟机</a:t>
            </a:r>
            <a:r>
              <a:rPr lang="zh-CN" altLang="en-US" b="1" dirty="0"/>
              <a:t>加载</a:t>
            </a:r>
            <a:r>
              <a:rPr lang="zh-CN" altLang="en-US" dirty="0"/>
              <a:t>的类信息、常量、静态变量、</a:t>
            </a:r>
            <a:r>
              <a:rPr lang="zh-CN" altLang="en-US" b="1" dirty="0"/>
              <a:t>即时编译器</a:t>
            </a:r>
            <a:r>
              <a:rPr lang="zh-CN" altLang="en-US" dirty="0"/>
              <a:t>编译后的代码等数据。</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t>运行时常量池</a:t>
            </a:r>
            <a:br>
              <a:rPr lang="zh-CN" altLang="en-US" b="1" dirty="0"/>
            </a:br>
            <a:endParaRPr lang="zh-CN" altLang="en-US" dirty="0"/>
          </a:p>
        </p:txBody>
      </p:sp>
      <p:sp>
        <p:nvSpPr>
          <p:cNvPr id="3" name="内容占位符 2"/>
          <p:cNvSpPr>
            <a:spLocks noGrp="1"/>
          </p:cNvSpPr>
          <p:nvPr>
            <p:ph idx="1"/>
          </p:nvPr>
        </p:nvSpPr>
        <p:spPr/>
        <p:txBody>
          <a:bodyPr/>
          <a:lstStyle/>
          <a:p>
            <a:r>
              <a:rPr lang="zh-CN" altLang="en-US" dirty="0"/>
              <a:t>运行时常量池是方法区的一部分。（</a:t>
            </a:r>
            <a:r>
              <a:rPr lang="en-US" altLang="zh-CN" dirty="0"/>
              <a:t>JDK1.7</a:t>
            </a:r>
            <a:r>
              <a:rPr lang="zh-CN" altLang="en-US" dirty="0"/>
              <a:t>后运行时常量池移出方法区，并在</a:t>
            </a:r>
            <a:r>
              <a:rPr lang="en-US" altLang="zh-CN" dirty="0"/>
              <a:t>java</a:t>
            </a:r>
            <a:r>
              <a:rPr lang="zh-CN" altLang="en-US" dirty="0"/>
              <a:t>堆中开辟一块区域存放运行时常量池）</a:t>
            </a:r>
            <a:r>
              <a:rPr lang="en-US" altLang="zh-CN" dirty="0"/>
              <a:t>class</a:t>
            </a:r>
            <a:r>
              <a:rPr lang="zh-CN" altLang="en-US" dirty="0"/>
              <a:t>文件中除了有类的版本、字段、方法、接口等描述信息外，还有一项信息是常量池，用于存放编译期生成的各种</a:t>
            </a:r>
            <a:r>
              <a:rPr lang="zh-CN" altLang="en-US" b="1" dirty="0"/>
              <a:t>字面量</a:t>
            </a:r>
            <a:r>
              <a:rPr lang="zh-CN" altLang="en-US" dirty="0"/>
              <a:t>和</a:t>
            </a:r>
            <a:r>
              <a:rPr lang="zh-CN" altLang="en-US" b="1" dirty="0"/>
              <a:t>符号引用</a:t>
            </a:r>
            <a:r>
              <a:rPr lang="zh-CN" altLang="en-US" dirty="0"/>
              <a:t>，这部分内容将在类加载后</a:t>
            </a:r>
            <a:r>
              <a:rPr lang="zh-CN" altLang="en-US" dirty="0" smtClean="0"/>
              <a:t>进入运行</a:t>
            </a:r>
            <a:r>
              <a:rPr lang="zh-CN" altLang="en-US" dirty="0"/>
              <a:t>时常量池中存放。</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运行时常量池特点</a:t>
            </a:r>
            <a:endParaRPr lang="zh-CN" altLang="en-US" dirty="0"/>
          </a:p>
        </p:txBody>
      </p:sp>
      <p:sp>
        <p:nvSpPr>
          <p:cNvPr id="3" name="内容占位符 2"/>
          <p:cNvSpPr>
            <a:spLocks noGrp="1"/>
          </p:cNvSpPr>
          <p:nvPr>
            <p:ph idx="1"/>
          </p:nvPr>
        </p:nvSpPr>
        <p:spPr/>
        <p:txBody>
          <a:bodyPr/>
          <a:lstStyle/>
          <a:p>
            <a:r>
              <a:rPr lang="zh-CN" altLang="en-US" dirty="0"/>
              <a:t>特点：相对于</a:t>
            </a:r>
            <a:r>
              <a:rPr lang="en-US" altLang="zh-CN" dirty="0"/>
              <a:t>class</a:t>
            </a:r>
            <a:r>
              <a:rPr lang="zh-CN" altLang="en-US" dirty="0"/>
              <a:t>文件常量池，其具备动态性，并非预置入</a:t>
            </a:r>
            <a:r>
              <a:rPr lang="en-US" altLang="zh-CN" dirty="0"/>
              <a:t>class</a:t>
            </a:r>
            <a:r>
              <a:rPr lang="zh-CN" altLang="en-US" dirty="0"/>
              <a:t>文件中常量池的内容才能进入方法区运行时常量池，运行期间也可能将新的常量放入池中</a:t>
            </a:r>
            <a:r>
              <a:rPr lang="zh-CN" altLang="en-US" dirty="0" smtClean="0"/>
              <a:t>。（以</a:t>
            </a:r>
            <a:r>
              <a:rPr lang="en-US" altLang="zh-CN" dirty="0" err="1" smtClean="0"/>
              <a:t>String.intern</a:t>
            </a:r>
            <a:r>
              <a:rPr lang="zh-CN" altLang="en-US" dirty="0" smtClean="0"/>
              <a:t>作为例子）</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运行时常量池特点</a:t>
            </a:r>
            <a:r>
              <a:rPr lang="en-US" altLang="zh-CN" dirty="0" smtClean="0"/>
              <a:t>——</a:t>
            </a:r>
            <a:r>
              <a:rPr lang="zh-CN" altLang="en-US" dirty="0" smtClean="0"/>
              <a:t>例子</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err="1" smtClean="0"/>
              <a:t>String.intern</a:t>
            </a:r>
            <a:r>
              <a:rPr lang="zh-CN" altLang="en-US" dirty="0" smtClean="0"/>
              <a:t>概述：</a:t>
            </a:r>
            <a:endParaRPr lang="en-US" altLang="zh-CN" dirty="0" smtClean="0"/>
          </a:p>
          <a:p>
            <a:pPr>
              <a:buNone/>
            </a:pPr>
            <a:r>
              <a:rPr lang="en-US" altLang="zh-CN" dirty="0" smtClean="0"/>
              <a:t>	</a:t>
            </a:r>
            <a:r>
              <a:rPr lang="en-US" altLang="zh-CN" dirty="0" err="1" smtClean="0"/>
              <a:t>String.intern</a:t>
            </a:r>
            <a:r>
              <a:rPr lang="en-US" altLang="zh-CN" dirty="0"/>
              <a:t>()</a:t>
            </a:r>
            <a:r>
              <a:rPr lang="zh-CN" altLang="en-US" dirty="0"/>
              <a:t>是一个</a:t>
            </a:r>
            <a:r>
              <a:rPr lang="en-US" altLang="zh-CN" dirty="0"/>
              <a:t>Native</a:t>
            </a:r>
            <a:r>
              <a:rPr lang="zh-CN" altLang="en-US" dirty="0"/>
              <a:t>方法，它的作用是</a:t>
            </a:r>
            <a:r>
              <a:rPr lang="zh-CN" altLang="en-US" dirty="0" smtClean="0"/>
              <a:t>：</a:t>
            </a:r>
            <a:endParaRPr lang="en-US" altLang="zh-CN" dirty="0" smtClean="0"/>
          </a:p>
          <a:p>
            <a:pPr>
              <a:buNone/>
            </a:pPr>
            <a:r>
              <a:rPr lang="en-US" altLang="zh-CN" dirty="0"/>
              <a:t>	</a:t>
            </a:r>
            <a:r>
              <a:rPr lang="zh-CN" altLang="en-US" dirty="0" smtClean="0"/>
              <a:t>（</a:t>
            </a:r>
            <a:r>
              <a:rPr lang="en-US" altLang="zh-CN" dirty="0" smtClean="0"/>
              <a:t>JDK1.7</a:t>
            </a:r>
            <a:r>
              <a:rPr lang="zh-CN" altLang="en-US" dirty="0" smtClean="0"/>
              <a:t>及以前）如果</a:t>
            </a:r>
            <a:r>
              <a:rPr lang="zh-CN" altLang="en-US" dirty="0"/>
              <a:t>运行时常量池中已经包含一个等于此</a:t>
            </a:r>
            <a:r>
              <a:rPr lang="en-US" altLang="zh-CN" dirty="0"/>
              <a:t>String</a:t>
            </a:r>
            <a:r>
              <a:rPr lang="zh-CN" altLang="en-US" dirty="0"/>
              <a:t>对象内容的字符串，则返回常量池中该字符串的引用；如果没有，则在常量池中创建与此</a:t>
            </a:r>
            <a:r>
              <a:rPr lang="en-US" altLang="zh-CN" dirty="0"/>
              <a:t>String</a:t>
            </a:r>
            <a:r>
              <a:rPr lang="zh-CN" altLang="en-US" dirty="0"/>
              <a:t>内容相同的字符串，并返回常量池中创建的字符串的引用</a:t>
            </a:r>
            <a:r>
              <a:rPr lang="zh-CN" altLang="en-US" dirty="0" smtClean="0"/>
              <a:t>。</a:t>
            </a:r>
            <a:endParaRPr lang="en-US" altLang="zh-CN" dirty="0" smtClean="0"/>
          </a:p>
          <a:p>
            <a:pPr>
              <a:buNone/>
            </a:pPr>
            <a:r>
              <a:rPr lang="zh-CN" altLang="en-US" dirty="0" smtClean="0"/>
              <a:t>（</a:t>
            </a:r>
            <a:r>
              <a:rPr lang="en-US" altLang="zh-CN" dirty="0" smtClean="0"/>
              <a:t>JDK1.7</a:t>
            </a:r>
            <a:r>
              <a:rPr lang="zh-CN" altLang="en-US" dirty="0" smtClean="0"/>
              <a:t>以后）</a:t>
            </a:r>
            <a:r>
              <a:rPr lang="zh-CN" altLang="en-US" dirty="0"/>
              <a:t>当常量池中没有该字符串时</a:t>
            </a:r>
            <a:r>
              <a:rPr lang="zh-CN" altLang="en-US" dirty="0" smtClean="0"/>
              <a:t>，</a:t>
            </a:r>
            <a:r>
              <a:rPr lang="en-US" altLang="zh-CN" dirty="0" smtClean="0"/>
              <a:t>intern</a:t>
            </a:r>
            <a:r>
              <a:rPr lang="zh-CN" altLang="en-US" dirty="0"/>
              <a:t>（）方法的实现不再是在常量池中创建与此</a:t>
            </a:r>
            <a:r>
              <a:rPr lang="en-US" altLang="zh-CN" dirty="0"/>
              <a:t>String</a:t>
            </a:r>
            <a:r>
              <a:rPr lang="zh-CN" altLang="en-US" dirty="0"/>
              <a:t>内容相同的字符串，而改为</a:t>
            </a:r>
            <a:r>
              <a:rPr lang="zh-CN" altLang="en-US" b="1" dirty="0"/>
              <a:t>在常量池中记录</a:t>
            </a:r>
            <a:r>
              <a:rPr lang="en-US" altLang="zh-CN" b="1" dirty="0"/>
              <a:t>Java Heap</a:t>
            </a:r>
            <a:r>
              <a:rPr lang="zh-CN" altLang="en-US" b="1" dirty="0"/>
              <a:t>中首次出现的该字符串的引用，并返回该引用</a:t>
            </a:r>
            <a:r>
              <a:rPr lang="zh-CN" altLang="en-US" dirty="0"/>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4929198"/>
            <a:ext cx="8229600" cy="1143000"/>
          </a:xfrm>
        </p:spPr>
        <p:txBody>
          <a:bodyPr>
            <a:normAutofit fontScale="90000"/>
          </a:bodyPr>
          <a:lstStyle/>
          <a:p>
            <a:r>
              <a:rPr lang="zh-CN" altLang="en-US" dirty="0"/>
              <a:t>此方法</a:t>
            </a:r>
            <a:r>
              <a:rPr lang="en-US" dirty="0"/>
              <a:t>jdk1.6</a:t>
            </a:r>
            <a:r>
              <a:rPr lang="zh-CN" altLang="en-US" dirty="0"/>
              <a:t>及其以前返回 </a:t>
            </a:r>
            <a:r>
              <a:rPr lang="en-US" dirty="0"/>
              <a:t>false jdk1.7</a:t>
            </a:r>
            <a:r>
              <a:rPr lang="zh-CN" altLang="en-US" dirty="0"/>
              <a:t>及其以后返回 </a:t>
            </a:r>
            <a:r>
              <a:rPr lang="en-US" dirty="0"/>
              <a:t>true</a:t>
            </a:r>
            <a:endParaRPr lang="zh-CN" altLang="en-US" dirty="0"/>
          </a:p>
        </p:txBody>
      </p:sp>
      <p:pic>
        <p:nvPicPr>
          <p:cNvPr id="31746" name="Picture 2"/>
          <p:cNvPicPr>
            <a:picLocks noGrp="1" noChangeAspect="1" noChangeArrowheads="1"/>
          </p:cNvPicPr>
          <p:nvPr>
            <p:ph idx="1"/>
          </p:nvPr>
        </p:nvPicPr>
        <p:blipFill>
          <a:blip r:embed="rId2"/>
          <a:srcRect/>
          <a:stretch>
            <a:fillRect/>
          </a:stretch>
        </p:blipFill>
        <p:spPr bwMode="auto">
          <a:xfrm>
            <a:off x="1" y="2000240"/>
            <a:ext cx="9144000" cy="16430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堆内存</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存储的是数组和对象（其实数组就是对象），凡是</a:t>
            </a:r>
            <a:r>
              <a:rPr lang="en-US" altLang="zh-CN" dirty="0"/>
              <a:t>new</a:t>
            </a:r>
            <a:r>
              <a:rPr lang="zh-CN" altLang="en-US" dirty="0"/>
              <a:t>建立的都是在堆中，堆中存放</a:t>
            </a:r>
            <a:r>
              <a:rPr lang="zh-CN" altLang="en-US" dirty="0" smtClean="0"/>
              <a:t>的都是实体（对象），实体用于封装数据，而且是封装多个（实体的多个属性），如果一个数据消失，这个实体也没有消失，还可以用，所以堆是不会随时释放的，但是栈不一样，栈里存放的都是单个变量</a:t>
            </a:r>
            <a:r>
              <a:rPr lang="zh-CN" altLang="en-US" dirty="0"/>
              <a:t>，变量被释放了，那</a:t>
            </a:r>
            <a:r>
              <a:rPr lang="zh-CN" altLang="en-US" dirty="0" smtClean="0"/>
              <a:t>就没有</a:t>
            </a:r>
            <a:r>
              <a:rPr lang="zh-CN" altLang="en-US" dirty="0"/>
              <a:t>了。堆里的实体虽然不会被释放，但是会被当成垃圾，</a:t>
            </a:r>
            <a:r>
              <a:rPr lang="en-US" altLang="zh-CN" dirty="0"/>
              <a:t>Java</a:t>
            </a:r>
            <a:r>
              <a:rPr lang="zh-CN" altLang="en-US" dirty="0"/>
              <a:t>有垃圾回收机制不定时的收取。</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字符串总结</a:t>
            </a:r>
            <a:endParaRPr lang="zh-CN" altLang="en-US" dirty="0"/>
          </a:p>
        </p:txBody>
      </p:sp>
      <p:pic>
        <p:nvPicPr>
          <p:cNvPr id="34817" name="Picture 1"/>
          <p:cNvPicPr>
            <a:picLocks noGrp="1" noChangeAspect="1" noChangeArrowheads="1"/>
          </p:cNvPicPr>
          <p:nvPr>
            <p:ph idx="1"/>
          </p:nvPr>
        </p:nvPicPr>
        <p:blipFill>
          <a:blip r:embed="rId2"/>
          <a:srcRect/>
          <a:stretch>
            <a:fillRect/>
          </a:stretch>
        </p:blipFill>
        <p:spPr bwMode="auto">
          <a:xfrm>
            <a:off x="0" y="1357298"/>
            <a:ext cx="6429388" cy="4929222"/>
          </a:xfrm>
          <a:prstGeom prst="rect">
            <a:avLst/>
          </a:prstGeom>
          <a:noFill/>
          <a:ln w="9525">
            <a:noFill/>
            <a:miter lim="800000"/>
            <a:headEnd/>
            <a:tailEnd/>
          </a:ln>
          <a:effectLst/>
        </p:spPr>
      </p:pic>
      <p:pic>
        <p:nvPicPr>
          <p:cNvPr id="34818" name="Picture 2"/>
          <p:cNvPicPr>
            <a:picLocks noChangeAspect="1" noChangeArrowheads="1"/>
          </p:cNvPicPr>
          <p:nvPr/>
        </p:nvPicPr>
        <p:blipFill>
          <a:blip r:embed="rId3"/>
          <a:srcRect/>
          <a:stretch>
            <a:fillRect/>
          </a:stretch>
        </p:blipFill>
        <p:spPr bwMode="auto">
          <a:xfrm>
            <a:off x="6500826" y="2500306"/>
            <a:ext cx="1357322" cy="24288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直接内存</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概述：直接</a:t>
            </a:r>
            <a:r>
              <a:rPr lang="zh-CN" altLang="en-US" dirty="0"/>
              <a:t>内存（</a:t>
            </a:r>
            <a:r>
              <a:rPr lang="en-US" altLang="zh-CN" dirty="0"/>
              <a:t>Direct Memory</a:t>
            </a:r>
            <a:r>
              <a:rPr lang="zh-CN" altLang="en-US" dirty="0"/>
              <a:t>）就是</a:t>
            </a:r>
            <a:r>
              <a:rPr lang="en-US" altLang="zh-CN" dirty="0"/>
              <a:t>Java</a:t>
            </a:r>
            <a:r>
              <a:rPr lang="zh-CN" altLang="en-US" dirty="0"/>
              <a:t>堆外内存。直接内存并不是虚拟机运行时数据区的一部分，也不是</a:t>
            </a:r>
            <a:r>
              <a:rPr lang="en-US" altLang="zh-CN" dirty="0"/>
              <a:t>Java</a:t>
            </a:r>
            <a:r>
              <a:rPr lang="zh-CN" altLang="en-US" dirty="0"/>
              <a:t>虚拟机规范中定义的内存区域，但是这部分内存也被频繁地使用，也可能导致</a:t>
            </a:r>
            <a:r>
              <a:rPr lang="en-US" altLang="zh-CN" dirty="0" err="1"/>
              <a:t>OutOfMemoryError</a:t>
            </a:r>
            <a:r>
              <a:rPr lang="zh-CN" altLang="en-US" dirty="0" smtClean="0"/>
              <a:t>异常出现。</a:t>
            </a:r>
            <a:endParaRPr lang="en-US" altLang="zh-CN" dirty="0" smtClean="0"/>
          </a:p>
          <a:p>
            <a:pPr>
              <a:buNone/>
            </a:pPr>
            <a:endParaRPr lang="en-US" altLang="zh-CN" dirty="0"/>
          </a:p>
          <a:p>
            <a:pPr>
              <a:buNone/>
            </a:pPr>
            <a:endParaRPr lang="en-US" altLang="zh-CN" dirty="0" smtClean="0"/>
          </a:p>
          <a:p>
            <a:r>
              <a:rPr lang="zh-CN" altLang="en-US" dirty="0" smtClean="0"/>
              <a:t>运行机制：</a:t>
            </a:r>
            <a:r>
              <a:rPr lang="zh-CN" altLang="en-US" dirty="0"/>
              <a:t>在</a:t>
            </a:r>
            <a:r>
              <a:rPr lang="en-US" altLang="zh-CN" dirty="0"/>
              <a:t>JDK 1.4</a:t>
            </a:r>
            <a:r>
              <a:rPr lang="zh-CN" altLang="en-US" dirty="0"/>
              <a:t>中新加入了</a:t>
            </a:r>
            <a:r>
              <a:rPr lang="en-US" altLang="zh-CN" dirty="0"/>
              <a:t>NIO</a:t>
            </a:r>
            <a:r>
              <a:rPr lang="zh-CN" altLang="en-US" dirty="0"/>
              <a:t>（</a:t>
            </a:r>
            <a:r>
              <a:rPr lang="en-US" altLang="zh-CN" dirty="0" smtClean="0"/>
              <a:t>New </a:t>
            </a:r>
            <a:r>
              <a:rPr lang="en-US" altLang="zh-CN" dirty="0" err="1" smtClean="0"/>
              <a:t>Input/Output</a:t>
            </a:r>
            <a:r>
              <a:rPr lang="zh-CN" altLang="en-US" dirty="0"/>
              <a:t>）类，引入了一种基于通道（</a:t>
            </a:r>
            <a:r>
              <a:rPr lang="en-US" altLang="zh-CN" dirty="0"/>
              <a:t>Channel</a:t>
            </a:r>
            <a:r>
              <a:rPr lang="zh-CN" altLang="en-US" dirty="0"/>
              <a:t>）与缓冲区（</a:t>
            </a:r>
            <a:r>
              <a:rPr lang="en-US" altLang="zh-CN" dirty="0"/>
              <a:t>Buffer</a:t>
            </a:r>
            <a:r>
              <a:rPr lang="zh-CN" altLang="en-US" dirty="0"/>
              <a:t>）的</a:t>
            </a:r>
            <a:r>
              <a:rPr lang="en-US" altLang="zh-CN" dirty="0"/>
              <a:t>I/O</a:t>
            </a:r>
            <a:r>
              <a:rPr lang="zh-CN" altLang="en-US" dirty="0"/>
              <a:t>方式，它可以使用</a:t>
            </a:r>
            <a:r>
              <a:rPr lang="en-US" altLang="zh-CN" dirty="0"/>
              <a:t>Native</a:t>
            </a:r>
            <a:r>
              <a:rPr lang="zh-CN" altLang="en-US" dirty="0"/>
              <a:t>函数库直接分配堆外内存，然后通过一个存储在</a:t>
            </a:r>
            <a:r>
              <a:rPr lang="en-US" altLang="zh-CN" dirty="0"/>
              <a:t>Java</a:t>
            </a:r>
            <a:r>
              <a:rPr lang="zh-CN" altLang="en-US" dirty="0"/>
              <a:t>堆里面的</a:t>
            </a:r>
            <a:r>
              <a:rPr lang="en-US" altLang="zh-CN" dirty="0" err="1"/>
              <a:t>DirectByteBuffer</a:t>
            </a:r>
            <a:r>
              <a:rPr lang="zh-CN" altLang="en-US" dirty="0"/>
              <a:t>对象作为这块内存的引用进行操作。这样能在一些场景中显著提高性能，因为避免了在</a:t>
            </a:r>
            <a:r>
              <a:rPr lang="en-US" altLang="zh-CN" dirty="0"/>
              <a:t>Java</a:t>
            </a:r>
            <a:r>
              <a:rPr lang="zh-CN" altLang="en-US" dirty="0"/>
              <a:t>堆和</a:t>
            </a:r>
            <a:r>
              <a:rPr lang="en-US" altLang="zh-CN" dirty="0"/>
              <a:t>Native</a:t>
            </a:r>
            <a:r>
              <a:rPr lang="zh-CN" altLang="en-US" dirty="0"/>
              <a:t>堆中来回复制数据。</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直接内存</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a:t>特点</a:t>
            </a:r>
            <a:r>
              <a:rPr lang="en-US" altLang="zh-CN" dirty="0"/>
              <a:t>: </a:t>
            </a:r>
            <a:r>
              <a:rPr lang="zh-CN" altLang="en-US" dirty="0"/>
              <a:t>本机直接内存的分配不会受到</a:t>
            </a:r>
            <a:r>
              <a:rPr lang="en-US" altLang="zh-CN" dirty="0"/>
              <a:t>Java </a:t>
            </a:r>
            <a:r>
              <a:rPr lang="zh-CN" altLang="en-US" dirty="0"/>
              <a:t>堆大小的限制，受到本机总内存大小和处理器寻址空间限制</a:t>
            </a:r>
            <a:r>
              <a:rPr lang="zh-CN" altLang="en-US" dirty="0" smtClean="0"/>
              <a:t>。</a:t>
            </a:r>
            <a:endParaRPr lang="en-US" altLang="zh-CN" dirty="0" smtClean="0"/>
          </a:p>
          <a:p>
            <a:pPr>
              <a:buNone/>
            </a:pPr>
            <a:endParaRPr lang="en-US" altLang="zh-CN" dirty="0" smtClean="0"/>
          </a:p>
          <a:p>
            <a:r>
              <a:rPr lang="zh-CN" altLang="en-US" dirty="0"/>
              <a:t>出现</a:t>
            </a:r>
            <a:r>
              <a:rPr lang="en-US" altLang="zh-CN" dirty="0"/>
              <a:t>OOM</a:t>
            </a:r>
            <a:r>
              <a:rPr lang="zh-CN" altLang="en-US" dirty="0"/>
              <a:t>原因：服务器管理员在配置虚拟机参数时，会根据实际内存设置</a:t>
            </a:r>
            <a:r>
              <a:rPr lang="en-US" altLang="zh-CN" dirty="0"/>
              <a:t>-</a:t>
            </a:r>
            <a:r>
              <a:rPr lang="en-US" altLang="zh-CN" dirty="0" err="1"/>
              <a:t>Xmx</a:t>
            </a:r>
            <a:r>
              <a:rPr lang="zh-CN" altLang="en-US" dirty="0"/>
              <a:t>等参数信息，经常忽略直接内存，使各个内存区域总和大于物理内存限制，最终导致在动态扩展中出现</a:t>
            </a:r>
            <a:r>
              <a:rPr lang="en-US" altLang="zh-CN" dirty="0"/>
              <a:t>OOM</a:t>
            </a:r>
            <a:r>
              <a:rPr lang="zh-CN" altLang="en-US" dirty="0"/>
              <a:t>异常</a:t>
            </a:r>
            <a:r>
              <a:rPr lang="zh-CN" altLang="en-US" dirty="0" smtClean="0"/>
              <a:t>。</a:t>
            </a:r>
            <a:endParaRPr lang="en-US" altLang="zh-CN" dirty="0" smtClean="0"/>
          </a:p>
          <a:p>
            <a:pPr>
              <a:buNone/>
            </a:pPr>
            <a:endParaRPr lang="en-US" altLang="zh-CN" dirty="0" smtClean="0"/>
          </a:p>
          <a:p>
            <a:r>
              <a:rPr lang="zh-CN" altLang="en-US" b="1" dirty="0"/>
              <a:t>直接内存（堆外内存）与堆内存比较</a:t>
            </a:r>
            <a:endParaRPr lang="zh-CN" altLang="en-US" dirty="0"/>
          </a:p>
          <a:p>
            <a:pPr>
              <a:buNone/>
            </a:pPr>
            <a:r>
              <a:rPr lang="en-US" altLang="zh-CN" dirty="0" smtClean="0"/>
              <a:t>1</a:t>
            </a:r>
            <a:r>
              <a:rPr lang="zh-CN" altLang="en-US" dirty="0" smtClean="0"/>
              <a:t>、直接</a:t>
            </a:r>
            <a:r>
              <a:rPr lang="zh-CN" altLang="en-US" dirty="0"/>
              <a:t>内存申请空间耗费更高的性能，当频繁申请到一定量时尤为明显</a:t>
            </a:r>
          </a:p>
          <a:p>
            <a:pPr>
              <a:buNone/>
            </a:pPr>
            <a:r>
              <a:rPr lang="en-US" altLang="zh-CN" dirty="0" smtClean="0"/>
              <a:t>2</a:t>
            </a:r>
            <a:r>
              <a:rPr lang="zh-CN" altLang="en-US" dirty="0" smtClean="0"/>
              <a:t>、直接</a:t>
            </a:r>
            <a:r>
              <a:rPr lang="zh-CN" altLang="en-US" dirty="0"/>
              <a:t>内存</a:t>
            </a:r>
            <a:r>
              <a:rPr lang="en-US" altLang="zh-CN" dirty="0"/>
              <a:t>IO</a:t>
            </a:r>
            <a:r>
              <a:rPr lang="zh-CN" altLang="en-US" dirty="0"/>
              <a:t>读写的性能要优于普通的堆内存，在多次读写操作的情况下差异明显</a:t>
            </a:r>
          </a:p>
          <a:p>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571612"/>
            <a:ext cx="8229600" cy="4525963"/>
          </a:xfrm>
        </p:spPr>
        <p:txBody>
          <a:bodyPr>
            <a:normAutofit fontScale="77500" lnSpcReduction="20000"/>
          </a:bodyPr>
          <a:lstStyle/>
          <a:p>
            <a:r>
              <a:rPr lang="zh-CN" altLang="en-US" dirty="0"/>
              <a:t>为什么直接内存读写速度比非直接内存快</a:t>
            </a:r>
            <a:r>
              <a:rPr lang="zh-CN" altLang="en-US" dirty="0" smtClean="0"/>
              <a:t>？</a:t>
            </a:r>
            <a:endParaRPr lang="en-US" altLang="zh-CN" dirty="0" smtClean="0"/>
          </a:p>
          <a:p>
            <a:endParaRPr lang="zh-CN" altLang="en-US" dirty="0"/>
          </a:p>
          <a:p>
            <a:pPr>
              <a:buNone/>
            </a:pPr>
            <a:r>
              <a:rPr lang="en-US" altLang="zh-CN" dirty="0" smtClean="0"/>
              <a:t>	</a:t>
            </a:r>
            <a:r>
              <a:rPr lang="zh-CN" altLang="en-US" dirty="0" smtClean="0"/>
              <a:t>对于</a:t>
            </a:r>
            <a:r>
              <a:rPr lang="zh-CN" altLang="en-US" dirty="0"/>
              <a:t>直接内存来说，</a:t>
            </a:r>
            <a:r>
              <a:rPr lang="en-US" altLang="zh-CN" dirty="0"/>
              <a:t>JVM</a:t>
            </a:r>
            <a:r>
              <a:rPr lang="zh-CN" altLang="en-US" dirty="0"/>
              <a:t>将会在</a:t>
            </a:r>
            <a:r>
              <a:rPr lang="en-US" altLang="zh-CN" dirty="0"/>
              <a:t>IO</a:t>
            </a:r>
            <a:r>
              <a:rPr lang="zh-CN" altLang="en-US" dirty="0"/>
              <a:t>操作上具有更高的性能，因为它直接作用于本地系统的</a:t>
            </a:r>
            <a:r>
              <a:rPr lang="en-US" altLang="zh-CN" dirty="0"/>
              <a:t>IO</a:t>
            </a:r>
            <a:r>
              <a:rPr lang="zh-CN" altLang="en-US" dirty="0"/>
              <a:t>操作。而非直接内存，也就是堆内存中的数据，如果要作</a:t>
            </a:r>
            <a:r>
              <a:rPr lang="en-US" altLang="zh-CN" dirty="0"/>
              <a:t>IO</a:t>
            </a:r>
            <a:r>
              <a:rPr lang="zh-CN" altLang="en-US" dirty="0"/>
              <a:t>操作，会先复制到直接内存，再利用本地</a:t>
            </a:r>
            <a:r>
              <a:rPr lang="en-US" altLang="zh-CN" dirty="0"/>
              <a:t>IO</a:t>
            </a:r>
            <a:r>
              <a:rPr lang="zh-CN" altLang="en-US" dirty="0"/>
              <a:t>处理</a:t>
            </a:r>
            <a:r>
              <a:rPr lang="zh-CN" altLang="en-US" dirty="0" smtClean="0"/>
              <a:t>。</a:t>
            </a:r>
          </a:p>
          <a:p>
            <a:pPr>
              <a:buNone/>
            </a:pPr>
            <a:r>
              <a:rPr lang="en-US" altLang="zh-CN" dirty="0" smtClean="0"/>
              <a:t>	</a:t>
            </a:r>
          </a:p>
          <a:p>
            <a:pPr>
              <a:buNone/>
            </a:pPr>
            <a:r>
              <a:rPr lang="en-US" altLang="zh-CN" dirty="0" smtClean="0"/>
              <a:t>	</a:t>
            </a:r>
            <a:r>
              <a:rPr lang="zh-CN" altLang="en-US" dirty="0" smtClean="0"/>
              <a:t>从数据流的角度，非直接内存是下面这样的作用链：</a:t>
            </a:r>
          </a:p>
          <a:p>
            <a:pPr>
              <a:buNone/>
            </a:pPr>
            <a:r>
              <a:rPr lang="en-US" altLang="zh-CN" dirty="0" smtClean="0"/>
              <a:t>	</a:t>
            </a:r>
            <a:r>
              <a:rPr lang="zh-CN" altLang="en-US" dirty="0" smtClean="0"/>
              <a:t>本地</a:t>
            </a:r>
            <a:r>
              <a:rPr lang="en-US" altLang="zh-CN" dirty="0" smtClean="0"/>
              <a:t>IO--&gt;</a:t>
            </a:r>
            <a:r>
              <a:rPr lang="zh-CN" altLang="en-US" dirty="0" smtClean="0"/>
              <a:t>直接内存</a:t>
            </a:r>
            <a:r>
              <a:rPr lang="en-US" altLang="zh-CN" dirty="0" smtClean="0"/>
              <a:t>--&gt;</a:t>
            </a:r>
            <a:r>
              <a:rPr lang="zh-CN" altLang="en-US" dirty="0" smtClean="0"/>
              <a:t>非直接内存</a:t>
            </a:r>
            <a:r>
              <a:rPr lang="en-US" altLang="zh-CN" dirty="0" smtClean="0"/>
              <a:t>--&gt;</a:t>
            </a:r>
            <a:r>
              <a:rPr lang="zh-CN" altLang="en-US" dirty="0" smtClean="0"/>
              <a:t>直接内存</a:t>
            </a:r>
            <a:r>
              <a:rPr lang="en-US" altLang="zh-CN" dirty="0" smtClean="0"/>
              <a:t>--&gt;</a:t>
            </a:r>
            <a:r>
              <a:rPr lang="zh-CN" altLang="en-US" dirty="0" smtClean="0"/>
              <a:t>本地</a:t>
            </a:r>
            <a:r>
              <a:rPr lang="en-US" altLang="zh-CN" dirty="0" smtClean="0"/>
              <a:t>IO</a:t>
            </a:r>
            <a:r>
              <a:rPr lang="zh-CN" altLang="en-US" dirty="0"/>
              <a:t>而直接内存是：</a:t>
            </a:r>
          </a:p>
          <a:p>
            <a:pPr>
              <a:buNone/>
            </a:pPr>
            <a:r>
              <a:rPr lang="en-US" altLang="zh-CN" dirty="0" smtClean="0"/>
              <a:t>	</a:t>
            </a:r>
            <a:r>
              <a:rPr lang="zh-CN" altLang="en-US" dirty="0" smtClean="0"/>
              <a:t>本地</a:t>
            </a:r>
            <a:r>
              <a:rPr lang="en-US" altLang="zh-CN" dirty="0" smtClean="0"/>
              <a:t>IO--&gt;</a:t>
            </a:r>
            <a:r>
              <a:rPr lang="zh-CN" altLang="en-US" dirty="0" smtClean="0"/>
              <a:t>直接内存</a:t>
            </a:r>
            <a:r>
              <a:rPr lang="en-US" altLang="zh-CN" dirty="0" smtClean="0"/>
              <a:t>--&gt;</a:t>
            </a:r>
            <a:r>
              <a:rPr lang="zh-CN" altLang="en-US" dirty="0" smtClean="0"/>
              <a:t>本地</a:t>
            </a:r>
            <a:r>
              <a:rPr lang="en-US" altLang="zh-CN" dirty="0" smtClean="0"/>
              <a:t>IO</a:t>
            </a:r>
            <a:br>
              <a:rPr lang="en-US" altLang="zh-CN" dirty="0" smtClean="0"/>
            </a:br>
            <a:endParaRPr lang="zh-CN" altLang="en-US" dirty="0"/>
          </a:p>
        </p:txBody>
      </p:sp>
      <p:sp>
        <p:nvSpPr>
          <p:cNvPr id="4" name="TextBox 3"/>
          <p:cNvSpPr txBox="1"/>
          <p:nvPr/>
        </p:nvSpPr>
        <p:spPr>
          <a:xfrm>
            <a:off x="3214678" y="500042"/>
            <a:ext cx="2441694" cy="769441"/>
          </a:xfrm>
          <a:prstGeom prst="rect">
            <a:avLst/>
          </a:prstGeom>
          <a:noFill/>
        </p:spPr>
        <p:txBody>
          <a:bodyPr wrap="none" rtlCol="0">
            <a:spAutoFit/>
          </a:bodyPr>
          <a:lstStyle/>
          <a:p>
            <a:r>
              <a:rPr lang="zh-CN" altLang="en-US" sz="4400" dirty="0" smtClean="0"/>
              <a:t>直接内存</a:t>
            </a:r>
            <a:endParaRPr lang="zh-CN" altLang="en-US" sz="4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err="1"/>
              <a:t>HotSpot</a:t>
            </a:r>
            <a:r>
              <a:rPr lang="zh-CN" altLang="en-US" dirty="0"/>
              <a:t>虚拟机</a:t>
            </a:r>
            <a:r>
              <a:rPr lang="zh-CN" altLang="en-US" dirty="0" smtClean="0"/>
              <a:t>对象</a:t>
            </a:r>
            <a:endParaRPr lang="zh-CN" altLang="en-US" dirty="0"/>
          </a:p>
        </p:txBody>
      </p:sp>
      <p:sp>
        <p:nvSpPr>
          <p:cNvPr id="3" name="内容占位符 2"/>
          <p:cNvSpPr>
            <a:spLocks noGrp="1"/>
          </p:cNvSpPr>
          <p:nvPr>
            <p:ph idx="1"/>
          </p:nvPr>
        </p:nvSpPr>
        <p:spPr>
          <a:xfrm>
            <a:off x="428596" y="2643182"/>
            <a:ext cx="8229600" cy="4525963"/>
          </a:xfrm>
        </p:spPr>
        <p:txBody>
          <a:bodyPr/>
          <a:lstStyle/>
          <a:p>
            <a:pPr>
              <a:buNone/>
            </a:pPr>
            <a:r>
              <a:rPr lang="en-US" altLang="zh-CN" b="1" dirty="0" smtClean="0"/>
              <a:t>		</a:t>
            </a:r>
            <a:r>
              <a:rPr lang="zh-CN" altLang="en-US" b="1" dirty="0" smtClean="0"/>
              <a:t>为</a:t>
            </a:r>
            <a:r>
              <a:rPr lang="zh-CN" altLang="en-US" b="1" dirty="0"/>
              <a:t>更好的了解虚拟机中数据的创建，布局，访问。以具体的虚拟机</a:t>
            </a:r>
            <a:r>
              <a:rPr lang="en-US" altLang="zh-CN" b="1" dirty="0"/>
              <a:t>hotspot</a:t>
            </a:r>
            <a:r>
              <a:rPr lang="zh-CN" altLang="en-US" b="1" dirty="0"/>
              <a:t>和常用的内存区域</a:t>
            </a:r>
            <a:r>
              <a:rPr lang="en-US" altLang="zh-CN" b="1" dirty="0"/>
              <a:t>java</a:t>
            </a:r>
            <a:r>
              <a:rPr lang="zh-CN" altLang="en-US" b="1" dirty="0"/>
              <a:t>堆为例，探讨</a:t>
            </a:r>
            <a:r>
              <a:rPr lang="en-US" altLang="zh-CN" b="1" dirty="0"/>
              <a:t>hotspot</a:t>
            </a:r>
            <a:r>
              <a:rPr lang="zh-CN" altLang="en-US" b="1" dirty="0"/>
              <a:t>虚拟机在</a:t>
            </a:r>
            <a:r>
              <a:rPr lang="en-US" altLang="zh-CN" b="1" dirty="0"/>
              <a:t>java</a:t>
            </a:r>
            <a:r>
              <a:rPr lang="zh-CN" altLang="en-US" b="1" dirty="0"/>
              <a:t>堆中对象的分配、布局和访问的全过程。</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t>对象的创建</a:t>
            </a:r>
            <a:br>
              <a:rPr lang="zh-CN" altLang="en-US" b="1" dirty="0"/>
            </a:br>
            <a:endParaRPr lang="zh-CN" altLang="en-US" dirty="0"/>
          </a:p>
        </p:txBody>
      </p:sp>
      <p:pic>
        <p:nvPicPr>
          <p:cNvPr id="47106" name="Picture 2" descr="C:\Users\FL8000\Desktop\image-20191120194233065.png"/>
          <p:cNvPicPr>
            <a:picLocks noGrp="1" noChangeAspect="1" noChangeArrowheads="1"/>
          </p:cNvPicPr>
          <p:nvPr>
            <p:ph idx="1"/>
          </p:nvPr>
        </p:nvPicPr>
        <p:blipFill>
          <a:blip r:embed="rId2"/>
          <a:srcRect/>
          <a:stretch>
            <a:fillRect/>
          </a:stretch>
        </p:blipFill>
        <p:spPr bwMode="auto">
          <a:xfrm>
            <a:off x="1120109" y="1600200"/>
            <a:ext cx="6903782" cy="4525963"/>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对象的内存布局</a:t>
            </a:r>
            <a:endParaRPr lang="zh-CN" altLang="en-US" dirty="0"/>
          </a:p>
        </p:txBody>
      </p:sp>
      <p:pic>
        <p:nvPicPr>
          <p:cNvPr id="48130" name="Picture 2" descr="C:\Users\FL8000\Desktop\image-20191120202012276.png"/>
          <p:cNvPicPr>
            <a:picLocks noGrp="1" noChangeAspect="1" noChangeArrowheads="1"/>
          </p:cNvPicPr>
          <p:nvPr>
            <p:ph idx="1"/>
          </p:nvPr>
        </p:nvPicPr>
        <p:blipFill>
          <a:blip r:embed="rId2"/>
          <a:srcRect/>
          <a:stretch>
            <a:fillRect/>
          </a:stretch>
        </p:blipFill>
        <p:spPr bwMode="auto">
          <a:xfrm>
            <a:off x="1539239" y="1714488"/>
            <a:ext cx="6453479" cy="4053693"/>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对象存储空间</a:t>
            </a:r>
            <a:r>
              <a:rPr lang="en-US" altLang="zh-CN" dirty="0"/>
              <a:t>——</a:t>
            </a:r>
            <a:r>
              <a:rPr lang="zh-CN" altLang="en-US" dirty="0" smtClean="0"/>
              <a:t>对象头</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a:t>第一部分用于存储对象自身的</a:t>
            </a:r>
            <a:r>
              <a:rPr lang="zh-CN" altLang="en-US" b="1" dirty="0"/>
              <a:t>运行时数据</a:t>
            </a:r>
            <a:r>
              <a:rPr lang="zh-CN" altLang="en-US" dirty="0"/>
              <a:t>，如哈希码（</a:t>
            </a:r>
            <a:r>
              <a:rPr lang="en-US" altLang="zh-CN" dirty="0" err="1"/>
              <a:t>HashCode</a:t>
            </a:r>
            <a:r>
              <a:rPr lang="zh-CN" altLang="en-US" dirty="0"/>
              <a:t>）、</a:t>
            </a:r>
            <a:r>
              <a:rPr lang="en-US" altLang="zh-CN" dirty="0"/>
              <a:t>GC </a:t>
            </a:r>
            <a:r>
              <a:rPr lang="zh-CN" altLang="en-US" dirty="0"/>
              <a:t>分代年龄、锁状态标志、线程持有的锁、偏向线程 </a:t>
            </a:r>
            <a:r>
              <a:rPr lang="en-US" altLang="zh-CN" dirty="0"/>
              <a:t>ID</a:t>
            </a:r>
            <a:r>
              <a:rPr lang="zh-CN" altLang="en-US" dirty="0"/>
              <a:t>、偏向时间戳、对象分代年龄，这部分信息称为“</a:t>
            </a:r>
            <a:r>
              <a:rPr lang="en-US" altLang="zh-CN" dirty="0"/>
              <a:t>Mark Word”</a:t>
            </a:r>
            <a:r>
              <a:rPr lang="zh-CN" altLang="en-US" dirty="0"/>
              <a:t>；</a:t>
            </a:r>
            <a:r>
              <a:rPr lang="en-US" altLang="zh-CN" dirty="0"/>
              <a:t>Mark Word </a:t>
            </a:r>
            <a:r>
              <a:rPr lang="zh-CN" altLang="en-US" dirty="0"/>
              <a:t>被设计成一个非固定的数据结构以便在极小的空间内存储尽量多的信息，它会根据自己的状态复用自己的存储空间</a:t>
            </a:r>
            <a:r>
              <a:rPr lang="zh-CN" altLang="en-US" dirty="0" smtClean="0"/>
              <a:t>。</a:t>
            </a:r>
            <a:endParaRPr lang="en-US" altLang="zh-CN" dirty="0" smtClean="0"/>
          </a:p>
          <a:p>
            <a:endParaRPr lang="zh-CN" altLang="en-US" dirty="0"/>
          </a:p>
          <a:p>
            <a:r>
              <a:rPr lang="zh-CN" altLang="en-US" dirty="0"/>
              <a:t>第二部分是</a:t>
            </a:r>
            <a:r>
              <a:rPr lang="zh-CN" altLang="en-US" b="1" dirty="0"/>
              <a:t>类型指针</a:t>
            </a:r>
            <a:r>
              <a:rPr lang="zh-CN" altLang="en-US" dirty="0"/>
              <a:t>，即对象指向它的类元数据的指针，虚拟机通过这个指针来确定这个对象是哪个类的实例</a:t>
            </a:r>
            <a:r>
              <a:rPr lang="zh-CN" altLang="en-US" dirty="0" smtClean="0"/>
              <a:t>；</a:t>
            </a:r>
            <a:endParaRPr lang="en-US" altLang="zh-CN" dirty="0" smtClean="0"/>
          </a:p>
          <a:p>
            <a:endParaRPr lang="zh-CN" altLang="en-US" dirty="0"/>
          </a:p>
          <a:p>
            <a:r>
              <a:rPr lang="zh-CN" altLang="en-US" dirty="0"/>
              <a:t>如果对象是一个 </a:t>
            </a:r>
            <a:r>
              <a:rPr lang="en-US" altLang="zh-CN" dirty="0"/>
              <a:t>Java </a:t>
            </a:r>
            <a:r>
              <a:rPr lang="zh-CN" altLang="en-US" dirty="0"/>
              <a:t>数组，那在对象头中还必须有一块用于记录数组长度的数据。因为虚拟机可以通过普通 </a:t>
            </a:r>
            <a:r>
              <a:rPr lang="en-US" altLang="zh-CN" dirty="0"/>
              <a:t>Java </a:t>
            </a:r>
            <a:r>
              <a:rPr lang="zh-CN" altLang="en-US" dirty="0"/>
              <a:t>对象的元数据信息确定 </a:t>
            </a:r>
            <a:r>
              <a:rPr lang="en-US" altLang="zh-CN" dirty="0"/>
              <a:t>Java </a:t>
            </a:r>
            <a:r>
              <a:rPr lang="zh-CN" altLang="en-US" dirty="0"/>
              <a:t>对象的大小，但是从数组的元数据中无法确定数组的大小。</a:t>
            </a:r>
          </a:p>
          <a:p>
            <a:endParaRPr lang="zh-CN" altLang="en-US" dirty="0"/>
          </a:p>
        </p:txBody>
      </p:sp>
      <p:pic>
        <p:nvPicPr>
          <p:cNvPr id="49154" name="Picture 2" descr="C:\Users\FL8000\Desktop\7FD7D4F5163142958ABB910957A10E7A.png"/>
          <p:cNvPicPr>
            <a:picLocks noChangeAspect="1" noChangeArrowheads="1"/>
          </p:cNvPicPr>
          <p:nvPr/>
        </p:nvPicPr>
        <p:blipFill>
          <a:blip r:embed="rId2"/>
          <a:srcRect/>
          <a:stretch>
            <a:fillRect/>
          </a:stretch>
        </p:blipFill>
        <p:spPr bwMode="auto">
          <a:xfrm>
            <a:off x="3143240" y="5429264"/>
            <a:ext cx="5381652" cy="1285884"/>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对象的存储空间</a:t>
            </a:r>
            <a:r>
              <a:rPr lang="en-US" altLang="zh-CN" dirty="0" smtClean="0"/>
              <a:t>——</a:t>
            </a:r>
            <a:r>
              <a:rPr lang="zh-CN" altLang="en-US" dirty="0" smtClean="0"/>
              <a:t>实例</a:t>
            </a:r>
            <a:r>
              <a:rPr lang="zh-CN" altLang="en-US" dirty="0"/>
              <a:t>数据</a:t>
            </a:r>
            <a:br>
              <a:rPr lang="zh-CN" altLang="en-US" dirty="0"/>
            </a:b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a:t>实例数据部分是对象真正存储的有效信息，也是在程序代码中所定义的各种类型的字段内容。</a:t>
            </a:r>
          </a:p>
          <a:p>
            <a:endParaRPr lang="en-US" altLang="zh-CN" dirty="0" smtClean="0"/>
          </a:p>
          <a:p>
            <a:r>
              <a:rPr lang="zh-CN" altLang="en-US" dirty="0" smtClean="0"/>
              <a:t>这</a:t>
            </a:r>
            <a:r>
              <a:rPr lang="zh-CN" altLang="en-US" dirty="0"/>
              <a:t>部分的存储顺序会受到虚拟机分配策略参数（</a:t>
            </a:r>
            <a:r>
              <a:rPr lang="en-US" altLang="zh-CN" dirty="0" err="1"/>
              <a:t>FieldsAllocationStyle</a:t>
            </a:r>
            <a:r>
              <a:rPr lang="zh-CN" altLang="en-US" dirty="0"/>
              <a:t>）和字段在 </a:t>
            </a:r>
            <a:r>
              <a:rPr lang="en-US" altLang="zh-CN" dirty="0"/>
              <a:t>Java </a:t>
            </a:r>
            <a:r>
              <a:rPr lang="zh-CN" altLang="en-US" dirty="0"/>
              <a:t>源码中定义顺序的影响。</a:t>
            </a:r>
          </a:p>
          <a:p>
            <a:endParaRPr lang="en-US" altLang="zh-CN" dirty="0" smtClean="0"/>
          </a:p>
          <a:p>
            <a:r>
              <a:rPr lang="en-US" altLang="zh-CN" dirty="0" err="1" smtClean="0"/>
              <a:t>HotSpot</a:t>
            </a:r>
            <a:r>
              <a:rPr lang="zh-CN" altLang="en-US" dirty="0"/>
              <a:t>虚拟机默认的分配策略为</a:t>
            </a:r>
            <a:r>
              <a:rPr lang="en-US" altLang="zh-CN" dirty="0"/>
              <a:t>longs/doubles</a:t>
            </a:r>
            <a:r>
              <a:rPr lang="zh-CN" altLang="en-US" dirty="0"/>
              <a:t>、</a:t>
            </a:r>
            <a:r>
              <a:rPr lang="en-US" altLang="zh-CN" dirty="0" err="1"/>
              <a:t>ints</a:t>
            </a:r>
            <a:r>
              <a:rPr lang="zh-CN" altLang="en-US" dirty="0"/>
              <a:t>、</a:t>
            </a:r>
            <a:r>
              <a:rPr lang="en-US" altLang="zh-CN" dirty="0"/>
              <a:t>shorts/chars</a:t>
            </a:r>
            <a:r>
              <a:rPr lang="zh-CN" altLang="en-US" dirty="0"/>
              <a:t>、</a:t>
            </a:r>
            <a:r>
              <a:rPr lang="en-US" altLang="zh-CN" dirty="0"/>
              <a:t>bytes/</a:t>
            </a:r>
            <a:r>
              <a:rPr lang="en-US" altLang="zh-CN" dirty="0" err="1"/>
              <a:t>booleans</a:t>
            </a:r>
            <a:r>
              <a:rPr lang="zh-CN" altLang="en-US" dirty="0"/>
              <a:t>、</a:t>
            </a:r>
            <a:r>
              <a:rPr lang="en-US" altLang="zh-CN" dirty="0" err="1"/>
              <a:t>oop</a:t>
            </a:r>
            <a:r>
              <a:rPr lang="zh-CN" altLang="en-US" dirty="0"/>
              <a:t>，从分配策略中可以看出，相同宽度的字段总是分配到一起。（父类定义的变量在子类前。</a:t>
            </a:r>
            <a:r>
              <a:rPr lang="en-US" altLang="zh-CN" dirty="0" err="1"/>
              <a:t>compactfields</a:t>
            </a:r>
            <a:r>
              <a:rPr lang="zh-CN" altLang="en-US" dirty="0"/>
              <a:t>参数为</a:t>
            </a:r>
            <a:r>
              <a:rPr lang="en-US" altLang="zh-CN" dirty="0"/>
              <a:t>true</a:t>
            </a:r>
            <a:r>
              <a:rPr lang="zh-CN" altLang="en-US" dirty="0"/>
              <a:t>时，子类中较窄的变量也可能会插入到父类变量空隙中）。</a:t>
            </a:r>
          </a:p>
          <a:p>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对象的存储空间</a:t>
            </a:r>
            <a:r>
              <a:rPr lang="en-US" altLang="zh-CN" dirty="0" smtClean="0"/>
              <a:t>——</a:t>
            </a:r>
            <a:r>
              <a:rPr lang="zh-CN" altLang="en-US" dirty="0" smtClean="0"/>
              <a:t>对齐</a:t>
            </a:r>
            <a:r>
              <a:rPr lang="zh-CN" altLang="en-US" dirty="0"/>
              <a:t>填充</a:t>
            </a:r>
            <a:br>
              <a:rPr lang="zh-CN" altLang="en-US" dirty="0"/>
            </a:br>
            <a:endParaRPr lang="zh-CN" altLang="en-US" dirty="0"/>
          </a:p>
        </p:txBody>
      </p:sp>
      <p:sp>
        <p:nvSpPr>
          <p:cNvPr id="3" name="内容占位符 2"/>
          <p:cNvSpPr>
            <a:spLocks noGrp="1"/>
          </p:cNvSpPr>
          <p:nvPr>
            <p:ph idx="1"/>
          </p:nvPr>
        </p:nvSpPr>
        <p:spPr/>
        <p:txBody>
          <a:bodyPr/>
          <a:lstStyle/>
          <a:p>
            <a:r>
              <a:rPr lang="en-US" altLang="zh-CN" dirty="0" err="1"/>
              <a:t>HotSpot</a:t>
            </a:r>
            <a:r>
              <a:rPr lang="zh-CN" altLang="en-US" dirty="0"/>
              <a:t>虚拟机要求对象的起始地址必须是</a:t>
            </a:r>
            <a:r>
              <a:rPr lang="en-US" altLang="zh-CN" dirty="0"/>
              <a:t>8</a:t>
            </a:r>
            <a:r>
              <a:rPr lang="zh-CN" altLang="en-US" dirty="0"/>
              <a:t>字节的整数倍，也就是对象的大小必须是</a:t>
            </a:r>
            <a:r>
              <a:rPr lang="en-US" altLang="zh-CN" dirty="0"/>
              <a:t>8</a:t>
            </a:r>
            <a:r>
              <a:rPr lang="zh-CN" altLang="en-US" dirty="0"/>
              <a:t>字节的整数倍。而对象头部分正好是</a:t>
            </a:r>
            <a:r>
              <a:rPr lang="en-US" altLang="zh-CN" dirty="0"/>
              <a:t>8</a:t>
            </a:r>
            <a:r>
              <a:rPr lang="zh-CN" altLang="en-US" dirty="0"/>
              <a:t>字节的倍数（</a:t>
            </a:r>
            <a:r>
              <a:rPr lang="en-US" altLang="zh-CN" dirty="0"/>
              <a:t>1</a:t>
            </a:r>
            <a:r>
              <a:rPr lang="zh-CN" altLang="en-US" dirty="0"/>
              <a:t>倍或者</a:t>
            </a:r>
            <a:r>
              <a:rPr lang="en-US" altLang="zh-CN" dirty="0"/>
              <a:t>2</a:t>
            </a:r>
            <a:r>
              <a:rPr lang="zh-CN" altLang="en-US" dirty="0"/>
              <a:t>倍），因此，当对象实例数据部分没有对齐的时候，就需要通过对齐填充来补全。</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栈内存</a:t>
            </a:r>
            <a:endParaRPr lang="zh-CN" altLang="en-US" dirty="0"/>
          </a:p>
        </p:txBody>
      </p:sp>
      <p:sp>
        <p:nvSpPr>
          <p:cNvPr id="3" name="内容占位符 2"/>
          <p:cNvSpPr>
            <a:spLocks noGrp="1"/>
          </p:cNvSpPr>
          <p:nvPr>
            <p:ph idx="1"/>
          </p:nvPr>
        </p:nvSpPr>
        <p:spPr/>
        <p:txBody>
          <a:bodyPr/>
          <a:lstStyle/>
          <a:p>
            <a:r>
              <a:rPr lang="zh-CN" altLang="en-US" dirty="0"/>
              <a:t>栈内存首先是一片内存区域，存储的都是局部变量，凡是定义在方法中的都是局部变量（方法外的是全局变量），</a:t>
            </a:r>
            <a:r>
              <a:rPr lang="en-US" altLang="zh-CN" dirty="0"/>
              <a:t>for</a:t>
            </a:r>
            <a:r>
              <a:rPr lang="zh-CN" altLang="en-US" dirty="0"/>
              <a:t>循环内部定义的也是局部变量，是先加载函数才能进行局部变量的定义，所以方法先进栈，然后再定义变量，变量有自己的作用域，一旦离开作用域，变量就会被释放。栈内存的更新速度很快，因为局部变量的生命周期都很短。</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对象的访问定位</a:t>
            </a:r>
            <a:endParaRPr lang="zh-CN" altLang="en-US" dirty="0"/>
          </a:p>
        </p:txBody>
      </p:sp>
      <p:sp>
        <p:nvSpPr>
          <p:cNvPr id="3" name="内容占位符 2"/>
          <p:cNvSpPr>
            <a:spLocks noGrp="1"/>
          </p:cNvSpPr>
          <p:nvPr>
            <p:ph idx="1"/>
          </p:nvPr>
        </p:nvSpPr>
        <p:spPr/>
        <p:txBody>
          <a:bodyPr/>
          <a:lstStyle/>
          <a:p>
            <a:r>
              <a:rPr lang="en-US" altLang="zh-CN" dirty="0"/>
              <a:t>Java</a:t>
            </a:r>
            <a:r>
              <a:rPr lang="zh-CN" altLang="en-US" dirty="0"/>
              <a:t>程序需要通过栈上的引用数据来操作堆上的具体对象。对象的访问方式取决于虚拟机实现，目前主流的访问方式有使用句柄和直接指针两种。</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句柄</a:t>
            </a:r>
            <a:br>
              <a:rPr lang="zh-CN" altLang="en-US" dirty="0"/>
            </a:br>
            <a:endParaRPr lang="zh-CN" altLang="en-US" dirty="0"/>
          </a:p>
        </p:txBody>
      </p:sp>
      <p:sp>
        <p:nvSpPr>
          <p:cNvPr id="3" name="内容占位符 2"/>
          <p:cNvSpPr>
            <a:spLocks noGrp="1"/>
          </p:cNvSpPr>
          <p:nvPr>
            <p:ph idx="1"/>
          </p:nvPr>
        </p:nvSpPr>
        <p:spPr/>
        <p:txBody>
          <a:bodyPr>
            <a:normAutofit/>
          </a:bodyPr>
          <a:lstStyle/>
          <a:p>
            <a:r>
              <a:rPr lang="en-US" altLang="zh-CN" sz="2000" dirty="0"/>
              <a:t>Java</a:t>
            </a:r>
            <a:r>
              <a:rPr lang="zh-CN" altLang="en-US" sz="2000" dirty="0"/>
              <a:t>堆中划分出一块内存来作为句柄池，引用中存储对象的句柄地址，而句柄中包含了对象实例数据与类型数据各自的具体地址信息</a:t>
            </a:r>
            <a:r>
              <a:rPr lang="zh-CN" altLang="en-US" sz="2000" dirty="0" smtClean="0"/>
              <a:t>。</a:t>
            </a:r>
            <a:endParaRPr lang="en-US" altLang="zh-CN" sz="2000" dirty="0"/>
          </a:p>
          <a:p>
            <a:r>
              <a:rPr lang="zh-CN" altLang="en-US" sz="2000" dirty="0" smtClean="0"/>
              <a:t>优势</a:t>
            </a:r>
            <a:r>
              <a:rPr lang="zh-CN" altLang="en-US" sz="2000" dirty="0"/>
              <a:t>：引用中存储的是稳定的句柄地址，在对象被移动</a:t>
            </a:r>
            <a:r>
              <a:rPr lang="en-US" altLang="zh-CN" sz="2000" dirty="0"/>
              <a:t>(</a:t>
            </a:r>
            <a:r>
              <a:rPr lang="zh-CN" altLang="en-US" sz="2000" dirty="0"/>
              <a:t>垃圾收集时移动对象是非常普遍的行为</a:t>
            </a:r>
            <a:r>
              <a:rPr lang="en-US" altLang="zh-CN" sz="2000" dirty="0"/>
              <a:t>)</a:t>
            </a:r>
            <a:r>
              <a:rPr lang="zh-CN" altLang="en-US" sz="2000" dirty="0"/>
              <a:t>时只会改变句柄中的实例数据指针，而引用本身不需要修改。 </a:t>
            </a:r>
          </a:p>
        </p:txBody>
      </p:sp>
      <p:sp>
        <p:nvSpPr>
          <p:cNvPr id="56322" name="AutoShape 2" descr="https://files.jb51.net/file_images/article/201909/201909151107101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56324" name="AutoShape 4" descr="https://files.jb51.net/file_images/article/201909/201909151107101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56326" name="AutoShape 6" descr="https://files.jb51.net/file_images/article/201909/201909151107101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56328" name="AutoShape 8" descr="https://files.jb51.net/file_images/article/201909/201909151107101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1" name="Picture 9"/>
          <p:cNvPicPr>
            <a:picLocks noChangeAspect="1" noChangeArrowheads="1"/>
          </p:cNvPicPr>
          <p:nvPr/>
        </p:nvPicPr>
        <p:blipFill>
          <a:blip r:embed="rId2"/>
          <a:srcRect/>
          <a:stretch>
            <a:fillRect/>
          </a:stretch>
        </p:blipFill>
        <p:spPr bwMode="auto">
          <a:xfrm>
            <a:off x="1285852" y="3214686"/>
            <a:ext cx="7000924" cy="35004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直接指针</a:t>
            </a:r>
            <a:br>
              <a:rPr lang="zh-CN" altLang="en-US" dirty="0"/>
            </a:br>
            <a:endParaRPr lang="zh-CN" altLang="en-US" dirty="0"/>
          </a:p>
        </p:txBody>
      </p:sp>
      <p:sp>
        <p:nvSpPr>
          <p:cNvPr id="3" name="内容占位符 2"/>
          <p:cNvSpPr>
            <a:spLocks noGrp="1"/>
          </p:cNvSpPr>
          <p:nvPr>
            <p:ph idx="1"/>
          </p:nvPr>
        </p:nvSpPr>
        <p:spPr/>
        <p:txBody>
          <a:bodyPr/>
          <a:lstStyle/>
          <a:p>
            <a:r>
              <a:rPr lang="zh-CN" altLang="en-US" sz="2000" dirty="0"/>
              <a:t>如果使用直接指针访问，那么</a:t>
            </a:r>
            <a:r>
              <a:rPr lang="en-US" altLang="zh-CN" sz="2000" dirty="0"/>
              <a:t>Java</a:t>
            </a:r>
            <a:r>
              <a:rPr lang="zh-CN" altLang="en-US" sz="2000" dirty="0"/>
              <a:t>堆对象的布局中就必须考虑如何放置访问类型数据的相关信息，而引用中存储的直接就是对象地址。</a:t>
            </a:r>
          </a:p>
          <a:p>
            <a:r>
              <a:rPr lang="zh-CN" altLang="en-US" sz="2000" dirty="0"/>
              <a:t>优势：速度更快，节省了一次指针定位的时间开销。由于对象的访问在</a:t>
            </a:r>
            <a:r>
              <a:rPr lang="en-US" altLang="zh-CN" sz="2000" dirty="0"/>
              <a:t>Java</a:t>
            </a:r>
            <a:r>
              <a:rPr lang="zh-CN" altLang="en-US" sz="2000" dirty="0"/>
              <a:t>中非常频繁，因此这类开销积少成多后也是非常可观的执行成本。</a:t>
            </a:r>
          </a:p>
          <a:p>
            <a:endParaRPr lang="zh-CN" altLang="en-US" dirty="0"/>
          </a:p>
        </p:txBody>
      </p:sp>
      <p:pic>
        <p:nvPicPr>
          <p:cNvPr id="55298" name="Picture 2"/>
          <p:cNvPicPr>
            <a:picLocks noChangeAspect="1" noChangeArrowheads="1"/>
          </p:cNvPicPr>
          <p:nvPr/>
        </p:nvPicPr>
        <p:blipFill>
          <a:blip r:embed="rId2"/>
          <a:srcRect/>
          <a:stretch>
            <a:fillRect/>
          </a:stretch>
        </p:blipFill>
        <p:spPr bwMode="auto">
          <a:xfrm>
            <a:off x="1357290" y="3214686"/>
            <a:ext cx="6572296" cy="35004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内存溢出</a:t>
            </a:r>
            <a:endParaRPr lang="zh-CN" altLang="en-US" dirty="0"/>
          </a:p>
        </p:txBody>
      </p:sp>
      <p:sp>
        <p:nvSpPr>
          <p:cNvPr id="3" name="内容占位符 2"/>
          <p:cNvSpPr>
            <a:spLocks noGrp="1"/>
          </p:cNvSpPr>
          <p:nvPr>
            <p:ph idx="1"/>
          </p:nvPr>
        </p:nvSpPr>
        <p:spPr/>
        <p:txBody>
          <a:bodyPr/>
          <a:lstStyle/>
          <a:p>
            <a:r>
              <a:rPr lang="en-US" altLang="zh-CN" dirty="0" smtClean="0"/>
              <a:t>Java</a:t>
            </a:r>
            <a:r>
              <a:rPr lang="zh-CN" altLang="en-US" dirty="0" smtClean="0"/>
              <a:t>堆溢出</a:t>
            </a:r>
            <a:endParaRPr lang="en-US" altLang="zh-CN" dirty="0" smtClean="0"/>
          </a:p>
          <a:p>
            <a:r>
              <a:rPr lang="zh-CN" altLang="en-US" dirty="0" smtClean="0"/>
              <a:t>虚拟机和本地方法栈溢出</a:t>
            </a:r>
            <a:endParaRPr lang="en-US" altLang="zh-CN" dirty="0" smtClean="0"/>
          </a:p>
          <a:p>
            <a:r>
              <a:rPr lang="zh-CN" altLang="en-US" dirty="0" smtClean="0"/>
              <a:t>方法区和运行常量池溢出</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堆溢出</a:t>
            </a:r>
            <a:endParaRPr lang="zh-CN" altLang="en-US" dirty="0"/>
          </a:p>
        </p:txBody>
      </p:sp>
      <p:sp>
        <p:nvSpPr>
          <p:cNvPr id="3" name="内容占位符 2"/>
          <p:cNvSpPr>
            <a:spLocks noGrp="1"/>
          </p:cNvSpPr>
          <p:nvPr>
            <p:ph idx="1"/>
          </p:nvPr>
        </p:nvSpPr>
        <p:spPr/>
        <p:txBody>
          <a:bodyPr/>
          <a:lstStyle/>
          <a:p>
            <a:r>
              <a:rPr lang="zh-CN" altLang="en-US" dirty="0"/>
              <a:t>产生的原因：因为堆中存放的是对象实例和数组，所以当对象数量</a:t>
            </a:r>
            <a:r>
              <a:rPr lang="en-US" altLang="zh-CN" dirty="0"/>
              <a:t>&gt;</a:t>
            </a:r>
            <a:r>
              <a:rPr lang="zh-CN" altLang="en-US" dirty="0"/>
              <a:t>最大堆容量限制时，就会发生内存溢出异常</a:t>
            </a:r>
            <a:r>
              <a:rPr lang="zh-CN" altLang="en-US" dirty="0" smtClean="0"/>
              <a:t>；</a:t>
            </a:r>
            <a:endParaRPr lang="en-US" altLang="zh-CN" dirty="0" smtClean="0"/>
          </a:p>
          <a:p>
            <a:r>
              <a:rPr lang="zh-CN" altLang="en-US" dirty="0" smtClean="0"/>
              <a:t>代码测试：</a:t>
            </a:r>
            <a:endParaRPr lang="zh-CN" altLang="en-US" dirty="0"/>
          </a:p>
        </p:txBody>
      </p:sp>
      <p:pic>
        <p:nvPicPr>
          <p:cNvPr id="53249" name="Picture 1"/>
          <p:cNvPicPr>
            <a:picLocks noChangeAspect="1" noChangeArrowheads="1"/>
          </p:cNvPicPr>
          <p:nvPr/>
        </p:nvPicPr>
        <p:blipFill>
          <a:blip r:embed="rId2"/>
          <a:srcRect/>
          <a:stretch>
            <a:fillRect/>
          </a:stretch>
        </p:blipFill>
        <p:spPr bwMode="auto">
          <a:xfrm>
            <a:off x="3357554" y="3143248"/>
            <a:ext cx="5205413" cy="2357454"/>
          </a:xfrm>
          <a:prstGeom prst="rect">
            <a:avLst/>
          </a:prstGeom>
          <a:noFill/>
          <a:ln w="9525">
            <a:noFill/>
            <a:miter lim="800000"/>
            <a:headEnd/>
            <a:tailEnd/>
          </a:ln>
          <a:effectLst/>
        </p:spPr>
      </p:pic>
      <p:pic>
        <p:nvPicPr>
          <p:cNvPr id="53250" name="Picture 2"/>
          <p:cNvPicPr>
            <a:picLocks noChangeAspect="1" noChangeArrowheads="1"/>
          </p:cNvPicPr>
          <p:nvPr/>
        </p:nvPicPr>
        <p:blipFill>
          <a:blip r:embed="rId3"/>
          <a:srcRect/>
          <a:stretch>
            <a:fillRect/>
          </a:stretch>
        </p:blipFill>
        <p:spPr bwMode="auto">
          <a:xfrm>
            <a:off x="3428992" y="5643578"/>
            <a:ext cx="5227637" cy="68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堆溢出解决方案</a:t>
            </a:r>
            <a:endParaRPr lang="zh-CN" altLang="en-US" dirty="0"/>
          </a:p>
        </p:txBody>
      </p:sp>
      <p:sp>
        <p:nvSpPr>
          <p:cNvPr id="3" name="内容占位符 2"/>
          <p:cNvSpPr>
            <a:spLocks noGrp="1"/>
          </p:cNvSpPr>
          <p:nvPr>
            <p:ph idx="1"/>
          </p:nvPr>
        </p:nvSpPr>
        <p:spPr/>
        <p:txBody>
          <a:bodyPr>
            <a:normAutofit fontScale="85000" lnSpcReduction="10000"/>
          </a:bodyPr>
          <a:lstStyle/>
          <a:p>
            <a:pPr>
              <a:buNone/>
            </a:pPr>
            <a:r>
              <a:rPr lang="en-US" altLang="zh-CN" dirty="0" smtClean="0"/>
              <a:t>	1</a:t>
            </a:r>
            <a:r>
              <a:rPr lang="zh-CN" altLang="en-US" dirty="0"/>
              <a:t>）如果对象不是必须的，但是又有指向</a:t>
            </a:r>
            <a:r>
              <a:rPr lang="en-US" altLang="zh-CN" dirty="0"/>
              <a:t>GC Root(</a:t>
            </a:r>
            <a:r>
              <a:rPr lang="zh-CN" altLang="en-US" dirty="0"/>
              <a:t>后面章节介绍</a:t>
            </a:r>
            <a:r>
              <a:rPr lang="en-US" altLang="zh-CN" dirty="0"/>
              <a:t>)</a:t>
            </a:r>
            <a:r>
              <a:rPr lang="zh-CN" altLang="en-US" dirty="0"/>
              <a:t>的引用链，此时无法被</a:t>
            </a:r>
            <a:r>
              <a:rPr lang="en-US" altLang="zh-CN" dirty="0"/>
              <a:t>GC</a:t>
            </a:r>
            <a:r>
              <a:rPr lang="zh-CN" altLang="en-US" dirty="0"/>
              <a:t>，就会出现内存泄露，可通过定位泄露原因在代码中找到解决方案；</a:t>
            </a:r>
          </a:p>
          <a:p>
            <a:pPr>
              <a:buNone/>
            </a:pPr>
            <a:r>
              <a:rPr lang="en-US" altLang="zh-CN" dirty="0" smtClean="0"/>
              <a:t>	2</a:t>
            </a:r>
            <a:r>
              <a:rPr lang="zh-CN" altLang="en-US" dirty="0"/>
              <a:t>）如果对象是必须的，就要检查虚拟机栈的堆参数能否调大（当虚拟机内存总容量小于物理内存时可以调大），如果能调大可通过修改该参数来解决：</a:t>
            </a:r>
          </a:p>
          <a:p>
            <a:r>
              <a:rPr lang="en-US" altLang="zh-CN" b="1" dirty="0"/>
              <a:t>--</a:t>
            </a:r>
            <a:r>
              <a:rPr lang="en-US" altLang="zh-CN" b="1" dirty="0" err="1"/>
              <a:t>Xmx</a:t>
            </a:r>
            <a:r>
              <a:rPr lang="zh-CN" altLang="en-US" b="1" dirty="0"/>
              <a:t>：最大堆内存</a:t>
            </a:r>
            <a:endParaRPr lang="zh-CN" altLang="en-US" dirty="0"/>
          </a:p>
          <a:p>
            <a:r>
              <a:rPr lang="en-US" altLang="zh-CN" b="1" dirty="0"/>
              <a:t>--</a:t>
            </a:r>
            <a:r>
              <a:rPr lang="en-US" altLang="zh-CN" b="1" dirty="0" err="1"/>
              <a:t>Xms</a:t>
            </a:r>
            <a:r>
              <a:rPr lang="zh-CN" altLang="en-US" b="1" dirty="0"/>
              <a:t>：最小堆内存</a:t>
            </a:r>
            <a:endParaRPr lang="zh-CN" altLang="en-US" dirty="0"/>
          </a:p>
          <a:p>
            <a:r>
              <a:rPr lang="zh-CN" altLang="en-US" b="1" dirty="0"/>
              <a:t>如果</a:t>
            </a:r>
            <a:r>
              <a:rPr lang="en-US" altLang="zh-CN" b="1" dirty="0"/>
              <a:t>--</a:t>
            </a:r>
            <a:r>
              <a:rPr lang="en-US" altLang="zh-CN" b="1" dirty="0" err="1"/>
              <a:t>Xmx</a:t>
            </a:r>
            <a:r>
              <a:rPr lang="zh-CN" altLang="en-US" b="1" dirty="0"/>
              <a:t>和</a:t>
            </a:r>
            <a:r>
              <a:rPr lang="en-US" altLang="zh-CN" b="1" dirty="0"/>
              <a:t>--</a:t>
            </a:r>
            <a:r>
              <a:rPr lang="en-US" altLang="zh-CN" b="1" dirty="0" err="1"/>
              <a:t>Xms</a:t>
            </a:r>
            <a:r>
              <a:rPr lang="zh-CN" altLang="en-US" b="1" dirty="0"/>
              <a:t>相同，则说明堆内存不可动态扩展。</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虚拟机栈和本地方法栈溢出</a:t>
            </a:r>
          </a:p>
        </p:txBody>
      </p:sp>
      <p:sp>
        <p:nvSpPr>
          <p:cNvPr id="3" name="内容占位符 2"/>
          <p:cNvSpPr>
            <a:spLocks noGrp="1"/>
          </p:cNvSpPr>
          <p:nvPr>
            <p:ph idx="1"/>
          </p:nvPr>
        </p:nvSpPr>
        <p:spPr/>
        <p:txBody>
          <a:bodyPr>
            <a:normAutofit fontScale="47500" lnSpcReduction="20000"/>
          </a:bodyPr>
          <a:lstStyle/>
          <a:p>
            <a:pPr>
              <a:buNone/>
            </a:pPr>
            <a:r>
              <a:rPr lang="zh-CN" altLang="en-US" dirty="0"/>
              <a:t>发生内存溢出的原因：</a:t>
            </a:r>
          </a:p>
          <a:p>
            <a:r>
              <a:rPr lang="zh-CN" altLang="en-US" dirty="0"/>
              <a:t>由于在</a:t>
            </a:r>
            <a:r>
              <a:rPr lang="en-US" altLang="zh-CN" dirty="0" err="1"/>
              <a:t>HotSpot</a:t>
            </a:r>
            <a:r>
              <a:rPr lang="zh-CN" altLang="en-US" dirty="0"/>
              <a:t>虚拟机中，不区分虚拟机栈和本地方法栈，所以设置本地方法栈大小的</a:t>
            </a:r>
            <a:r>
              <a:rPr lang="zh-CN" altLang="en-US" dirty="0" smtClean="0"/>
              <a:t>参数</a:t>
            </a:r>
            <a:r>
              <a:rPr lang="en-US" altLang="zh-CN" dirty="0" smtClean="0"/>
              <a:t>—</a:t>
            </a:r>
          </a:p>
          <a:p>
            <a:pPr>
              <a:buNone/>
            </a:pPr>
            <a:r>
              <a:rPr lang="en-US" altLang="zh-CN" dirty="0" err="1" smtClean="0"/>
              <a:t>Xoss</a:t>
            </a:r>
            <a:r>
              <a:rPr lang="zh-CN" altLang="en-US" dirty="0"/>
              <a:t>无效，一般通过</a:t>
            </a:r>
            <a:r>
              <a:rPr lang="en-US" altLang="zh-CN" dirty="0"/>
              <a:t>--</a:t>
            </a:r>
            <a:r>
              <a:rPr lang="en-US" altLang="zh-CN" dirty="0" err="1"/>
              <a:t>Xss</a:t>
            </a:r>
            <a:r>
              <a:rPr lang="zh-CN" altLang="en-US" dirty="0"/>
              <a:t>参数设置栈容量（我猜测</a:t>
            </a:r>
            <a:r>
              <a:rPr lang="en-US" altLang="zh-CN" dirty="0" err="1"/>
              <a:t>ss</a:t>
            </a:r>
            <a:r>
              <a:rPr lang="zh-CN" altLang="en-US" dirty="0"/>
              <a:t>是</a:t>
            </a:r>
            <a:r>
              <a:rPr lang="en-US" altLang="zh-CN" dirty="0"/>
              <a:t>stack size</a:t>
            </a:r>
            <a:r>
              <a:rPr lang="zh-CN" altLang="en-US" dirty="0"/>
              <a:t>的缩写，这样比较好记）</a:t>
            </a:r>
          </a:p>
          <a:p>
            <a:pPr>
              <a:buNone/>
            </a:pPr>
            <a:endParaRPr lang="en-US" altLang="zh-CN" dirty="0" smtClean="0"/>
          </a:p>
          <a:p>
            <a:pPr>
              <a:buNone/>
            </a:pPr>
            <a:r>
              <a:rPr lang="zh-CN" altLang="en-US" dirty="0" smtClean="0"/>
              <a:t>虚拟机</a:t>
            </a:r>
            <a:r>
              <a:rPr lang="zh-CN" altLang="en-US" dirty="0"/>
              <a:t>中定义了两种异常情况：</a:t>
            </a:r>
          </a:p>
          <a:p>
            <a:r>
              <a:rPr lang="en-US" altLang="zh-CN" dirty="0"/>
              <a:t>1</a:t>
            </a:r>
            <a:r>
              <a:rPr lang="zh-CN" altLang="en-US" dirty="0"/>
              <a:t>）当线程申请的栈深度超过虚拟机允许的最大栈深度时，会发生</a:t>
            </a:r>
            <a:r>
              <a:rPr lang="en-US" altLang="zh-CN" dirty="0" err="1"/>
              <a:t>StackOverflowError</a:t>
            </a:r>
            <a:r>
              <a:rPr lang="zh-CN" altLang="en-US" dirty="0"/>
              <a:t>异常；</a:t>
            </a:r>
          </a:p>
          <a:p>
            <a:r>
              <a:rPr lang="en-US" altLang="zh-CN" dirty="0"/>
              <a:t>2</a:t>
            </a:r>
            <a:r>
              <a:rPr lang="zh-CN" altLang="en-US" dirty="0"/>
              <a:t>）当栈内存扩展时，如果不能申请到足够的内存，就会发生</a:t>
            </a:r>
            <a:r>
              <a:rPr lang="en-US" altLang="zh-CN" dirty="0" err="1"/>
              <a:t>OutOfMemoryError</a:t>
            </a:r>
            <a:r>
              <a:rPr lang="zh-CN" altLang="en-US" dirty="0"/>
              <a:t>异常</a:t>
            </a:r>
          </a:p>
          <a:p>
            <a:pPr>
              <a:buNone/>
            </a:pPr>
            <a:r>
              <a:rPr lang="en-US" altLang="zh-CN" dirty="0" smtClean="0"/>
              <a:t>	</a:t>
            </a:r>
            <a:r>
              <a:rPr lang="zh-CN" altLang="en-US" dirty="0" smtClean="0"/>
              <a:t>我们</a:t>
            </a:r>
            <a:r>
              <a:rPr lang="zh-CN" altLang="en-US" dirty="0"/>
              <a:t>知道这部分内存是线程私有的，每个线程都需要分配一块内存，所以当线程很多时就会发生内存</a:t>
            </a:r>
            <a:r>
              <a:rPr lang="zh-CN" altLang="en-US" dirty="0" smtClean="0"/>
              <a:t>溢出：</a:t>
            </a:r>
            <a:endParaRPr lang="zh-CN" altLang="en-US" dirty="0"/>
          </a:p>
          <a:p>
            <a:pPr>
              <a:buNone/>
            </a:pPr>
            <a:r>
              <a:rPr lang="zh-CN" altLang="en-US" dirty="0"/>
              <a:t>①内存容量</a:t>
            </a:r>
            <a:r>
              <a:rPr lang="en-US" altLang="zh-CN" dirty="0"/>
              <a:t>=</a:t>
            </a:r>
            <a:r>
              <a:rPr lang="zh-CN" altLang="en-US" dirty="0"/>
              <a:t>堆内存</a:t>
            </a:r>
            <a:r>
              <a:rPr lang="en-US" altLang="zh-CN" dirty="0"/>
              <a:t>+</a:t>
            </a:r>
            <a:r>
              <a:rPr lang="zh-CN" altLang="en-US" dirty="0"/>
              <a:t>方法区内存</a:t>
            </a:r>
            <a:r>
              <a:rPr lang="en-US" altLang="zh-CN" dirty="0"/>
              <a:t>+</a:t>
            </a:r>
            <a:r>
              <a:rPr lang="zh-CN" altLang="en-US" dirty="0"/>
              <a:t>程序计数器内存（可忽略）</a:t>
            </a:r>
            <a:r>
              <a:rPr lang="en-US" altLang="zh-CN" dirty="0"/>
              <a:t>+</a:t>
            </a:r>
            <a:r>
              <a:rPr lang="zh-CN" altLang="en-US" dirty="0"/>
              <a:t>栈内存（虚拟机</a:t>
            </a:r>
            <a:r>
              <a:rPr lang="zh-CN" altLang="en-US" dirty="0" smtClean="0"/>
              <a:t>栈</a:t>
            </a:r>
            <a:endParaRPr lang="en-US" altLang="zh-CN" dirty="0" smtClean="0"/>
          </a:p>
          <a:p>
            <a:pPr>
              <a:buNone/>
            </a:pPr>
            <a:r>
              <a:rPr lang="zh-CN" altLang="en-US" dirty="0" smtClean="0"/>
              <a:t>和</a:t>
            </a:r>
            <a:r>
              <a:rPr lang="zh-CN" altLang="en-US" dirty="0"/>
              <a:t>本地方法栈）</a:t>
            </a:r>
            <a:r>
              <a:rPr lang="zh-CN" altLang="en-US" dirty="0" smtClean="0"/>
              <a:t>；</a:t>
            </a:r>
            <a:endParaRPr lang="en-US" altLang="zh-CN" dirty="0" smtClean="0"/>
          </a:p>
          <a:p>
            <a:pPr>
              <a:buNone/>
            </a:pPr>
            <a:endParaRPr lang="zh-CN" altLang="en-US" dirty="0"/>
          </a:p>
          <a:p>
            <a:pPr>
              <a:buNone/>
            </a:pPr>
            <a:r>
              <a:rPr lang="zh-CN" altLang="en-US" dirty="0"/>
              <a:t>②因为栈容量在编译器就可知，且一旦分配在运行期就不会改变，在栈容量</a:t>
            </a:r>
            <a:r>
              <a:rPr lang="zh-CN" altLang="en-US" dirty="0" smtClean="0"/>
              <a:t>一定</a:t>
            </a:r>
            <a:endParaRPr lang="en-US" altLang="zh-CN" dirty="0" smtClean="0"/>
          </a:p>
          <a:p>
            <a:pPr>
              <a:buNone/>
            </a:pPr>
            <a:r>
              <a:rPr lang="zh-CN" altLang="en-US" dirty="0" smtClean="0"/>
              <a:t>的</a:t>
            </a:r>
            <a:r>
              <a:rPr lang="zh-CN" altLang="en-US" dirty="0"/>
              <a:t>情况下，每个虚拟机栈分配到的栈容量越大，可以创建的线程数就越少</a:t>
            </a:r>
            <a:r>
              <a:rPr lang="zh-CN" altLang="en-US" dirty="0" smtClean="0"/>
              <a:t>；</a:t>
            </a:r>
            <a:endParaRPr lang="en-US" altLang="zh-CN" dirty="0" smtClean="0"/>
          </a:p>
          <a:p>
            <a:pPr>
              <a:buNone/>
            </a:pPr>
            <a:endParaRPr lang="zh-CN" altLang="en-US" dirty="0"/>
          </a:p>
          <a:p>
            <a:pPr>
              <a:buNone/>
            </a:pPr>
            <a:r>
              <a:rPr lang="zh-CN" altLang="en-US" dirty="0"/>
              <a:t>③当线程过多时，就会导致栈容量不足，从而发生内存溢出；</a:t>
            </a:r>
          </a:p>
          <a:p>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代码测试</a:t>
            </a:r>
          </a:p>
        </p:txBody>
      </p:sp>
      <p:sp>
        <p:nvSpPr>
          <p:cNvPr id="3" name="内容占位符 2"/>
          <p:cNvSpPr>
            <a:spLocks noGrp="1"/>
          </p:cNvSpPr>
          <p:nvPr>
            <p:ph idx="1"/>
          </p:nvPr>
        </p:nvSpPr>
        <p:spPr/>
        <p:txBody>
          <a:bodyPr/>
          <a:lstStyle/>
          <a:p>
            <a:r>
              <a:rPr lang="zh-CN" altLang="en-US" dirty="0" smtClean="0"/>
              <a:t>单线程</a:t>
            </a:r>
            <a:endParaRPr lang="zh-CN" altLang="en-US" dirty="0"/>
          </a:p>
        </p:txBody>
      </p:sp>
      <p:pic>
        <p:nvPicPr>
          <p:cNvPr id="50177" name="Picture 1"/>
          <p:cNvPicPr>
            <a:picLocks noChangeAspect="1" noChangeArrowheads="1"/>
          </p:cNvPicPr>
          <p:nvPr/>
        </p:nvPicPr>
        <p:blipFill>
          <a:blip r:embed="rId2"/>
          <a:srcRect/>
          <a:stretch>
            <a:fillRect/>
          </a:stretch>
        </p:blipFill>
        <p:spPr bwMode="auto">
          <a:xfrm>
            <a:off x="3500430" y="1357298"/>
            <a:ext cx="5287963" cy="3143272"/>
          </a:xfrm>
          <a:prstGeom prst="rect">
            <a:avLst/>
          </a:prstGeom>
          <a:noFill/>
          <a:ln w="9525">
            <a:noFill/>
            <a:miter lim="800000"/>
            <a:headEnd/>
            <a:tailEnd/>
          </a:ln>
          <a:effectLst/>
        </p:spPr>
      </p:pic>
      <p:pic>
        <p:nvPicPr>
          <p:cNvPr id="50178" name="Picture 2"/>
          <p:cNvPicPr>
            <a:picLocks noChangeAspect="1" noChangeArrowheads="1"/>
          </p:cNvPicPr>
          <p:nvPr/>
        </p:nvPicPr>
        <p:blipFill>
          <a:blip r:embed="rId3"/>
          <a:srcRect/>
          <a:stretch>
            <a:fillRect/>
          </a:stretch>
        </p:blipFill>
        <p:spPr bwMode="auto">
          <a:xfrm>
            <a:off x="3500430" y="4772020"/>
            <a:ext cx="5357818" cy="20859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代码测试</a:t>
            </a:r>
            <a:endParaRPr lang="zh-CN" altLang="en-US" dirty="0"/>
          </a:p>
        </p:txBody>
      </p:sp>
      <p:sp>
        <p:nvSpPr>
          <p:cNvPr id="3" name="内容占位符 2"/>
          <p:cNvSpPr>
            <a:spLocks noGrp="1"/>
          </p:cNvSpPr>
          <p:nvPr>
            <p:ph idx="1"/>
          </p:nvPr>
        </p:nvSpPr>
        <p:spPr/>
        <p:txBody>
          <a:bodyPr/>
          <a:lstStyle/>
          <a:p>
            <a:r>
              <a:rPr lang="zh-CN" altLang="en-US" dirty="0" smtClean="0"/>
              <a:t>多线程</a:t>
            </a:r>
            <a:endParaRPr lang="zh-CN" altLang="en-US" dirty="0"/>
          </a:p>
        </p:txBody>
      </p:sp>
      <p:pic>
        <p:nvPicPr>
          <p:cNvPr id="62468" name="Picture 4"/>
          <p:cNvPicPr>
            <a:picLocks noChangeAspect="1" noChangeArrowheads="1"/>
          </p:cNvPicPr>
          <p:nvPr/>
        </p:nvPicPr>
        <p:blipFill>
          <a:blip r:embed="rId2"/>
          <a:srcRect/>
          <a:stretch>
            <a:fillRect/>
          </a:stretch>
        </p:blipFill>
        <p:spPr bwMode="auto">
          <a:xfrm>
            <a:off x="0" y="2214554"/>
            <a:ext cx="5181600" cy="4286280"/>
          </a:xfrm>
          <a:prstGeom prst="rect">
            <a:avLst/>
          </a:prstGeom>
          <a:noFill/>
          <a:ln w="9525">
            <a:noFill/>
            <a:miter lim="800000"/>
            <a:headEnd/>
            <a:tailEnd/>
          </a:ln>
          <a:effectLst/>
        </p:spPr>
      </p:pic>
      <p:pic>
        <p:nvPicPr>
          <p:cNvPr id="62469" name="Picture 5"/>
          <p:cNvPicPr>
            <a:picLocks noChangeAspect="1" noChangeArrowheads="1"/>
          </p:cNvPicPr>
          <p:nvPr/>
        </p:nvPicPr>
        <p:blipFill>
          <a:blip r:embed="rId3"/>
          <a:srcRect/>
          <a:stretch>
            <a:fillRect/>
          </a:stretch>
        </p:blipFill>
        <p:spPr bwMode="auto">
          <a:xfrm>
            <a:off x="5143504" y="3571876"/>
            <a:ext cx="4000496" cy="5715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解决方法</a:t>
            </a:r>
            <a:endParaRPr lang="zh-CN" altLang="en-US" dirty="0"/>
          </a:p>
        </p:txBody>
      </p:sp>
      <p:sp>
        <p:nvSpPr>
          <p:cNvPr id="3" name="内容占位符 2"/>
          <p:cNvSpPr>
            <a:spLocks noGrp="1"/>
          </p:cNvSpPr>
          <p:nvPr>
            <p:ph idx="1"/>
          </p:nvPr>
        </p:nvSpPr>
        <p:spPr/>
        <p:txBody>
          <a:bodyPr/>
          <a:lstStyle/>
          <a:p>
            <a:r>
              <a:rPr lang="zh-CN" altLang="en-US" dirty="0" smtClean="0"/>
              <a:t>首先</a:t>
            </a:r>
            <a:r>
              <a:rPr lang="zh-CN" altLang="en-US" dirty="0"/>
              <a:t>，判断能不能减少线程数，如果能则减少线程数；如果不能减少线程数，就只能通过减小最大堆内存容量和最大栈容量来解决：</a:t>
            </a:r>
          </a:p>
          <a:p>
            <a:pPr>
              <a:buNone/>
            </a:pPr>
            <a:r>
              <a:rPr lang="en-US" altLang="zh-CN" dirty="0"/>
              <a:t>1</a:t>
            </a:r>
            <a:r>
              <a:rPr lang="zh-CN" altLang="en-US" dirty="0"/>
              <a:t>）</a:t>
            </a:r>
            <a:r>
              <a:rPr lang="en-US" altLang="zh-CN" dirty="0"/>
              <a:t>--</a:t>
            </a:r>
            <a:r>
              <a:rPr lang="en-US" altLang="zh-CN" dirty="0" err="1"/>
              <a:t>Xmx</a:t>
            </a:r>
            <a:r>
              <a:rPr lang="zh-CN" altLang="en-US" dirty="0"/>
              <a:t>：减少</a:t>
            </a:r>
          </a:p>
          <a:p>
            <a:pPr>
              <a:buNone/>
            </a:pPr>
            <a:r>
              <a:rPr lang="en-US" altLang="zh-CN" dirty="0"/>
              <a:t>2</a:t>
            </a:r>
            <a:r>
              <a:rPr lang="zh-CN" altLang="en-US" dirty="0"/>
              <a:t>）</a:t>
            </a:r>
            <a:r>
              <a:rPr lang="en-US" altLang="zh-CN" dirty="0"/>
              <a:t>--</a:t>
            </a:r>
            <a:r>
              <a:rPr lang="en-US" altLang="zh-CN" dirty="0" err="1"/>
              <a:t>Xss</a:t>
            </a:r>
            <a:r>
              <a:rPr lang="zh-CN" altLang="en-US" dirty="0"/>
              <a:t>：减少</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堆与栈内存的差别？</a:t>
            </a:r>
            <a:endParaRPr lang="zh-CN" altLang="en-US" dirty="0"/>
          </a:p>
        </p:txBody>
      </p:sp>
      <p:sp>
        <p:nvSpPr>
          <p:cNvPr id="3" name="内容占位符 2"/>
          <p:cNvSpPr>
            <a:spLocks noGrp="1"/>
          </p:cNvSpPr>
          <p:nvPr>
            <p:ph idx="1"/>
          </p:nvPr>
        </p:nvSpPr>
        <p:spPr>
          <a:xfrm>
            <a:off x="457200" y="1571612"/>
            <a:ext cx="8258204" cy="4554551"/>
          </a:xfrm>
        </p:spPr>
        <p:txBody>
          <a:bodyPr>
            <a:normAutofit/>
          </a:bodyPr>
          <a:lstStyle/>
          <a:p>
            <a:pPr>
              <a:buNone/>
            </a:pPr>
            <a:r>
              <a:rPr lang="zh-CN" altLang="en-US" dirty="0" smtClean="0"/>
              <a:t>区别：    </a:t>
            </a:r>
            <a:endParaRPr lang="en-US" altLang="zh-CN" dirty="0" smtClean="0"/>
          </a:p>
          <a:p>
            <a:pPr>
              <a:buNone/>
            </a:pPr>
            <a:r>
              <a:rPr lang="zh-CN" altLang="en-US" dirty="0" smtClean="0"/>
              <a:t>（</a:t>
            </a:r>
            <a:r>
              <a:rPr lang="en-US" altLang="zh-CN" dirty="0" smtClean="0"/>
              <a:t>1</a:t>
            </a:r>
            <a:r>
              <a:rPr lang="zh-CN" altLang="en-US" dirty="0" smtClean="0"/>
              <a:t>）存放内容不同</a:t>
            </a:r>
            <a:endParaRPr lang="en-US" altLang="zh-CN" dirty="0" smtClean="0"/>
          </a:p>
          <a:p>
            <a:pPr>
              <a:buNone/>
            </a:pPr>
            <a:r>
              <a:rPr lang="zh-CN" altLang="en-US" dirty="0" smtClean="0"/>
              <a:t>（</a:t>
            </a:r>
            <a:r>
              <a:rPr lang="en-US" altLang="zh-CN" dirty="0" smtClean="0"/>
              <a:t>2</a:t>
            </a:r>
            <a:r>
              <a:rPr lang="zh-CN" altLang="en-US" dirty="0" smtClean="0"/>
              <a:t>）生命周期不同</a:t>
            </a:r>
            <a:endParaRPr lang="en-US" altLang="zh-CN" dirty="0" smtClean="0"/>
          </a:p>
          <a:p>
            <a:pPr>
              <a:buNone/>
            </a:pPr>
            <a:r>
              <a:rPr lang="zh-CN" altLang="en-US" dirty="0" smtClean="0"/>
              <a:t>（</a:t>
            </a:r>
            <a:r>
              <a:rPr lang="en-US" altLang="zh-CN" dirty="0" smtClean="0"/>
              <a:t>3</a:t>
            </a:r>
            <a:r>
              <a:rPr lang="zh-CN" altLang="en-US" dirty="0" smtClean="0"/>
              <a:t>）内存回收管理不同</a:t>
            </a:r>
            <a:endParaRPr lang="en-US" altLang="zh-CN" dirty="0" smtClean="0"/>
          </a:p>
          <a:p>
            <a:pPr>
              <a:buNone/>
            </a:pPr>
            <a:r>
              <a:rPr lang="zh-CN" altLang="en-US" dirty="0" smtClean="0"/>
              <a:t>（</a:t>
            </a:r>
            <a:r>
              <a:rPr lang="en-US" altLang="zh-CN" dirty="0" smtClean="0"/>
              <a:t>4</a:t>
            </a:r>
            <a:r>
              <a:rPr lang="zh-CN" altLang="en-US" dirty="0" smtClean="0"/>
              <a:t>）存取速度不同</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方法区和运行时常量池溢出</a:t>
            </a:r>
          </a:p>
        </p:txBody>
      </p:sp>
      <p:sp>
        <p:nvSpPr>
          <p:cNvPr id="3" name="内容占位符 2"/>
          <p:cNvSpPr>
            <a:spLocks noGrp="1"/>
          </p:cNvSpPr>
          <p:nvPr>
            <p:ph idx="1"/>
          </p:nvPr>
        </p:nvSpPr>
        <p:spPr/>
        <p:txBody>
          <a:bodyPr>
            <a:normAutofit lnSpcReduction="10000"/>
          </a:bodyPr>
          <a:lstStyle/>
          <a:p>
            <a:r>
              <a:rPr lang="zh-CN" altLang="en-US" dirty="0"/>
              <a:t>异常发生</a:t>
            </a:r>
            <a:r>
              <a:rPr lang="zh-CN" altLang="en-US" dirty="0" smtClean="0"/>
              <a:t>原因</a:t>
            </a:r>
            <a:endParaRPr lang="en-US" altLang="zh-CN" dirty="0" smtClean="0"/>
          </a:p>
          <a:p>
            <a:pPr>
              <a:buNone/>
            </a:pPr>
            <a:r>
              <a:rPr lang="en-US" altLang="zh-CN" dirty="0" smtClean="0"/>
              <a:t>		</a:t>
            </a:r>
            <a:r>
              <a:rPr lang="zh-CN" altLang="en-US" dirty="0" smtClean="0"/>
              <a:t>方法</a:t>
            </a:r>
            <a:r>
              <a:rPr lang="zh-CN" altLang="en-US" dirty="0"/>
              <a:t>区主要存储</a:t>
            </a:r>
            <a:r>
              <a:rPr lang="en-US" altLang="zh-CN" dirty="0"/>
              <a:t>class</a:t>
            </a:r>
            <a:r>
              <a:rPr lang="zh-CN" altLang="en-US" dirty="0"/>
              <a:t>的相关信息，如类，名、访问修饰符、常量池、字段描述信息、方法描述信息等，所以如果运行时产生大量的类去填满方法区，就能出现内存溢出异常。这里就涉及到如何动态产生大量类的方法，一般有如下两种</a:t>
            </a:r>
            <a:r>
              <a:rPr lang="zh-CN" altLang="en-US" dirty="0" smtClean="0"/>
              <a:t>：</a:t>
            </a:r>
            <a:endParaRPr lang="en-US" altLang="zh-CN" dirty="0" smtClean="0"/>
          </a:p>
          <a:p>
            <a:pPr>
              <a:buNone/>
            </a:pPr>
            <a:r>
              <a:rPr lang="en-US" altLang="zh-CN" dirty="0"/>
              <a:t>1</a:t>
            </a:r>
            <a:r>
              <a:rPr lang="zh-CN" altLang="en-US" dirty="0"/>
              <a:t>）使用反射机制或动态代理</a:t>
            </a:r>
          </a:p>
          <a:p>
            <a:pPr>
              <a:buNone/>
            </a:pPr>
            <a:r>
              <a:rPr lang="en-US" altLang="zh-CN" dirty="0"/>
              <a:t>2</a:t>
            </a:r>
            <a:r>
              <a:rPr lang="zh-CN" altLang="en-US" dirty="0"/>
              <a:t>）使用</a:t>
            </a:r>
            <a:r>
              <a:rPr lang="en-US" altLang="zh-CN" dirty="0" err="1"/>
              <a:t>CGLib</a:t>
            </a:r>
            <a:r>
              <a:rPr lang="zh-CN" altLang="en-US" dirty="0"/>
              <a:t>直接操作字节码</a:t>
            </a:r>
          </a:p>
          <a:p>
            <a:pPr>
              <a:buNone/>
            </a:pP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代码测试</a:t>
            </a:r>
            <a:endParaRPr lang="zh-CN" altLang="en-US" dirty="0"/>
          </a:p>
        </p:txBody>
      </p:sp>
      <p:sp>
        <p:nvSpPr>
          <p:cNvPr id="3" name="内容占位符 2"/>
          <p:cNvSpPr>
            <a:spLocks noGrp="1"/>
          </p:cNvSpPr>
          <p:nvPr>
            <p:ph idx="1"/>
          </p:nvPr>
        </p:nvSpPr>
        <p:spPr/>
        <p:txBody>
          <a:bodyPr/>
          <a:lstStyle/>
          <a:p>
            <a:endParaRPr lang="zh-CN" altLang="en-US"/>
          </a:p>
        </p:txBody>
      </p:sp>
      <p:pic>
        <p:nvPicPr>
          <p:cNvPr id="63490" name="Picture 2"/>
          <p:cNvPicPr>
            <a:picLocks noChangeAspect="1" noChangeArrowheads="1"/>
          </p:cNvPicPr>
          <p:nvPr/>
        </p:nvPicPr>
        <p:blipFill>
          <a:blip r:embed="rId2"/>
          <a:srcRect/>
          <a:stretch>
            <a:fillRect/>
          </a:stretch>
        </p:blipFill>
        <p:spPr bwMode="auto">
          <a:xfrm>
            <a:off x="1357290" y="1428736"/>
            <a:ext cx="5295900" cy="3444875"/>
          </a:xfrm>
          <a:prstGeom prst="rect">
            <a:avLst/>
          </a:prstGeom>
          <a:noFill/>
          <a:ln w="9525">
            <a:noFill/>
            <a:miter lim="800000"/>
            <a:headEnd/>
            <a:tailEnd/>
          </a:ln>
          <a:effectLst/>
        </p:spPr>
      </p:pic>
      <p:pic>
        <p:nvPicPr>
          <p:cNvPr id="63491" name="Picture 3"/>
          <p:cNvPicPr>
            <a:picLocks noChangeAspect="1" noChangeArrowheads="1"/>
          </p:cNvPicPr>
          <p:nvPr/>
        </p:nvPicPr>
        <p:blipFill>
          <a:blip r:embed="rId3"/>
          <a:srcRect/>
          <a:stretch>
            <a:fillRect/>
          </a:stretch>
        </p:blipFill>
        <p:spPr bwMode="auto">
          <a:xfrm>
            <a:off x="1357290" y="5072074"/>
            <a:ext cx="5235575" cy="14017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解决方法</a:t>
            </a:r>
            <a:endParaRPr lang="zh-CN" altLang="en-US" dirty="0"/>
          </a:p>
        </p:txBody>
      </p:sp>
      <p:sp>
        <p:nvSpPr>
          <p:cNvPr id="3" name="内容占位符 2"/>
          <p:cNvSpPr>
            <a:spLocks noGrp="1"/>
          </p:cNvSpPr>
          <p:nvPr>
            <p:ph idx="1"/>
          </p:nvPr>
        </p:nvSpPr>
        <p:spPr/>
        <p:txBody>
          <a:bodyPr/>
          <a:lstStyle/>
          <a:p>
            <a:r>
              <a:rPr lang="zh-CN" altLang="en-US" dirty="0"/>
              <a:t>通过调节方法区大小参数</a:t>
            </a:r>
            <a:r>
              <a:rPr lang="en-US" altLang="zh-CN" dirty="0"/>
              <a:t>--</a:t>
            </a:r>
            <a:r>
              <a:rPr lang="en-US" altLang="zh-CN" dirty="0" err="1"/>
              <a:t>XX:PermSize</a:t>
            </a:r>
            <a:r>
              <a:rPr lang="zh-CN" altLang="en-US" dirty="0"/>
              <a:t>和</a:t>
            </a:r>
            <a:r>
              <a:rPr lang="en-US" altLang="zh-CN" dirty="0"/>
              <a:t>-</a:t>
            </a:r>
            <a:r>
              <a:rPr lang="en-US" altLang="zh-CN" dirty="0" err="1"/>
              <a:t>XX:MaxPermSize</a:t>
            </a:r>
            <a:r>
              <a:rPr lang="zh-CN" altLang="en-US" dirty="0"/>
              <a:t>限制方法区大小，当设置成相同的值时不可扩展。</a:t>
            </a:r>
          </a:p>
          <a:p>
            <a:r>
              <a:rPr lang="zh-CN" altLang="en-US" dirty="0"/>
              <a:t>除以上三种虚拟机内存溢出情况之外，还有一种本机直接内存溢出，可通过调节参数</a:t>
            </a:r>
            <a:r>
              <a:rPr lang="en-US" altLang="zh-CN" dirty="0"/>
              <a:t>-</a:t>
            </a:r>
            <a:r>
              <a:rPr lang="en-US" altLang="zh-CN" dirty="0" err="1"/>
              <a:t>XX:MaxDirectMemorysize</a:t>
            </a:r>
            <a:r>
              <a:rPr lang="zh-CN" altLang="en-US" dirty="0"/>
              <a:t>指定，若不指定，则和</a:t>
            </a:r>
            <a:r>
              <a:rPr lang="en-US" altLang="zh-CN" dirty="0"/>
              <a:t>Java</a:t>
            </a:r>
            <a:r>
              <a:rPr lang="zh-CN" altLang="en-US" dirty="0"/>
              <a:t>堆内存大小一样。</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堆与栈的例子</a:t>
            </a:r>
          </a:p>
        </p:txBody>
      </p:sp>
      <p:pic>
        <p:nvPicPr>
          <p:cNvPr id="4098" name="Picture 2"/>
          <p:cNvPicPr>
            <a:picLocks noGrp="1" noChangeAspect="1" noChangeArrowheads="1"/>
          </p:cNvPicPr>
          <p:nvPr>
            <p:ph idx="1"/>
          </p:nvPr>
        </p:nvPicPr>
        <p:blipFill>
          <a:blip r:embed="rId2"/>
          <a:srcRect/>
          <a:stretch>
            <a:fillRect/>
          </a:stretch>
        </p:blipFill>
        <p:spPr bwMode="auto">
          <a:xfrm>
            <a:off x="1142976" y="1142984"/>
            <a:ext cx="6929486" cy="55721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堆栈内发生的操作</a:t>
            </a:r>
            <a:endParaRPr lang="zh-CN" altLang="en-US" dirty="0"/>
          </a:p>
        </p:txBody>
      </p:sp>
      <p:pic>
        <p:nvPicPr>
          <p:cNvPr id="5122" name="Picture 2" descr="C:\Users\FL8000\Desktop\1064427-20190205141351602-2096315519.png"/>
          <p:cNvPicPr>
            <a:picLocks noGrp="1" noChangeAspect="1" noChangeArrowheads="1"/>
          </p:cNvPicPr>
          <p:nvPr>
            <p:ph idx="1"/>
          </p:nvPr>
        </p:nvPicPr>
        <p:blipFill>
          <a:blip r:embed="rId2"/>
          <a:srcRect/>
          <a:stretch>
            <a:fillRect/>
          </a:stretch>
        </p:blipFill>
        <p:spPr bwMode="auto">
          <a:xfrm>
            <a:off x="964785" y="1600200"/>
            <a:ext cx="7214430" cy="4525963"/>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结果</a:t>
            </a:r>
            <a:endParaRPr lang="zh-CN" altLang="en-US" dirty="0"/>
          </a:p>
        </p:txBody>
      </p:sp>
      <p:pic>
        <p:nvPicPr>
          <p:cNvPr id="6146" name="Picture 2"/>
          <p:cNvPicPr>
            <a:picLocks noGrp="1" noChangeAspect="1" noChangeArrowheads="1"/>
          </p:cNvPicPr>
          <p:nvPr>
            <p:ph idx="1"/>
          </p:nvPr>
        </p:nvPicPr>
        <p:blipFill>
          <a:blip r:embed="rId2"/>
          <a:srcRect/>
          <a:stretch>
            <a:fillRect/>
          </a:stretch>
        </p:blipFill>
        <p:spPr bwMode="auto">
          <a:xfrm>
            <a:off x="857224" y="2500306"/>
            <a:ext cx="7215238" cy="22145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785818"/>
          </a:xfrm>
        </p:spPr>
        <p:txBody>
          <a:bodyPr>
            <a:normAutofit fontScale="90000"/>
          </a:bodyPr>
          <a:lstStyle/>
          <a:p>
            <a:r>
              <a:rPr lang="zh-CN" altLang="en-US" b="1" dirty="0"/>
              <a:t>运行时数据区域</a:t>
            </a:r>
            <a:br>
              <a:rPr lang="zh-CN" altLang="en-US" b="1" dirty="0"/>
            </a:br>
            <a:endParaRPr lang="zh-CN" altLang="en-US" dirty="0"/>
          </a:p>
        </p:txBody>
      </p:sp>
      <p:pic>
        <p:nvPicPr>
          <p:cNvPr id="7170" name="Picture 2" descr="C:\Users\FL8000\Desktop\2cb1dbaf4634466caabf7935475cc931_th.jpg"/>
          <p:cNvPicPr>
            <a:picLocks noGrp="1" noChangeAspect="1" noChangeArrowheads="1"/>
          </p:cNvPicPr>
          <p:nvPr>
            <p:ph idx="1"/>
          </p:nvPr>
        </p:nvPicPr>
        <p:blipFill>
          <a:blip r:embed="rId2"/>
          <a:srcRect/>
          <a:stretch>
            <a:fillRect/>
          </a:stretch>
        </p:blipFill>
        <p:spPr bwMode="auto">
          <a:xfrm>
            <a:off x="1142976" y="1428736"/>
            <a:ext cx="6617970" cy="4707755"/>
          </a:xfrm>
          <a:prstGeom prst="rect">
            <a:avLst/>
          </a:prstGeom>
          <a:noFill/>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2273</Words>
  <Application>Microsoft Office PowerPoint</Application>
  <PresentationFormat>全屏显示(4:3)</PresentationFormat>
  <Paragraphs>183</Paragraphs>
  <Slides>52</Slides>
  <Notes>0</Notes>
  <HiddenSlides>0</HiddenSlides>
  <MMClips>0</MMClips>
  <ScaleCrop>false</ScaleCrop>
  <HeadingPairs>
    <vt:vector size="4" baseType="variant">
      <vt:variant>
        <vt:lpstr>主题</vt:lpstr>
      </vt:variant>
      <vt:variant>
        <vt:i4>1</vt:i4>
      </vt:variant>
      <vt:variant>
        <vt:lpstr>幻灯片标题</vt:lpstr>
      </vt:variant>
      <vt:variant>
        <vt:i4>52</vt:i4>
      </vt:variant>
    </vt:vector>
  </HeadingPairs>
  <TitlesOfParts>
    <vt:vector size="53" baseType="lpstr">
      <vt:lpstr>Office 主题</vt:lpstr>
      <vt:lpstr>Java内存区域与内存溢出异常 </vt:lpstr>
      <vt:lpstr>预备知识</vt:lpstr>
      <vt:lpstr>堆内存</vt:lpstr>
      <vt:lpstr>栈内存</vt:lpstr>
      <vt:lpstr>堆与栈内存的差别？</vt:lpstr>
      <vt:lpstr>堆与栈的例子</vt:lpstr>
      <vt:lpstr>堆栈内发生的操作</vt:lpstr>
      <vt:lpstr>结果</vt:lpstr>
      <vt:lpstr>运行时数据区域 </vt:lpstr>
      <vt:lpstr>程序计数器</vt:lpstr>
      <vt:lpstr>java虚拟机栈 </vt:lpstr>
      <vt:lpstr>栈帧——局部变量表</vt:lpstr>
      <vt:lpstr>局部变量表——例子</vt:lpstr>
      <vt:lpstr>栈帧——操作数栈</vt:lpstr>
      <vt:lpstr>操作数栈——例子</vt:lpstr>
      <vt:lpstr>栈帧——动态链接</vt:lpstr>
      <vt:lpstr>栈帧——方法返回地址 </vt:lpstr>
      <vt:lpstr>栈帧——作用机制</vt:lpstr>
      <vt:lpstr>本地方法栈</vt:lpstr>
      <vt:lpstr>本地方法栈</vt:lpstr>
      <vt:lpstr>JAVA虚拟机内部线程运行的全景图</vt:lpstr>
      <vt:lpstr>java堆 </vt:lpstr>
      <vt:lpstr>Java堆细分</vt:lpstr>
      <vt:lpstr>新生代与老生代</vt:lpstr>
      <vt:lpstr>方法区</vt:lpstr>
      <vt:lpstr>运行时常量池 </vt:lpstr>
      <vt:lpstr>运行时常量池特点</vt:lpstr>
      <vt:lpstr>运行时常量池特点——例子</vt:lpstr>
      <vt:lpstr>此方法jdk1.6及其以前返回 false jdk1.7及其以后返回 true</vt:lpstr>
      <vt:lpstr>字符串总结</vt:lpstr>
      <vt:lpstr>直接内存</vt:lpstr>
      <vt:lpstr>直接内存</vt:lpstr>
      <vt:lpstr>幻灯片 33</vt:lpstr>
      <vt:lpstr>HotSpot虚拟机对象</vt:lpstr>
      <vt:lpstr>对象的创建 </vt:lpstr>
      <vt:lpstr>对象的内存布局</vt:lpstr>
      <vt:lpstr>对象存储空间——对象头</vt:lpstr>
      <vt:lpstr>对象的存储空间——实例数据 </vt:lpstr>
      <vt:lpstr>对象的存储空间——对齐填充 </vt:lpstr>
      <vt:lpstr>对象的访问定位</vt:lpstr>
      <vt:lpstr>句柄 </vt:lpstr>
      <vt:lpstr>直接指针 </vt:lpstr>
      <vt:lpstr>内存溢出</vt:lpstr>
      <vt:lpstr>Java堆溢出</vt:lpstr>
      <vt:lpstr>Java堆溢出解决方案</vt:lpstr>
      <vt:lpstr>虚拟机栈和本地方法栈溢出</vt:lpstr>
      <vt:lpstr>代码测试</vt:lpstr>
      <vt:lpstr>代码测试</vt:lpstr>
      <vt:lpstr>解决方法</vt:lpstr>
      <vt:lpstr>方法区和运行时常量池溢出</vt:lpstr>
      <vt:lpstr>代码测试</vt:lpstr>
      <vt:lpstr>解决方法</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Java内存区域与内存溢出异常 </dc:title>
  <dc:creator>FL8000</dc:creator>
  <cp:lastModifiedBy>FL8000</cp:lastModifiedBy>
  <cp:revision>13</cp:revision>
  <dcterms:created xsi:type="dcterms:W3CDTF">2019-11-21T10:43:51Z</dcterms:created>
  <dcterms:modified xsi:type="dcterms:W3CDTF">2019-11-21T12:52:19Z</dcterms:modified>
</cp:coreProperties>
</file>