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0"/>
  </p:handoutMasterIdLst>
  <p:sldIdLst>
    <p:sldId id="256" r:id="rId3"/>
    <p:sldId id="257" r:id="rId5"/>
    <p:sldId id="258" r:id="rId6"/>
    <p:sldId id="259" r:id="rId7"/>
    <p:sldId id="260" r:id="rId8"/>
    <p:sldId id="261" r:id="rId9"/>
    <p:sldId id="262" r:id="rId10"/>
    <p:sldId id="263" r:id="rId11"/>
    <p:sldId id="264" r:id="rId12"/>
    <p:sldId id="265" r:id="rId13"/>
    <p:sldId id="267" r:id="rId14"/>
    <p:sldId id="266" r:id="rId15"/>
    <p:sldId id="268" r:id="rId16"/>
    <p:sldId id="269" r:id="rId17"/>
    <p:sldId id="270" r:id="rId18"/>
    <p:sldId id="271" r:id="rId19"/>
    <p:sldId id="305" r:id="rId20"/>
    <p:sldId id="272" r:id="rId21"/>
    <p:sldId id="273" r:id="rId22"/>
    <p:sldId id="274" r:id="rId23"/>
    <p:sldId id="275" r:id="rId24"/>
    <p:sldId id="276" r:id="rId25"/>
    <p:sldId id="277" r:id="rId26"/>
    <p:sldId id="278" r:id="rId27"/>
    <p:sldId id="279" r:id="rId28"/>
    <p:sldId id="280" r:id="rId29"/>
    <p:sldId id="281" r:id="rId30"/>
    <p:sldId id="283" r:id="rId31"/>
    <p:sldId id="284" r:id="rId32"/>
    <p:sldId id="285" r:id="rId33"/>
    <p:sldId id="286" r:id="rId34"/>
    <p:sldId id="287" r:id="rId35"/>
    <p:sldId id="289"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246"/>
        <p:guide pos="378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100.xml"/><Relationship Id="rId3" Type="http://schemas.openxmlformats.org/officeDocument/2006/relationships/image" Target="../media/image5.png"/><Relationship Id="rId2" Type="http://schemas.openxmlformats.org/officeDocument/2006/relationships/tags" Target="../tags/tag99.xml"/><Relationship Id="rId1" Type="http://schemas.openxmlformats.org/officeDocument/2006/relationships/tags" Target="../tags/tag9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tags" Target="../tags/tag103.xml"/><Relationship Id="rId3" Type="http://schemas.openxmlformats.org/officeDocument/2006/relationships/image" Target="../media/image6.png"/><Relationship Id="rId2" Type="http://schemas.openxmlformats.org/officeDocument/2006/relationships/tags" Target="../tags/tag102.xml"/><Relationship Id="rId1" Type="http://schemas.openxmlformats.org/officeDocument/2006/relationships/tags" Target="../tags/tag10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tags" Target="../tags/tag106.xml"/><Relationship Id="rId3" Type="http://schemas.openxmlformats.org/officeDocument/2006/relationships/image" Target="../media/image7.png"/><Relationship Id="rId2" Type="http://schemas.openxmlformats.org/officeDocument/2006/relationships/tags" Target="../tags/tag105.xml"/><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tags" Target="../tags/tag109.xml"/><Relationship Id="rId3" Type="http://schemas.openxmlformats.org/officeDocument/2006/relationships/image" Target="../media/image8.png"/><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tags" Target="../tags/tag112.xml"/><Relationship Id="rId3" Type="http://schemas.openxmlformats.org/officeDocument/2006/relationships/image" Target="../media/image3.png"/><Relationship Id="rId2" Type="http://schemas.openxmlformats.org/officeDocument/2006/relationships/tags" Target="../tags/tag111.xml"/><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1.xml"/><Relationship Id="rId4" Type="http://schemas.openxmlformats.org/officeDocument/2006/relationships/tags" Target="../tags/tag130.xml"/><Relationship Id="rId3" Type="http://schemas.openxmlformats.org/officeDocument/2006/relationships/image" Target="../media/image9.png"/><Relationship Id="rId2" Type="http://schemas.openxmlformats.org/officeDocument/2006/relationships/tags" Target="../tags/tag129.xml"/><Relationship Id="rId1" Type="http://schemas.openxmlformats.org/officeDocument/2006/relationships/tags" Target="../tags/tag128.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1.xml"/><Relationship Id="rId4" Type="http://schemas.openxmlformats.org/officeDocument/2006/relationships/tags" Target="../tags/tag133.xml"/><Relationship Id="rId3" Type="http://schemas.openxmlformats.org/officeDocument/2006/relationships/image" Target="../media/image10.png"/><Relationship Id="rId2" Type="http://schemas.openxmlformats.org/officeDocument/2006/relationships/tags" Target="../tags/tag132.xml"/><Relationship Id="rId1" Type="http://schemas.openxmlformats.org/officeDocument/2006/relationships/tags" Target="../tags/tag13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1.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1.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1.xml"/><Relationship Id="rId4" Type="http://schemas.openxmlformats.org/officeDocument/2006/relationships/tags" Target="../tags/tag178.xml"/><Relationship Id="rId3" Type="http://schemas.openxmlformats.org/officeDocument/2006/relationships/image" Target="../media/image11.png"/><Relationship Id="rId2" Type="http://schemas.openxmlformats.org/officeDocument/2006/relationships/tags" Target="../tags/tag177.xml"/><Relationship Id="rId1" Type="http://schemas.openxmlformats.org/officeDocument/2006/relationships/tags" Target="../tags/tag176.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39.xml"/><Relationship Id="rId5" Type="http://schemas.openxmlformats.org/officeDocument/2006/relationships/slideLayout" Target="../slideLayouts/slideLayout1.xml"/><Relationship Id="rId4" Type="http://schemas.openxmlformats.org/officeDocument/2006/relationships/tags" Target="../tags/tag181.xml"/><Relationship Id="rId3" Type="http://schemas.openxmlformats.org/officeDocument/2006/relationships/image" Target="../media/image12.png"/><Relationship Id="rId2" Type="http://schemas.openxmlformats.org/officeDocument/2006/relationships/tags" Target="../tags/tag180.xml"/><Relationship Id="rId1" Type="http://schemas.openxmlformats.org/officeDocument/2006/relationships/tags" Target="../tags/tag17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1.xml"/><Relationship Id="rId5" Type="http://schemas.openxmlformats.org/officeDocument/2006/relationships/tags" Target="../tags/tag18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183.xml"/><Relationship Id="rId1" Type="http://schemas.openxmlformats.org/officeDocument/2006/relationships/tags" Target="../tags/tag182.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1.xml"/><Relationship Id="rId5" Type="http://schemas.openxmlformats.org/officeDocument/2006/relationships/slideLayout" Target="../slideLayouts/slideLayout1.xml"/><Relationship Id="rId4" Type="http://schemas.openxmlformats.org/officeDocument/2006/relationships/tags" Target="../tags/tag187.xml"/><Relationship Id="rId3" Type="http://schemas.openxmlformats.org/officeDocument/2006/relationships/image" Target="../media/image15.png"/><Relationship Id="rId2" Type="http://schemas.openxmlformats.org/officeDocument/2006/relationships/tags" Target="../tags/tag186.xml"/><Relationship Id="rId1" Type="http://schemas.openxmlformats.org/officeDocument/2006/relationships/tags" Target="../tags/tag185.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xml"/><Relationship Id="rId4" Type="http://schemas.openxmlformats.org/officeDocument/2006/relationships/tags" Target="../tags/tag190.xml"/><Relationship Id="rId3" Type="http://schemas.openxmlformats.org/officeDocument/2006/relationships/image" Target="../media/image16.png"/><Relationship Id="rId2" Type="http://schemas.openxmlformats.org/officeDocument/2006/relationships/tags" Target="../tags/tag189.xml"/><Relationship Id="rId1" Type="http://schemas.openxmlformats.org/officeDocument/2006/relationships/tags" Target="../tags/tag188.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1.xml"/><Relationship Id="rId4" Type="http://schemas.openxmlformats.org/officeDocument/2006/relationships/tags" Target="../tags/tag193.xml"/><Relationship Id="rId3" Type="http://schemas.openxmlformats.org/officeDocument/2006/relationships/image" Target="../media/image17.png"/><Relationship Id="rId2" Type="http://schemas.openxmlformats.org/officeDocument/2006/relationships/tags" Target="../tags/tag192.xml"/><Relationship Id="rId1" Type="http://schemas.openxmlformats.org/officeDocument/2006/relationships/tags" Target="../tags/tag191.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1.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1.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1.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76.xml"/><Relationship Id="rId3" Type="http://schemas.openxmlformats.org/officeDocument/2006/relationships/image" Target="../media/image2.png"/><Relationship Id="rId2" Type="http://schemas.openxmlformats.org/officeDocument/2006/relationships/tags" Target="../tags/tag75.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79.xml"/><Relationship Id="rId3" Type="http://schemas.openxmlformats.org/officeDocument/2006/relationships/image" Target="../media/image3.png"/><Relationship Id="rId2" Type="http://schemas.openxmlformats.org/officeDocument/2006/relationships/tags" Target="../tags/tag78.xml"/><Relationship Id="rId1" Type="http://schemas.openxmlformats.org/officeDocument/2006/relationships/tags" Target="../tags/tag7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tags" Target="../tags/tag88.xml"/><Relationship Id="rId3" Type="http://schemas.openxmlformats.org/officeDocument/2006/relationships/image" Target="../media/image4.png"/><Relationship Id="rId2" Type="http://schemas.openxmlformats.org/officeDocument/2006/relationships/tags" Target="../tags/tag87.xml"/><Relationship Id="rId1" Type="http://schemas.openxmlformats.org/officeDocument/2006/relationships/tags" Target="../tags/tag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9210" y="508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3483610" y="2565400"/>
            <a:ext cx="5213985" cy="922020"/>
          </a:xfrm>
          <a:prstGeom prst="rect">
            <a:avLst/>
          </a:prstGeom>
          <a:noFill/>
        </p:spPr>
        <p:txBody>
          <a:bodyPr wrap="none" rtlCol="0">
            <a:spAutoFit/>
          </a:bodyPr>
          <a:p>
            <a:r>
              <a:rPr lang="en-US" altLang="zh-CN" sz="5400"/>
              <a:t>InnoDB</a:t>
            </a:r>
            <a:r>
              <a:rPr lang="zh-CN" altLang="en-US" sz="5400"/>
              <a:t>存储引擎</a:t>
            </a:r>
            <a:endParaRPr lang="zh-CN" altLang="en-US" sz="540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4445"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567045" y="1314450"/>
            <a:ext cx="894080" cy="521970"/>
          </a:xfrm>
          <a:prstGeom prst="rect">
            <a:avLst/>
          </a:prstGeom>
          <a:noFill/>
        </p:spPr>
        <p:txBody>
          <a:bodyPr wrap="none" rtlCol="0">
            <a:spAutoFit/>
          </a:bodyPr>
          <a:p>
            <a:r>
              <a:rPr lang="zh-CN" altLang="en-US" sz="2800"/>
              <a:t>总结</a:t>
            </a:r>
            <a:endParaRPr lang="zh-CN" altLang="en-US" sz="2800"/>
          </a:p>
        </p:txBody>
      </p:sp>
      <p:sp>
        <p:nvSpPr>
          <p:cNvPr id="6" name="文本框 5"/>
          <p:cNvSpPr txBox="1"/>
          <p:nvPr/>
        </p:nvSpPr>
        <p:spPr>
          <a:xfrm>
            <a:off x="766445" y="2476500"/>
            <a:ext cx="10203180" cy="1753235"/>
          </a:xfrm>
          <a:prstGeom prst="rect">
            <a:avLst/>
          </a:prstGeom>
          <a:noFill/>
        </p:spPr>
        <p:txBody>
          <a:bodyPr wrap="none" rtlCol="0">
            <a:spAutoFit/>
          </a:bodyPr>
          <a:p>
            <a:r>
              <a:rPr lang="en-US" altLang="zh-CN"/>
              <a:t>	InnoDB</a:t>
            </a:r>
            <a:r>
              <a:rPr lang="zh-CN" altLang="en-US"/>
              <a:t>体系架构分为线程，内存和文件三部分。</a:t>
            </a:r>
            <a:br>
              <a:rPr lang="zh-CN" altLang="en-US"/>
            </a:br>
            <a:endParaRPr lang="zh-CN" altLang="en-US"/>
          </a:p>
          <a:p>
            <a:endParaRPr lang="zh-CN" altLang="en-US"/>
          </a:p>
          <a:p>
            <a:endParaRPr lang="zh-CN" altLang="en-US"/>
          </a:p>
          <a:p>
            <a:r>
              <a:rPr lang="en-US" altLang="zh-CN"/>
              <a:t>	</a:t>
            </a:r>
            <a:r>
              <a:rPr lang="zh-CN" altLang="en-US"/>
              <a:t>内存的缓冲池存放各种各样的页，由三个</a:t>
            </a:r>
            <a:r>
              <a:rPr lang="en-US" altLang="zh-CN"/>
              <a:t>List</a:t>
            </a:r>
            <a:r>
              <a:rPr lang="zh-CN" altLang="en-US"/>
              <a:t>管理。分别为</a:t>
            </a:r>
            <a:r>
              <a:rPr lang="en-US" altLang="zh-CN"/>
              <a:t>LRU List,Free List</a:t>
            </a:r>
            <a:r>
              <a:rPr lang="zh-CN" altLang="en-US"/>
              <a:t>和</a:t>
            </a:r>
            <a:r>
              <a:rPr lang="en-US" altLang="zh-CN"/>
              <a:t>Flush List</a:t>
            </a:r>
            <a:r>
              <a:rPr lang="zh-CN" altLang="en-US"/>
              <a:t>，</a:t>
            </a:r>
            <a:endParaRPr lang="zh-CN" altLang="en-US"/>
          </a:p>
          <a:p>
            <a:r>
              <a:rPr lang="en-US" altLang="zh-CN"/>
              <a:t>	Master Thread</a:t>
            </a:r>
            <a:r>
              <a:rPr lang="zh-CN" altLang="en-US"/>
              <a:t>根据</a:t>
            </a:r>
            <a:r>
              <a:rPr lang="en-US" altLang="zh-CN"/>
              <a:t>Checkpoint</a:t>
            </a:r>
            <a:r>
              <a:rPr lang="zh-CN" altLang="en-US"/>
              <a:t>来讲</a:t>
            </a:r>
            <a:r>
              <a:rPr lang="en-US" altLang="zh-CN"/>
              <a:t>Flush List</a:t>
            </a:r>
            <a:r>
              <a:rPr lang="zh-CN" altLang="en-US"/>
              <a:t>中的页刷入文件。</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9210" y="508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2797175" y="2565400"/>
            <a:ext cx="6281420" cy="922020"/>
          </a:xfrm>
          <a:prstGeom prst="rect">
            <a:avLst/>
          </a:prstGeom>
          <a:noFill/>
        </p:spPr>
        <p:txBody>
          <a:bodyPr wrap="none" rtlCol="0">
            <a:spAutoFit/>
          </a:bodyPr>
          <a:p>
            <a:r>
              <a:rPr lang="en-US" altLang="zh-CN" sz="5400"/>
              <a:t>2</a:t>
            </a:r>
            <a:r>
              <a:rPr lang="zh-CN" altLang="en-US" sz="5400"/>
              <a:t>、</a:t>
            </a:r>
            <a:r>
              <a:rPr lang="en-US" altLang="zh-CN" sz="5400"/>
              <a:t>InnoDB</a:t>
            </a:r>
            <a:r>
              <a:rPr lang="zh-CN" altLang="en-US" sz="5400"/>
              <a:t>关键特性</a:t>
            </a:r>
            <a:endParaRPr lang="zh-CN" altLang="en-US" sz="540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212715" y="1068070"/>
            <a:ext cx="1605280" cy="521970"/>
          </a:xfrm>
          <a:prstGeom prst="rect">
            <a:avLst/>
          </a:prstGeom>
          <a:noFill/>
        </p:spPr>
        <p:txBody>
          <a:bodyPr wrap="none" rtlCol="0">
            <a:spAutoFit/>
          </a:bodyPr>
          <a:p>
            <a:r>
              <a:rPr lang="zh-CN" altLang="en-US" sz="2800"/>
              <a:t>插入缓冲</a:t>
            </a:r>
            <a:endParaRPr lang="zh-CN" altLang="en-US" sz="2800"/>
          </a:p>
        </p:txBody>
      </p:sp>
      <p:sp>
        <p:nvSpPr>
          <p:cNvPr id="6" name="文本框 5"/>
          <p:cNvSpPr txBox="1"/>
          <p:nvPr/>
        </p:nvSpPr>
        <p:spPr>
          <a:xfrm>
            <a:off x="333375" y="4873625"/>
            <a:ext cx="5440680" cy="368300"/>
          </a:xfrm>
          <a:prstGeom prst="rect">
            <a:avLst/>
          </a:prstGeom>
          <a:noFill/>
        </p:spPr>
        <p:txBody>
          <a:bodyPr wrap="none" rtlCol="0">
            <a:spAutoFit/>
          </a:bodyPr>
          <a:p>
            <a:r>
              <a:rPr lang="en-US" altLang="zh-CN"/>
              <a:t>	</a:t>
            </a:r>
            <a:r>
              <a:rPr lang="zh-CN"/>
              <a:t>前提条件：索引是辅助索引，索引不唯一。</a:t>
            </a:r>
            <a:endParaRPr lang="zh-CN" altLang="en-US"/>
          </a:p>
        </p:txBody>
      </p:sp>
      <p:sp>
        <p:nvSpPr>
          <p:cNvPr id="5" name="文本框 4"/>
          <p:cNvSpPr txBox="1"/>
          <p:nvPr/>
        </p:nvSpPr>
        <p:spPr>
          <a:xfrm>
            <a:off x="1203960" y="2173605"/>
            <a:ext cx="10012680" cy="1198880"/>
          </a:xfrm>
          <a:prstGeom prst="rect">
            <a:avLst/>
          </a:prstGeom>
          <a:noFill/>
        </p:spPr>
        <p:txBody>
          <a:bodyPr wrap="none" rtlCol="0">
            <a:spAutoFit/>
          </a:bodyPr>
          <a:p>
            <a:pPr algn="l"/>
            <a:r>
              <a:rPr lang="zh-CN" altLang="en-US"/>
              <a:t>概念：插入缓冲，并不是缓存的一部分，而是物理页。对于非聚集索引的插入或更新操作，不是</a:t>
            </a:r>
            <a:endParaRPr lang="zh-CN" altLang="en-US"/>
          </a:p>
          <a:p>
            <a:pPr algn="l"/>
            <a:r>
              <a:rPr lang="zh-CN" altLang="en-US"/>
              <a:t>每一次直接插入索引页，而是先判断插入的非聚集索引页是否在缓冲池中，如果在，则直接插入，</a:t>
            </a:r>
            <a:endParaRPr lang="zh-CN" altLang="en-US"/>
          </a:p>
          <a:p>
            <a:pPr algn="l"/>
            <a:r>
              <a:rPr lang="zh-CN" altLang="en-US"/>
              <a:t>如果不在，则先放入一个插入缓冲区中。然后再以一定的频率执行插入缓冲和非聚集索引页子节点</a:t>
            </a:r>
            <a:endParaRPr lang="zh-CN" altLang="en-US"/>
          </a:p>
          <a:p>
            <a:pPr algn="l"/>
            <a:r>
              <a:rPr lang="zh-CN" altLang="en-US"/>
              <a:t>的合并操作。</a:t>
            </a:r>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4445"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3"/>
          <a:stretch>
            <a:fillRect/>
          </a:stretch>
        </p:blipFill>
        <p:spPr>
          <a:xfrm>
            <a:off x="528955" y="1082040"/>
            <a:ext cx="7039610" cy="4406900"/>
          </a:xfrm>
          <a:prstGeom prst="rect">
            <a:avLst/>
          </a:prstGeom>
        </p:spPr>
      </p:pic>
      <p:sp>
        <p:nvSpPr>
          <p:cNvPr id="8" name="文本框 7"/>
          <p:cNvSpPr txBox="1"/>
          <p:nvPr/>
        </p:nvSpPr>
        <p:spPr>
          <a:xfrm>
            <a:off x="8289290" y="1933575"/>
            <a:ext cx="3738880" cy="2584450"/>
          </a:xfrm>
          <a:prstGeom prst="rect">
            <a:avLst/>
          </a:prstGeom>
          <a:noFill/>
        </p:spPr>
        <p:txBody>
          <a:bodyPr wrap="none" rtlCol="0">
            <a:spAutoFit/>
          </a:bodyPr>
          <a:p>
            <a:r>
              <a:rPr lang="zh-CN" altLang="en-US"/>
              <a:t>图书管理员：</a:t>
            </a:r>
            <a:endParaRPr lang="zh-CN" altLang="en-US"/>
          </a:p>
          <a:p>
            <a:endParaRPr lang="zh-CN" altLang="en-US"/>
          </a:p>
          <a:p>
            <a:endParaRPr lang="zh-CN" altLang="en-US"/>
          </a:p>
          <a:p>
            <a:r>
              <a:rPr lang="en-US" altLang="zh-CN"/>
              <a:t>1</a:t>
            </a:r>
            <a:r>
              <a:rPr lang="zh-CN" altLang="en-US"/>
              <a:t>、每收到一本书，就放到书架上。</a:t>
            </a:r>
            <a:endParaRPr lang="zh-CN" altLang="en-US"/>
          </a:p>
          <a:p>
            <a:endParaRPr lang="zh-CN" altLang="en-US"/>
          </a:p>
          <a:p>
            <a:endParaRPr lang="zh-CN" altLang="en-US"/>
          </a:p>
          <a:p>
            <a:endParaRPr lang="zh-CN" altLang="en-US"/>
          </a:p>
          <a:p>
            <a:r>
              <a:rPr lang="en-US" altLang="zh-CN"/>
              <a:t>2</a:t>
            </a:r>
            <a:r>
              <a:rPr lang="zh-CN" altLang="en-US"/>
              <a:t>、收到一百本书，编排好，一次性</a:t>
            </a:r>
            <a:endParaRPr lang="zh-CN" altLang="en-US"/>
          </a:p>
          <a:p>
            <a:r>
              <a:rPr lang="zh-CN" altLang="en-US"/>
              <a:t>放入书架上。</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274445" y="1196340"/>
            <a:ext cx="1325880" cy="368300"/>
          </a:xfrm>
          <a:prstGeom prst="rect">
            <a:avLst/>
          </a:prstGeom>
          <a:noFill/>
        </p:spPr>
        <p:txBody>
          <a:bodyPr wrap="none" rtlCol="0">
            <a:spAutoFit/>
          </a:bodyPr>
          <a:p>
            <a:r>
              <a:rPr lang="zh-CN" altLang="en-US"/>
              <a:t>聚集索引：</a:t>
            </a:r>
            <a:endParaRPr lang="zh-CN" altLang="en-US"/>
          </a:p>
        </p:txBody>
      </p:sp>
      <p:pic>
        <p:nvPicPr>
          <p:cNvPr id="6" name="图片 5"/>
          <p:cNvPicPr>
            <a:picLocks noChangeAspect="1"/>
          </p:cNvPicPr>
          <p:nvPr/>
        </p:nvPicPr>
        <p:blipFill>
          <a:blip r:embed="rId3"/>
          <a:stretch>
            <a:fillRect/>
          </a:stretch>
        </p:blipFill>
        <p:spPr>
          <a:xfrm>
            <a:off x="2865755" y="1196340"/>
            <a:ext cx="3284220" cy="2783840"/>
          </a:xfrm>
          <a:prstGeom prst="rect">
            <a:avLst/>
          </a:prstGeom>
        </p:spPr>
      </p:pic>
      <p:sp>
        <p:nvSpPr>
          <p:cNvPr id="9" name="文本框 8"/>
          <p:cNvSpPr txBox="1"/>
          <p:nvPr/>
        </p:nvSpPr>
        <p:spPr>
          <a:xfrm>
            <a:off x="6397625" y="2464435"/>
            <a:ext cx="5440680" cy="368300"/>
          </a:xfrm>
          <a:prstGeom prst="rect">
            <a:avLst/>
          </a:prstGeom>
          <a:noFill/>
        </p:spPr>
        <p:txBody>
          <a:bodyPr wrap="none" rtlCol="0">
            <a:spAutoFit/>
          </a:bodyPr>
          <a:p>
            <a:r>
              <a:rPr lang="zh-CN" altLang="en-US"/>
              <a:t>主键自增的表，物理地址顺序与主键顺序是一致的。</a:t>
            </a:r>
            <a:endParaRPr lang="zh-CN" altLang="en-US"/>
          </a:p>
        </p:txBody>
      </p:sp>
      <p:sp>
        <p:nvSpPr>
          <p:cNvPr id="11" name="文本框 10"/>
          <p:cNvSpPr txBox="1"/>
          <p:nvPr/>
        </p:nvSpPr>
        <p:spPr>
          <a:xfrm>
            <a:off x="1274445" y="4517390"/>
            <a:ext cx="6812280" cy="368300"/>
          </a:xfrm>
          <a:prstGeom prst="rect">
            <a:avLst/>
          </a:prstGeom>
          <a:noFill/>
        </p:spPr>
        <p:txBody>
          <a:bodyPr wrap="none" rtlCol="0">
            <a:spAutoFit/>
          </a:bodyPr>
          <a:p>
            <a:r>
              <a:rPr lang="zh-CN" altLang="en-US"/>
              <a:t>非聚集索引：物理地址是离散的，需要去离散访问非聚集索引页。</a:t>
            </a:r>
            <a:endParaRPr lang="zh-CN" altLang="en-US"/>
          </a:p>
        </p:txBody>
      </p:sp>
      <p:sp>
        <p:nvSpPr>
          <p:cNvPr id="12" name="文本框 11"/>
          <p:cNvSpPr txBox="1"/>
          <p:nvPr/>
        </p:nvSpPr>
        <p:spPr>
          <a:xfrm>
            <a:off x="1263015" y="5637530"/>
            <a:ext cx="10482580" cy="368300"/>
          </a:xfrm>
          <a:prstGeom prst="rect">
            <a:avLst/>
          </a:prstGeom>
          <a:noFill/>
        </p:spPr>
        <p:txBody>
          <a:bodyPr wrap="none" rtlCol="0">
            <a:spAutoFit/>
          </a:bodyPr>
          <a:p>
            <a:r>
              <a:rPr lang="zh-CN" altLang="en-US"/>
              <a:t>唯一索引：需要判断索引唯一性，即需要检查是否存在这个索引记录，造成一次</a:t>
            </a:r>
            <a:r>
              <a:rPr lang="en-US" altLang="zh-CN"/>
              <a:t>IO</a:t>
            </a:r>
            <a:r>
              <a:rPr lang="zh-CN" altLang="en-US"/>
              <a:t>，</a:t>
            </a:r>
            <a:r>
              <a:rPr lang="zh-CN" altLang="en-US"/>
              <a:t>相当于没有节省。</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227830" y="735330"/>
            <a:ext cx="5511800" cy="583565"/>
          </a:xfrm>
          <a:prstGeom prst="rect">
            <a:avLst/>
          </a:prstGeom>
          <a:noFill/>
        </p:spPr>
        <p:txBody>
          <a:bodyPr wrap="square" rtlCol="0">
            <a:spAutoFit/>
          </a:bodyPr>
          <a:p>
            <a:r>
              <a:rPr lang="en-US" altLang="zh-CN" sz="3200"/>
              <a:t>B+ </a:t>
            </a:r>
            <a:r>
              <a:rPr lang="zh-CN" altLang="en-US" sz="3200"/>
              <a:t>树介绍</a:t>
            </a:r>
            <a:endParaRPr lang="zh-CN" altLang="en-US" sz="3200"/>
          </a:p>
        </p:txBody>
      </p:sp>
      <p:pic>
        <p:nvPicPr>
          <p:cNvPr id="18" name="图片 17"/>
          <p:cNvPicPr>
            <a:picLocks noChangeAspect="1"/>
          </p:cNvPicPr>
          <p:nvPr/>
        </p:nvPicPr>
        <p:blipFill>
          <a:blip r:embed="rId3"/>
          <a:stretch>
            <a:fillRect/>
          </a:stretch>
        </p:blipFill>
        <p:spPr>
          <a:xfrm>
            <a:off x="2466975" y="1633855"/>
            <a:ext cx="5905500" cy="3038475"/>
          </a:xfrm>
          <a:prstGeom prst="rect">
            <a:avLst/>
          </a:prstGeom>
        </p:spPr>
      </p:pic>
      <p:sp>
        <p:nvSpPr>
          <p:cNvPr id="19" name="文本框 18"/>
          <p:cNvSpPr txBox="1"/>
          <p:nvPr/>
        </p:nvSpPr>
        <p:spPr>
          <a:xfrm>
            <a:off x="1203325" y="4749800"/>
            <a:ext cx="8806180" cy="1753235"/>
          </a:xfrm>
          <a:prstGeom prst="rect">
            <a:avLst/>
          </a:prstGeom>
          <a:noFill/>
        </p:spPr>
        <p:txBody>
          <a:bodyPr wrap="none" rtlCol="0">
            <a:spAutoFit/>
          </a:bodyPr>
          <a:p>
            <a:pPr algn="l"/>
            <a:r>
              <a:rPr lang="zh-CN" altLang="en-US"/>
              <a:t>特点：只有叶子结点存储数据</a:t>
            </a:r>
            <a:r>
              <a:rPr lang="en-US" altLang="zh-CN"/>
              <a:t>(ROWID)</a:t>
            </a:r>
            <a:r>
              <a:rPr lang="zh-CN" altLang="en-US"/>
              <a:t>，非叶结点不存放。</a:t>
            </a:r>
            <a:endParaRPr lang="zh-CN" altLang="en-US"/>
          </a:p>
          <a:p>
            <a:pPr algn="l"/>
            <a:endParaRPr lang="en-US" altLang="zh-CN"/>
          </a:p>
          <a:p>
            <a:pPr algn="l"/>
            <a:r>
              <a:rPr lang="zh-CN" altLang="en-US"/>
              <a:t>优点：</a:t>
            </a:r>
            <a:r>
              <a:t> 非叶子节点不会带上ROWID，这样，一个块中可以容纳更多的索引项，一是可</a:t>
            </a:r>
          </a:p>
          <a:p>
            <a:pPr algn="l"/>
            <a:r>
              <a:t>            以降低树的高度。二是一个内部节点可以定位更多的叶子节点。</a:t>
            </a:r>
          </a:p>
          <a:p>
            <a:pPr algn="l"/>
            <a:endParaRPr lang="zh-CN" altLang="en-US"/>
          </a:p>
          <a:p>
            <a:pPr algn="l"/>
            <a:r>
              <a:rPr lang="en-US" altLang="zh-CN"/>
              <a:t>           </a:t>
            </a:r>
            <a:r>
              <a:rPr lang="zh-CN" altLang="en-US"/>
              <a:t>便于区间查找和搜索。</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796030" y="695960"/>
            <a:ext cx="5511800" cy="583565"/>
          </a:xfrm>
          <a:prstGeom prst="rect">
            <a:avLst/>
          </a:prstGeom>
          <a:noFill/>
        </p:spPr>
        <p:txBody>
          <a:bodyPr wrap="square" rtlCol="0">
            <a:spAutoFit/>
          </a:bodyPr>
          <a:p>
            <a:r>
              <a:rPr lang="en-US" altLang="zh-CN" sz="3200"/>
              <a:t>Insert Buffer</a:t>
            </a:r>
            <a:r>
              <a:rPr lang="zh-CN" altLang="en-US" sz="3200"/>
              <a:t>内部实现</a:t>
            </a:r>
            <a:endParaRPr lang="zh-CN" altLang="en-US" sz="3200"/>
          </a:p>
        </p:txBody>
      </p:sp>
      <p:sp>
        <p:nvSpPr>
          <p:cNvPr id="5" name="文本框 4"/>
          <p:cNvSpPr txBox="1"/>
          <p:nvPr/>
        </p:nvSpPr>
        <p:spPr>
          <a:xfrm>
            <a:off x="1725295" y="1452245"/>
            <a:ext cx="4286885" cy="1476375"/>
          </a:xfrm>
          <a:prstGeom prst="rect">
            <a:avLst/>
          </a:prstGeom>
          <a:noFill/>
        </p:spPr>
        <p:txBody>
          <a:bodyPr wrap="none" rtlCol="0">
            <a:spAutoFit/>
          </a:bodyPr>
          <a:p>
            <a:r>
              <a:rPr lang="zh-CN" altLang="en-US"/>
              <a:t>整个数据库维护一棵</a:t>
            </a:r>
            <a:r>
              <a:rPr lang="en-US" altLang="zh-CN"/>
              <a:t>Insert Buffer B+</a:t>
            </a:r>
            <a:r>
              <a:rPr lang="zh-CN" altLang="en-US"/>
              <a:t>树。</a:t>
            </a:r>
            <a:endParaRPr lang="zh-CN" altLang="en-US"/>
          </a:p>
          <a:p>
            <a:endParaRPr lang="zh-CN" altLang="en-US"/>
          </a:p>
          <a:p>
            <a:r>
              <a:rPr lang="zh-CN" altLang="en-US"/>
              <a:t>非叶结点：存放键值。</a:t>
            </a:r>
            <a:endParaRPr lang="zh-CN" altLang="en-US"/>
          </a:p>
          <a:p>
            <a:endParaRPr lang="zh-CN" altLang="en-US"/>
          </a:p>
          <a:p>
            <a:r>
              <a:rPr lang="zh-CN" altLang="en-US"/>
              <a:t>叶结点：存放待插入索引数据</a:t>
            </a:r>
            <a:endParaRPr lang="zh-CN" altLang="en-US"/>
          </a:p>
        </p:txBody>
      </p:sp>
      <p:grpSp>
        <p:nvGrpSpPr>
          <p:cNvPr id="13" name="组合 12"/>
          <p:cNvGrpSpPr/>
          <p:nvPr/>
        </p:nvGrpSpPr>
        <p:grpSpPr>
          <a:xfrm>
            <a:off x="1725295" y="3566160"/>
            <a:ext cx="7854950" cy="1270000"/>
            <a:chOff x="1185" y="5492"/>
            <a:chExt cx="12370" cy="2000"/>
          </a:xfrm>
        </p:grpSpPr>
        <p:pic>
          <p:nvPicPr>
            <p:cNvPr id="6" name="图片 5"/>
            <p:cNvPicPr>
              <a:picLocks noChangeAspect="1"/>
            </p:cNvPicPr>
            <p:nvPr/>
          </p:nvPicPr>
          <p:blipFill>
            <a:blip r:embed="rId3"/>
            <a:stretch>
              <a:fillRect/>
            </a:stretch>
          </p:blipFill>
          <p:spPr>
            <a:xfrm>
              <a:off x="3213" y="5776"/>
              <a:ext cx="10342" cy="1717"/>
            </a:xfrm>
            <a:prstGeom prst="rect">
              <a:avLst/>
            </a:prstGeom>
          </p:spPr>
        </p:pic>
        <p:sp>
          <p:nvSpPr>
            <p:cNvPr id="8" name="文本框 7"/>
            <p:cNvSpPr txBox="1"/>
            <p:nvPr/>
          </p:nvSpPr>
          <p:spPr>
            <a:xfrm>
              <a:off x="4715" y="5492"/>
              <a:ext cx="928" cy="580"/>
            </a:xfrm>
            <a:prstGeom prst="rect">
              <a:avLst/>
            </a:prstGeom>
            <a:noFill/>
          </p:spPr>
          <p:txBody>
            <a:bodyPr wrap="none" rtlCol="0">
              <a:spAutoFit/>
            </a:bodyPr>
            <a:p>
              <a:r>
                <a:rPr lang="zh-CN" altLang="en-US"/>
                <a:t>表</a:t>
              </a:r>
              <a:r>
                <a:rPr lang="en-US" altLang="zh-CN"/>
                <a:t>id</a:t>
              </a:r>
              <a:endParaRPr lang="en-US" altLang="zh-CN"/>
            </a:p>
          </p:txBody>
        </p:sp>
        <p:sp>
          <p:nvSpPr>
            <p:cNvPr id="9" name="文本框 8"/>
            <p:cNvSpPr txBox="1"/>
            <p:nvPr/>
          </p:nvSpPr>
          <p:spPr>
            <a:xfrm>
              <a:off x="1185" y="6345"/>
              <a:ext cx="2028" cy="580"/>
            </a:xfrm>
            <a:prstGeom prst="rect">
              <a:avLst/>
            </a:prstGeom>
            <a:noFill/>
          </p:spPr>
          <p:txBody>
            <a:bodyPr wrap="none" rtlCol="0">
              <a:spAutoFit/>
            </a:bodyPr>
            <a:p>
              <a:r>
                <a:rPr lang="en-US" altLang="zh-CN"/>
                <a:t>search key</a:t>
              </a:r>
              <a:endParaRPr lang="en-US" altLang="zh-CN"/>
            </a:p>
          </p:txBody>
        </p:sp>
        <p:sp>
          <p:nvSpPr>
            <p:cNvPr id="11" name="文本框 10"/>
            <p:cNvSpPr txBox="1"/>
            <p:nvPr/>
          </p:nvSpPr>
          <p:spPr>
            <a:xfrm>
              <a:off x="7380" y="5492"/>
              <a:ext cx="2088" cy="580"/>
            </a:xfrm>
            <a:prstGeom prst="rect">
              <a:avLst/>
            </a:prstGeom>
            <a:noFill/>
          </p:spPr>
          <p:txBody>
            <a:bodyPr wrap="none" rtlCol="0">
              <a:spAutoFit/>
            </a:bodyPr>
            <a:p>
              <a:r>
                <a:rPr lang="zh-CN" altLang="en-US"/>
                <a:t>兼容老版本</a:t>
              </a:r>
              <a:endParaRPr lang="zh-CN" altLang="en-US"/>
            </a:p>
          </p:txBody>
        </p:sp>
        <p:sp>
          <p:nvSpPr>
            <p:cNvPr id="12" name="文本框 11"/>
            <p:cNvSpPr txBox="1"/>
            <p:nvPr/>
          </p:nvSpPr>
          <p:spPr>
            <a:xfrm>
              <a:off x="10770" y="5492"/>
              <a:ext cx="1728" cy="580"/>
            </a:xfrm>
            <a:prstGeom prst="rect">
              <a:avLst/>
            </a:prstGeom>
            <a:noFill/>
          </p:spPr>
          <p:txBody>
            <a:bodyPr wrap="none" rtlCol="0">
              <a:spAutoFit/>
            </a:bodyPr>
            <a:p>
              <a:r>
                <a:rPr lang="zh-CN" altLang="en-US"/>
                <a:t>页偏移量</a:t>
              </a:r>
              <a:endParaRPr lang="zh-CN" altLang="en-US"/>
            </a:p>
          </p:txBody>
        </p:sp>
      </p:grpSp>
      <p:sp>
        <p:nvSpPr>
          <p:cNvPr id="14" name="文本框 13"/>
          <p:cNvSpPr txBox="1"/>
          <p:nvPr/>
        </p:nvSpPr>
        <p:spPr>
          <a:xfrm>
            <a:off x="1725295" y="5463540"/>
            <a:ext cx="7713980" cy="368300"/>
          </a:xfrm>
          <a:prstGeom prst="rect">
            <a:avLst/>
          </a:prstGeom>
          <a:noFill/>
        </p:spPr>
        <p:txBody>
          <a:bodyPr wrap="none" rtlCol="0">
            <a:spAutoFit/>
          </a:bodyPr>
          <a:p>
            <a:r>
              <a:rPr lang="en-US" altLang="zh-CN"/>
              <a:t>merge</a:t>
            </a:r>
            <a:r>
              <a:rPr lang="zh-CN" altLang="en-US"/>
              <a:t>：</a:t>
            </a:r>
            <a:r>
              <a:rPr lang="en-US" altLang="zh-CN"/>
              <a:t>    </a:t>
            </a:r>
            <a:r>
              <a:rPr lang="zh-CN" altLang="en-US"/>
              <a:t>根据合适的时机将相同页的索引数据一次性插入辅助索引页中。</a:t>
            </a:r>
            <a:endParaRPr lang="zh-CN" altLang="en-US"/>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pPr algn="l"/>
            <a:r>
              <a:rPr lang="zh-CN">
                <a:sym typeface="+mn-ea"/>
              </a:rPr>
              <a:t>关键特性</a:t>
            </a:r>
            <a:endParaRPr lang="zh-CN" altLang="en-US"/>
          </a:p>
        </p:txBody>
      </p:sp>
      <p:pic>
        <p:nvPicPr>
          <p:cNvPr id="5" name="图片 4" descr="未命名文件 (14)"/>
          <p:cNvPicPr>
            <a:picLocks noChangeAspect="1"/>
          </p:cNvPicPr>
          <p:nvPr/>
        </p:nvPicPr>
        <p:blipFill>
          <a:blip r:embed="rId3"/>
          <a:stretch>
            <a:fillRect/>
          </a:stretch>
        </p:blipFill>
        <p:spPr>
          <a:xfrm>
            <a:off x="66040" y="812800"/>
            <a:ext cx="12059920" cy="5850255"/>
          </a:xfrm>
          <a:prstGeom prst="rect">
            <a:avLst/>
          </a:prstGeom>
        </p:spPr>
      </p:pic>
      <p:sp>
        <p:nvSpPr>
          <p:cNvPr id="9" name="文本框 8"/>
          <p:cNvSpPr txBox="1"/>
          <p:nvPr/>
        </p:nvSpPr>
        <p:spPr>
          <a:xfrm>
            <a:off x="4820285" y="488315"/>
            <a:ext cx="2790825" cy="521970"/>
          </a:xfrm>
          <a:prstGeom prst="rect">
            <a:avLst/>
          </a:prstGeom>
          <a:noFill/>
        </p:spPr>
        <p:txBody>
          <a:bodyPr wrap="none" rtlCol="0">
            <a:spAutoFit/>
          </a:bodyPr>
          <a:p>
            <a:r>
              <a:rPr lang="en-US" altLang="zh-CN" sz="2800"/>
              <a:t>InnoDB</a:t>
            </a:r>
            <a:r>
              <a:rPr lang="zh-CN" altLang="en-US" sz="2800"/>
              <a:t>内存结构</a:t>
            </a:r>
            <a:endParaRPr lang="zh-CN" altLang="en-US" sz="2800"/>
          </a:p>
        </p:txBody>
      </p:sp>
      <p:sp>
        <p:nvSpPr>
          <p:cNvPr id="6" name="矩形 5"/>
          <p:cNvSpPr/>
          <p:nvPr/>
        </p:nvSpPr>
        <p:spPr>
          <a:xfrm>
            <a:off x="1765300" y="596265"/>
            <a:ext cx="1297940" cy="3740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zh-CN"/>
              <a:t>插入</a:t>
            </a:r>
            <a:endParaRPr lang="zh-CN" altLang="zh-CN"/>
          </a:p>
        </p:txBody>
      </p:sp>
      <p:cxnSp>
        <p:nvCxnSpPr>
          <p:cNvPr id="7" name="直接箭头连接符 6"/>
          <p:cNvCxnSpPr/>
          <p:nvPr/>
        </p:nvCxnSpPr>
        <p:spPr>
          <a:xfrm>
            <a:off x="3061970" y="927735"/>
            <a:ext cx="1014095" cy="3196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554345" y="3557270"/>
            <a:ext cx="798830" cy="5499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2" name="直接箭头连接符 11"/>
          <p:cNvCxnSpPr/>
          <p:nvPr/>
        </p:nvCxnSpPr>
        <p:spPr>
          <a:xfrm flipH="1">
            <a:off x="5742940" y="3626485"/>
            <a:ext cx="799465" cy="6356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975610" y="2156460"/>
            <a:ext cx="309880" cy="368300"/>
          </a:xfrm>
          <a:prstGeom prst="rect">
            <a:avLst/>
          </a:prstGeom>
          <a:noFill/>
        </p:spPr>
        <p:txBody>
          <a:bodyPr wrap="none" rtlCol="0">
            <a:spAutoFit/>
          </a:bodyPr>
          <a:p>
            <a:r>
              <a:rPr lang="en-US" altLang="zh-CN"/>
              <a:t>1</a:t>
            </a:r>
            <a:endParaRPr lang="en-US" altLang="zh-CN"/>
          </a:p>
        </p:txBody>
      </p:sp>
      <p:sp>
        <p:nvSpPr>
          <p:cNvPr id="13" name="文本框 12"/>
          <p:cNvSpPr txBox="1"/>
          <p:nvPr/>
        </p:nvSpPr>
        <p:spPr>
          <a:xfrm>
            <a:off x="5854700" y="3461385"/>
            <a:ext cx="309880" cy="368300"/>
          </a:xfrm>
          <a:prstGeom prst="rect">
            <a:avLst/>
          </a:prstGeom>
          <a:noFill/>
        </p:spPr>
        <p:txBody>
          <a:bodyPr wrap="square" rtlCol="0">
            <a:spAutoFit/>
          </a:bodyPr>
          <a:p>
            <a:r>
              <a:rPr lang="en-US" altLang="zh-CN"/>
              <a:t>2</a:t>
            </a:r>
            <a:endParaRPr lang="en-US" altLang="zh-CN"/>
          </a:p>
        </p:txBody>
      </p:sp>
      <p:sp>
        <p:nvSpPr>
          <p:cNvPr id="14" name="文本框 13"/>
          <p:cNvSpPr txBox="1"/>
          <p:nvPr/>
        </p:nvSpPr>
        <p:spPr>
          <a:xfrm>
            <a:off x="6023610" y="4172585"/>
            <a:ext cx="309880" cy="368300"/>
          </a:xfrm>
          <a:prstGeom prst="rect">
            <a:avLst/>
          </a:prstGeom>
          <a:noFill/>
        </p:spPr>
        <p:txBody>
          <a:bodyPr wrap="none" rtlCol="0">
            <a:spAutoFit/>
          </a:bodyPr>
          <a:p>
            <a:r>
              <a:rPr lang="en-US" altLang="zh-CN"/>
              <a:t>3</a:t>
            </a:r>
            <a:endParaRPr lang="en-US" altLang="zh-CN"/>
          </a:p>
        </p:txBody>
      </p:sp>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801870" y="705485"/>
            <a:ext cx="5511800" cy="583565"/>
          </a:xfrm>
          <a:prstGeom prst="rect">
            <a:avLst/>
          </a:prstGeom>
          <a:noFill/>
        </p:spPr>
        <p:txBody>
          <a:bodyPr wrap="square" rtlCol="0">
            <a:spAutoFit/>
          </a:bodyPr>
          <a:p>
            <a:r>
              <a:rPr lang="en-US" sz="3200"/>
              <a:t>Merge</a:t>
            </a:r>
            <a:r>
              <a:rPr lang="zh-CN" altLang="en-US" sz="3200"/>
              <a:t>时机</a:t>
            </a:r>
            <a:endParaRPr lang="zh-CN" altLang="en-US" sz="3200"/>
          </a:p>
        </p:txBody>
      </p:sp>
      <p:sp>
        <p:nvSpPr>
          <p:cNvPr id="5" name="文本框 4"/>
          <p:cNvSpPr txBox="1"/>
          <p:nvPr/>
        </p:nvSpPr>
        <p:spPr>
          <a:xfrm>
            <a:off x="1725295" y="1612265"/>
            <a:ext cx="9284335" cy="3138170"/>
          </a:xfrm>
          <a:prstGeom prst="rect">
            <a:avLst/>
          </a:prstGeom>
          <a:noFill/>
        </p:spPr>
        <p:txBody>
          <a:bodyPr wrap="none" rtlCol="0">
            <a:spAutoFit/>
          </a:bodyPr>
          <a:p>
            <a:r>
              <a:rPr lang="en-US"/>
              <a:t>1</a:t>
            </a:r>
            <a:r>
              <a:rPr lang="zh-CN" altLang="en-US"/>
              <a:t>）辅助索引页被读取到缓冲池时。</a:t>
            </a:r>
            <a:endParaRPr lang="zh-CN" altLang="en-US"/>
          </a:p>
          <a:p>
            <a:endParaRPr lang="zh-CN" altLang="en-US"/>
          </a:p>
          <a:p>
            <a:endParaRPr lang="zh-CN" altLang="en-US"/>
          </a:p>
          <a:p>
            <a:endParaRPr lang="en-US" altLang="zh-CN"/>
          </a:p>
          <a:p>
            <a:endParaRPr lang="en-US" altLang="zh-CN"/>
          </a:p>
          <a:p>
            <a:r>
              <a:rPr lang="en-US" altLang="zh-CN"/>
              <a:t>2</a:t>
            </a:r>
            <a:r>
              <a:rPr lang="zh-CN" altLang="en-US"/>
              <a:t>）</a:t>
            </a:r>
            <a:r>
              <a:rPr lang="en-US" altLang="zh-CN"/>
              <a:t>Insert Buffer Bitmap</a:t>
            </a:r>
            <a:r>
              <a:rPr lang="zh-CN" altLang="en-US"/>
              <a:t>页追踪到该辅助索引页已无可用空间时。</a:t>
            </a:r>
            <a:endParaRPr lang="zh-CN" altLang="en-US"/>
          </a:p>
          <a:p>
            <a:endParaRPr lang="zh-CN" altLang="en-US"/>
          </a:p>
          <a:p>
            <a:endParaRPr lang="zh-CN" altLang="en-US"/>
          </a:p>
          <a:p>
            <a:endParaRPr lang="zh-CN" altLang="en-US"/>
          </a:p>
          <a:p>
            <a:endParaRPr lang="zh-CN" altLang="en-US"/>
          </a:p>
          <a:p>
            <a:r>
              <a:rPr lang="en-US" altLang="zh-CN"/>
              <a:t>3</a:t>
            </a:r>
            <a:r>
              <a:rPr lang="zh-CN" altLang="en-US"/>
              <a:t>）</a:t>
            </a:r>
            <a:r>
              <a:rPr lang="en-US" altLang="zh-CN"/>
              <a:t>Master Thread</a:t>
            </a:r>
            <a:r>
              <a:rPr lang="zh-CN" altLang="en-US"/>
              <a:t>触发</a:t>
            </a:r>
            <a:r>
              <a:rPr lang="en-US" altLang="zh-CN"/>
              <a:t>Merge</a:t>
            </a:r>
            <a:r>
              <a:rPr lang="zh-CN" altLang="en-US"/>
              <a:t>（每</a:t>
            </a:r>
            <a:r>
              <a:rPr lang="en-US" altLang="zh-CN"/>
              <a:t>10</a:t>
            </a:r>
            <a:r>
              <a:rPr lang="zh-CN" altLang="en-US"/>
              <a:t>秒或每秒执行一次，两者差距为</a:t>
            </a:r>
            <a:r>
              <a:rPr lang="en-US" altLang="zh-CN"/>
              <a:t>merge</a:t>
            </a:r>
            <a:r>
              <a:rPr lang="zh-CN" altLang="en-US"/>
              <a:t>页数量不同）。</a:t>
            </a:r>
            <a:endParaRPr lang="zh-CN" altLang="en-US"/>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212715" y="1068070"/>
            <a:ext cx="1249680" cy="521970"/>
          </a:xfrm>
          <a:prstGeom prst="rect">
            <a:avLst/>
          </a:prstGeom>
          <a:noFill/>
        </p:spPr>
        <p:txBody>
          <a:bodyPr wrap="none" rtlCol="0">
            <a:spAutoFit/>
          </a:bodyPr>
          <a:p>
            <a:r>
              <a:rPr lang="zh-CN" altLang="en-US" sz="2800"/>
              <a:t>两次写</a:t>
            </a:r>
            <a:endParaRPr lang="zh-CN" altLang="en-US" sz="2800"/>
          </a:p>
        </p:txBody>
      </p:sp>
      <p:sp>
        <p:nvSpPr>
          <p:cNvPr id="7" name="文本框 6"/>
          <p:cNvSpPr txBox="1"/>
          <p:nvPr/>
        </p:nvSpPr>
        <p:spPr>
          <a:xfrm>
            <a:off x="1263015" y="1980565"/>
            <a:ext cx="10012680" cy="645160"/>
          </a:xfrm>
          <a:prstGeom prst="rect">
            <a:avLst/>
          </a:prstGeom>
          <a:noFill/>
        </p:spPr>
        <p:txBody>
          <a:bodyPr wrap="none" rtlCol="0">
            <a:spAutoFit/>
          </a:bodyPr>
          <a:p>
            <a:pPr algn="l"/>
            <a:r>
              <a:rPr lang="zh-CN" altLang="en-US"/>
              <a:t>场景：双十一，你正在淘宝上下单，点击支付，支付写了一半的字节，突然数据库宕机了</a:t>
            </a:r>
            <a:r>
              <a:rPr lang="zh-CN" altLang="en-US">
                <a:sym typeface="+mn-ea"/>
              </a:rPr>
              <a:t>（假如是</a:t>
            </a:r>
            <a:endParaRPr lang="zh-CN" altLang="en-US">
              <a:sym typeface="+mn-ea"/>
            </a:endParaRPr>
          </a:p>
          <a:p>
            <a:pPr algn="l"/>
            <a:r>
              <a:rPr lang="zh-CN" altLang="en-US">
                <a:sym typeface="+mn-ea"/>
              </a:rPr>
              <a:t>单台的</a:t>
            </a:r>
            <a:r>
              <a:rPr lang="en-US" altLang="zh-CN">
                <a:sym typeface="+mn-ea"/>
              </a:rPr>
              <a:t>MySQL</a:t>
            </a:r>
            <a:r>
              <a:rPr lang="zh-CN" altLang="en-US">
                <a:sym typeface="+mn-ea"/>
              </a:rPr>
              <a:t>）</a:t>
            </a:r>
            <a:r>
              <a:rPr lang="zh-CN" altLang="en-US"/>
              <a:t>。</a:t>
            </a:r>
            <a:endParaRPr lang="zh-CN" altLang="en-US"/>
          </a:p>
        </p:txBody>
      </p:sp>
      <p:sp>
        <p:nvSpPr>
          <p:cNvPr id="8" name="文本框 7"/>
          <p:cNvSpPr txBox="1"/>
          <p:nvPr/>
        </p:nvSpPr>
        <p:spPr>
          <a:xfrm>
            <a:off x="1280795" y="4136390"/>
            <a:ext cx="10266680" cy="645160"/>
          </a:xfrm>
          <a:prstGeom prst="rect">
            <a:avLst/>
          </a:prstGeom>
          <a:noFill/>
        </p:spPr>
        <p:txBody>
          <a:bodyPr wrap="none" rtlCol="0">
            <a:spAutoFit/>
          </a:bodyPr>
          <a:p>
            <a:r>
              <a:rPr lang="en-US" altLang="zh-CN"/>
              <a:t>doublewrite</a:t>
            </a:r>
            <a:r>
              <a:rPr lang="zh-CN" altLang="en-US"/>
              <a:t>神器：在应用重做日志前，用户需要一个页的副本，当写入失效发生时，先通过页的副本</a:t>
            </a:r>
            <a:endParaRPr lang="zh-CN" altLang="en-US"/>
          </a:p>
          <a:p>
            <a:r>
              <a:rPr lang="zh-CN" altLang="en-US"/>
              <a:t>还原该页，再进行重做。</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9210" y="508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3161030" y="2565400"/>
            <a:ext cx="5595620" cy="922020"/>
          </a:xfrm>
          <a:prstGeom prst="rect">
            <a:avLst/>
          </a:prstGeom>
          <a:noFill/>
        </p:spPr>
        <p:txBody>
          <a:bodyPr wrap="none" rtlCol="0">
            <a:spAutoFit/>
          </a:bodyPr>
          <a:p>
            <a:r>
              <a:rPr lang="en-US" sz="5400"/>
              <a:t>1</a:t>
            </a:r>
            <a:r>
              <a:rPr lang="zh-CN" altLang="en-US" sz="5400"/>
              <a:t>、</a:t>
            </a:r>
            <a:r>
              <a:rPr lang="en-US" altLang="zh-CN" sz="5400"/>
              <a:t>InnoDB</a:t>
            </a:r>
            <a:r>
              <a:rPr lang="zh-CN" altLang="en-US" sz="5400"/>
              <a:t>是什么</a:t>
            </a:r>
            <a:endParaRPr lang="zh-CN" altLang="en-US" sz="5400"/>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zh-CN"/>
              <a:t>关键特性</a:t>
            </a:r>
            <a:endParaRPr lang="zh-CN"/>
          </a:p>
        </p:txBody>
      </p:sp>
      <p:cxnSp>
        <p:nvCxnSpPr>
          <p:cNvPr id="22" name="直接箭头连接符 21"/>
          <p:cNvCxnSpPr>
            <a:stCxn id="20" idx="2"/>
            <a:endCxn id="20" idx="2"/>
          </p:cNvCxnSpPr>
          <p:nvPr/>
        </p:nvCxnSpPr>
        <p:spPr>
          <a:xfrm>
            <a:off x="3432810" y="507873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3505" y="831850"/>
            <a:ext cx="1249680" cy="521970"/>
          </a:xfrm>
          <a:prstGeom prst="rect">
            <a:avLst/>
          </a:prstGeom>
          <a:noFill/>
        </p:spPr>
        <p:txBody>
          <a:bodyPr wrap="none" rtlCol="0">
            <a:spAutoFit/>
          </a:bodyPr>
          <a:p>
            <a:r>
              <a:rPr lang="zh-CN" altLang="en-US" sz="2800"/>
              <a:t>两次写</a:t>
            </a:r>
            <a:endParaRPr lang="zh-CN" altLang="en-US" sz="2800"/>
          </a:p>
        </p:txBody>
      </p:sp>
      <p:sp>
        <p:nvSpPr>
          <p:cNvPr id="5" name="矩形 4"/>
          <p:cNvSpPr/>
          <p:nvPr/>
        </p:nvSpPr>
        <p:spPr>
          <a:xfrm>
            <a:off x="860425" y="1560195"/>
            <a:ext cx="10048240" cy="20453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1518920" y="1835150"/>
            <a:ext cx="1819275" cy="5708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 Page</a:t>
            </a:r>
            <a:endParaRPr lang="en-US" altLang="zh-CN"/>
          </a:p>
        </p:txBody>
      </p:sp>
      <p:sp>
        <p:nvSpPr>
          <p:cNvPr id="9" name="矩形 8"/>
          <p:cNvSpPr/>
          <p:nvPr/>
        </p:nvSpPr>
        <p:spPr>
          <a:xfrm>
            <a:off x="1518920" y="2700655"/>
            <a:ext cx="1819275" cy="5708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 Page</a:t>
            </a:r>
            <a:endParaRPr lang="en-US" altLang="zh-CN"/>
          </a:p>
        </p:txBody>
      </p:sp>
      <p:sp>
        <p:nvSpPr>
          <p:cNvPr id="11" name="矩形 10"/>
          <p:cNvSpPr/>
          <p:nvPr/>
        </p:nvSpPr>
        <p:spPr>
          <a:xfrm>
            <a:off x="5448935" y="2160270"/>
            <a:ext cx="3333750" cy="8451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doublewrite buffer</a:t>
            </a:r>
            <a:endParaRPr lang="en-US" altLang="zh-CN"/>
          </a:p>
          <a:p>
            <a:pPr algn="ctr"/>
            <a:r>
              <a:rPr lang="en-US" altLang="zh-CN"/>
              <a:t>(2MB)</a:t>
            </a:r>
            <a:endParaRPr lang="en-US" altLang="zh-CN"/>
          </a:p>
        </p:txBody>
      </p:sp>
      <p:sp>
        <p:nvSpPr>
          <p:cNvPr id="12" name="文本框 11"/>
          <p:cNvSpPr txBox="1"/>
          <p:nvPr/>
        </p:nvSpPr>
        <p:spPr>
          <a:xfrm>
            <a:off x="9286875" y="3119120"/>
            <a:ext cx="1097280" cy="368300"/>
          </a:xfrm>
          <a:prstGeom prst="rect">
            <a:avLst/>
          </a:prstGeom>
          <a:noFill/>
        </p:spPr>
        <p:txBody>
          <a:bodyPr wrap="none" rtlCol="0">
            <a:spAutoFit/>
          </a:bodyPr>
          <a:p>
            <a:r>
              <a:rPr lang="zh-CN" altLang="en-US"/>
              <a:t>内存实例</a:t>
            </a:r>
            <a:endParaRPr lang="zh-CN" altLang="en-US"/>
          </a:p>
        </p:txBody>
      </p:sp>
      <p:cxnSp>
        <p:nvCxnSpPr>
          <p:cNvPr id="13" name="直接箭头连接符 12"/>
          <p:cNvCxnSpPr>
            <a:stCxn id="6" idx="3"/>
          </p:cNvCxnSpPr>
          <p:nvPr/>
        </p:nvCxnSpPr>
        <p:spPr>
          <a:xfrm>
            <a:off x="3338195" y="2120900"/>
            <a:ext cx="2113915" cy="3340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9" idx="3"/>
          </p:cNvCxnSpPr>
          <p:nvPr/>
        </p:nvCxnSpPr>
        <p:spPr>
          <a:xfrm flipV="1">
            <a:off x="3338195" y="2740025"/>
            <a:ext cx="2094230" cy="2463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232275" y="1835150"/>
            <a:ext cx="665480" cy="368300"/>
          </a:xfrm>
          <a:prstGeom prst="rect">
            <a:avLst/>
          </a:prstGeom>
          <a:noFill/>
        </p:spPr>
        <p:txBody>
          <a:bodyPr wrap="none" rtlCol="0">
            <a:spAutoFit/>
          </a:bodyPr>
          <a:p>
            <a:r>
              <a:rPr lang="en-US" altLang="zh-CN"/>
              <a:t>copy</a:t>
            </a:r>
            <a:endParaRPr lang="en-US" altLang="zh-CN"/>
          </a:p>
        </p:txBody>
      </p:sp>
      <p:sp>
        <p:nvSpPr>
          <p:cNvPr id="16" name="文本框 15"/>
          <p:cNvSpPr txBox="1"/>
          <p:nvPr/>
        </p:nvSpPr>
        <p:spPr>
          <a:xfrm>
            <a:off x="4232275" y="2903220"/>
            <a:ext cx="665480" cy="368300"/>
          </a:xfrm>
          <a:prstGeom prst="rect">
            <a:avLst/>
          </a:prstGeom>
          <a:noFill/>
        </p:spPr>
        <p:txBody>
          <a:bodyPr wrap="none" rtlCol="0">
            <a:spAutoFit/>
          </a:bodyPr>
          <a:p>
            <a:r>
              <a:rPr lang="en-US" altLang="zh-CN"/>
              <a:t>copy</a:t>
            </a:r>
            <a:endParaRPr lang="en-US" altLang="zh-CN"/>
          </a:p>
        </p:txBody>
      </p:sp>
      <p:sp>
        <p:nvSpPr>
          <p:cNvPr id="17" name="矩形 16"/>
          <p:cNvSpPr/>
          <p:nvPr/>
        </p:nvSpPr>
        <p:spPr>
          <a:xfrm>
            <a:off x="860425" y="3978910"/>
            <a:ext cx="3844290" cy="18389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en-US" altLang="zh-CN"/>
          </a:p>
        </p:txBody>
      </p:sp>
      <p:sp>
        <p:nvSpPr>
          <p:cNvPr id="18" name="矩形 17"/>
          <p:cNvSpPr/>
          <p:nvPr/>
        </p:nvSpPr>
        <p:spPr>
          <a:xfrm>
            <a:off x="1174115" y="4517390"/>
            <a:ext cx="1505585" cy="5613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 doublewrite</a:t>
            </a:r>
            <a:endParaRPr lang="en-US" altLang="zh-CN"/>
          </a:p>
          <a:p>
            <a:pPr algn="ctr"/>
            <a:r>
              <a:rPr lang="en-US" altLang="zh-CN"/>
              <a:t>(1MB)</a:t>
            </a:r>
            <a:endParaRPr lang="en-US" altLang="zh-CN"/>
          </a:p>
        </p:txBody>
      </p:sp>
      <p:sp>
        <p:nvSpPr>
          <p:cNvPr id="20" name="矩形 19"/>
          <p:cNvSpPr/>
          <p:nvPr/>
        </p:nvSpPr>
        <p:spPr>
          <a:xfrm>
            <a:off x="2679700" y="4517390"/>
            <a:ext cx="1505585" cy="5613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a:t> doublewrite</a:t>
            </a:r>
            <a:endParaRPr lang="en-US" altLang="zh-CN"/>
          </a:p>
          <a:p>
            <a:pPr algn="ctr"/>
            <a:r>
              <a:rPr lang="en-US" altLang="zh-CN"/>
              <a:t>(1MB)</a:t>
            </a:r>
            <a:endParaRPr lang="en-US" altLang="zh-CN"/>
          </a:p>
        </p:txBody>
      </p:sp>
      <p:sp>
        <p:nvSpPr>
          <p:cNvPr id="21" name="文本框 20"/>
          <p:cNvSpPr txBox="1"/>
          <p:nvPr/>
        </p:nvSpPr>
        <p:spPr>
          <a:xfrm>
            <a:off x="3209925" y="5387975"/>
            <a:ext cx="1325880" cy="368300"/>
          </a:xfrm>
          <a:prstGeom prst="rect">
            <a:avLst/>
          </a:prstGeom>
          <a:noFill/>
        </p:spPr>
        <p:txBody>
          <a:bodyPr wrap="none" rtlCol="0">
            <a:spAutoFit/>
          </a:bodyPr>
          <a:p>
            <a:r>
              <a:rPr lang="zh-CN" altLang="en-US"/>
              <a:t>共享表空间</a:t>
            </a:r>
            <a:endParaRPr lang="zh-CN" altLang="en-US"/>
          </a:p>
        </p:txBody>
      </p:sp>
      <p:sp>
        <p:nvSpPr>
          <p:cNvPr id="23" name="圆柱形 22"/>
          <p:cNvSpPr/>
          <p:nvPr/>
        </p:nvSpPr>
        <p:spPr>
          <a:xfrm>
            <a:off x="7526655" y="4213225"/>
            <a:ext cx="885190" cy="86550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圆柱形 23"/>
          <p:cNvSpPr/>
          <p:nvPr/>
        </p:nvSpPr>
        <p:spPr>
          <a:xfrm>
            <a:off x="8194040" y="4365625"/>
            <a:ext cx="885190" cy="86550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圆柱形 25"/>
          <p:cNvSpPr/>
          <p:nvPr/>
        </p:nvSpPr>
        <p:spPr>
          <a:xfrm>
            <a:off x="7438390" y="4645660"/>
            <a:ext cx="885190" cy="865505"/>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文本框 26"/>
          <p:cNvSpPr txBox="1"/>
          <p:nvPr/>
        </p:nvSpPr>
        <p:spPr>
          <a:xfrm>
            <a:off x="8782685" y="5511165"/>
            <a:ext cx="1617980" cy="368300"/>
          </a:xfrm>
          <a:prstGeom prst="rect">
            <a:avLst/>
          </a:prstGeom>
          <a:noFill/>
        </p:spPr>
        <p:txBody>
          <a:bodyPr wrap="none" rtlCol="0">
            <a:spAutoFit/>
          </a:bodyPr>
          <a:p>
            <a:r>
              <a:rPr lang="zh-CN" altLang="en-US"/>
              <a:t>数据文件</a:t>
            </a:r>
            <a:r>
              <a:rPr lang="en-US" altLang="zh-CN"/>
              <a:t>(.ibd)</a:t>
            </a:r>
            <a:endParaRPr lang="en-US" altLang="zh-CN"/>
          </a:p>
        </p:txBody>
      </p:sp>
      <p:cxnSp>
        <p:nvCxnSpPr>
          <p:cNvPr id="28" name="直接箭头连接符 27"/>
          <p:cNvCxnSpPr/>
          <p:nvPr/>
        </p:nvCxnSpPr>
        <p:spPr>
          <a:xfrm flipH="1">
            <a:off x="2984500" y="3005455"/>
            <a:ext cx="3448685" cy="973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3" idx="1"/>
          </p:cNvCxnSpPr>
          <p:nvPr/>
        </p:nvCxnSpPr>
        <p:spPr>
          <a:xfrm>
            <a:off x="7717790" y="2995930"/>
            <a:ext cx="251460" cy="12172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183505" y="3308350"/>
            <a:ext cx="1249680" cy="368300"/>
          </a:xfrm>
          <a:prstGeom prst="rect">
            <a:avLst/>
          </a:prstGeom>
          <a:noFill/>
        </p:spPr>
        <p:txBody>
          <a:bodyPr wrap="none" rtlCol="0">
            <a:spAutoFit/>
          </a:bodyPr>
          <a:p>
            <a:r>
              <a:rPr lang="zh-CN" altLang="en-US"/>
              <a:t>（</a:t>
            </a:r>
            <a:r>
              <a:rPr lang="en-US" altLang="zh-CN"/>
              <a:t>1</a:t>
            </a:r>
            <a:r>
              <a:rPr lang="zh-CN" altLang="en-US"/>
              <a:t>）</a:t>
            </a:r>
            <a:r>
              <a:rPr lang="en-US" altLang="zh-CN"/>
              <a:t>write</a:t>
            </a:r>
            <a:endParaRPr lang="en-US" altLang="zh-CN"/>
          </a:p>
        </p:txBody>
      </p:sp>
      <p:sp>
        <p:nvSpPr>
          <p:cNvPr id="31" name="文本框 30"/>
          <p:cNvSpPr txBox="1"/>
          <p:nvPr/>
        </p:nvSpPr>
        <p:spPr>
          <a:xfrm>
            <a:off x="8015605" y="3676650"/>
            <a:ext cx="1249680" cy="368300"/>
          </a:xfrm>
          <a:prstGeom prst="rect">
            <a:avLst/>
          </a:prstGeom>
          <a:noFill/>
        </p:spPr>
        <p:txBody>
          <a:bodyPr wrap="none" rtlCol="0">
            <a:spAutoFit/>
          </a:bodyPr>
          <a:p>
            <a:r>
              <a:rPr lang="zh-CN" altLang="en-US"/>
              <a:t>（</a:t>
            </a:r>
            <a:r>
              <a:rPr lang="en-US" altLang="zh-CN"/>
              <a:t>2</a:t>
            </a:r>
            <a:r>
              <a:rPr lang="zh-CN" altLang="en-US"/>
              <a:t>）</a:t>
            </a:r>
            <a:r>
              <a:rPr lang="en-US" altLang="zh-CN"/>
              <a:t>write</a:t>
            </a:r>
            <a:endParaRPr lang="en-US" altLang="zh-CN"/>
          </a:p>
        </p:txBody>
      </p:sp>
      <p:sp>
        <p:nvSpPr>
          <p:cNvPr id="32" name="文本框 31"/>
          <p:cNvSpPr txBox="1"/>
          <p:nvPr/>
        </p:nvSpPr>
        <p:spPr>
          <a:xfrm>
            <a:off x="5274310" y="4517390"/>
            <a:ext cx="1643380" cy="368300"/>
          </a:xfrm>
          <a:prstGeom prst="rect">
            <a:avLst/>
          </a:prstGeom>
          <a:noFill/>
        </p:spPr>
        <p:txBody>
          <a:bodyPr wrap="none" rtlCol="0">
            <a:spAutoFit/>
          </a:bodyPr>
          <a:p>
            <a:r>
              <a:rPr lang="zh-CN" altLang="en-US"/>
              <a:t>（</a:t>
            </a:r>
            <a:r>
              <a:rPr lang="en-US" altLang="zh-CN"/>
              <a:t>3</a:t>
            </a:r>
            <a:r>
              <a:rPr lang="zh-CN" altLang="en-US"/>
              <a:t>）</a:t>
            </a:r>
            <a:r>
              <a:rPr lang="en-US" altLang="zh-CN"/>
              <a:t>recovery</a:t>
            </a:r>
            <a:endParaRPr lang="en-US" altLang="zh-CN"/>
          </a:p>
        </p:txBody>
      </p:sp>
      <p:cxnSp>
        <p:nvCxnSpPr>
          <p:cNvPr id="33" name="直接箭头连接符 32"/>
          <p:cNvCxnSpPr>
            <a:stCxn id="17" idx="3"/>
          </p:cNvCxnSpPr>
          <p:nvPr/>
        </p:nvCxnSpPr>
        <p:spPr>
          <a:xfrm>
            <a:off x="4704715" y="4898390"/>
            <a:ext cx="2708275" cy="241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9210" y="508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4498340" y="2398395"/>
            <a:ext cx="2621915" cy="922020"/>
          </a:xfrm>
          <a:prstGeom prst="rect">
            <a:avLst/>
          </a:prstGeom>
          <a:noFill/>
        </p:spPr>
        <p:txBody>
          <a:bodyPr wrap="none" rtlCol="0">
            <a:spAutoFit/>
          </a:bodyPr>
          <a:p>
            <a:r>
              <a:rPr lang="en-US" altLang="zh-CN" sz="5400"/>
              <a:t>3</a:t>
            </a:r>
            <a:r>
              <a:rPr lang="zh-CN" altLang="en-US" sz="5400"/>
              <a:t>、文件</a:t>
            </a:r>
            <a:endParaRPr lang="en-US" altLang="zh-CN" sz="5400"/>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文件</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937760" y="1058545"/>
            <a:ext cx="2079625" cy="521970"/>
          </a:xfrm>
          <a:prstGeom prst="rect">
            <a:avLst/>
          </a:prstGeom>
          <a:noFill/>
        </p:spPr>
        <p:txBody>
          <a:bodyPr wrap="none" rtlCol="0">
            <a:spAutoFit/>
          </a:bodyPr>
          <a:p>
            <a:r>
              <a:rPr lang="en-US" altLang="zh-CN" sz="2800"/>
              <a:t>MySQL</a:t>
            </a:r>
            <a:r>
              <a:rPr lang="zh-CN" altLang="en-US" sz="2800"/>
              <a:t>文件</a:t>
            </a:r>
            <a:endParaRPr lang="zh-CN" altLang="en-US" sz="2800"/>
          </a:p>
        </p:txBody>
      </p:sp>
      <p:sp>
        <p:nvSpPr>
          <p:cNvPr id="7" name="文本框 6"/>
          <p:cNvSpPr txBox="1"/>
          <p:nvPr/>
        </p:nvSpPr>
        <p:spPr>
          <a:xfrm>
            <a:off x="1833245" y="1980565"/>
            <a:ext cx="2672080" cy="3138170"/>
          </a:xfrm>
          <a:prstGeom prst="rect">
            <a:avLst/>
          </a:prstGeom>
          <a:noFill/>
        </p:spPr>
        <p:txBody>
          <a:bodyPr wrap="none" rtlCol="0">
            <a:spAutoFit/>
          </a:bodyPr>
          <a:p>
            <a:pPr algn="l"/>
            <a:r>
              <a:rPr lang="en-US" altLang="zh-CN"/>
              <a:t>1</a:t>
            </a:r>
            <a:r>
              <a:rPr lang="zh-CN" altLang="en-US"/>
              <a:t>、</a:t>
            </a:r>
            <a:r>
              <a:rPr lang="zh-CN"/>
              <a:t>参数文件</a:t>
            </a:r>
            <a:endParaRPr lang="zh-CN"/>
          </a:p>
          <a:p>
            <a:pPr algn="l"/>
            <a:endParaRPr lang="zh-CN"/>
          </a:p>
          <a:p>
            <a:pPr algn="l"/>
            <a:r>
              <a:rPr lang="en-US" altLang="zh-CN"/>
              <a:t>2</a:t>
            </a:r>
            <a:r>
              <a:rPr lang="zh-CN" altLang="en-US"/>
              <a:t>、日志文件</a:t>
            </a:r>
            <a:endParaRPr lang="zh-CN" altLang="en-US"/>
          </a:p>
          <a:p>
            <a:pPr algn="l"/>
            <a:endParaRPr lang="zh-CN" altLang="en-US"/>
          </a:p>
          <a:p>
            <a:pPr algn="l"/>
            <a:r>
              <a:rPr lang="en-US" altLang="zh-CN"/>
              <a:t>3</a:t>
            </a:r>
            <a:r>
              <a:rPr lang="zh-CN" altLang="en-US"/>
              <a:t>、套接字文件</a:t>
            </a:r>
            <a:endParaRPr lang="zh-CN" altLang="en-US"/>
          </a:p>
          <a:p>
            <a:pPr algn="l"/>
            <a:endParaRPr lang="zh-CN" altLang="en-US"/>
          </a:p>
          <a:p>
            <a:pPr algn="l"/>
            <a:r>
              <a:rPr lang="en-US" altLang="zh-CN"/>
              <a:t>4</a:t>
            </a:r>
            <a:r>
              <a:rPr lang="zh-CN" altLang="en-US"/>
              <a:t>、</a:t>
            </a:r>
            <a:r>
              <a:rPr lang="en-US" altLang="zh-CN"/>
              <a:t>pid</a:t>
            </a:r>
            <a:r>
              <a:rPr lang="zh-CN" altLang="en-US"/>
              <a:t>文件</a:t>
            </a:r>
            <a:endParaRPr lang="zh-CN" altLang="en-US"/>
          </a:p>
          <a:p>
            <a:pPr algn="l"/>
            <a:endParaRPr lang="zh-CN" altLang="en-US"/>
          </a:p>
          <a:p>
            <a:pPr algn="l"/>
            <a:r>
              <a:rPr lang="en-US" altLang="zh-CN"/>
              <a:t>5</a:t>
            </a:r>
            <a:r>
              <a:rPr lang="zh-CN" altLang="en-US"/>
              <a:t>、表结构定义文件</a:t>
            </a:r>
            <a:endParaRPr lang="zh-CN" altLang="en-US"/>
          </a:p>
          <a:p>
            <a:pPr algn="l"/>
            <a:endParaRPr lang="zh-CN" altLang="en-US"/>
          </a:p>
          <a:p>
            <a:pPr algn="l"/>
            <a:r>
              <a:rPr lang="en-US" altLang="zh-CN"/>
              <a:t>6</a:t>
            </a:r>
            <a:r>
              <a:rPr lang="zh-CN" altLang="en-US"/>
              <a:t>、</a:t>
            </a:r>
            <a:r>
              <a:rPr lang="en-US" altLang="zh-CN"/>
              <a:t>InnoDB</a:t>
            </a:r>
            <a:r>
              <a:rPr lang="zh-CN" altLang="en-US"/>
              <a:t>存储引擎文件</a:t>
            </a:r>
            <a:endParaRPr lang="zh-CN" altLang="en-US"/>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文件</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54295" y="1038860"/>
            <a:ext cx="1605280" cy="521970"/>
          </a:xfrm>
          <a:prstGeom prst="rect">
            <a:avLst/>
          </a:prstGeom>
          <a:noFill/>
        </p:spPr>
        <p:txBody>
          <a:bodyPr wrap="none" rtlCol="0">
            <a:spAutoFit/>
          </a:bodyPr>
          <a:p>
            <a:r>
              <a:rPr lang="zh-CN" altLang="en-US" sz="2800"/>
              <a:t>日志文件</a:t>
            </a:r>
            <a:endParaRPr lang="zh-CN" altLang="en-US" sz="2800"/>
          </a:p>
        </p:txBody>
      </p:sp>
      <p:sp>
        <p:nvSpPr>
          <p:cNvPr id="5" name="文本框 4"/>
          <p:cNvSpPr txBox="1"/>
          <p:nvPr/>
        </p:nvSpPr>
        <p:spPr>
          <a:xfrm>
            <a:off x="2005330" y="2071370"/>
            <a:ext cx="3675380" cy="2030095"/>
          </a:xfrm>
          <a:prstGeom prst="rect">
            <a:avLst/>
          </a:prstGeom>
          <a:noFill/>
        </p:spPr>
        <p:txBody>
          <a:bodyPr wrap="none" rtlCol="0">
            <a:spAutoFit/>
          </a:bodyPr>
          <a:p>
            <a:r>
              <a:rPr lang="en-US" altLang="zh-CN"/>
              <a:t>1</a:t>
            </a:r>
            <a:r>
              <a:rPr lang="zh-CN" altLang="en-US"/>
              <a:t>、错误日志</a:t>
            </a:r>
            <a:endParaRPr lang="zh-CN" altLang="en-US"/>
          </a:p>
          <a:p>
            <a:endParaRPr lang="zh-CN" altLang="en-US"/>
          </a:p>
          <a:p>
            <a:r>
              <a:rPr lang="en-US" altLang="zh-CN"/>
              <a:t>2</a:t>
            </a:r>
            <a:r>
              <a:rPr lang="zh-CN" altLang="en-US"/>
              <a:t>、慢查询日志（</a:t>
            </a:r>
            <a:r>
              <a:rPr lang="en-US" altLang="zh-CN"/>
              <a:t>long_query_time)</a:t>
            </a:r>
            <a:endParaRPr lang="zh-CN" altLang="en-US"/>
          </a:p>
          <a:p>
            <a:endParaRPr lang="zh-CN" altLang="en-US"/>
          </a:p>
          <a:p>
            <a:r>
              <a:rPr lang="en-US" altLang="zh-CN"/>
              <a:t>3</a:t>
            </a:r>
            <a:r>
              <a:rPr lang="zh-CN" altLang="en-US"/>
              <a:t>、查询日志（记录所有请求）</a:t>
            </a:r>
            <a:endParaRPr lang="zh-CN" altLang="en-US"/>
          </a:p>
          <a:p>
            <a:endParaRPr lang="zh-CN" altLang="en-US"/>
          </a:p>
          <a:p>
            <a:r>
              <a:rPr lang="en-US" altLang="zh-CN"/>
              <a:t>4</a:t>
            </a:r>
            <a:r>
              <a:rPr lang="zh-CN" altLang="en-US"/>
              <a:t>、二进制日志（记录所有更改）</a:t>
            </a:r>
            <a:endParaRPr lang="zh-CN" altLang="en-US"/>
          </a:p>
        </p:txBody>
      </p:sp>
      <p:sp>
        <p:nvSpPr>
          <p:cNvPr id="6" name="文本框 5"/>
          <p:cNvSpPr txBox="1"/>
          <p:nvPr/>
        </p:nvSpPr>
        <p:spPr>
          <a:xfrm>
            <a:off x="2054225" y="5011420"/>
            <a:ext cx="5123180" cy="922020"/>
          </a:xfrm>
          <a:prstGeom prst="rect">
            <a:avLst/>
          </a:prstGeom>
          <a:noFill/>
        </p:spPr>
        <p:txBody>
          <a:bodyPr wrap="none" rtlCol="0">
            <a:spAutoFit/>
          </a:bodyPr>
          <a:p>
            <a:r>
              <a:rPr lang="zh-CN" altLang="en-US"/>
              <a:t>二进制日志的作用：</a:t>
            </a:r>
            <a:r>
              <a:rPr lang="en-US" altLang="zh-CN"/>
              <a:t>1</a:t>
            </a:r>
            <a:r>
              <a:rPr lang="zh-CN" altLang="en-US"/>
              <a:t>、恢复   </a:t>
            </a:r>
            <a:r>
              <a:rPr lang="en-US" altLang="zh-CN"/>
              <a:t>2</a:t>
            </a:r>
            <a:r>
              <a:rPr lang="zh-CN" altLang="en-US"/>
              <a:t>、复制    </a:t>
            </a:r>
            <a:r>
              <a:rPr lang="en-US" altLang="zh-CN"/>
              <a:t>3</a:t>
            </a:r>
            <a:r>
              <a:rPr lang="zh-CN" altLang="en-US"/>
              <a:t>、审计</a:t>
            </a:r>
            <a:endParaRPr lang="zh-CN" altLang="en-US"/>
          </a:p>
          <a:p>
            <a:endParaRPr lang="zh-CN" altLang="en-US"/>
          </a:p>
          <a:p>
            <a:r>
              <a:rPr lang="zh-CN" altLang="en-US">
                <a:solidFill>
                  <a:srgbClr val="FF0000"/>
                </a:solidFill>
              </a:rPr>
              <a:t>思考：二进制日志与重做日志有什么区别？</a:t>
            </a:r>
            <a:endParaRPr lang="zh-CN" altLang="en-US">
              <a:solidFill>
                <a:srgbClr val="FF0000"/>
              </a:solidFill>
            </a:endParaRPr>
          </a:p>
        </p:txBody>
      </p:sp>
      <p:pic>
        <p:nvPicPr>
          <p:cNvPr id="8" name="图片 7"/>
          <p:cNvPicPr>
            <a:picLocks noChangeAspect="1"/>
          </p:cNvPicPr>
          <p:nvPr/>
        </p:nvPicPr>
        <p:blipFill>
          <a:blip r:embed="rId3"/>
          <a:stretch>
            <a:fillRect/>
          </a:stretch>
        </p:blipFill>
        <p:spPr>
          <a:xfrm>
            <a:off x="9392920" y="407670"/>
            <a:ext cx="2620010" cy="228536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文件</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505325" y="675640"/>
            <a:ext cx="3502025" cy="521970"/>
          </a:xfrm>
          <a:prstGeom prst="rect">
            <a:avLst/>
          </a:prstGeom>
          <a:noFill/>
        </p:spPr>
        <p:txBody>
          <a:bodyPr wrap="none" rtlCol="0">
            <a:spAutoFit/>
          </a:bodyPr>
          <a:p>
            <a:r>
              <a:rPr lang="en-US" altLang="zh-CN" sz="2800"/>
              <a:t>InnoDB</a:t>
            </a:r>
            <a:r>
              <a:rPr lang="zh-CN" altLang="en-US" sz="2800"/>
              <a:t>存储引擎文件</a:t>
            </a:r>
            <a:endParaRPr lang="zh-CN" altLang="en-US" sz="2800"/>
          </a:p>
        </p:txBody>
      </p:sp>
      <p:pic>
        <p:nvPicPr>
          <p:cNvPr id="5" name="图片 4"/>
          <p:cNvPicPr>
            <a:picLocks noChangeAspect="1"/>
          </p:cNvPicPr>
          <p:nvPr/>
        </p:nvPicPr>
        <p:blipFill>
          <a:blip r:embed="rId3"/>
          <a:stretch>
            <a:fillRect/>
          </a:stretch>
        </p:blipFill>
        <p:spPr>
          <a:xfrm>
            <a:off x="2906395" y="1286510"/>
            <a:ext cx="6379210" cy="3806825"/>
          </a:xfrm>
          <a:prstGeom prst="rect">
            <a:avLst/>
          </a:prstGeom>
        </p:spPr>
      </p:pic>
      <p:sp>
        <p:nvSpPr>
          <p:cNvPr id="6" name="文本框 5"/>
          <p:cNvSpPr txBox="1"/>
          <p:nvPr/>
        </p:nvSpPr>
        <p:spPr>
          <a:xfrm>
            <a:off x="669925" y="1796415"/>
            <a:ext cx="1224280" cy="368300"/>
          </a:xfrm>
          <a:prstGeom prst="rect">
            <a:avLst/>
          </a:prstGeom>
          <a:noFill/>
        </p:spPr>
        <p:txBody>
          <a:bodyPr wrap="none" rtlCol="0">
            <a:spAutoFit/>
          </a:bodyPr>
          <a:p>
            <a:r>
              <a:rPr lang="en-US" altLang="zh-CN"/>
              <a:t>1</a:t>
            </a:r>
            <a:r>
              <a:rPr lang="zh-CN" altLang="en-US"/>
              <a:t>、</a:t>
            </a:r>
            <a:r>
              <a:rPr lang="zh-CN" altLang="en-US"/>
              <a:t>表空间</a:t>
            </a:r>
            <a:endParaRPr lang="zh-CN" altLang="en-US"/>
          </a:p>
        </p:txBody>
      </p:sp>
      <p:sp>
        <p:nvSpPr>
          <p:cNvPr id="8" name="文本框 7"/>
          <p:cNvSpPr txBox="1"/>
          <p:nvPr/>
        </p:nvSpPr>
        <p:spPr>
          <a:xfrm>
            <a:off x="669925" y="5423535"/>
            <a:ext cx="1452880" cy="368300"/>
          </a:xfrm>
          <a:prstGeom prst="rect">
            <a:avLst/>
          </a:prstGeom>
          <a:noFill/>
        </p:spPr>
        <p:txBody>
          <a:bodyPr wrap="none" rtlCol="0">
            <a:spAutoFit/>
          </a:bodyPr>
          <a:p>
            <a:r>
              <a:rPr lang="en-US" altLang="zh-CN"/>
              <a:t>2</a:t>
            </a:r>
            <a:r>
              <a:rPr lang="zh-CN" altLang="en-US"/>
              <a:t>、重做日志</a:t>
            </a:r>
            <a:endParaRPr lang="zh-CN" altLang="en-US"/>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9210" y="508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3413760" y="2427605"/>
            <a:ext cx="5365115" cy="922020"/>
          </a:xfrm>
          <a:prstGeom prst="rect">
            <a:avLst/>
          </a:prstGeom>
          <a:noFill/>
        </p:spPr>
        <p:txBody>
          <a:bodyPr wrap="none" rtlCol="0">
            <a:spAutoFit/>
          </a:bodyPr>
          <a:p>
            <a:r>
              <a:rPr lang="en-US" altLang="zh-CN" sz="5400"/>
              <a:t>4</a:t>
            </a:r>
            <a:r>
              <a:rPr lang="zh-CN" altLang="en-US" sz="5400"/>
              <a:t>、索引（重点）</a:t>
            </a:r>
            <a:endParaRPr lang="zh-CN" altLang="en-US" sz="5400"/>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01055" y="1038860"/>
            <a:ext cx="894080" cy="521970"/>
          </a:xfrm>
          <a:prstGeom prst="rect">
            <a:avLst/>
          </a:prstGeom>
          <a:noFill/>
        </p:spPr>
        <p:txBody>
          <a:bodyPr wrap="none" rtlCol="0">
            <a:spAutoFit/>
          </a:bodyPr>
          <a:p>
            <a:r>
              <a:rPr lang="zh-CN" altLang="en-US" sz="2800"/>
              <a:t>索引</a:t>
            </a:r>
            <a:endParaRPr lang="zh-CN" altLang="en-US" sz="2800"/>
          </a:p>
        </p:txBody>
      </p:sp>
      <p:sp>
        <p:nvSpPr>
          <p:cNvPr id="7" name="文本框 6"/>
          <p:cNvSpPr txBox="1"/>
          <p:nvPr/>
        </p:nvSpPr>
        <p:spPr>
          <a:xfrm>
            <a:off x="2482850" y="2096135"/>
            <a:ext cx="2138680" cy="3415030"/>
          </a:xfrm>
          <a:prstGeom prst="rect">
            <a:avLst/>
          </a:prstGeom>
          <a:noFill/>
        </p:spPr>
        <p:txBody>
          <a:bodyPr wrap="none" rtlCol="0">
            <a:spAutoFit/>
          </a:bodyPr>
          <a:p>
            <a:pPr algn="l"/>
            <a:r>
              <a:rPr lang="en-US" altLang="zh-CN"/>
              <a:t>1</a:t>
            </a:r>
            <a:r>
              <a:rPr lang="zh-CN" altLang="en-US"/>
              <a:t>、</a:t>
            </a:r>
            <a:r>
              <a:rPr lang="en-US" altLang="zh-CN"/>
              <a:t>B+</a:t>
            </a:r>
            <a:r>
              <a:rPr lang="zh-CN" altLang="en-US"/>
              <a:t>树索引</a:t>
            </a:r>
            <a:endParaRPr lang="zh-CN" altLang="en-US"/>
          </a:p>
          <a:p>
            <a:pPr algn="l"/>
            <a:endParaRPr lang="zh-CN" altLang="en-US"/>
          </a:p>
          <a:p>
            <a:pPr algn="l"/>
            <a:br>
              <a:rPr lang="zh-CN"/>
            </a:br>
            <a:endParaRPr lang="zh-CN"/>
          </a:p>
          <a:p>
            <a:pPr algn="l"/>
            <a:endParaRPr lang="zh-CN"/>
          </a:p>
          <a:p>
            <a:pPr algn="l"/>
            <a:r>
              <a:rPr lang="en-US" altLang="zh-CN"/>
              <a:t>2</a:t>
            </a:r>
            <a:r>
              <a:rPr lang="zh-CN" altLang="en-US"/>
              <a:t>、自适应哈希索引</a:t>
            </a:r>
            <a:endParaRPr lang="zh-CN" altLang="en-US"/>
          </a:p>
          <a:p>
            <a:pPr algn="l"/>
            <a:endParaRPr lang="zh-CN" altLang="en-US"/>
          </a:p>
          <a:p>
            <a:pPr algn="l"/>
            <a:endParaRPr lang="zh-CN" altLang="en-US"/>
          </a:p>
          <a:p>
            <a:pPr algn="l"/>
            <a:endParaRPr lang="zh-CN" altLang="en-US"/>
          </a:p>
          <a:p>
            <a:pPr algn="l"/>
            <a:endParaRPr lang="zh-CN" altLang="en-US"/>
          </a:p>
          <a:p>
            <a:pPr algn="l"/>
            <a:r>
              <a:rPr lang="en-US" altLang="zh-CN"/>
              <a:t>3</a:t>
            </a:r>
            <a:r>
              <a:rPr lang="zh-CN" altLang="en-US"/>
              <a:t>、全文索引</a:t>
            </a:r>
            <a:endParaRPr lang="zh-CN" altLang="en-US"/>
          </a:p>
          <a:p>
            <a:pPr algn="l"/>
            <a:endParaRPr lang="zh-CN" altLang="en-US"/>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605280" cy="521970"/>
          </a:xfrm>
          <a:prstGeom prst="rect">
            <a:avLst/>
          </a:prstGeom>
          <a:noFill/>
        </p:spPr>
        <p:txBody>
          <a:bodyPr wrap="none" rtlCol="0">
            <a:spAutoFit/>
          </a:bodyPr>
          <a:p>
            <a:r>
              <a:rPr lang="zh-CN" sz="2800"/>
              <a:t>聚集索引</a:t>
            </a:r>
            <a:endParaRPr lang="zh-CN" sz="2800"/>
          </a:p>
        </p:txBody>
      </p:sp>
      <p:sp>
        <p:nvSpPr>
          <p:cNvPr id="5" name="文本框 4"/>
          <p:cNvSpPr txBox="1"/>
          <p:nvPr/>
        </p:nvSpPr>
        <p:spPr>
          <a:xfrm>
            <a:off x="1572260" y="1334135"/>
            <a:ext cx="8241030" cy="645160"/>
          </a:xfrm>
          <a:prstGeom prst="rect">
            <a:avLst/>
          </a:prstGeom>
          <a:noFill/>
        </p:spPr>
        <p:txBody>
          <a:bodyPr wrap="none" rtlCol="0">
            <a:spAutoFit/>
          </a:bodyPr>
          <a:p>
            <a:r>
              <a:rPr lang="zh-CN" altLang="en-US"/>
              <a:t>每张表的主键构造一棵</a:t>
            </a:r>
            <a:r>
              <a:rPr lang="en-US" altLang="zh-CN"/>
              <a:t>B+</a:t>
            </a:r>
            <a:r>
              <a:rPr lang="zh-CN" altLang="en-US"/>
              <a:t>树，叶子结点存放整张表的行记录数据，称为数据页。</a:t>
            </a:r>
            <a:endParaRPr lang="zh-CN" altLang="en-US"/>
          </a:p>
          <a:p>
            <a:r>
              <a:rPr lang="zh-CN" altLang="en-US"/>
              <a:t>数据页通过双向链表进行链接。</a:t>
            </a:r>
            <a:endParaRPr lang="zh-CN" altLang="en-US"/>
          </a:p>
        </p:txBody>
      </p:sp>
      <p:cxnSp>
        <p:nvCxnSpPr>
          <p:cNvPr id="35" name="直接箭头连接符 34"/>
          <p:cNvCxnSpPr>
            <a:stCxn id="7" idx="2"/>
            <a:endCxn id="27" idx="0"/>
          </p:cNvCxnSpPr>
          <p:nvPr/>
        </p:nvCxnSpPr>
        <p:spPr>
          <a:xfrm flipH="1">
            <a:off x="5680075" y="3710305"/>
            <a:ext cx="12700" cy="4654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1731010" y="2219960"/>
            <a:ext cx="7993380" cy="3332480"/>
            <a:chOff x="2742" y="4983"/>
            <a:chExt cx="12588" cy="5248"/>
          </a:xfrm>
        </p:grpSpPr>
        <p:cxnSp>
          <p:nvCxnSpPr>
            <p:cNvPr id="39" name="直接箭头连接符 38"/>
            <p:cNvCxnSpPr/>
            <p:nvPr/>
          </p:nvCxnSpPr>
          <p:spPr>
            <a:xfrm flipV="1">
              <a:off x="6471" y="8699"/>
              <a:ext cx="589" cy="1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10867" y="8730"/>
              <a:ext cx="699"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H="1">
              <a:off x="6487" y="9148"/>
              <a:ext cx="5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a:off x="10822" y="9172"/>
              <a:ext cx="74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2742" y="4983"/>
              <a:ext cx="12588" cy="5249"/>
              <a:chOff x="2742" y="4983"/>
              <a:chExt cx="12588" cy="5249"/>
            </a:xfrm>
          </p:grpSpPr>
          <p:grpSp>
            <p:nvGrpSpPr>
              <p:cNvPr id="38" name="组合 37"/>
              <p:cNvGrpSpPr/>
              <p:nvPr/>
            </p:nvGrpSpPr>
            <p:grpSpPr>
              <a:xfrm>
                <a:off x="2742" y="4983"/>
                <a:ext cx="12589" cy="4825"/>
                <a:chOff x="7863" y="4420"/>
                <a:chExt cx="10282" cy="3464"/>
              </a:xfrm>
            </p:grpSpPr>
            <p:grpSp>
              <p:nvGrpSpPr>
                <p:cNvPr id="36" name="组合 35"/>
                <p:cNvGrpSpPr/>
                <p:nvPr/>
              </p:nvGrpSpPr>
              <p:grpSpPr>
                <a:xfrm>
                  <a:off x="7896" y="4420"/>
                  <a:ext cx="10126" cy="1685"/>
                  <a:chOff x="7849" y="4655"/>
                  <a:chExt cx="8887" cy="1345"/>
                </a:xfrm>
              </p:grpSpPr>
              <p:sp>
                <p:nvSpPr>
                  <p:cNvPr id="7" name="矩形 6"/>
                  <p:cNvSpPr/>
                  <p:nvPr/>
                </p:nvSpPr>
                <p:spPr>
                  <a:xfrm>
                    <a:off x="7849" y="4655"/>
                    <a:ext cx="8887" cy="1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 name="矩形 7"/>
                  <p:cNvSpPr/>
                  <p:nvPr/>
                </p:nvSpPr>
                <p:spPr>
                  <a:xfrm>
                    <a:off x="8693" y="5044"/>
                    <a:ext cx="1625" cy="5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t>Key</a:t>
                    </a:r>
                    <a:r>
                      <a:rPr lang="zh-CN" altLang="en-US" sz="800"/>
                      <a:t>：</a:t>
                    </a:r>
                    <a:r>
                      <a:rPr lang="en-US" altLang="zh-CN" sz="800"/>
                      <a:t>80 00 00 01</a:t>
                    </a:r>
                    <a:endParaRPr lang="en-US" altLang="zh-CN" sz="800"/>
                  </a:p>
                  <a:p>
                    <a:pPr algn="l"/>
                    <a:r>
                      <a:rPr lang="en-US" altLang="zh-CN" sz="800"/>
                      <a:t>Pointer</a:t>
                    </a:r>
                    <a:r>
                      <a:rPr lang="zh-CN" altLang="en-US" sz="800"/>
                      <a:t>：</a:t>
                    </a:r>
                    <a:r>
                      <a:rPr lang="en-US" altLang="zh-CN" sz="800"/>
                      <a:t>00 04</a:t>
                    </a:r>
                    <a:endParaRPr lang="en-US" altLang="zh-CN" sz="800"/>
                  </a:p>
                </p:txBody>
              </p:sp>
              <p:sp>
                <p:nvSpPr>
                  <p:cNvPr id="9" name="矩形 8"/>
                  <p:cNvSpPr/>
                  <p:nvPr/>
                </p:nvSpPr>
                <p:spPr>
                  <a:xfrm>
                    <a:off x="8429" y="5044"/>
                    <a:ext cx="264" cy="5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13" name="组合 12"/>
                  <p:cNvGrpSpPr/>
                  <p:nvPr/>
                </p:nvGrpSpPr>
                <p:grpSpPr>
                  <a:xfrm>
                    <a:off x="10318" y="5038"/>
                    <a:ext cx="1874" cy="578"/>
                    <a:chOff x="10318" y="5038"/>
                    <a:chExt cx="1874" cy="578"/>
                  </a:xfrm>
                </p:grpSpPr>
                <p:sp>
                  <p:nvSpPr>
                    <p:cNvPr id="11" name="矩形 10"/>
                    <p:cNvSpPr/>
                    <p:nvPr/>
                  </p:nvSpPr>
                  <p:spPr>
                    <a:xfrm>
                      <a:off x="10318" y="5044"/>
                      <a:ext cx="264" cy="57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endParaRPr lang="zh-CN" altLang="en-US"/>
                    </a:p>
                  </p:txBody>
                </p:sp>
                <p:sp>
                  <p:nvSpPr>
                    <p:cNvPr id="12" name="矩形 11"/>
                    <p:cNvSpPr/>
                    <p:nvPr/>
                  </p:nvSpPr>
                  <p:spPr>
                    <a:xfrm>
                      <a:off x="10582" y="5038"/>
                      <a:ext cx="1610" cy="5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sym typeface="+mn-ea"/>
                        </a:rPr>
                        <a:t>Key</a:t>
                      </a:r>
                      <a:r>
                        <a:rPr lang="zh-CN" altLang="en-US" sz="800">
                          <a:sym typeface="+mn-ea"/>
                        </a:rPr>
                        <a:t>：</a:t>
                      </a:r>
                      <a:r>
                        <a:rPr lang="en-US" altLang="zh-CN" sz="800">
                          <a:sym typeface="+mn-ea"/>
                        </a:rPr>
                        <a:t>80 00 00 02</a:t>
                      </a:r>
                      <a:endParaRPr lang="en-US" altLang="zh-CN" sz="800"/>
                    </a:p>
                    <a:p>
                      <a:pPr algn="l"/>
                      <a:r>
                        <a:rPr lang="en-US" altLang="zh-CN" sz="800">
                          <a:sym typeface="+mn-ea"/>
                        </a:rPr>
                        <a:t>Pointer</a:t>
                      </a:r>
                      <a:r>
                        <a:rPr lang="zh-CN" altLang="en-US" sz="800">
                          <a:sym typeface="+mn-ea"/>
                        </a:rPr>
                        <a:t>：</a:t>
                      </a:r>
                      <a:r>
                        <a:rPr lang="en-US" altLang="zh-CN" sz="800">
                          <a:sym typeface="+mn-ea"/>
                        </a:rPr>
                        <a:t>00 05</a:t>
                      </a:r>
                      <a:endParaRPr lang="en-US" altLang="zh-CN" sz="800">
                        <a:sym typeface="+mn-ea"/>
                      </a:endParaRPr>
                    </a:p>
                  </p:txBody>
                </p:sp>
              </p:grpSp>
              <p:sp>
                <p:nvSpPr>
                  <p:cNvPr id="15" name="矩形 14"/>
                  <p:cNvSpPr/>
                  <p:nvPr/>
                </p:nvSpPr>
                <p:spPr>
                  <a:xfrm>
                    <a:off x="12192" y="5038"/>
                    <a:ext cx="264" cy="5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nvSpPr>
                <p:spPr>
                  <a:xfrm>
                    <a:off x="12456" y="5038"/>
                    <a:ext cx="1610" cy="5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800">
                        <a:sym typeface="+mn-ea"/>
                      </a:rPr>
                      <a:t>Key</a:t>
                    </a:r>
                    <a:r>
                      <a:rPr lang="zh-CN" altLang="en-US" sz="800">
                        <a:sym typeface="+mn-ea"/>
                      </a:rPr>
                      <a:t>：</a:t>
                    </a:r>
                    <a:r>
                      <a:rPr lang="en-US" altLang="zh-CN" sz="800">
                        <a:sym typeface="+mn-ea"/>
                      </a:rPr>
                      <a:t>80 00 00 04</a:t>
                    </a:r>
                    <a:endParaRPr lang="en-US" altLang="zh-CN" sz="800"/>
                  </a:p>
                  <a:p>
                    <a:pPr algn="l"/>
                    <a:r>
                      <a:rPr lang="en-US" altLang="zh-CN" sz="800">
                        <a:sym typeface="+mn-ea"/>
                      </a:rPr>
                      <a:t>Pointer</a:t>
                    </a:r>
                    <a:r>
                      <a:rPr lang="zh-CN" altLang="en-US" sz="800">
                        <a:sym typeface="+mn-ea"/>
                      </a:rPr>
                      <a:t>：</a:t>
                    </a:r>
                    <a:r>
                      <a:rPr lang="en-US" altLang="zh-CN" sz="800">
                        <a:sym typeface="+mn-ea"/>
                      </a:rPr>
                      <a:t>00 06</a:t>
                    </a:r>
                    <a:endParaRPr lang="en-US" altLang="zh-CN" sz="800">
                      <a:sym typeface="+mn-ea"/>
                    </a:endParaRPr>
                  </a:p>
                </p:txBody>
              </p:sp>
              <p:sp>
                <p:nvSpPr>
                  <p:cNvPr id="17" name="矩形 16"/>
                  <p:cNvSpPr/>
                  <p:nvPr/>
                </p:nvSpPr>
                <p:spPr>
                  <a:xfrm>
                    <a:off x="14065" y="5038"/>
                    <a:ext cx="1610" cy="5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8" name="文本框 17"/>
                  <p:cNvSpPr txBox="1"/>
                  <p:nvPr/>
                </p:nvSpPr>
                <p:spPr>
                  <a:xfrm>
                    <a:off x="7863" y="4682"/>
                    <a:ext cx="2458" cy="207"/>
                  </a:xfrm>
                  <a:prstGeom prst="rect">
                    <a:avLst/>
                  </a:prstGeom>
                  <a:noFill/>
                </p:spPr>
                <p:txBody>
                  <a:bodyPr wrap="square" rtlCol="0">
                    <a:spAutoFit/>
                  </a:bodyPr>
                  <a:p>
                    <a:r>
                      <a:rPr lang="en-US" altLang="zh-CN" sz="900"/>
                      <a:t>Page Offset</a:t>
                    </a:r>
                    <a:r>
                      <a:rPr lang="zh-CN" altLang="en-US" sz="900"/>
                      <a:t>：</a:t>
                    </a:r>
                    <a:r>
                      <a:rPr lang="en-US" altLang="zh-CN" sz="900"/>
                      <a:t>00 03 </a:t>
                    </a:r>
                    <a:r>
                      <a:rPr lang="zh-CN" altLang="en-US" sz="900"/>
                      <a:t>根结点</a:t>
                    </a:r>
                    <a:endParaRPr lang="zh-CN" altLang="en-US" sz="900"/>
                  </a:p>
                </p:txBody>
              </p:sp>
            </p:grpSp>
            <p:grpSp>
              <p:nvGrpSpPr>
                <p:cNvPr id="24" name="组合 23"/>
                <p:cNvGrpSpPr/>
                <p:nvPr/>
              </p:nvGrpSpPr>
              <p:grpSpPr>
                <a:xfrm>
                  <a:off x="7863" y="6631"/>
                  <a:ext cx="3071" cy="1253"/>
                  <a:chOff x="7863" y="6631"/>
                  <a:chExt cx="3071" cy="1253"/>
                </a:xfrm>
              </p:grpSpPr>
              <p:sp>
                <p:nvSpPr>
                  <p:cNvPr id="19" name="矩形 18"/>
                  <p:cNvSpPr/>
                  <p:nvPr/>
                </p:nvSpPr>
                <p:spPr>
                  <a:xfrm>
                    <a:off x="7863" y="6631"/>
                    <a:ext cx="3071" cy="125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文本框 19"/>
                  <p:cNvSpPr txBox="1"/>
                  <p:nvPr/>
                </p:nvSpPr>
                <p:spPr>
                  <a:xfrm>
                    <a:off x="8063" y="6740"/>
                    <a:ext cx="1868" cy="260"/>
                  </a:xfrm>
                  <a:prstGeom prst="rect">
                    <a:avLst/>
                  </a:prstGeom>
                  <a:noFill/>
                </p:spPr>
                <p:txBody>
                  <a:bodyPr wrap="square" rtlCol="0">
                    <a:spAutoFit/>
                  </a:bodyPr>
                  <a:p>
                    <a:r>
                      <a:rPr lang="en-US" altLang="zh-CN" sz="900"/>
                      <a:t>Page Offset</a:t>
                    </a:r>
                    <a:r>
                      <a:rPr lang="zh-CN" altLang="en-US" sz="900"/>
                      <a:t>：</a:t>
                    </a:r>
                    <a:r>
                      <a:rPr lang="en-US" altLang="zh-CN" sz="900"/>
                      <a:t>00 04</a:t>
                    </a:r>
                    <a:endParaRPr lang="zh-CN" altLang="en-US" sz="900"/>
                  </a:p>
                </p:txBody>
              </p:sp>
              <p:sp>
                <p:nvSpPr>
                  <p:cNvPr id="21" name="矩形 20"/>
                  <p:cNvSpPr/>
                  <p:nvPr/>
                </p:nvSpPr>
                <p:spPr>
                  <a:xfrm>
                    <a:off x="8065" y="7102"/>
                    <a:ext cx="2517" cy="6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1</a:t>
                    </a:r>
                    <a:r>
                      <a:rPr lang="zh-CN" altLang="en-US" sz="1000"/>
                      <a:t>，</a:t>
                    </a:r>
                    <a:r>
                      <a:rPr lang="en-US" altLang="zh-CN" sz="1000"/>
                      <a:t>repeat</a:t>
                    </a:r>
                    <a:r>
                      <a:rPr lang="zh-CN" altLang="en-US" sz="1000"/>
                      <a:t>（</a:t>
                    </a:r>
                    <a:r>
                      <a:rPr lang="en-US" altLang="zh-CN" sz="1000"/>
                      <a:t>'a'</a:t>
                    </a:r>
                    <a:r>
                      <a:rPr lang="zh-CN" altLang="en-US" sz="1000"/>
                      <a:t>，</a:t>
                    </a:r>
                    <a:r>
                      <a:rPr lang="en-US" altLang="zh-CN" sz="1000"/>
                      <a:t>7000</a:t>
                    </a:r>
                    <a:r>
                      <a:rPr lang="zh-CN" altLang="en-US" sz="1000"/>
                      <a:t>）</a:t>
                    </a:r>
                    <a:endParaRPr lang="zh-CN" altLang="en-US" sz="1000"/>
                  </a:p>
                </p:txBody>
              </p:sp>
            </p:grpSp>
            <p:grpSp>
              <p:nvGrpSpPr>
                <p:cNvPr id="26" name="组合 25"/>
                <p:cNvGrpSpPr/>
                <p:nvPr/>
              </p:nvGrpSpPr>
              <p:grpSpPr>
                <a:xfrm>
                  <a:off x="11407" y="6631"/>
                  <a:ext cx="3071" cy="1253"/>
                  <a:chOff x="7863" y="6631"/>
                  <a:chExt cx="3071" cy="1253"/>
                </a:xfrm>
              </p:grpSpPr>
              <p:sp>
                <p:nvSpPr>
                  <p:cNvPr id="27" name="矩形 26"/>
                  <p:cNvSpPr/>
                  <p:nvPr/>
                </p:nvSpPr>
                <p:spPr>
                  <a:xfrm>
                    <a:off x="7863" y="6631"/>
                    <a:ext cx="3071" cy="125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8" name="文本框 27"/>
                  <p:cNvSpPr txBox="1"/>
                  <p:nvPr/>
                </p:nvSpPr>
                <p:spPr>
                  <a:xfrm>
                    <a:off x="8063" y="6740"/>
                    <a:ext cx="1868" cy="260"/>
                  </a:xfrm>
                  <a:prstGeom prst="rect">
                    <a:avLst/>
                  </a:prstGeom>
                  <a:noFill/>
                </p:spPr>
                <p:txBody>
                  <a:bodyPr wrap="square" rtlCol="0">
                    <a:spAutoFit/>
                  </a:bodyPr>
                  <a:p>
                    <a:r>
                      <a:rPr lang="en-US" altLang="zh-CN" sz="900"/>
                      <a:t>Page Offset</a:t>
                    </a:r>
                    <a:r>
                      <a:rPr lang="zh-CN" altLang="en-US" sz="900"/>
                      <a:t>：</a:t>
                    </a:r>
                    <a:r>
                      <a:rPr lang="en-US" altLang="zh-CN" sz="900"/>
                      <a:t>00 05</a:t>
                    </a:r>
                    <a:endParaRPr lang="zh-CN" altLang="en-US" sz="900"/>
                  </a:p>
                </p:txBody>
              </p:sp>
              <p:sp>
                <p:nvSpPr>
                  <p:cNvPr id="29" name="矩形 28"/>
                  <p:cNvSpPr/>
                  <p:nvPr/>
                </p:nvSpPr>
                <p:spPr>
                  <a:xfrm>
                    <a:off x="8065" y="7102"/>
                    <a:ext cx="2517" cy="6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2</a:t>
                    </a:r>
                    <a:r>
                      <a:rPr lang="zh-CN" altLang="en-US" sz="1000"/>
                      <a:t>，</a:t>
                    </a:r>
                    <a:r>
                      <a:rPr lang="en-US" altLang="zh-CN" sz="1000"/>
                      <a:t>repeat</a:t>
                    </a:r>
                    <a:r>
                      <a:rPr lang="zh-CN" altLang="en-US" sz="1000"/>
                      <a:t>（</a:t>
                    </a:r>
                    <a:r>
                      <a:rPr lang="en-US" altLang="zh-CN" sz="1000"/>
                      <a:t>'a'</a:t>
                    </a:r>
                    <a:r>
                      <a:rPr lang="zh-CN" altLang="en-US" sz="1000"/>
                      <a:t>，</a:t>
                    </a:r>
                    <a:r>
                      <a:rPr lang="en-US" altLang="zh-CN" sz="1000"/>
                      <a:t>7000</a:t>
                    </a:r>
                    <a:r>
                      <a:rPr lang="zh-CN" altLang="en-US" sz="1000"/>
                      <a:t>）</a:t>
                    </a:r>
                    <a:endParaRPr lang="zh-CN" altLang="en-US" sz="1000"/>
                  </a:p>
                  <a:p>
                    <a:pPr algn="l"/>
                    <a:r>
                      <a:rPr lang="en-US" altLang="zh-CN" sz="1000">
                        <a:sym typeface="+mn-ea"/>
                      </a:rPr>
                      <a:t>3</a:t>
                    </a:r>
                    <a:r>
                      <a:rPr lang="zh-CN" altLang="en-US" sz="1000">
                        <a:sym typeface="+mn-ea"/>
                      </a:rPr>
                      <a:t>，</a:t>
                    </a:r>
                    <a:r>
                      <a:rPr lang="en-US" altLang="zh-CN" sz="1000">
                        <a:sym typeface="+mn-ea"/>
                      </a:rPr>
                      <a:t>repeat</a:t>
                    </a:r>
                    <a:r>
                      <a:rPr lang="zh-CN" altLang="en-US" sz="1000">
                        <a:sym typeface="+mn-ea"/>
                      </a:rPr>
                      <a:t>（</a:t>
                    </a:r>
                    <a:r>
                      <a:rPr lang="en-US" altLang="zh-CN" sz="1000">
                        <a:sym typeface="+mn-ea"/>
                      </a:rPr>
                      <a:t>'a'</a:t>
                    </a:r>
                    <a:r>
                      <a:rPr lang="zh-CN" altLang="en-US" sz="1000">
                        <a:sym typeface="+mn-ea"/>
                      </a:rPr>
                      <a:t>，</a:t>
                    </a:r>
                    <a:r>
                      <a:rPr lang="en-US" altLang="zh-CN" sz="1000">
                        <a:sym typeface="+mn-ea"/>
                      </a:rPr>
                      <a:t>7000</a:t>
                    </a:r>
                    <a:r>
                      <a:rPr lang="zh-CN" altLang="en-US" sz="1000">
                        <a:sym typeface="+mn-ea"/>
                      </a:rPr>
                      <a:t>）</a:t>
                    </a:r>
                    <a:endParaRPr lang="zh-CN" altLang="en-US" sz="1000"/>
                  </a:p>
                </p:txBody>
              </p:sp>
            </p:grpSp>
            <p:grpSp>
              <p:nvGrpSpPr>
                <p:cNvPr id="30" name="组合 29"/>
                <p:cNvGrpSpPr/>
                <p:nvPr/>
              </p:nvGrpSpPr>
              <p:grpSpPr>
                <a:xfrm>
                  <a:off x="15074" y="6631"/>
                  <a:ext cx="3071" cy="1253"/>
                  <a:chOff x="7863" y="6631"/>
                  <a:chExt cx="3071" cy="1253"/>
                </a:xfrm>
              </p:grpSpPr>
              <p:sp>
                <p:nvSpPr>
                  <p:cNvPr id="31" name="矩形 30"/>
                  <p:cNvSpPr/>
                  <p:nvPr/>
                </p:nvSpPr>
                <p:spPr>
                  <a:xfrm>
                    <a:off x="7863" y="6631"/>
                    <a:ext cx="3071" cy="125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2" name="文本框 31"/>
                  <p:cNvSpPr txBox="1"/>
                  <p:nvPr/>
                </p:nvSpPr>
                <p:spPr>
                  <a:xfrm>
                    <a:off x="8063" y="6740"/>
                    <a:ext cx="1868" cy="260"/>
                  </a:xfrm>
                  <a:prstGeom prst="rect">
                    <a:avLst/>
                  </a:prstGeom>
                  <a:noFill/>
                </p:spPr>
                <p:txBody>
                  <a:bodyPr wrap="square" rtlCol="0">
                    <a:spAutoFit/>
                  </a:bodyPr>
                  <a:p>
                    <a:r>
                      <a:rPr lang="en-US" altLang="zh-CN" sz="900"/>
                      <a:t>Page Offset</a:t>
                    </a:r>
                    <a:r>
                      <a:rPr lang="zh-CN" altLang="en-US" sz="900"/>
                      <a:t>：</a:t>
                    </a:r>
                    <a:r>
                      <a:rPr lang="en-US" altLang="zh-CN" sz="900"/>
                      <a:t>00 06</a:t>
                    </a:r>
                    <a:endParaRPr lang="zh-CN" altLang="en-US" sz="900"/>
                  </a:p>
                </p:txBody>
              </p:sp>
              <p:sp>
                <p:nvSpPr>
                  <p:cNvPr id="33" name="矩形 32"/>
                  <p:cNvSpPr/>
                  <p:nvPr/>
                </p:nvSpPr>
                <p:spPr>
                  <a:xfrm>
                    <a:off x="8065" y="7102"/>
                    <a:ext cx="2517" cy="65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l"/>
                    <a:r>
                      <a:rPr lang="en-US" altLang="zh-CN" sz="1000"/>
                      <a:t>4</a:t>
                    </a:r>
                    <a:r>
                      <a:rPr lang="zh-CN" altLang="en-US" sz="1000"/>
                      <a:t>，</a:t>
                    </a:r>
                    <a:r>
                      <a:rPr lang="en-US" altLang="zh-CN" sz="1000"/>
                      <a:t>repeat</a:t>
                    </a:r>
                    <a:r>
                      <a:rPr lang="zh-CN" altLang="en-US" sz="1000"/>
                      <a:t>（</a:t>
                    </a:r>
                    <a:r>
                      <a:rPr lang="en-US" altLang="zh-CN" sz="1000"/>
                      <a:t>'a'</a:t>
                    </a:r>
                    <a:r>
                      <a:rPr lang="zh-CN" altLang="en-US" sz="1000"/>
                      <a:t>，</a:t>
                    </a:r>
                    <a:r>
                      <a:rPr lang="en-US" altLang="zh-CN" sz="1000"/>
                      <a:t>7000</a:t>
                    </a:r>
                    <a:r>
                      <a:rPr lang="zh-CN" altLang="en-US" sz="1000"/>
                      <a:t>）</a:t>
                    </a:r>
                    <a:endParaRPr lang="zh-CN" altLang="en-US" sz="1000"/>
                  </a:p>
                </p:txBody>
              </p:sp>
            </p:grpSp>
            <p:cxnSp>
              <p:nvCxnSpPr>
                <p:cNvPr id="34" name="直接箭头连接符 33"/>
                <p:cNvCxnSpPr>
                  <a:endCxn id="19" idx="0"/>
                </p:cNvCxnSpPr>
                <p:nvPr/>
              </p:nvCxnSpPr>
              <p:spPr>
                <a:xfrm flipH="1">
                  <a:off x="9399" y="6098"/>
                  <a:ext cx="1382" cy="5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15116" y="6113"/>
                  <a:ext cx="1347" cy="5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a:endCxn id="19" idx="2"/>
              </p:cNvCxnSpPr>
              <p:nvPr/>
            </p:nvCxnSpPr>
            <p:spPr>
              <a:xfrm flipH="1" flipV="1">
                <a:off x="4622" y="9808"/>
                <a:ext cx="7" cy="42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5" name="直接箭头连接符 44"/>
              <p:cNvCxnSpPr/>
              <p:nvPr/>
            </p:nvCxnSpPr>
            <p:spPr>
              <a:xfrm flipH="1" flipV="1">
                <a:off x="13448" y="9808"/>
                <a:ext cx="7" cy="42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4629" y="10230"/>
                <a:ext cx="88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50" name="文本框 49"/>
          <p:cNvSpPr txBox="1"/>
          <p:nvPr/>
        </p:nvSpPr>
        <p:spPr>
          <a:xfrm>
            <a:off x="551815" y="1472565"/>
            <a:ext cx="640080" cy="368300"/>
          </a:xfrm>
          <a:prstGeom prst="rect">
            <a:avLst/>
          </a:prstGeom>
          <a:noFill/>
        </p:spPr>
        <p:txBody>
          <a:bodyPr wrap="square" rtlCol="0">
            <a:spAutoFit/>
          </a:bodyPr>
          <a:p>
            <a:r>
              <a:rPr lang="zh-CN" altLang="en-US"/>
              <a:t>概念</a:t>
            </a:r>
            <a:endParaRPr lang="zh-CN" altLang="en-US"/>
          </a:p>
        </p:txBody>
      </p:sp>
      <p:sp>
        <p:nvSpPr>
          <p:cNvPr id="51" name="文本框 50"/>
          <p:cNvSpPr txBox="1"/>
          <p:nvPr/>
        </p:nvSpPr>
        <p:spPr>
          <a:xfrm>
            <a:off x="474980" y="2282825"/>
            <a:ext cx="1097280" cy="368300"/>
          </a:xfrm>
          <a:prstGeom prst="rect">
            <a:avLst/>
          </a:prstGeom>
          <a:noFill/>
        </p:spPr>
        <p:txBody>
          <a:bodyPr wrap="none" rtlCol="0">
            <a:spAutoFit/>
          </a:bodyPr>
          <a:p>
            <a:r>
              <a:rPr lang="zh-CN" altLang="en-US"/>
              <a:t>索引构造</a:t>
            </a:r>
            <a:endParaRPr lang="zh-CN" altLang="en-US"/>
          </a:p>
        </p:txBody>
      </p:sp>
      <p:sp>
        <p:nvSpPr>
          <p:cNvPr id="52" name="文本框 51"/>
          <p:cNvSpPr txBox="1"/>
          <p:nvPr/>
        </p:nvSpPr>
        <p:spPr>
          <a:xfrm>
            <a:off x="386080" y="5782945"/>
            <a:ext cx="5618480" cy="368300"/>
          </a:xfrm>
          <a:prstGeom prst="rect">
            <a:avLst/>
          </a:prstGeom>
          <a:noFill/>
        </p:spPr>
        <p:txBody>
          <a:bodyPr wrap="none" rtlCol="0">
            <a:spAutoFit/>
          </a:bodyPr>
          <a:p>
            <a:r>
              <a:rPr lang="zh-CN" altLang="en-US"/>
              <a:t>优点          对于主键排序查找和范围查找速度非常快。</a:t>
            </a:r>
            <a:endParaRPr lang="zh-CN" altLang="en-US"/>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605280" cy="521970"/>
          </a:xfrm>
          <a:prstGeom prst="rect">
            <a:avLst/>
          </a:prstGeom>
          <a:noFill/>
        </p:spPr>
        <p:txBody>
          <a:bodyPr wrap="none" rtlCol="0">
            <a:spAutoFit/>
          </a:bodyPr>
          <a:p>
            <a:r>
              <a:rPr lang="zh-CN" sz="2800"/>
              <a:t>辅助索引</a:t>
            </a:r>
            <a:endParaRPr lang="zh-CN" sz="2800"/>
          </a:p>
        </p:txBody>
      </p:sp>
      <p:sp>
        <p:nvSpPr>
          <p:cNvPr id="5" name="文本框 4"/>
          <p:cNvSpPr txBox="1"/>
          <p:nvPr/>
        </p:nvSpPr>
        <p:spPr>
          <a:xfrm>
            <a:off x="1572260" y="1334135"/>
            <a:ext cx="9098280" cy="645160"/>
          </a:xfrm>
          <a:prstGeom prst="rect">
            <a:avLst/>
          </a:prstGeom>
          <a:noFill/>
        </p:spPr>
        <p:txBody>
          <a:bodyPr wrap="none" rtlCol="0">
            <a:spAutoFit/>
          </a:bodyPr>
          <a:p>
            <a:r>
              <a:rPr lang="zh-CN"/>
              <a:t>对于辅助索引，叶子结点并不包含行记录的全部数据。叶子结点除了包含键值外，还包含</a:t>
            </a:r>
            <a:endParaRPr lang="zh-CN"/>
          </a:p>
          <a:p>
            <a:r>
              <a:rPr lang="zh-CN"/>
              <a:t>一个书签，该书签是相应行数据的聚集索引键。</a:t>
            </a:r>
            <a:endParaRPr lang="zh-CN"/>
          </a:p>
        </p:txBody>
      </p:sp>
      <p:sp>
        <p:nvSpPr>
          <p:cNvPr id="50" name="文本框 49"/>
          <p:cNvSpPr txBox="1"/>
          <p:nvPr/>
        </p:nvSpPr>
        <p:spPr>
          <a:xfrm>
            <a:off x="551815" y="1472565"/>
            <a:ext cx="640080" cy="368300"/>
          </a:xfrm>
          <a:prstGeom prst="rect">
            <a:avLst/>
          </a:prstGeom>
          <a:noFill/>
        </p:spPr>
        <p:txBody>
          <a:bodyPr wrap="square" rtlCol="0">
            <a:spAutoFit/>
          </a:bodyPr>
          <a:p>
            <a:r>
              <a:rPr lang="zh-CN" altLang="en-US"/>
              <a:t>概念</a:t>
            </a:r>
            <a:endParaRPr lang="zh-CN" altLang="en-US"/>
          </a:p>
        </p:txBody>
      </p:sp>
      <p:sp>
        <p:nvSpPr>
          <p:cNvPr id="51" name="文本框 50"/>
          <p:cNvSpPr txBox="1"/>
          <p:nvPr/>
        </p:nvSpPr>
        <p:spPr>
          <a:xfrm>
            <a:off x="474980" y="2282825"/>
            <a:ext cx="1097280" cy="368300"/>
          </a:xfrm>
          <a:prstGeom prst="rect">
            <a:avLst/>
          </a:prstGeom>
          <a:noFill/>
        </p:spPr>
        <p:txBody>
          <a:bodyPr wrap="none" rtlCol="0">
            <a:spAutoFit/>
          </a:bodyPr>
          <a:p>
            <a:r>
              <a:rPr lang="zh-CN" altLang="en-US"/>
              <a:t>索引构造</a:t>
            </a:r>
            <a:endParaRPr lang="zh-CN" altLang="en-US"/>
          </a:p>
        </p:txBody>
      </p:sp>
      <p:sp>
        <p:nvSpPr>
          <p:cNvPr id="52" name="文本框 51"/>
          <p:cNvSpPr txBox="1"/>
          <p:nvPr/>
        </p:nvSpPr>
        <p:spPr>
          <a:xfrm>
            <a:off x="386080" y="5782945"/>
            <a:ext cx="4411980" cy="368300"/>
          </a:xfrm>
          <a:prstGeom prst="rect">
            <a:avLst/>
          </a:prstGeom>
          <a:noFill/>
        </p:spPr>
        <p:txBody>
          <a:bodyPr wrap="none" rtlCol="0">
            <a:spAutoFit/>
          </a:bodyPr>
          <a:p>
            <a:r>
              <a:rPr lang="zh-CN" altLang="en-US"/>
              <a:t>特点         每张表上可以有多个辅助索引。</a:t>
            </a:r>
            <a:endParaRPr lang="zh-CN" altLang="en-US"/>
          </a:p>
        </p:txBody>
      </p:sp>
      <p:grpSp>
        <p:nvGrpSpPr>
          <p:cNvPr id="66" name="组合 65"/>
          <p:cNvGrpSpPr/>
          <p:nvPr/>
        </p:nvGrpSpPr>
        <p:grpSpPr>
          <a:xfrm>
            <a:off x="2609215" y="2082800"/>
            <a:ext cx="1760220" cy="1666875"/>
            <a:chOff x="4109" y="3280"/>
            <a:chExt cx="2772" cy="2625"/>
          </a:xfrm>
        </p:grpSpPr>
        <p:sp>
          <p:nvSpPr>
            <p:cNvPr id="6" name="等腰三角形 5"/>
            <p:cNvSpPr/>
            <p:nvPr/>
          </p:nvSpPr>
          <p:spPr>
            <a:xfrm>
              <a:off x="4109" y="3280"/>
              <a:ext cx="2772" cy="177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4" name="矩形 13"/>
            <p:cNvSpPr/>
            <p:nvPr/>
          </p:nvSpPr>
          <p:spPr>
            <a:xfrm>
              <a:off x="5232" y="372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矩形 22"/>
            <p:cNvSpPr/>
            <p:nvPr/>
          </p:nvSpPr>
          <p:spPr>
            <a:xfrm>
              <a:off x="4768" y="4408"/>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1" name="矩形 40"/>
            <p:cNvSpPr/>
            <p:nvPr/>
          </p:nvSpPr>
          <p:spPr>
            <a:xfrm>
              <a:off x="5635" y="4408"/>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8" name="矩形 47"/>
            <p:cNvSpPr/>
            <p:nvPr/>
          </p:nvSpPr>
          <p:spPr>
            <a:xfrm>
              <a:off x="4109" y="5055"/>
              <a:ext cx="2772" cy="8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57" name="组合 56"/>
            <p:cNvGrpSpPr/>
            <p:nvPr/>
          </p:nvGrpSpPr>
          <p:grpSpPr>
            <a:xfrm>
              <a:off x="4411" y="5256"/>
              <a:ext cx="526" cy="448"/>
              <a:chOff x="4411" y="5256"/>
              <a:chExt cx="526" cy="448"/>
            </a:xfrm>
          </p:grpSpPr>
          <p:sp>
            <p:nvSpPr>
              <p:cNvPr id="53" name="矩形 52"/>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55" name="直接连接符 54"/>
              <p:cNvCxnSpPr>
                <a:stCxn id="53" idx="1"/>
                <a:endCxn id="53"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5231" y="5255"/>
              <a:ext cx="526" cy="448"/>
              <a:chOff x="4411" y="5256"/>
              <a:chExt cx="526" cy="448"/>
            </a:xfrm>
          </p:grpSpPr>
          <p:sp>
            <p:nvSpPr>
              <p:cNvPr id="59" name="矩形 58"/>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0" name="直接连接符 59"/>
              <p:cNvCxnSpPr>
                <a:stCxn id="59" idx="1"/>
                <a:endCxn id="59"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6162" y="5255"/>
              <a:ext cx="526" cy="448"/>
              <a:chOff x="4411" y="5256"/>
              <a:chExt cx="526" cy="448"/>
            </a:xfrm>
          </p:grpSpPr>
          <p:sp>
            <p:nvSpPr>
              <p:cNvPr id="62" name="矩形 61"/>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63" name="直接连接符 62"/>
              <p:cNvCxnSpPr>
                <a:stCxn id="62" idx="1"/>
                <a:endCxn id="62"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直接箭头连接符 63"/>
            <p:cNvCxnSpPr>
              <a:stCxn id="14" idx="1"/>
              <a:endCxn id="23" idx="0"/>
            </p:cNvCxnSpPr>
            <p:nvPr/>
          </p:nvCxnSpPr>
          <p:spPr>
            <a:xfrm flipH="1">
              <a:off x="5032" y="3951"/>
              <a:ext cx="200" cy="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14" idx="3"/>
              <a:endCxn id="41" idx="0"/>
            </p:cNvCxnSpPr>
            <p:nvPr/>
          </p:nvCxnSpPr>
          <p:spPr>
            <a:xfrm>
              <a:off x="5759" y="3951"/>
              <a:ext cx="140" cy="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7426325" y="2026920"/>
            <a:ext cx="1760220" cy="1666875"/>
            <a:chOff x="4109" y="3280"/>
            <a:chExt cx="2772" cy="2625"/>
          </a:xfrm>
        </p:grpSpPr>
        <p:sp>
          <p:nvSpPr>
            <p:cNvPr id="86" name="等腰三角形 85"/>
            <p:cNvSpPr/>
            <p:nvPr/>
          </p:nvSpPr>
          <p:spPr>
            <a:xfrm>
              <a:off x="4109" y="3280"/>
              <a:ext cx="2772" cy="177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7" name="矩形 86"/>
            <p:cNvSpPr/>
            <p:nvPr/>
          </p:nvSpPr>
          <p:spPr>
            <a:xfrm>
              <a:off x="5232" y="372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8" name="矩形 87"/>
            <p:cNvSpPr/>
            <p:nvPr/>
          </p:nvSpPr>
          <p:spPr>
            <a:xfrm>
              <a:off x="4768" y="4408"/>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9" name="矩形 88"/>
            <p:cNvSpPr/>
            <p:nvPr/>
          </p:nvSpPr>
          <p:spPr>
            <a:xfrm>
              <a:off x="5635" y="4408"/>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0" name="矩形 89"/>
            <p:cNvSpPr/>
            <p:nvPr/>
          </p:nvSpPr>
          <p:spPr>
            <a:xfrm>
              <a:off x="4109" y="5055"/>
              <a:ext cx="2772" cy="8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91" name="组合 90"/>
            <p:cNvGrpSpPr/>
            <p:nvPr/>
          </p:nvGrpSpPr>
          <p:grpSpPr>
            <a:xfrm>
              <a:off x="4411" y="5256"/>
              <a:ext cx="526" cy="448"/>
              <a:chOff x="4411" y="5256"/>
              <a:chExt cx="526" cy="448"/>
            </a:xfrm>
          </p:grpSpPr>
          <p:sp>
            <p:nvSpPr>
              <p:cNvPr id="92" name="矩形 91"/>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93" name="直接连接符 92"/>
              <p:cNvCxnSpPr>
                <a:stCxn id="92" idx="1"/>
                <a:endCxn id="92"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5231" y="5255"/>
              <a:ext cx="526" cy="448"/>
              <a:chOff x="4411" y="5256"/>
              <a:chExt cx="526" cy="448"/>
            </a:xfrm>
          </p:grpSpPr>
          <p:sp>
            <p:nvSpPr>
              <p:cNvPr id="95" name="矩形 94"/>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96" name="直接连接符 95"/>
              <p:cNvCxnSpPr>
                <a:stCxn id="95" idx="1"/>
                <a:endCxn id="95"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6162" y="5255"/>
              <a:ext cx="526" cy="448"/>
              <a:chOff x="4411" y="5256"/>
              <a:chExt cx="526" cy="448"/>
            </a:xfrm>
          </p:grpSpPr>
          <p:sp>
            <p:nvSpPr>
              <p:cNvPr id="98" name="矩形 97"/>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99" name="直接连接符 98"/>
              <p:cNvCxnSpPr>
                <a:stCxn id="98" idx="1"/>
                <a:endCxn id="98"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0" name="直接箭头连接符 99"/>
            <p:cNvCxnSpPr>
              <a:stCxn id="87" idx="1"/>
              <a:endCxn id="88" idx="0"/>
            </p:cNvCxnSpPr>
            <p:nvPr/>
          </p:nvCxnSpPr>
          <p:spPr>
            <a:xfrm flipH="1">
              <a:off x="5032" y="3951"/>
              <a:ext cx="200" cy="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87" idx="3"/>
              <a:endCxn id="89" idx="0"/>
            </p:cNvCxnSpPr>
            <p:nvPr/>
          </p:nvCxnSpPr>
          <p:spPr>
            <a:xfrm>
              <a:off x="5759" y="3951"/>
              <a:ext cx="140" cy="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2" name="组合 101"/>
          <p:cNvGrpSpPr/>
          <p:nvPr/>
        </p:nvGrpSpPr>
        <p:grpSpPr>
          <a:xfrm>
            <a:off x="2548255" y="3160395"/>
            <a:ext cx="6586855" cy="2394585"/>
            <a:chOff x="4109" y="3280"/>
            <a:chExt cx="2772" cy="2625"/>
          </a:xfrm>
        </p:grpSpPr>
        <p:sp>
          <p:nvSpPr>
            <p:cNvPr id="103" name="等腰三角形 102"/>
            <p:cNvSpPr/>
            <p:nvPr/>
          </p:nvSpPr>
          <p:spPr>
            <a:xfrm>
              <a:off x="4109" y="3280"/>
              <a:ext cx="2772" cy="1775"/>
            </a:xfrm>
            <a:prstGeom prst="triangl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4" name="矩形 103"/>
            <p:cNvSpPr/>
            <p:nvPr/>
          </p:nvSpPr>
          <p:spPr>
            <a:xfrm>
              <a:off x="5232" y="372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5" name="矩形 104"/>
            <p:cNvSpPr/>
            <p:nvPr/>
          </p:nvSpPr>
          <p:spPr>
            <a:xfrm>
              <a:off x="4768" y="4408"/>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6" name="矩形 105"/>
            <p:cNvSpPr/>
            <p:nvPr/>
          </p:nvSpPr>
          <p:spPr>
            <a:xfrm>
              <a:off x="5635" y="4408"/>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7" name="矩形 106"/>
            <p:cNvSpPr/>
            <p:nvPr/>
          </p:nvSpPr>
          <p:spPr>
            <a:xfrm>
              <a:off x="4109" y="5055"/>
              <a:ext cx="2772" cy="8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108" name="组合 107"/>
            <p:cNvGrpSpPr/>
            <p:nvPr/>
          </p:nvGrpSpPr>
          <p:grpSpPr>
            <a:xfrm>
              <a:off x="4411" y="5256"/>
              <a:ext cx="526" cy="448"/>
              <a:chOff x="4411" y="5256"/>
              <a:chExt cx="526" cy="448"/>
            </a:xfrm>
          </p:grpSpPr>
          <p:sp>
            <p:nvSpPr>
              <p:cNvPr id="109" name="矩形 108"/>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0" name="直接连接符 109"/>
              <p:cNvCxnSpPr>
                <a:stCxn id="109" idx="1"/>
                <a:endCxn id="109"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组合 110"/>
            <p:cNvGrpSpPr/>
            <p:nvPr/>
          </p:nvGrpSpPr>
          <p:grpSpPr>
            <a:xfrm>
              <a:off x="5231" y="5255"/>
              <a:ext cx="526" cy="448"/>
              <a:chOff x="4411" y="5256"/>
              <a:chExt cx="526" cy="448"/>
            </a:xfrm>
          </p:grpSpPr>
          <p:sp>
            <p:nvSpPr>
              <p:cNvPr id="112" name="矩形 111"/>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3" name="直接连接符 112"/>
              <p:cNvCxnSpPr>
                <a:stCxn id="112" idx="1"/>
                <a:endCxn id="112"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组合 113"/>
            <p:cNvGrpSpPr/>
            <p:nvPr/>
          </p:nvGrpSpPr>
          <p:grpSpPr>
            <a:xfrm>
              <a:off x="6162" y="5255"/>
              <a:ext cx="526" cy="448"/>
              <a:chOff x="4411" y="5256"/>
              <a:chExt cx="526" cy="448"/>
            </a:xfrm>
          </p:grpSpPr>
          <p:sp>
            <p:nvSpPr>
              <p:cNvPr id="115" name="矩形 114"/>
              <p:cNvSpPr/>
              <p:nvPr/>
            </p:nvSpPr>
            <p:spPr>
              <a:xfrm>
                <a:off x="4411" y="5256"/>
                <a:ext cx="527" cy="4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116" name="直接连接符 115"/>
              <p:cNvCxnSpPr>
                <a:stCxn id="115" idx="1"/>
                <a:endCxn id="115" idx="3"/>
              </p:cNvCxnSpPr>
              <p:nvPr/>
            </p:nvCxnSpPr>
            <p:spPr>
              <a:xfrm>
                <a:off x="4411" y="5481"/>
                <a:ext cx="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直接箭头连接符 116"/>
            <p:cNvCxnSpPr>
              <a:stCxn id="104" idx="1"/>
              <a:endCxn id="105" idx="0"/>
            </p:cNvCxnSpPr>
            <p:nvPr/>
          </p:nvCxnSpPr>
          <p:spPr>
            <a:xfrm flipH="1">
              <a:off x="5032" y="3951"/>
              <a:ext cx="200" cy="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直接箭头连接符 117"/>
            <p:cNvCxnSpPr>
              <a:stCxn id="104" idx="3"/>
              <a:endCxn id="106" idx="0"/>
            </p:cNvCxnSpPr>
            <p:nvPr/>
          </p:nvCxnSpPr>
          <p:spPr>
            <a:xfrm>
              <a:off x="5759" y="3951"/>
              <a:ext cx="140" cy="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9" name="下箭头 118"/>
          <p:cNvSpPr/>
          <p:nvPr/>
        </p:nvSpPr>
        <p:spPr>
          <a:xfrm>
            <a:off x="3164840" y="3811270"/>
            <a:ext cx="492125" cy="461645"/>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20" name="下箭头 119"/>
          <p:cNvSpPr/>
          <p:nvPr/>
        </p:nvSpPr>
        <p:spPr>
          <a:xfrm>
            <a:off x="8138795" y="3810635"/>
            <a:ext cx="492125" cy="461645"/>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4445"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860550" cy="521970"/>
          </a:xfrm>
          <a:prstGeom prst="rect">
            <a:avLst/>
          </a:prstGeom>
          <a:noFill/>
        </p:spPr>
        <p:txBody>
          <a:bodyPr wrap="none" rtlCol="0">
            <a:spAutoFit/>
          </a:bodyPr>
          <a:p>
            <a:r>
              <a:rPr lang="en-US" altLang="zh-CN" sz="2800"/>
              <a:t>Cardinality</a:t>
            </a:r>
            <a:endParaRPr lang="en-US" altLang="zh-CN" sz="2800"/>
          </a:p>
        </p:txBody>
      </p:sp>
      <p:sp>
        <p:nvSpPr>
          <p:cNvPr id="50" name="文本框 49"/>
          <p:cNvSpPr txBox="1"/>
          <p:nvPr/>
        </p:nvSpPr>
        <p:spPr>
          <a:xfrm>
            <a:off x="728980" y="2219960"/>
            <a:ext cx="9498330" cy="645160"/>
          </a:xfrm>
          <a:prstGeom prst="rect">
            <a:avLst/>
          </a:prstGeom>
          <a:noFill/>
        </p:spPr>
        <p:txBody>
          <a:bodyPr wrap="square" rtlCol="0">
            <a:spAutoFit/>
          </a:bodyPr>
          <a:p>
            <a:r>
              <a:rPr lang="zh-CN" altLang="en-US"/>
              <a:t>概念       </a:t>
            </a:r>
            <a:r>
              <a:rPr lang="zh-CN" altLang="en-US">
                <a:sym typeface="+mn-ea"/>
              </a:rPr>
              <a:t>用来衡量是否适合添加索引，表示索引中不重复数量的记录的预估值。</a:t>
            </a:r>
            <a:r>
              <a:rPr lang="en-US" altLang="zh-CN">
                <a:sym typeface="+mn-ea"/>
              </a:rPr>
              <a:t>		</a:t>
            </a:r>
            <a:r>
              <a:rPr lang="en-US" altLang="zh-CN">
                <a:sym typeface="+mn-ea"/>
              </a:rPr>
              <a:t>Cardinality/n_rows_in_table</a:t>
            </a:r>
            <a:r>
              <a:rPr lang="zh-CN" altLang="en-US">
                <a:sym typeface="+mn-ea"/>
              </a:rPr>
              <a:t>应接近</a:t>
            </a:r>
            <a:r>
              <a:rPr lang="en-US" altLang="zh-CN">
                <a:sym typeface="+mn-ea"/>
              </a:rPr>
              <a:t>1</a:t>
            </a:r>
            <a:endParaRPr lang="en-US" altLang="zh-CN">
              <a:sym typeface="+mn-ea"/>
            </a:endParaRPr>
          </a:p>
        </p:txBody>
      </p:sp>
      <p:sp>
        <p:nvSpPr>
          <p:cNvPr id="7" name="文本框 6"/>
          <p:cNvSpPr txBox="1"/>
          <p:nvPr/>
        </p:nvSpPr>
        <p:spPr>
          <a:xfrm>
            <a:off x="669925" y="3752215"/>
            <a:ext cx="5199380" cy="368300"/>
          </a:xfrm>
          <a:prstGeom prst="rect">
            <a:avLst/>
          </a:prstGeom>
          <a:noFill/>
        </p:spPr>
        <p:txBody>
          <a:bodyPr wrap="none" rtlCol="0">
            <a:spAutoFit/>
          </a:bodyPr>
          <a:p>
            <a:r>
              <a:rPr lang="zh-CN" altLang="en-US">
                <a:solidFill>
                  <a:srgbClr val="FF0000"/>
                </a:solidFill>
              </a:rPr>
              <a:t>思考       有张用户表，性别字段有必要做索引吗？</a:t>
            </a:r>
            <a:endParaRPr lang="zh-CN" altLang="en-US">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6" name="图片 5"/>
          <p:cNvPicPr>
            <a:picLocks noChangeAspect="1"/>
          </p:cNvPicPr>
          <p:nvPr/>
        </p:nvPicPr>
        <p:blipFill>
          <a:blip r:embed="rId3"/>
          <a:stretch>
            <a:fillRect/>
          </a:stretch>
        </p:blipFill>
        <p:spPr>
          <a:xfrm>
            <a:off x="915035" y="1233170"/>
            <a:ext cx="3067050" cy="3752850"/>
          </a:xfrm>
          <a:prstGeom prst="rect">
            <a:avLst/>
          </a:prstGeom>
        </p:spPr>
      </p:pic>
      <p:sp>
        <p:nvSpPr>
          <p:cNvPr id="7" name="文本框 6"/>
          <p:cNvSpPr txBox="1"/>
          <p:nvPr/>
        </p:nvSpPr>
        <p:spPr>
          <a:xfrm>
            <a:off x="4481195" y="1927860"/>
            <a:ext cx="4208780" cy="368300"/>
          </a:xfrm>
          <a:prstGeom prst="rect">
            <a:avLst/>
          </a:prstGeom>
          <a:noFill/>
        </p:spPr>
        <p:txBody>
          <a:bodyPr wrap="none" rtlCol="0">
            <a:spAutoFit/>
          </a:bodyPr>
          <a:p>
            <a:r>
              <a:rPr lang="zh-CN" altLang="en-US"/>
              <a:t>使用</a:t>
            </a:r>
            <a:r>
              <a:rPr lang="en-US" altLang="zh-CN"/>
              <a:t>mysqlfront</a:t>
            </a:r>
            <a:r>
              <a:rPr lang="zh-CN" altLang="en-US"/>
              <a:t>新建表的时候，会出现。</a:t>
            </a:r>
            <a:endParaRPr lang="en-US" altLang="zh-CN"/>
          </a:p>
        </p:txBody>
      </p:sp>
      <p:sp>
        <p:nvSpPr>
          <p:cNvPr id="8" name="文本框 7"/>
          <p:cNvSpPr txBox="1"/>
          <p:nvPr/>
        </p:nvSpPr>
        <p:spPr>
          <a:xfrm>
            <a:off x="4481195" y="3175000"/>
            <a:ext cx="7421880" cy="645160"/>
          </a:xfrm>
          <a:prstGeom prst="rect">
            <a:avLst/>
          </a:prstGeom>
          <a:noFill/>
        </p:spPr>
        <p:txBody>
          <a:bodyPr wrap="none" rtlCol="0">
            <a:spAutoFit/>
          </a:bodyPr>
          <a:p>
            <a:r>
              <a:rPr lang="en-US" altLang="zh-CN"/>
              <a:t>InnoDB</a:t>
            </a:r>
            <a:r>
              <a:rPr lang="zh-CN" altLang="en-US"/>
              <a:t>：</a:t>
            </a:r>
            <a:r>
              <a:rPr lang="en-US" altLang="zh-CN"/>
              <a:t>MySQL</a:t>
            </a:r>
            <a:r>
              <a:rPr lang="zh-CN" altLang="en-US"/>
              <a:t>默认</a:t>
            </a:r>
            <a:r>
              <a:rPr lang="zh-CN" altLang="en-US"/>
              <a:t>存储引擎，具有支持事务，行锁，外键，非锁定读</a:t>
            </a:r>
            <a:endParaRPr lang="zh-CN" altLang="en-US"/>
          </a:p>
          <a:p>
            <a:r>
              <a:rPr lang="en-US" altLang="zh-CN"/>
              <a:t>	 </a:t>
            </a:r>
            <a:r>
              <a:rPr lang="zh-CN" altLang="en-US"/>
              <a:t>等特点。</a:t>
            </a:r>
            <a:endParaRPr lang="zh-CN" altLang="en-US"/>
          </a:p>
        </p:txBody>
      </p:sp>
      <p:sp>
        <p:nvSpPr>
          <p:cNvPr id="9" name="文本框 8"/>
          <p:cNvSpPr txBox="1"/>
          <p:nvPr/>
        </p:nvSpPr>
        <p:spPr>
          <a:xfrm>
            <a:off x="4481195" y="3942080"/>
            <a:ext cx="6609080" cy="368300"/>
          </a:xfrm>
          <a:prstGeom prst="rect">
            <a:avLst/>
          </a:prstGeom>
          <a:noFill/>
        </p:spPr>
        <p:txBody>
          <a:bodyPr wrap="none" rtlCol="0">
            <a:spAutoFit/>
          </a:bodyPr>
          <a:p>
            <a:r>
              <a:rPr lang="en-US" altLang="zh-CN"/>
              <a:t>MyISAM</a:t>
            </a:r>
            <a:r>
              <a:rPr lang="zh-CN" altLang="en-US"/>
              <a:t>：</a:t>
            </a:r>
            <a:r>
              <a:rPr lang="en-US" altLang="zh-CN"/>
              <a:t>MySQL</a:t>
            </a:r>
            <a:r>
              <a:rPr lang="zh-CN" altLang="en-US"/>
              <a:t>存储引擎，具有支持表锁，全文索引等特点。</a:t>
            </a:r>
            <a:endParaRPr lang="zh-CN" altLang="en-US"/>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sp>
        <p:nvSpPr>
          <p:cNvPr id="5" name="文本框 4"/>
          <p:cNvSpPr txBox="1"/>
          <p:nvPr/>
        </p:nvSpPr>
        <p:spPr>
          <a:xfrm>
            <a:off x="4481195" y="4617720"/>
            <a:ext cx="7713980" cy="368300"/>
          </a:xfrm>
          <a:prstGeom prst="rect">
            <a:avLst/>
          </a:prstGeom>
          <a:noFill/>
        </p:spPr>
        <p:txBody>
          <a:bodyPr wrap="none" rtlCol="0">
            <a:spAutoFit/>
          </a:bodyPr>
          <a:p>
            <a:r>
              <a:rPr lang="en-US" altLang="zh-CN"/>
              <a:t>Memory</a:t>
            </a:r>
            <a:r>
              <a:rPr lang="zh-CN" altLang="en-US"/>
              <a:t>：</a:t>
            </a:r>
            <a:r>
              <a:rPr lang="en-US" altLang="zh-CN"/>
              <a:t>MySQL</a:t>
            </a:r>
            <a:r>
              <a:rPr lang="zh-CN" altLang="en-US"/>
              <a:t>存储引擎，使用内存中的内容创建表。（断电数据就没）</a:t>
            </a:r>
            <a:endParaRPr lang="zh-CN" altLang="en-US"/>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605280" cy="521970"/>
          </a:xfrm>
          <a:prstGeom prst="rect">
            <a:avLst/>
          </a:prstGeom>
          <a:noFill/>
        </p:spPr>
        <p:txBody>
          <a:bodyPr wrap="none" rtlCol="0">
            <a:spAutoFit/>
          </a:bodyPr>
          <a:p>
            <a:r>
              <a:rPr lang="zh-CN" altLang="zh-CN" sz="2800"/>
              <a:t>全文索引</a:t>
            </a:r>
            <a:endParaRPr lang="zh-CN" altLang="zh-CN" sz="2800"/>
          </a:p>
        </p:txBody>
      </p:sp>
      <p:sp>
        <p:nvSpPr>
          <p:cNvPr id="50" name="文本框 49"/>
          <p:cNvSpPr txBox="1"/>
          <p:nvPr/>
        </p:nvSpPr>
        <p:spPr>
          <a:xfrm>
            <a:off x="669925" y="1560830"/>
            <a:ext cx="9498330" cy="368300"/>
          </a:xfrm>
          <a:prstGeom prst="rect">
            <a:avLst/>
          </a:prstGeom>
          <a:noFill/>
        </p:spPr>
        <p:txBody>
          <a:bodyPr wrap="square" rtlCol="0">
            <a:spAutoFit/>
          </a:bodyPr>
          <a:p>
            <a:r>
              <a:rPr lang="zh-CN" altLang="en-US"/>
              <a:t>概念       </a:t>
            </a:r>
            <a:r>
              <a:rPr lang="en-US" altLang="zh-CN"/>
              <a:t>InnoDB</a:t>
            </a:r>
            <a:r>
              <a:rPr lang="zh-CN" altLang="en-US"/>
              <a:t>从</a:t>
            </a:r>
            <a:r>
              <a:rPr lang="en-US" altLang="zh-CN"/>
              <a:t>5.6</a:t>
            </a:r>
            <a:r>
              <a:rPr lang="zh-CN" altLang="en-US"/>
              <a:t>开始支持全文索引。</a:t>
            </a:r>
            <a:endParaRPr lang="zh-CN" altLang="en-US">
              <a:sym typeface="+mn-ea"/>
            </a:endParaRPr>
          </a:p>
        </p:txBody>
      </p:sp>
      <p:sp>
        <p:nvSpPr>
          <p:cNvPr id="5" name="文本框 4"/>
          <p:cNvSpPr txBox="1"/>
          <p:nvPr/>
        </p:nvSpPr>
        <p:spPr>
          <a:xfrm>
            <a:off x="610870" y="2966720"/>
            <a:ext cx="7097395" cy="368300"/>
          </a:xfrm>
          <a:prstGeom prst="rect">
            <a:avLst/>
          </a:prstGeom>
          <a:noFill/>
        </p:spPr>
        <p:txBody>
          <a:bodyPr wrap="none" rtlCol="0">
            <a:spAutoFit/>
          </a:bodyPr>
          <a:p>
            <a:r>
              <a:rPr lang="zh-CN" altLang="en-US"/>
              <a:t>应用场景     </a:t>
            </a:r>
            <a:r>
              <a:rPr lang="en-US" altLang="zh-CN"/>
              <a:t>select * from article where content like '%</a:t>
            </a:r>
            <a:r>
              <a:rPr lang="zh-CN" altLang="en-US"/>
              <a:t>罗锋</a:t>
            </a:r>
            <a:r>
              <a:rPr lang="zh-CN" altLang="en-US"/>
              <a:t>的</a:t>
            </a:r>
            <a:r>
              <a:rPr lang="en-US" altLang="zh-CN"/>
              <a:t>QQ</a:t>
            </a:r>
            <a:r>
              <a:rPr lang="zh-CN" altLang="en-US"/>
              <a:t>号</a:t>
            </a:r>
            <a:r>
              <a:rPr lang="en-US" altLang="zh-CN"/>
              <a:t>%‘</a:t>
            </a:r>
            <a:r>
              <a:rPr lang="zh-CN" altLang="en-US"/>
              <a:t> </a:t>
            </a:r>
            <a:endParaRPr lang="zh-CN" altLang="en-US"/>
          </a:p>
        </p:txBody>
      </p:sp>
      <p:sp>
        <p:nvSpPr>
          <p:cNvPr id="6" name="文本框 5"/>
          <p:cNvSpPr txBox="1"/>
          <p:nvPr/>
        </p:nvSpPr>
        <p:spPr>
          <a:xfrm>
            <a:off x="8081010" y="2966720"/>
            <a:ext cx="2011680" cy="368300"/>
          </a:xfrm>
          <a:prstGeom prst="rect">
            <a:avLst/>
          </a:prstGeom>
          <a:noFill/>
        </p:spPr>
        <p:txBody>
          <a:bodyPr wrap="none" rtlCol="0">
            <a:spAutoFit/>
          </a:bodyPr>
          <a:p>
            <a:r>
              <a:rPr lang="zh-CN" altLang="en-US">
                <a:solidFill>
                  <a:srgbClr val="FF0000"/>
                </a:solidFill>
              </a:rPr>
              <a:t>普通索引生效吗？</a:t>
            </a:r>
            <a:endParaRPr lang="zh-CN" altLang="en-US">
              <a:solidFill>
                <a:srgbClr val="FF0000"/>
              </a:solidFill>
            </a:endParaRPr>
          </a:p>
        </p:txBody>
      </p:sp>
      <p:sp>
        <p:nvSpPr>
          <p:cNvPr id="8" name="文本框 7"/>
          <p:cNvSpPr txBox="1"/>
          <p:nvPr/>
        </p:nvSpPr>
        <p:spPr>
          <a:xfrm>
            <a:off x="610870" y="4027805"/>
            <a:ext cx="12070080" cy="1476375"/>
          </a:xfrm>
          <a:prstGeom prst="rect">
            <a:avLst/>
          </a:prstGeom>
          <a:noFill/>
        </p:spPr>
        <p:txBody>
          <a:bodyPr wrap="none" rtlCol="0">
            <a:spAutoFit/>
          </a:bodyPr>
          <a:p>
            <a:r>
              <a:rPr lang="zh-CN" altLang="en-US"/>
              <a:t>索引不生效场景：    </a:t>
            </a:r>
            <a:r>
              <a:rPr lang="en-US" altLang="zh-CN"/>
              <a:t>1</a:t>
            </a:r>
            <a:r>
              <a:rPr lang="zh-CN" altLang="en-US"/>
              <a:t>）以</a:t>
            </a:r>
            <a:r>
              <a:rPr lang="en-US" altLang="zh-CN"/>
              <a:t>%</a:t>
            </a:r>
            <a:r>
              <a:rPr lang="zh-CN" altLang="en-US"/>
              <a:t>开头的</a:t>
            </a:r>
            <a:r>
              <a:rPr lang="en-US" altLang="zh-CN"/>
              <a:t>like</a:t>
            </a:r>
            <a:r>
              <a:rPr lang="zh-CN" altLang="en-US"/>
              <a:t>查询。</a:t>
            </a:r>
            <a:endParaRPr lang="zh-CN" altLang="en-US"/>
          </a:p>
          <a:p>
            <a:r>
              <a:rPr lang="en-US" altLang="zh-CN"/>
              <a:t>		    2</a:t>
            </a:r>
            <a:r>
              <a:rPr lang="zh-CN" altLang="en-US"/>
              <a:t>）数据类型出现隐式转换。</a:t>
            </a:r>
            <a:endParaRPr lang="zh-CN" altLang="en-US"/>
          </a:p>
          <a:p>
            <a:r>
              <a:rPr lang="en-US" altLang="zh-CN"/>
              <a:t>		    3</a:t>
            </a:r>
            <a:r>
              <a:rPr lang="zh-CN" altLang="en-US"/>
              <a:t>）复合索引，不满足最左原则。</a:t>
            </a:r>
            <a:endParaRPr lang="zh-CN" altLang="en-US"/>
          </a:p>
          <a:p>
            <a:r>
              <a:rPr lang="en-US" altLang="zh-CN"/>
              <a:t>		    4</a:t>
            </a:r>
            <a:r>
              <a:rPr lang="zh-CN" altLang="en-US"/>
              <a:t>）</a:t>
            </a:r>
            <a:r>
              <a:rPr lang="en-US" altLang="zh-CN"/>
              <a:t>MySQL</a:t>
            </a:r>
            <a:r>
              <a:rPr lang="zh-CN" altLang="en-US"/>
              <a:t>认为使用索引比全表扫描更慢。</a:t>
            </a:r>
            <a:endParaRPr lang="zh-CN" altLang="en-US"/>
          </a:p>
          <a:p>
            <a:r>
              <a:rPr lang="en-US" altLang="zh-CN"/>
              <a:t>		    5</a:t>
            </a:r>
            <a:r>
              <a:rPr lang="zh-CN" altLang="en-US"/>
              <a:t>）用</a:t>
            </a:r>
            <a:r>
              <a:rPr lang="en-US" altLang="zh-CN"/>
              <a:t>or</a:t>
            </a:r>
            <a:r>
              <a:rPr lang="zh-CN" altLang="en-US"/>
              <a:t>分隔开的条件，如果</a:t>
            </a:r>
            <a:r>
              <a:rPr lang="en-US" altLang="zh-CN"/>
              <a:t>or</a:t>
            </a:r>
            <a:r>
              <a:rPr lang="zh-CN" altLang="en-US"/>
              <a:t>前的条件中的列有索引，后面的列中没有索引</a:t>
            </a:r>
            <a:r>
              <a:rPr lang="en-US" altLang="zh-CN"/>
              <a:t>			</a:t>
            </a:r>
            <a:endParaRPr lang="en-US" alt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605280" cy="521970"/>
          </a:xfrm>
          <a:prstGeom prst="rect">
            <a:avLst/>
          </a:prstGeom>
          <a:noFill/>
        </p:spPr>
        <p:txBody>
          <a:bodyPr wrap="none" rtlCol="0">
            <a:spAutoFit/>
          </a:bodyPr>
          <a:p>
            <a:r>
              <a:rPr lang="zh-CN" altLang="zh-CN" sz="2800"/>
              <a:t>倒排索引</a:t>
            </a:r>
            <a:endParaRPr lang="zh-CN" altLang="zh-CN" sz="2800"/>
          </a:p>
        </p:txBody>
      </p:sp>
      <p:sp>
        <p:nvSpPr>
          <p:cNvPr id="50" name="文本框 49"/>
          <p:cNvSpPr txBox="1"/>
          <p:nvPr/>
        </p:nvSpPr>
        <p:spPr>
          <a:xfrm>
            <a:off x="669925" y="1560830"/>
            <a:ext cx="9498330" cy="368300"/>
          </a:xfrm>
          <a:prstGeom prst="rect">
            <a:avLst/>
          </a:prstGeom>
          <a:noFill/>
        </p:spPr>
        <p:txBody>
          <a:bodyPr wrap="square" rtlCol="0">
            <a:spAutoFit/>
          </a:bodyPr>
          <a:p>
            <a:r>
              <a:rPr lang="zh-CN" altLang="en-US"/>
              <a:t>原理       在辅助表中存储单词与单词自身在一个或多个文档中所在位置之间的映射。</a:t>
            </a:r>
            <a:endParaRPr lang="zh-CN" altLang="en-US">
              <a:sym typeface="+mn-ea"/>
            </a:endParaRPr>
          </a:p>
        </p:txBody>
      </p:sp>
      <p:graphicFrame>
        <p:nvGraphicFramePr>
          <p:cNvPr id="7" name="表格 6"/>
          <p:cNvGraphicFramePr/>
          <p:nvPr>
            <p:custDataLst>
              <p:tags r:id="rId3"/>
            </p:custDataLst>
          </p:nvPr>
        </p:nvGraphicFramePr>
        <p:xfrm>
          <a:off x="1278890" y="4082415"/>
          <a:ext cx="8140700" cy="1554480"/>
        </p:xfrm>
        <a:graphic>
          <a:graphicData uri="http://schemas.openxmlformats.org/drawingml/2006/table">
            <a:tbl>
              <a:tblPr firstRow="1" bandRow="1">
                <a:tableStyleId>{5C22544A-7EE6-4342-B048-85BDC9FD1C3A}</a:tableStyleId>
              </a:tblPr>
              <a:tblGrid>
                <a:gridCol w="2035175"/>
                <a:gridCol w="2035175"/>
                <a:gridCol w="2035175"/>
                <a:gridCol w="2035175"/>
              </a:tblGrid>
              <a:tr h="365760">
                <a:tc>
                  <a:txBody>
                    <a:bodyPr/>
                    <a:p>
                      <a:pPr algn="ctr">
                        <a:buNone/>
                      </a:pPr>
                      <a:r>
                        <a:rPr lang="en-US" altLang="zh-CN"/>
                        <a:t>DocumentId</a:t>
                      </a:r>
                      <a:endParaRPr lang="en-US" altLang="zh-CN"/>
                    </a:p>
                  </a:txBody>
                  <a:tcPr/>
                </a:tc>
                <a:tc>
                  <a:txBody>
                    <a:bodyPr/>
                    <a:p>
                      <a:pPr algn="ctr">
                        <a:buNone/>
                      </a:pPr>
                      <a:r>
                        <a:rPr lang="en-US" altLang="zh-CN"/>
                        <a:t>Text</a:t>
                      </a:r>
                      <a:endParaRPr lang="en-US" altLang="zh-CN"/>
                    </a:p>
                  </a:txBody>
                  <a:tcPr/>
                </a:tc>
                <a:tc>
                  <a:txBody>
                    <a:bodyPr/>
                    <a:p>
                      <a:pPr algn="ctr">
                        <a:buNone/>
                      </a:pPr>
                      <a:r>
                        <a:rPr lang="en-US" altLang="zh-CN"/>
                        <a:t>DocumentId</a:t>
                      </a:r>
                      <a:endParaRPr lang="en-US" altLang="zh-CN"/>
                    </a:p>
                  </a:txBody>
                  <a:tcPr/>
                </a:tc>
                <a:tc>
                  <a:txBody>
                    <a:bodyPr/>
                    <a:p>
                      <a:pPr algn="ctr">
                        <a:buNone/>
                      </a:pPr>
                      <a:r>
                        <a:rPr lang="en-US" altLang="zh-CN"/>
                        <a:t>Text</a:t>
                      </a:r>
                      <a:endParaRPr lang="en-US" altLang="zh-CN"/>
                    </a:p>
                  </a:txBody>
                  <a:tcPr/>
                </a:tc>
              </a:tr>
              <a:tr h="457200">
                <a:tc>
                  <a:txBody>
                    <a:bodyPr/>
                    <a:p>
                      <a:pPr algn="ctr">
                        <a:buNone/>
                      </a:pPr>
                      <a:r>
                        <a:rPr lang="en-US" altLang="zh-CN"/>
                        <a:t>1</a:t>
                      </a:r>
                      <a:endParaRPr lang="en-US" altLang="zh-CN"/>
                    </a:p>
                  </a:txBody>
                  <a:tcPr/>
                </a:tc>
                <a:tc>
                  <a:txBody>
                    <a:bodyPr/>
                    <a:p>
                      <a:pPr>
                        <a:buNone/>
                      </a:pPr>
                      <a:r>
                        <a:rPr lang="en-US" altLang="zh-CN" sz="1200"/>
                        <a:t>Pease porridge hot,pease porridge cold</a:t>
                      </a:r>
                      <a:endParaRPr lang="en-US" altLang="zh-CN" sz="1200"/>
                    </a:p>
                  </a:txBody>
                  <a:tcPr/>
                </a:tc>
                <a:tc>
                  <a:txBody>
                    <a:bodyPr/>
                    <a:p>
                      <a:pPr algn="ctr">
                        <a:buNone/>
                      </a:pPr>
                      <a:r>
                        <a:rPr lang="en-US" altLang="zh-CN"/>
                        <a:t>4</a:t>
                      </a:r>
                      <a:endParaRPr lang="en-US" altLang="zh-CN"/>
                    </a:p>
                  </a:txBody>
                  <a:tcPr/>
                </a:tc>
                <a:tc>
                  <a:txBody>
                    <a:bodyPr/>
                    <a:p>
                      <a:pPr>
                        <a:buNone/>
                      </a:pPr>
                      <a:r>
                        <a:rPr lang="en-US" altLang="zh-CN" sz="1200"/>
                        <a:t>Some like it hot,some like it cold</a:t>
                      </a:r>
                      <a:endParaRPr lang="en-US" altLang="zh-CN" sz="1200"/>
                    </a:p>
                  </a:txBody>
                  <a:tcPr/>
                </a:tc>
              </a:tr>
              <a:tr h="365760">
                <a:tc>
                  <a:txBody>
                    <a:bodyPr/>
                    <a:p>
                      <a:pPr algn="ctr">
                        <a:buNone/>
                      </a:pPr>
                      <a:r>
                        <a:rPr lang="en-US" altLang="zh-CN"/>
                        <a:t>2</a:t>
                      </a:r>
                      <a:endParaRPr lang="en-US" altLang="zh-CN"/>
                    </a:p>
                  </a:txBody>
                  <a:tcPr/>
                </a:tc>
                <a:tc>
                  <a:txBody>
                    <a:bodyPr/>
                    <a:p>
                      <a:pPr>
                        <a:buNone/>
                      </a:pPr>
                      <a:r>
                        <a:rPr lang="en-US" altLang="zh-CN" sz="1200"/>
                        <a:t>Pease porridge in the pot</a:t>
                      </a:r>
                      <a:endParaRPr lang="en-US" altLang="zh-CN" sz="1200"/>
                    </a:p>
                  </a:txBody>
                  <a:tcPr/>
                </a:tc>
                <a:tc>
                  <a:txBody>
                    <a:bodyPr/>
                    <a:p>
                      <a:pPr algn="ctr">
                        <a:buNone/>
                      </a:pPr>
                      <a:r>
                        <a:rPr lang="en-US" altLang="zh-CN"/>
                        <a:t>5</a:t>
                      </a:r>
                      <a:endParaRPr lang="en-US" altLang="zh-CN"/>
                    </a:p>
                  </a:txBody>
                  <a:tcPr/>
                </a:tc>
                <a:tc>
                  <a:txBody>
                    <a:bodyPr/>
                    <a:p>
                      <a:pPr>
                        <a:buNone/>
                      </a:pPr>
                      <a:r>
                        <a:rPr lang="en-US" altLang="zh-CN" sz="1200"/>
                        <a:t>Some like it in the pot</a:t>
                      </a:r>
                      <a:endParaRPr lang="en-US" altLang="zh-CN" sz="1200"/>
                    </a:p>
                  </a:txBody>
                  <a:tcPr/>
                </a:tc>
              </a:tr>
              <a:tr h="365760">
                <a:tc>
                  <a:txBody>
                    <a:bodyPr/>
                    <a:p>
                      <a:pPr algn="ctr">
                        <a:buNone/>
                      </a:pPr>
                      <a:r>
                        <a:rPr lang="en-US" altLang="zh-CN"/>
                        <a:t>3</a:t>
                      </a:r>
                      <a:endParaRPr lang="en-US" altLang="zh-CN"/>
                    </a:p>
                  </a:txBody>
                  <a:tcPr/>
                </a:tc>
                <a:tc>
                  <a:txBody>
                    <a:bodyPr/>
                    <a:p>
                      <a:pPr>
                        <a:buNone/>
                      </a:pPr>
                      <a:r>
                        <a:rPr lang="en-US" altLang="zh-CN" sz="1200"/>
                        <a:t>Nine days old</a:t>
                      </a:r>
                      <a:endParaRPr lang="en-US" altLang="zh-CN" sz="1200"/>
                    </a:p>
                  </a:txBody>
                  <a:tcPr/>
                </a:tc>
                <a:tc>
                  <a:txBody>
                    <a:bodyPr/>
                    <a:p>
                      <a:pPr algn="ctr">
                        <a:buNone/>
                      </a:pPr>
                      <a:r>
                        <a:rPr lang="en-US" altLang="zh-CN"/>
                        <a:t>6</a:t>
                      </a:r>
                      <a:endParaRPr lang="en-US" altLang="zh-CN"/>
                    </a:p>
                  </a:txBody>
                  <a:tcPr/>
                </a:tc>
                <a:tc>
                  <a:txBody>
                    <a:bodyPr/>
                    <a:p>
                      <a:pPr>
                        <a:buNone/>
                      </a:pPr>
                      <a:r>
                        <a:rPr lang="en-US" altLang="zh-CN" sz="1200"/>
                        <a:t>Nine days old</a:t>
                      </a:r>
                      <a:endParaRPr lang="en-US" altLang="zh-CN" sz="1200"/>
                    </a:p>
                  </a:txBody>
                  <a:tcPr/>
                </a:tc>
              </a:tr>
            </a:tbl>
          </a:graphicData>
        </a:graphic>
      </p:graphicFrame>
      <p:sp>
        <p:nvSpPr>
          <p:cNvPr id="9" name="文本框 8"/>
          <p:cNvSpPr txBox="1"/>
          <p:nvPr/>
        </p:nvSpPr>
        <p:spPr>
          <a:xfrm>
            <a:off x="663575" y="2464435"/>
            <a:ext cx="8133080" cy="922020"/>
          </a:xfrm>
          <a:prstGeom prst="rect">
            <a:avLst/>
          </a:prstGeom>
          <a:noFill/>
        </p:spPr>
        <p:txBody>
          <a:bodyPr wrap="none" rtlCol="0">
            <a:spAutoFit/>
          </a:bodyPr>
          <a:p>
            <a:r>
              <a:rPr lang="en-US" altLang="zh-CN"/>
              <a:t>invertd file index              {</a:t>
            </a:r>
            <a:r>
              <a:rPr lang="zh-CN" altLang="en-US"/>
              <a:t>单词，单词所在文档</a:t>
            </a:r>
            <a:r>
              <a:rPr lang="en-US" altLang="zh-CN"/>
              <a:t>ID}</a:t>
            </a:r>
            <a:endParaRPr lang="en-US" altLang="zh-CN"/>
          </a:p>
          <a:p>
            <a:endParaRPr lang="zh-CN" altLang="en-US"/>
          </a:p>
          <a:p>
            <a:r>
              <a:rPr lang="en-US" altLang="zh-CN"/>
              <a:t>full inverted index            {</a:t>
            </a:r>
            <a:r>
              <a:rPr lang="zh-CN" altLang="en-US"/>
              <a:t>单词，（单词所在文档的</a:t>
            </a:r>
            <a:r>
              <a:rPr lang="en-US" altLang="zh-CN"/>
              <a:t>ID</a:t>
            </a:r>
            <a:r>
              <a:rPr lang="zh-CN" altLang="en-US"/>
              <a:t>，在具体文档中的位置）</a:t>
            </a:r>
            <a:r>
              <a:rPr lang="en-US" altLang="zh-CN"/>
              <a:t>}</a:t>
            </a:r>
            <a:endParaRPr lang="en-US" altLang="zh-CN"/>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605280" cy="521970"/>
          </a:xfrm>
          <a:prstGeom prst="rect">
            <a:avLst/>
          </a:prstGeom>
          <a:noFill/>
        </p:spPr>
        <p:txBody>
          <a:bodyPr wrap="none" rtlCol="0">
            <a:spAutoFit/>
          </a:bodyPr>
          <a:p>
            <a:r>
              <a:rPr lang="zh-CN" altLang="zh-CN" sz="2800"/>
              <a:t>倒排索引</a:t>
            </a:r>
            <a:endParaRPr lang="zh-CN" altLang="zh-CN" sz="2800"/>
          </a:p>
        </p:txBody>
      </p:sp>
      <p:graphicFrame>
        <p:nvGraphicFramePr>
          <p:cNvPr id="5" name="表格 4"/>
          <p:cNvGraphicFramePr/>
          <p:nvPr>
            <p:custDataLst>
              <p:tags r:id="rId3"/>
            </p:custDataLst>
          </p:nvPr>
        </p:nvGraphicFramePr>
        <p:xfrm>
          <a:off x="1917700" y="2151380"/>
          <a:ext cx="8599170" cy="3048000"/>
        </p:xfrm>
        <a:graphic>
          <a:graphicData uri="http://schemas.openxmlformats.org/drawingml/2006/table">
            <a:tbl>
              <a:tblPr firstRow="1" bandRow="1">
                <a:tableStyleId>{5C22544A-7EE6-4342-B048-85BDC9FD1C3A}</a:tableStyleId>
              </a:tblPr>
              <a:tblGrid>
                <a:gridCol w="1421765"/>
                <a:gridCol w="1421765"/>
                <a:gridCol w="1500505"/>
                <a:gridCol w="1343025"/>
                <a:gridCol w="1421765"/>
                <a:gridCol w="1490345"/>
              </a:tblGrid>
              <a:tr h="381000">
                <a:tc>
                  <a:txBody>
                    <a:bodyPr/>
                    <a:p>
                      <a:pPr>
                        <a:buNone/>
                      </a:pPr>
                      <a:r>
                        <a:rPr lang="en-US" altLang="zh-CN"/>
                        <a:t>Number</a:t>
                      </a:r>
                      <a:endParaRPr lang="en-US" altLang="zh-CN"/>
                    </a:p>
                  </a:txBody>
                  <a:tcPr/>
                </a:tc>
                <a:tc>
                  <a:txBody>
                    <a:bodyPr/>
                    <a:p>
                      <a:pPr>
                        <a:buNone/>
                      </a:pPr>
                      <a:r>
                        <a:rPr lang="en-US" altLang="zh-CN"/>
                        <a:t>Text</a:t>
                      </a:r>
                      <a:endParaRPr lang="en-US" altLang="zh-CN"/>
                    </a:p>
                  </a:txBody>
                  <a:tcPr/>
                </a:tc>
                <a:tc>
                  <a:txBody>
                    <a:bodyPr/>
                    <a:p>
                      <a:pPr>
                        <a:buNone/>
                      </a:pPr>
                      <a:r>
                        <a:rPr lang="en-US" altLang="zh-CN"/>
                        <a:t>Documents</a:t>
                      </a:r>
                      <a:endParaRPr lang="en-US" altLang="zh-CN"/>
                    </a:p>
                  </a:txBody>
                  <a:tcPr/>
                </a:tc>
                <a:tc>
                  <a:txBody>
                    <a:bodyPr/>
                    <a:p>
                      <a:pPr>
                        <a:buNone/>
                      </a:pPr>
                      <a:r>
                        <a:rPr lang="en-US" altLang="zh-CN"/>
                        <a:t>Number</a:t>
                      </a:r>
                      <a:endParaRPr lang="en-US" altLang="zh-CN"/>
                    </a:p>
                  </a:txBody>
                  <a:tcPr/>
                </a:tc>
                <a:tc>
                  <a:txBody>
                    <a:bodyPr/>
                    <a:p>
                      <a:pPr>
                        <a:buNone/>
                      </a:pPr>
                      <a:r>
                        <a:rPr lang="en-US" altLang="zh-CN"/>
                        <a:t>Text</a:t>
                      </a:r>
                      <a:endParaRPr lang="en-US" altLang="zh-CN"/>
                    </a:p>
                  </a:txBody>
                  <a:tcPr/>
                </a:tc>
                <a:tc>
                  <a:txBody>
                    <a:bodyPr/>
                    <a:p>
                      <a:pPr>
                        <a:buNone/>
                      </a:pPr>
                      <a:r>
                        <a:rPr lang="en-US" altLang="zh-CN"/>
                        <a:t>Documents</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code</a:t>
                      </a:r>
                      <a:endParaRPr lang="en-US" altLang="zh-CN"/>
                    </a:p>
                  </a:txBody>
                  <a:tcPr/>
                </a:tc>
                <a:tc>
                  <a:txBody>
                    <a:bodyPr/>
                    <a:p>
                      <a:pPr algn="ctr">
                        <a:buNone/>
                      </a:pPr>
                      <a:r>
                        <a:rPr lang="en-US" altLang="zh-CN"/>
                        <a:t>1,4</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old</a:t>
                      </a:r>
                      <a:endParaRPr lang="en-US" altLang="zh-CN"/>
                    </a:p>
                  </a:txBody>
                  <a:tcPr/>
                </a:tc>
                <a:tc>
                  <a:txBody>
                    <a:bodyPr/>
                    <a:p>
                      <a:pPr algn="ctr">
                        <a:buNone/>
                      </a:pPr>
                      <a:r>
                        <a:rPr lang="en-US" altLang="zh-CN"/>
                        <a:t>3,6</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days</a:t>
                      </a:r>
                      <a:endParaRPr lang="en-US" altLang="zh-CN"/>
                    </a:p>
                  </a:txBody>
                  <a:tcPr/>
                </a:tc>
                <a:tc>
                  <a:txBody>
                    <a:bodyPr/>
                    <a:p>
                      <a:pPr algn="ctr">
                        <a:buNone/>
                      </a:pPr>
                      <a:r>
                        <a:rPr lang="en-US" altLang="zh-CN"/>
                        <a:t>3,6</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pease</a:t>
                      </a:r>
                      <a:endParaRPr lang="en-US" altLang="zh-CN"/>
                    </a:p>
                  </a:txBody>
                  <a:tcPr/>
                </a:tc>
                <a:tc>
                  <a:txBody>
                    <a:bodyPr/>
                    <a:p>
                      <a:pPr algn="ctr">
                        <a:buNone/>
                      </a:pPr>
                      <a:r>
                        <a:rPr lang="en-US" altLang="zh-CN"/>
                        <a:t>1,2</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hot</a:t>
                      </a:r>
                      <a:endParaRPr lang="en-US" altLang="zh-CN"/>
                    </a:p>
                  </a:txBody>
                  <a:tcPr/>
                </a:tc>
                <a:tc>
                  <a:txBody>
                    <a:bodyPr/>
                    <a:p>
                      <a:pPr algn="ctr">
                        <a:buNone/>
                      </a:pPr>
                      <a:r>
                        <a:rPr lang="en-US" altLang="zh-CN"/>
                        <a:t>1,4</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porridge</a:t>
                      </a:r>
                      <a:endParaRPr lang="en-US" altLang="zh-CN"/>
                    </a:p>
                  </a:txBody>
                  <a:tcPr/>
                </a:tc>
                <a:tc>
                  <a:txBody>
                    <a:bodyPr/>
                    <a:p>
                      <a:pPr algn="ctr">
                        <a:buNone/>
                      </a:pPr>
                      <a:r>
                        <a:rPr lang="en-US" altLang="zh-CN"/>
                        <a:t>1,2</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in</a:t>
                      </a:r>
                      <a:endParaRPr lang="en-US" altLang="zh-CN"/>
                    </a:p>
                  </a:txBody>
                  <a:tcPr/>
                </a:tc>
                <a:tc>
                  <a:txBody>
                    <a:bodyPr/>
                    <a:p>
                      <a:pPr algn="ctr">
                        <a:buNone/>
                      </a:pPr>
                      <a:r>
                        <a:rPr lang="en-US" altLang="zh-CN"/>
                        <a:t>2,5</a:t>
                      </a:r>
                      <a:endParaRPr lang="en-US" altLang="zh-CN"/>
                    </a:p>
                  </a:txBody>
                  <a:tcPr/>
                </a:tc>
                <a:tc>
                  <a:txBody>
                    <a:bodyPr/>
                    <a:p>
                      <a:pPr algn="ctr">
                        <a:buNone/>
                      </a:pPr>
                      <a:r>
                        <a:rPr lang="en-US" altLang="zh-CN"/>
                        <a:t>11</a:t>
                      </a:r>
                      <a:endParaRPr lang="en-US" altLang="zh-CN"/>
                    </a:p>
                  </a:txBody>
                  <a:tcPr/>
                </a:tc>
                <a:tc>
                  <a:txBody>
                    <a:bodyPr/>
                    <a:p>
                      <a:pPr algn="ctr">
                        <a:buNone/>
                      </a:pPr>
                      <a:r>
                        <a:rPr lang="en-US" altLang="zh-CN"/>
                        <a:t>pot</a:t>
                      </a:r>
                      <a:endParaRPr lang="en-US" altLang="zh-CN"/>
                    </a:p>
                  </a:txBody>
                  <a:tcPr/>
                </a:tc>
                <a:tc>
                  <a:txBody>
                    <a:bodyPr/>
                    <a:p>
                      <a:pPr algn="ctr">
                        <a:buNone/>
                      </a:pPr>
                      <a:r>
                        <a:rPr lang="en-US" altLang="zh-CN"/>
                        <a:t>2,5</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it</a:t>
                      </a:r>
                      <a:endParaRPr lang="en-US" altLang="zh-CN"/>
                    </a:p>
                  </a:txBody>
                  <a:tcPr/>
                </a:tc>
                <a:tc>
                  <a:txBody>
                    <a:bodyPr/>
                    <a:p>
                      <a:pPr algn="ctr">
                        <a:buNone/>
                      </a:pPr>
                      <a:r>
                        <a:rPr lang="en-US" altLang="zh-CN"/>
                        <a:t>4,5</a:t>
                      </a:r>
                      <a:endParaRPr lang="en-US" altLang="zh-CN"/>
                    </a:p>
                  </a:txBody>
                  <a:tcPr/>
                </a:tc>
                <a:tc>
                  <a:txBody>
                    <a:bodyPr/>
                    <a:p>
                      <a:pPr algn="ctr">
                        <a:buNone/>
                      </a:pPr>
                      <a:r>
                        <a:rPr lang="en-US" altLang="zh-CN"/>
                        <a:t>12</a:t>
                      </a:r>
                      <a:endParaRPr lang="en-US" altLang="zh-CN"/>
                    </a:p>
                  </a:txBody>
                  <a:tcPr/>
                </a:tc>
                <a:tc>
                  <a:txBody>
                    <a:bodyPr/>
                    <a:p>
                      <a:pPr algn="ctr">
                        <a:buNone/>
                      </a:pPr>
                      <a:r>
                        <a:rPr lang="en-US" altLang="zh-CN"/>
                        <a:t>some</a:t>
                      </a:r>
                      <a:endParaRPr lang="en-US" altLang="zh-CN"/>
                    </a:p>
                  </a:txBody>
                  <a:tcPr/>
                </a:tc>
                <a:tc>
                  <a:txBody>
                    <a:bodyPr/>
                    <a:p>
                      <a:pPr algn="ctr">
                        <a:buNone/>
                      </a:pPr>
                      <a:r>
                        <a:rPr lang="en-US" altLang="zh-CN"/>
                        <a:t>4,5</a:t>
                      </a:r>
                      <a:endParaRPr lang="en-US" altLang="zh-CN"/>
                    </a:p>
                  </a:txBody>
                  <a:tcPr/>
                </a:tc>
              </a:tr>
              <a:tr h="381000">
                <a:tc>
                  <a:txBody>
                    <a:bodyPr/>
                    <a:p>
                      <a:pPr algn="ctr">
                        <a:buNone/>
                      </a:pPr>
                      <a:r>
                        <a:rPr lang="en-US" altLang="zh-CN"/>
                        <a:t>6</a:t>
                      </a:r>
                      <a:endParaRPr lang="en-US" altLang="zh-CN"/>
                    </a:p>
                  </a:txBody>
                  <a:tcPr/>
                </a:tc>
                <a:tc>
                  <a:txBody>
                    <a:bodyPr/>
                    <a:p>
                      <a:pPr algn="ctr">
                        <a:buNone/>
                      </a:pPr>
                      <a:r>
                        <a:rPr lang="en-US" altLang="zh-CN"/>
                        <a:t>like</a:t>
                      </a:r>
                      <a:endParaRPr lang="en-US" altLang="zh-CN"/>
                    </a:p>
                  </a:txBody>
                  <a:tcPr/>
                </a:tc>
                <a:tc>
                  <a:txBody>
                    <a:bodyPr/>
                    <a:p>
                      <a:pPr algn="ctr">
                        <a:buNone/>
                      </a:pPr>
                      <a:r>
                        <a:rPr lang="en-US" altLang="zh-CN"/>
                        <a:t>4,5</a:t>
                      </a:r>
                      <a:endParaRPr lang="en-US" altLang="zh-CN"/>
                    </a:p>
                  </a:txBody>
                  <a:tcPr/>
                </a:tc>
                <a:tc>
                  <a:txBody>
                    <a:bodyPr/>
                    <a:p>
                      <a:pPr algn="ctr">
                        <a:buNone/>
                      </a:pPr>
                      <a:r>
                        <a:rPr lang="en-US" altLang="zh-CN"/>
                        <a:t>13</a:t>
                      </a:r>
                      <a:endParaRPr lang="en-US" altLang="zh-CN"/>
                    </a:p>
                  </a:txBody>
                  <a:tcPr/>
                </a:tc>
                <a:tc>
                  <a:txBody>
                    <a:bodyPr/>
                    <a:p>
                      <a:pPr algn="ctr">
                        <a:buNone/>
                      </a:pPr>
                      <a:r>
                        <a:rPr lang="en-US" altLang="zh-CN"/>
                        <a:t>the</a:t>
                      </a:r>
                      <a:endParaRPr lang="en-US" altLang="zh-CN"/>
                    </a:p>
                  </a:txBody>
                  <a:tcPr/>
                </a:tc>
                <a:tc>
                  <a:txBody>
                    <a:bodyPr/>
                    <a:p>
                      <a:pPr algn="ctr">
                        <a:buNone/>
                      </a:pPr>
                      <a:r>
                        <a:rPr lang="en-US" altLang="zh-CN"/>
                        <a:t>2,5</a:t>
                      </a:r>
                      <a:endParaRPr lang="en-US" altLang="zh-CN"/>
                    </a:p>
                  </a:txBody>
                  <a:tcPr/>
                </a:tc>
              </a:tr>
              <a:tr h="381000">
                <a:tc>
                  <a:txBody>
                    <a:bodyPr/>
                    <a:p>
                      <a:pPr algn="ctr">
                        <a:buNone/>
                      </a:pPr>
                      <a:r>
                        <a:rPr lang="en-US" altLang="zh-CN"/>
                        <a:t>7</a:t>
                      </a:r>
                      <a:endParaRPr lang="en-US" altLang="zh-CN"/>
                    </a:p>
                  </a:txBody>
                  <a:tcPr/>
                </a:tc>
                <a:tc>
                  <a:txBody>
                    <a:bodyPr/>
                    <a:p>
                      <a:pPr algn="ctr">
                        <a:buNone/>
                      </a:pPr>
                      <a:r>
                        <a:rPr lang="en-US" altLang="zh-CN"/>
                        <a:t>nine</a:t>
                      </a:r>
                      <a:endParaRPr lang="en-US" altLang="zh-CN"/>
                    </a:p>
                  </a:txBody>
                  <a:tcPr/>
                </a:tc>
                <a:tc>
                  <a:txBody>
                    <a:bodyPr/>
                    <a:p>
                      <a:pPr algn="ctr">
                        <a:buNone/>
                      </a:pPr>
                      <a:r>
                        <a:rPr lang="en-US" altLang="zh-CN"/>
                        <a:t>3,6</a:t>
                      </a:r>
                      <a:endParaRPr lang="en-US" altLang="zh-CN"/>
                    </a:p>
                  </a:txBody>
                  <a:tcPr/>
                </a:tc>
                <a:tc>
                  <a:txBody>
                    <a:bodyPr/>
                    <a:p>
                      <a:pPr algn="ctr">
                        <a:buNone/>
                      </a:pPr>
                      <a:endParaRPr lang="en-US" altLang="zh-CN"/>
                    </a:p>
                  </a:txBody>
                  <a:tcPr/>
                </a:tc>
                <a:tc>
                  <a:txBody>
                    <a:bodyPr/>
                    <a:p>
                      <a:pPr algn="ctr">
                        <a:buNone/>
                      </a:pPr>
                      <a:endParaRPr lang="zh-CN" altLang="en-US"/>
                    </a:p>
                  </a:txBody>
                  <a:tcPr/>
                </a:tc>
                <a:tc>
                  <a:txBody>
                    <a:bodyPr/>
                    <a:p>
                      <a:pPr algn="ctr">
                        <a:buNone/>
                      </a:pPr>
                      <a:endParaRPr lang="zh-CN" altLang="en-US"/>
                    </a:p>
                  </a:txBody>
                  <a:tcPr/>
                </a:tc>
              </a:tr>
            </a:tbl>
          </a:graphicData>
        </a:graphic>
      </p:graphicFrame>
      <p:sp>
        <p:nvSpPr>
          <p:cNvPr id="6" name="文本框 5"/>
          <p:cNvSpPr txBox="1"/>
          <p:nvPr/>
        </p:nvSpPr>
        <p:spPr>
          <a:xfrm>
            <a:off x="1989455" y="1438910"/>
            <a:ext cx="1960880" cy="368300"/>
          </a:xfrm>
          <a:prstGeom prst="rect">
            <a:avLst/>
          </a:prstGeom>
          <a:noFill/>
        </p:spPr>
        <p:txBody>
          <a:bodyPr wrap="none" rtlCol="0">
            <a:spAutoFit/>
          </a:bodyPr>
          <a:p>
            <a:r>
              <a:rPr lang="en-US" altLang="zh-CN"/>
              <a:t>inverted file index</a:t>
            </a:r>
            <a:endParaRPr lang="en-US" altLang="zh-CN"/>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605280" cy="521970"/>
          </a:xfrm>
          <a:prstGeom prst="rect">
            <a:avLst/>
          </a:prstGeom>
          <a:noFill/>
        </p:spPr>
        <p:txBody>
          <a:bodyPr wrap="none" rtlCol="0">
            <a:spAutoFit/>
          </a:bodyPr>
          <a:p>
            <a:r>
              <a:rPr lang="zh-CN" altLang="zh-CN" sz="2800"/>
              <a:t>倒排索引</a:t>
            </a:r>
            <a:endParaRPr lang="zh-CN" altLang="zh-CN" sz="2800"/>
          </a:p>
        </p:txBody>
      </p:sp>
      <p:graphicFrame>
        <p:nvGraphicFramePr>
          <p:cNvPr id="5" name="表格 4"/>
          <p:cNvGraphicFramePr/>
          <p:nvPr>
            <p:custDataLst>
              <p:tags r:id="rId3"/>
            </p:custDataLst>
          </p:nvPr>
        </p:nvGraphicFramePr>
        <p:xfrm>
          <a:off x="1917700" y="2151380"/>
          <a:ext cx="8599170" cy="3048000"/>
        </p:xfrm>
        <a:graphic>
          <a:graphicData uri="http://schemas.openxmlformats.org/drawingml/2006/table">
            <a:tbl>
              <a:tblPr firstRow="1" bandRow="1">
                <a:tableStyleId>{5C22544A-7EE6-4342-B048-85BDC9FD1C3A}</a:tableStyleId>
              </a:tblPr>
              <a:tblGrid>
                <a:gridCol w="1421765"/>
                <a:gridCol w="1421765"/>
                <a:gridCol w="1500505"/>
                <a:gridCol w="1343025"/>
                <a:gridCol w="1421765"/>
                <a:gridCol w="1490345"/>
              </a:tblGrid>
              <a:tr h="381000">
                <a:tc>
                  <a:txBody>
                    <a:bodyPr/>
                    <a:p>
                      <a:pPr>
                        <a:buNone/>
                      </a:pPr>
                      <a:r>
                        <a:rPr lang="en-US" altLang="zh-CN"/>
                        <a:t>Number</a:t>
                      </a:r>
                      <a:endParaRPr lang="en-US" altLang="zh-CN"/>
                    </a:p>
                  </a:txBody>
                  <a:tcPr/>
                </a:tc>
                <a:tc>
                  <a:txBody>
                    <a:bodyPr/>
                    <a:p>
                      <a:pPr>
                        <a:buNone/>
                      </a:pPr>
                      <a:r>
                        <a:rPr lang="en-US" altLang="zh-CN"/>
                        <a:t>Text</a:t>
                      </a:r>
                      <a:endParaRPr lang="en-US" altLang="zh-CN"/>
                    </a:p>
                  </a:txBody>
                  <a:tcPr/>
                </a:tc>
                <a:tc>
                  <a:txBody>
                    <a:bodyPr/>
                    <a:p>
                      <a:pPr>
                        <a:buNone/>
                      </a:pPr>
                      <a:r>
                        <a:rPr lang="en-US" altLang="zh-CN"/>
                        <a:t>Documents</a:t>
                      </a:r>
                      <a:endParaRPr lang="en-US" altLang="zh-CN"/>
                    </a:p>
                  </a:txBody>
                  <a:tcPr/>
                </a:tc>
                <a:tc>
                  <a:txBody>
                    <a:bodyPr/>
                    <a:p>
                      <a:pPr>
                        <a:buNone/>
                      </a:pPr>
                      <a:r>
                        <a:rPr lang="en-US" altLang="zh-CN"/>
                        <a:t>Number</a:t>
                      </a:r>
                      <a:endParaRPr lang="en-US" altLang="zh-CN"/>
                    </a:p>
                  </a:txBody>
                  <a:tcPr/>
                </a:tc>
                <a:tc>
                  <a:txBody>
                    <a:bodyPr/>
                    <a:p>
                      <a:pPr>
                        <a:buNone/>
                      </a:pPr>
                      <a:r>
                        <a:rPr lang="en-US" altLang="zh-CN"/>
                        <a:t>Text</a:t>
                      </a:r>
                      <a:endParaRPr lang="en-US" altLang="zh-CN"/>
                    </a:p>
                  </a:txBody>
                  <a:tcPr/>
                </a:tc>
                <a:tc>
                  <a:txBody>
                    <a:bodyPr/>
                    <a:p>
                      <a:pPr>
                        <a:buNone/>
                      </a:pPr>
                      <a:r>
                        <a:rPr lang="en-US" altLang="zh-CN"/>
                        <a:t>Documents</a:t>
                      </a:r>
                      <a:endParaRPr lang="en-US" altLang="zh-CN"/>
                    </a:p>
                  </a:txBody>
                  <a:tcPr/>
                </a:tc>
              </a:tr>
              <a:tr h="381000">
                <a:tc>
                  <a:txBody>
                    <a:bodyPr/>
                    <a:p>
                      <a:pPr algn="ctr">
                        <a:buNone/>
                      </a:pPr>
                      <a:r>
                        <a:rPr lang="en-US" altLang="zh-CN"/>
                        <a:t>1</a:t>
                      </a:r>
                      <a:endParaRPr lang="en-US" altLang="zh-CN"/>
                    </a:p>
                  </a:txBody>
                  <a:tcPr/>
                </a:tc>
                <a:tc>
                  <a:txBody>
                    <a:bodyPr/>
                    <a:p>
                      <a:pPr algn="ctr">
                        <a:buNone/>
                      </a:pPr>
                      <a:r>
                        <a:rPr lang="en-US" altLang="zh-CN"/>
                        <a:t>code</a:t>
                      </a:r>
                      <a:endParaRPr lang="en-US" altLang="zh-CN"/>
                    </a:p>
                  </a:txBody>
                  <a:tcPr/>
                </a:tc>
                <a:tc>
                  <a:txBody>
                    <a:bodyPr/>
                    <a:p>
                      <a:pPr algn="ctr">
                        <a:buNone/>
                      </a:pPr>
                      <a:r>
                        <a:rPr lang="en-US" altLang="zh-CN"/>
                        <a:t>(1:6),(4:8)</a:t>
                      </a:r>
                      <a:endParaRPr lang="en-US" altLang="zh-CN"/>
                    </a:p>
                  </a:txBody>
                  <a:tcPr/>
                </a:tc>
                <a:tc>
                  <a:txBody>
                    <a:bodyPr/>
                    <a:p>
                      <a:pPr algn="ctr">
                        <a:buNone/>
                      </a:pPr>
                      <a:r>
                        <a:rPr lang="en-US" altLang="zh-CN"/>
                        <a:t>8</a:t>
                      </a:r>
                      <a:endParaRPr lang="en-US" altLang="zh-CN"/>
                    </a:p>
                  </a:txBody>
                  <a:tcPr/>
                </a:tc>
                <a:tc>
                  <a:txBody>
                    <a:bodyPr/>
                    <a:p>
                      <a:pPr algn="ctr">
                        <a:buNone/>
                      </a:pPr>
                      <a:r>
                        <a:rPr lang="en-US" altLang="zh-CN"/>
                        <a:t>old</a:t>
                      </a:r>
                      <a:endParaRPr lang="en-US" altLang="zh-CN"/>
                    </a:p>
                  </a:txBody>
                  <a:tcPr/>
                </a:tc>
                <a:tc>
                  <a:txBody>
                    <a:bodyPr/>
                    <a:p>
                      <a:pPr algn="ctr">
                        <a:buNone/>
                      </a:pPr>
                      <a:r>
                        <a:rPr lang="en-US" altLang="zh-CN"/>
                        <a:t>(3:3),(6:3)</a:t>
                      </a:r>
                      <a:endParaRPr lang="en-US" altLang="zh-CN"/>
                    </a:p>
                  </a:txBody>
                  <a:tcPr/>
                </a:tc>
              </a:tr>
              <a:tr h="381000">
                <a:tc>
                  <a:txBody>
                    <a:bodyPr/>
                    <a:p>
                      <a:pPr algn="ctr">
                        <a:buNone/>
                      </a:pPr>
                      <a:r>
                        <a:rPr lang="en-US" altLang="zh-CN"/>
                        <a:t>2</a:t>
                      </a:r>
                      <a:endParaRPr lang="en-US" altLang="zh-CN"/>
                    </a:p>
                  </a:txBody>
                  <a:tcPr/>
                </a:tc>
                <a:tc>
                  <a:txBody>
                    <a:bodyPr/>
                    <a:p>
                      <a:pPr algn="ctr">
                        <a:buNone/>
                      </a:pPr>
                      <a:r>
                        <a:rPr lang="en-US" altLang="zh-CN"/>
                        <a:t>days</a:t>
                      </a:r>
                      <a:endParaRPr lang="en-US" altLang="zh-CN"/>
                    </a:p>
                  </a:txBody>
                  <a:tcPr/>
                </a:tc>
                <a:tc>
                  <a:txBody>
                    <a:bodyPr/>
                    <a:p>
                      <a:pPr algn="ctr">
                        <a:buNone/>
                      </a:pPr>
                      <a:r>
                        <a:rPr lang="en-US" altLang="zh-CN"/>
                        <a:t>(3:2),(6:2)</a:t>
                      </a:r>
                      <a:endParaRPr lang="en-US" altLang="zh-CN"/>
                    </a:p>
                  </a:txBody>
                  <a:tcPr/>
                </a:tc>
                <a:tc>
                  <a:txBody>
                    <a:bodyPr/>
                    <a:p>
                      <a:pPr algn="ctr">
                        <a:buNone/>
                      </a:pPr>
                      <a:r>
                        <a:rPr lang="en-US" altLang="zh-CN"/>
                        <a:t>9</a:t>
                      </a:r>
                      <a:endParaRPr lang="en-US" altLang="zh-CN"/>
                    </a:p>
                  </a:txBody>
                  <a:tcPr/>
                </a:tc>
                <a:tc>
                  <a:txBody>
                    <a:bodyPr/>
                    <a:p>
                      <a:pPr algn="ctr">
                        <a:buNone/>
                      </a:pPr>
                      <a:r>
                        <a:rPr lang="en-US" altLang="zh-CN"/>
                        <a:t>pease</a:t>
                      </a:r>
                      <a:endParaRPr lang="en-US" altLang="zh-CN"/>
                    </a:p>
                  </a:txBody>
                  <a:tcPr/>
                </a:tc>
                <a:tc>
                  <a:txBody>
                    <a:bodyPr/>
                    <a:p>
                      <a:pPr algn="ctr">
                        <a:buNone/>
                      </a:pPr>
                      <a:r>
                        <a:rPr lang="en-US" altLang="zh-CN"/>
                        <a:t>(1:1,4),(2:1)</a:t>
                      </a:r>
                      <a:endParaRPr lang="en-US" altLang="zh-CN"/>
                    </a:p>
                  </a:txBody>
                  <a:tcPr/>
                </a:tc>
              </a:tr>
              <a:tr h="381000">
                <a:tc>
                  <a:txBody>
                    <a:bodyPr/>
                    <a:p>
                      <a:pPr algn="ctr">
                        <a:buNone/>
                      </a:pPr>
                      <a:r>
                        <a:rPr lang="en-US" altLang="zh-CN"/>
                        <a:t>3</a:t>
                      </a:r>
                      <a:endParaRPr lang="en-US" altLang="zh-CN"/>
                    </a:p>
                  </a:txBody>
                  <a:tcPr/>
                </a:tc>
                <a:tc>
                  <a:txBody>
                    <a:bodyPr/>
                    <a:p>
                      <a:pPr algn="ctr">
                        <a:buNone/>
                      </a:pPr>
                      <a:r>
                        <a:rPr lang="en-US" altLang="zh-CN"/>
                        <a:t>hot</a:t>
                      </a:r>
                      <a:endParaRPr lang="en-US" altLang="zh-CN"/>
                    </a:p>
                  </a:txBody>
                  <a:tcPr/>
                </a:tc>
                <a:tc>
                  <a:txBody>
                    <a:bodyPr/>
                    <a:p>
                      <a:pPr algn="ctr">
                        <a:buNone/>
                      </a:pPr>
                      <a:r>
                        <a:rPr lang="en-US" altLang="zh-CN"/>
                        <a:t>(1:3),(4:4)</a:t>
                      </a:r>
                      <a:endParaRPr lang="en-US" altLang="zh-CN"/>
                    </a:p>
                  </a:txBody>
                  <a:tcPr/>
                </a:tc>
                <a:tc>
                  <a:txBody>
                    <a:bodyPr/>
                    <a:p>
                      <a:pPr algn="ctr">
                        <a:buNone/>
                      </a:pPr>
                      <a:r>
                        <a:rPr lang="en-US" altLang="zh-CN"/>
                        <a:t>10</a:t>
                      </a:r>
                      <a:endParaRPr lang="en-US" altLang="zh-CN"/>
                    </a:p>
                  </a:txBody>
                  <a:tcPr/>
                </a:tc>
                <a:tc>
                  <a:txBody>
                    <a:bodyPr/>
                    <a:p>
                      <a:pPr algn="ctr">
                        <a:buNone/>
                      </a:pPr>
                      <a:r>
                        <a:rPr lang="en-US" altLang="zh-CN"/>
                        <a:t>porridge</a:t>
                      </a:r>
                      <a:endParaRPr lang="en-US" altLang="zh-CN"/>
                    </a:p>
                  </a:txBody>
                  <a:tcPr/>
                </a:tc>
                <a:tc>
                  <a:txBody>
                    <a:bodyPr/>
                    <a:p>
                      <a:pPr algn="ctr">
                        <a:buNone/>
                      </a:pPr>
                      <a:r>
                        <a:rPr lang="en-US" altLang="zh-CN"/>
                        <a:t>(1:2,5),(2:2)</a:t>
                      </a:r>
                      <a:endParaRPr lang="en-US" altLang="zh-CN"/>
                    </a:p>
                  </a:txBody>
                  <a:tcPr/>
                </a:tc>
              </a:tr>
              <a:tr h="381000">
                <a:tc>
                  <a:txBody>
                    <a:bodyPr/>
                    <a:p>
                      <a:pPr algn="ctr">
                        <a:buNone/>
                      </a:pPr>
                      <a:r>
                        <a:rPr lang="en-US" altLang="zh-CN"/>
                        <a:t>4</a:t>
                      </a:r>
                      <a:endParaRPr lang="en-US" altLang="zh-CN"/>
                    </a:p>
                  </a:txBody>
                  <a:tcPr/>
                </a:tc>
                <a:tc>
                  <a:txBody>
                    <a:bodyPr/>
                    <a:p>
                      <a:pPr algn="ctr">
                        <a:buNone/>
                      </a:pPr>
                      <a:r>
                        <a:rPr lang="en-US" altLang="zh-CN"/>
                        <a:t>in</a:t>
                      </a:r>
                      <a:endParaRPr lang="en-US" altLang="zh-CN"/>
                    </a:p>
                  </a:txBody>
                  <a:tcPr/>
                </a:tc>
                <a:tc>
                  <a:txBody>
                    <a:bodyPr/>
                    <a:p>
                      <a:pPr algn="ctr">
                        <a:buNone/>
                      </a:pPr>
                      <a:r>
                        <a:rPr lang="en-US" altLang="zh-CN"/>
                        <a:t>(2:3),(5:4)</a:t>
                      </a:r>
                      <a:endParaRPr lang="en-US" altLang="zh-CN"/>
                    </a:p>
                  </a:txBody>
                  <a:tcPr/>
                </a:tc>
                <a:tc>
                  <a:txBody>
                    <a:bodyPr/>
                    <a:p>
                      <a:pPr algn="ctr">
                        <a:buNone/>
                      </a:pPr>
                      <a:r>
                        <a:rPr lang="en-US" altLang="zh-CN"/>
                        <a:t>11</a:t>
                      </a:r>
                      <a:endParaRPr lang="en-US" altLang="zh-CN"/>
                    </a:p>
                  </a:txBody>
                  <a:tcPr/>
                </a:tc>
                <a:tc>
                  <a:txBody>
                    <a:bodyPr/>
                    <a:p>
                      <a:pPr algn="ctr">
                        <a:buNone/>
                      </a:pPr>
                      <a:r>
                        <a:rPr lang="en-US" altLang="zh-CN"/>
                        <a:t>pot</a:t>
                      </a:r>
                      <a:endParaRPr lang="en-US" altLang="zh-CN"/>
                    </a:p>
                  </a:txBody>
                  <a:tcPr/>
                </a:tc>
                <a:tc>
                  <a:txBody>
                    <a:bodyPr/>
                    <a:p>
                      <a:pPr algn="ctr">
                        <a:buNone/>
                      </a:pPr>
                      <a:r>
                        <a:rPr lang="en-US" altLang="zh-CN"/>
                        <a:t>(2:5),(5:6)</a:t>
                      </a:r>
                      <a:endParaRPr lang="en-US" altLang="zh-CN"/>
                    </a:p>
                  </a:txBody>
                  <a:tcPr/>
                </a:tc>
              </a:tr>
              <a:tr h="381000">
                <a:tc>
                  <a:txBody>
                    <a:bodyPr/>
                    <a:p>
                      <a:pPr algn="ctr">
                        <a:buNone/>
                      </a:pPr>
                      <a:r>
                        <a:rPr lang="en-US" altLang="zh-CN"/>
                        <a:t>5</a:t>
                      </a:r>
                      <a:endParaRPr lang="en-US" altLang="zh-CN"/>
                    </a:p>
                  </a:txBody>
                  <a:tcPr/>
                </a:tc>
                <a:tc>
                  <a:txBody>
                    <a:bodyPr/>
                    <a:p>
                      <a:pPr algn="ctr">
                        <a:buNone/>
                      </a:pPr>
                      <a:r>
                        <a:rPr lang="en-US" altLang="zh-CN"/>
                        <a:t>it</a:t>
                      </a:r>
                      <a:endParaRPr lang="en-US" altLang="zh-CN"/>
                    </a:p>
                  </a:txBody>
                  <a:tcPr/>
                </a:tc>
                <a:tc>
                  <a:txBody>
                    <a:bodyPr/>
                    <a:p>
                      <a:pPr algn="ctr">
                        <a:buNone/>
                      </a:pPr>
                      <a:r>
                        <a:rPr lang="en-US" altLang="zh-CN"/>
                        <a:t>(4:3,7),(5:3)</a:t>
                      </a:r>
                      <a:endParaRPr lang="en-US" altLang="zh-CN"/>
                    </a:p>
                  </a:txBody>
                  <a:tcPr/>
                </a:tc>
                <a:tc>
                  <a:txBody>
                    <a:bodyPr/>
                    <a:p>
                      <a:pPr algn="ctr">
                        <a:buNone/>
                      </a:pPr>
                      <a:r>
                        <a:rPr lang="en-US" altLang="zh-CN"/>
                        <a:t>12</a:t>
                      </a:r>
                      <a:endParaRPr lang="en-US" altLang="zh-CN"/>
                    </a:p>
                  </a:txBody>
                  <a:tcPr/>
                </a:tc>
                <a:tc>
                  <a:txBody>
                    <a:bodyPr/>
                    <a:p>
                      <a:pPr algn="ctr">
                        <a:buNone/>
                      </a:pPr>
                      <a:r>
                        <a:rPr lang="en-US" altLang="zh-CN"/>
                        <a:t>some</a:t>
                      </a:r>
                      <a:endParaRPr lang="en-US" altLang="zh-CN"/>
                    </a:p>
                  </a:txBody>
                  <a:tcPr/>
                </a:tc>
                <a:tc>
                  <a:txBody>
                    <a:bodyPr/>
                    <a:p>
                      <a:pPr algn="ctr">
                        <a:buNone/>
                      </a:pPr>
                      <a:r>
                        <a:rPr lang="en-US" altLang="zh-CN"/>
                        <a:t>(4:1,5),(5:1)</a:t>
                      </a:r>
                      <a:endParaRPr lang="en-US" altLang="zh-CN"/>
                    </a:p>
                  </a:txBody>
                  <a:tcPr/>
                </a:tc>
              </a:tr>
              <a:tr h="381000">
                <a:tc>
                  <a:txBody>
                    <a:bodyPr/>
                    <a:p>
                      <a:pPr algn="ctr">
                        <a:buNone/>
                      </a:pPr>
                      <a:r>
                        <a:rPr lang="en-US" altLang="zh-CN"/>
                        <a:t>6</a:t>
                      </a:r>
                      <a:endParaRPr lang="en-US" altLang="zh-CN"/>
                    </a:p>
                  </a:txBody>
                  <a:tcPr/>
                </a:tc>
                <a:tc>
                  <a:txBody>
                    <a:bodyPr/>
                    <a:p>
                      <a:pPr algn="ctr">
                        <a:buNone/>
                      </a:pPr>
                      <a:r>
                        <a:rPr lang="en-US" altLang="zh-CN"/>
                        <a:t>like</a:t>
                      </a:r>
                      <a:endParaRPr lang="en-US" altLang="zh-CN"/>
                    </a:p>
                  </a:txBody>
                  <a:tcPr/>
                </a:tc>
                <a:tc>
                  <a:txBody>
                    <a:bodyPr/>
                    <a:p>
                      <a:pPr algn="ctr">
                        <a:buNone/>
                      </a:pPr>
                      <a:r>
                        <a:rPr lang="en-US" altLang="zh-CN"/>
                        <a:t>(4:2,6),(5:2)</a:t>
                      </a:r>
                      <a:endParaRPr lang="en-US" altLang="zh-CN"/>
                    </a:p>
                  </a:txBody>
                  <a:tcPr/>
                </a:tc>
                <a:tc>
                  <a:txBody>
                    <a:bodyPr/>
                    <a:p>
                      <a:pPr algn="ctr">
                        <a:buNone/>
                      </a:pPr>
                      <a:r>
                        <a:rPr lang="en-US" altLang="zh-CN"/>
                        <a:t>13</a:t>
                      </a:r>
                      <a:endParaRPr lang="en-US" altLang="zh-CN"/>
                    </a:p>
                  </a:txBody>
                  <a:tcPr/>
                </a:tc>
                <a:tc>
                  <a:txBody>
                    <a:bodyPr/>
                    <a:p>
                      <a:pPr algn="ctr">
                        <a:buNone/>
                      </a:pPr>
                      <a:r>
                        <a:rPr lang="en-US" altLang="zh-CN"/>
                        <a:t>the</a:t>
                      </a:r>
                      <a:endParaRPr lang="en-US" altLang="zh-CN"/>
                    </a:p>
                  </a:txBody>
                  <a:tcPr/>
                </a:tc>
                <a:tc>
                  <a:txBody>
                    <a:bodyPr/>
                    <a:p>
                      <a:pPr algn="ctr">
                        <a:buNone/>
                      </a:pPr>
                      <a:r>
                        <a:rPr lang="en-US" altLang="zh-CN"/>
                        <a:t>(2:4),(5:5)</a:t>
                      </a:r>
                      <a:endParaRPr lang="en-US" altLang="zh-CN"/>
                    </a:p>
                  </a:txBody>
                  <a:tcPr/>
                </a:tc>
              </a:tr>
              <a:tr h="381000">
                <a:tc>
                  <a:txBody>
                    <a:bodyPr/>
                    <a:p>
                      <a:pPr algn="ctr">
                        <a:buNone/>
                      </a:pPr>
                      <a:r>
                        <a:rPr lang="en-US" altLang="zh-CN"/>
                        <a:t>7</a:t>
                      </a:r>
                      <a:endParaRPr lang="en-US" altLang="zh-CN"/>
                    </a:p>
                  </a:txBody>
                  <a:tcPr/>
                </a:tc>
                <a:tc>
                  <a:txBody>
                    <a:bodyPr/>
                    <a:p>
                      <a:pPr algn="ctr">
                        <a:buNone/>
                      </a:pPr>
                      <a:r>
                        <a:rPr lang="en-US" altLang="zh-CN"/>
                        <a:t>nine</a:t>
                      </a:r>
                      <a:endParaRPr lang="en-US" altLang="zh-CN"/>
                    </a:p>
                  </a:txBody>
                  <a:tcPr/>
                </a:tc>
                <a:tc>
                  <a:txBody>
                    <a:bodyPr/>
                    <a:p>
                      <a:pPr algn="ctr">
                        <a:buNone/>
                      </a:pPr>
                      <a:r>
                        <a:rPr lang="en-US" altLang="zh-CN"/>
                        <a:t>(3:1),(6:1)</a:t>
                      </a:r>
                      <a:endParaRPr lang="en-US" altLang="zh-CN"/>
                    </a:p>
                  </a:txBody>
                  <a:tcPr/>
                </a:tc>
                <a:tc>
                  <a:txBody>
                    <a:bodyPr/>
                    <a:p>
                      <a:pPr algn="ctr">
                        <a:buNone/>
                      </a:pPr>
                      <a:endParaRPr lang="en-US" altLang="zh-CN"/>
                    </a:p>
                  </a:txBody>
                  <a:tcPr/>
                </a:tc>
                <a:tc>
                  <a:txBody>
                    <a:bodyPr/>
                    <a:p>
                      <a:pPr algn="ctr">
                        <a:buNone/>
                      </a:pPr>
                      <a:endParaRPr lang="zh-CN" altLang="en-US"/>
                    </a:p>
                  </a:txBody>
                  <a:tcPr/>
                </a:tc>
                <a:tc>
                  <a:txBody>
                    <a:bodyPr/>
                    <a:p>
                      <a:pPr algn="ctr">
                        <a:buNone/>
                      </a:pPr>
                      <a:endParaRPr lang="zh-CN" altLang="en-US"/>
                    </a:p>
                  </a:txBody>
                  <a:tcPr/>
                </a:tc>
              </a:tr>
            </a:tbl>
          </a:graphicData>
        </a:graphic>
      </p:graphicFrame>
      <p:sp>
        <p:nvSpPr>
          <p:cNvPr id="6" name="文本框 5"/>
          <p:cNvSpPr txBox="1"/>
          <p:nvPr/>
        </p:nvSpPr>
        <p:spPr>
          <a:xfrm>
            <a:off x="1989455" y="1438910"/>
            <a:ext cx="4780280" cy="368300"/>
          </a:xfrm>
          <a:prstGeom prst="rect">
            <a:avLst/>
          </a:prstGeom>
          <a:noFill/>
        </p:spPr>
        <p:txBody>
          <a:bodyPr wrap="none" rtlCol="0">
            <a:spAutoFit/>
          </a:bodyPr>
          <a:p>
            <a:r>
              <a:rPr lang="en-US" altLang="zh-CN"/>
              <a:t>full inverted index</a:t>
            </a:r>
            <a:r>
              <a:rPr lang="zh-CN" altLang="en-US"/>
              <a:t>（</a:t>
            </a:r>
            <a:r>
              <a:rPr lang="en-US" altLang="zh-CN"/>
              <a:t>InnoDB</a:t>
            </a:r>
            <a:r>
              <a:rPr lang="zh-CN" altLang="en-US"/>
              <a:t>采用的表现形式）</a:t>
            </a:r>
            <a:endParaRPr lang="zh-CN" altLang="en-US"/>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640080" cy="368300"/>
          </a:xfrm>
          <a:prstGeom prst="rect">
            <a:avLst/>
          </a:prstGeom>
          <a:noFill/>
        </p:spPr>
        <p:txBody>
          <a:bodyPr wrap="none" rtlCol="0">
            <a:spAutoFit/>
          </a:bodyPr>
          <a:p>
            <a:r>
              <a:rPr lang="zh-CN"/>
              <a:t>索引</a:t>
            </a:r>
            <a:endParaRPr lang="zh-CN"/>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85410" y="596900"/>
            <a:ext cx="1605280" cy="521970"/>
          </a:xfrm>
          <a:prstGeom prst="rect">
            <a:avLst/>
          </a:prstGeom>
          <a:noFill/>
        </p:spPr>
        <p:txBody>
          <a:bodyPr wrap="none" rtlCol="0">
            <a:spAutoFit/>
          </a:bodyPr>
          <a:p>
            <a:r>
              <a:rPr lang="zh-CN" altLang="zh-CN" sz="2800"/>
              <a:t>全文索引</a:t>
            </a:r>
            <a:endParaRPr lang="zh-CN" altLang="zh-CN" sz="2800"/>
          </a:p>
        </p:txBody>
      </p:sp>
      <p:sp>
        <p:nvSpPr>
          <p:cNvPr id="7" name="文本框 6"/>
          <p:cNvSpPr txBox="1"/>
          <p:nvPr/>
        </p:nvSpPr>
        <p:spPr>
          <a:xfrm>
            <a:off x="264160" y="2921000"/>
            <a:ext cx="8839835" cy="645160"/>
          </a:xfrm>
          <a:prstGeom prst="rect">
            <a:avLst/>
          </a:prstGeom>
          <a:noFill/>
        </p:spPr>
        <p:txBody>
          <a:bodyPr wrap="none" rtlCol="0">
            <a:spAutoFit/>
          </a:bodyPr>
          <a:p>
            <a:r>
              <a:rPr lang="en-US" altLang="zh-CN"/>
              <a:t>FTS Index Cache      </a:t>
            </a:r>
            <a:r>
              <a:rPr lang="zh-CN" altLang="en-US"/>
              <a:t>全文检索索引缓存，是一棵红黑树，作用与</a:t>
            </a:r>
            <a:r>
              <a:rPr lang="en-US" altLang="zh-CN"/>
              <a:t>Insert Buffer</a:t>
            </a:r>
            <a:r>
              <a:rPr lang="zh-CN" altLang="en-US"/>
              <a:t>类似，将</a:t>
            </a:r>
            <a:endParaRPr lang="zh-CN" altLang="en-US"/>
          </a:p>
          <a:p>
            <a:r>
              <a:rPr lang="en-US" altLang="zh-CN"/>
              <a:t>		     </a:t>
            </a:r>
            <a:r>
              <a:rPr lang="zh-CN" altLang="en-US"/>
              <a:t>表的多次修改操作合并后修改辅助表内容。</a:t>
            </a:r>
            <a:endParaRPr lang="en-US" altLang="zh-CN"/>
          </a:p>
        </p:txBody>
      </p:sp>
      <p:sp>
        <p:nvSpPr>
          <p:cNvPr id="8" name="文本框 7"/>
          <p:cNvSpPr txBox="1"/>
          <p:nvPr/>
        </p:nvSpPr>
        <p:spPr>
          <a:xfrm>
            <a:off x="864870" y="4585970"/>
            <a:ext cx="6482080" cy="368300"/>
          </a:xfrm>
          <a:prstGeom prst="rect">
            <a:avLst/>
          </a:prstGeom>
          <a:noFill/>
        </p:spPr>
        <p:txBody>
          <a:bodyPr wrap="none" rtlCol="0">
            <a:spAutoFit/>
          </a:bodyPr>
          <a:p>
            <a:r>
              <a:rPr lang="en-US" altLang="zh-CN"/>
              <a:t>Stop word         </a:t>
            </a:r>
            <a:r>
              <a:rPr lang="zh-CN" altLang="en-US"/>
              <a:t>指定不在</a:t>
            </a:r>
            <a:r>
              <a:rPr lang="en-US" altLang="zh-CN"/>
              <a:t>word</a:t>
            </a:r>
            <a:r>
              <a:rPr lang="zh-CN" altLang="en-US"/>
              <a:t>中出现，如</a:t>
            </a:r>
            <a:r>
              <a:rPr lang="en-US" altLang="zh-CN"/>
              <a:t>the</a:t>
            </a:r>
            <a:r>
              <a:rPr lang="zh-CN" altLang="en-US"/>
              <a:t>等没有意义的单词</a:t>
            </a:r>
            <a:r>
              <a:rPr lang="en-US" altLang="zh-CN"/>
              <a:t>      </a:t>
            </a:r>
            <a:endParaRPr lang="en-US" altLang="zh-CN"/>
          </a:p>
        </p:txBody>
      </p:sp>
      <p:sp>
        <p:nvSpPr>
          <p:cNvPr id="9" name="文本框 8"/>
          <p:cNvSpPr txBox="1"/>
          <p:nvPr/>
        </p:nvSpPr>
        <p:spPr>
          <a:xfrm>
            <a:off x="1243965" y="1471930"/>
            <a:ext cx="10228580" cy="368300"/>
          </a:xfrm>
          <a:prstGeom prst="rect">
            <a:avLst/>
          </a:prstGeom>
          <a:noFill/>
        </p:spPr>
        <p:txBody>
          <a:bodyPr wrap="none" rtlCol="0">
            <a:spAutoFit/>
          </a:bodyPr>
          <a:p>
            <a:r>
              <a:rPr lang="zh-CN" altLang="en-US"/>
              <a:t>概念             全文检索的表中，有两个列，一个是</a:t>
            </a:r>
            <a:r>
              <a:rPr lang="en-US" altLang="zh-CN"/>
              <a:t>word</a:t>
            </a:r>
            <a:r>
              <a:rPr lang="zh-CN" altLang="en-US"/>
              <a:t>（分词），一个是</a:t>
            </a:r>
            <a:r>
              <a:rPr lang="en-US" altLang="zh-CN"/>
              <a:t>ilist</a:t>
            </a:r>
            <a:r>
              <a:rPr lang="zh-CN" altLang="en-US"/>
              <a:t>（</a:t>
            </a:r>
            <a:r>
              <a:rPr lang="en-US" altLang="zh-CN"/>
              <a:t>DocumentID,Position)</a:t>
            </a:r>
            <a:endParaRPr lang="en-US" altLang="zh-CN"/>
          </a:p>
        </p:txBody>
      </p:sp>
      <p:sp>
        <p:nvSpPr>
          <p:cNvPr id="11" name="文本框 10"/>
          <p:cNvSpPr txBox="1"/>
          <p:nvPr/>
        </p:nvSpPr>
        <p:spPr>
          <a:xfrm>
            <a:off x="7890510" y="4888865"/>
            <a:ext cx="3738880" cy="922020"/>
          </a:xfrm>
          <a:prstGeom prst="rect">
            <a:avLst/>
          </a:prstGeom>
          <a:noFill/>
        </p:spPr>
        <p:txBody>
          <a:bodyPr wrap="none" rtlCol="0">
            <a:spAutoFit/>
          </a:bodyPr>
          <a:p>
            <a:r>
              <a:rPr lang="en-US" altLang="zh-CN">
                <a:solidFill>
                  <a:srgbClr val="FF0000"/>
                </a:solidFill>
              </a:rPr>
              <a:t>1</a:t>
            </a:r>
            <a:r>
              <a:rPr lang="zh-CN" altLang="en-US">
                <a:solidFill>
                  <a:srgbClr val="FF0000"/>
                </a:solidFill>
              </a:rPr>
              <a:t>）每张表只能有一个全文索引</a:t>
            </a:r>
            <a:endParaRPr lang="zh-CN" altLang="en-US">
              <a:solidFill>
                <a:srgbClr val="FF0000"/>
              </a:solidFill>
            </a:endParaRPr>
          </a:p>
          <a:p>
            <a:r>
              <a:rPr lang="en-US" altLang="zh-CN">
                <a:solidFill>
                  <a:srgbClr val="FF0000"/>
                </a:solidFill>
              </a:rPr>
              <a:t>2</a:t>
            </a:r>
            <a:r>
              <a:rPr lang="zh-CN" altLang="en-US">
                <a:solidFill>
                  <a:srgbClr val="FF0000"/>
                </a:solidFill>
              </a:rPr>
              <a:t>）多列组成的索引列字符集要一样</a:t>
            </a:r>
            <a:endParaRPr lang="zh-CN" altLang="en-US">
              <a:solidFill>
                <a:srgbClr val="FF0000"/>
              </a:solidFill>
            </a:endParaRPr>
          </a:p>
          <a:p>
            <a:r>
              <a:rPr lang="en-US" altLang="zh-CN">
                <a:solidFill>
                  <a:srgbClr val="FF0000"/>
                </a:solidFill>
              </a:rPr>
              <a:t>3</a:t>
            </a:r>
            <a:r>
              <a:rPr lang="zh-CN" altLang="en-US">
                <a:solidFill>
                  <a:srgbClr val="FF0000"/>
                </a:solidFill>
              </a:rPr>
              <a:t>）目前只适用于英文</a:t>
            </a:r>
            <a:endParaRPr lang="zh-CN" altLang="en-US">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9210" y="508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2912110" y="2427605"/>
            <a:ext cx="6737350" cy="922020"/>
          </a:xfrm>
          <a:prstGeom prst="rect">
            <a:avLst/>
          </a:prstGeom>
          <a:noFill/>
        </p:spPr>
        <p:txBody>
          <a:bodyPr wrap="none" rtlCol="0">
            <a:spAutoFit/>
          </a:bodyPr>
          <a:p>
            <a:r>
              <a:rPr lang="en-US" altLang="zh-CN" sz="5400"/>
              <a:t>5</a:t>
            </a:r>
            <a:r>
              <a:rPr lang="zh-CN" altLang="en-US" sz="5400"/>
              <a:t>、</a:t>
            </a:r>
            <a:r>
              <a:rPr lang="en-US" altLang="zh-CN" sz="5400"/>
              <a:t>SQL</a:t>
            </a:r>
            <a:r>
              <a:rPr lang="zh-CN" altLang="en-US" sz="5400"/>
              <a:t>优化</a:t>
            </a:r>
            <a:r>
              <a:rPr lang="zh-CN" altLang="en-US" sz="5400"/>
              <a:t>（实用）</a:t>
            </a:r>
            <a:endParaRPr lang="zh-CN" altLang="en-US" sz="5400"/>
          </a:p>
        </p:txBody>
      </p:sp>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525645" y="793750"/>
            <a:ext cx="3140710" cy="583565"/>
          </a:xfrm>
          <a:prstGeom prst="rect">
            <a:avLst/>
          </a:prstGeom>
          <a:noFill/>
        </p:spPr>
        <p:txBody>
          <a:bodyPr wrap="none" rtlCol="0">
            <a:spAutoFit/>
          </a:bodyPr>
          <a:p>
            <a:r>
              <a:rPr lang="en-US" altLang="zh-CN" sz="3200"/>
              <a:t> </a:t>
            </a:r>
            <a:r>
              <a:rPr lang="zh-CN" altLang="en-US" sz="3200"/>
              <a:t>浮点数与定点数</a:t>
            </a:r>
            <a:endParaRPr lang="zh-CN" altLang="en-US" sz="3200"/>
          </a:p>
        </p:txBody>
      </p:sp>
      <p:sp>
        <p:nvSpPr>
          <p:cNvPr id="6" name="文本框 5"/>
          <p:cNvSpPr txBox="1"/>
          <p:nvPr/>
        </p:nvSpPr>
        <p:spPr>
          <a:xfrm>
            <a:off x="1263015" y="2091690"/>
            <a:ext cx="9136380" cy="368300"/>
          </a:xfrm>
          <a:prstGeom prst="rect">
            <a:avLst/>
          </a:prstGeom>
          <a:noFill/>
        </p:spPr>
        <p:txBody>
          <a:bodyPr wrap="none" rtlCol="0">
            <a:spAutoFit/>
          </a:bodyPr>
          <a:p>
            <a:r>
              <a:rPr lang="zh-CN" altLang="en-US"/>
              <a:t>浮点数：</a:t>
            </a:r>
            <a:r>
              <a:rPr lang="en-US" altLang="zh-CN"/>
              <a:t>float,double</a:t>
            </a:r>
            <a:r>
              <a:rPr lang="zh-CN" altLang="en-US"/>
              <a:t>。如果运算的时候含有小数点，会被四舍五入到实际定义的精度值。</a:t>
            </a:r>
            <a:endParaRPr lang="zh-CN" altLang="en-US"/>
          </a:p>
        </p:txBody>
      </p:sp>
      <p:sp>
        <p:nvSpPr>
          <p:cNvPr id="12" name="文本框 11"/>
          <p:cNvSpPr txBox="1"/>
          <p:nvPr/>
        </p:nvSpPr>
        <p:spPr>
          <a:xfrm>
            <a:off x="6013450" y="2853690"/>
            <a:ext cx="4297680" cy="368300"/>
          </a:xfrm>
          <a:prstGeom prst="rect">
            <a:avLst/>
          </a:prstGeom>
          <a:noFill/>
        </p:spPr>
        <p:txBody>
          <a:bodyPr wrap="none" rtlCol="0">
            <a:spAutoFit/>
          </a:bodyPr>
          <a:p>
            <a:r>
              <a:rPr lang="zh-CN" altLang="en-US">
                <a:solidFill>
                  <a:srgbClr val="FF0000"/>
                </a:solidFill>
              </a:rPr>
              <a:t>思考：你敢用浮点数来保存余额数据吗？</a:t>
            </a:r>
            <a:endParaRPr lang="zh-CN" altLang="en-US">
              <a:solidFill>
                <a:srgbClr val="FF0000"/>
              </a:solidFill>
            </a:endParaRPr>
          </a:p>
        </p:txBody>
      </p:sp>
      <p:sp>
        <p:nvSpPr>
          <p:cNvPr id="13" name="文本框 12"/>
          <p:cNvSpPr txBox="1"/>
          <p:nvPr/>
        </p:nvSpPr>
        <p:spPr>
          <a:xfrm>
            <a:off x="1263015" y="4318000"/>
            <a:ext cx="9136380" cy="368300"/>
          </a:xfrm>
          <a:prstGeom prst="rect">
            <a:avLst/>
          </a:prstGeom>
          <a:noFill/>
        </p:spPr>
        <p:txBody>
          <a:bodyPr wrap="none" rtlCol="0">
            <a:spAutoFit/>
          </a:bodyPr>
          <a:p>
            <a:r>
              <a:rPr lang="zh-CN" altLang="en-US"/>
              <a:t>定点数：</a:t>
            </a:r>
            <a:r>
              <a:rPr lang="en-US" altLang="zh-CN"/>
              <a:t>decimal,numberic</a:t>
            </a:r>
            <a:r>
              <a:rPr lang="zh-CN" altLang="en-US"/>
              <a:t>。用字符串保存，如果超过定义的精度，</a:t>
            </a:r>
            <a:r>
              <a:rPr lang="en-US" altLang="zh-CN"/>
              <a:t>MySQL</a:t>
            </a:r>
            <a:r>
              <a:rPr lang="zh-CN" altLang="en-US"/>
              <a:t>会发出警告。</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414395" y="783590"/>
            <a:ext cx="4954270" cy="583565"/>
          </a:xfrm>
          <a:prstGeom prst="rect">
            <a:avLst/>
          </a:prstGeom>
          <a:noFill/>
        </p:spPr>
        <p:txBody>
          <a:bodyPr wrap="none" rtlCol="0">
            <a:spAutoFit/>
          </a:bodyPr>
          <a:p>
            <a:r>
              <a:rPr lang="en-US" altLang="zh-CN" sz="3200"/>
              <a:t>DATETIME</a:t>
            </a:r>
            <a:r>
              <a:rPr lang="zh-CN" altLang="en-US" sz="3200"/>
              <a:t>与</a:t>
            </a:r>
            <a:r>
              <a:rPr lang="en-US" altLang="zh-CN" sz="3200"/>
              <a:t>TIMESTAMP</a:t>
            </a:r>
            <a:endParaRPr lang="en-US" altLang="zh-CN" sz="3200"/>
          </a:p>
        </p:txBody>
      </p:sp>
      <p:sp>
        <p:nvSpPr>
          <p:cNvPr id="6" name="文本框 5"/>
          <p:cNvSpPr txBox="1"/>
          <p:nvPr/>
        </p:nvSpPr>
        <p:spPr>
          <a:xfrm>
            <a:off x="1263015" y="2091690"/>
            <a:ext cx="10274300" cy="368300"/>
          </a:xfrm>
          <a:prstGeom prst="rect">
            <a:avLst/>
          </a:prstGeom>
          <a:noFill/>
        </p:spPr>
        <p:txBody>
          <a:bodyPr wrap="none" rtlCol="0">
            <a:spAutoFit/>
          </a:bodyPr>
          <a:p>
            <a:r>
              <a:rPr lang="en-US" altLang="zh-CN"/>
              <a:t>DateTime</a:t>
            </a:r>
            <a:r>
              <a:rPr lang="zh-CN" altLang="en-US"/>
              <a:t>：存储年月日时分秒，相较</a:t>
            </a:r>
            <a:r>
              <a:rPr lang="en-US" altLang="zh-CN"/>
              <a:t>TimeStamp</a:t>
            </a:r>
            <a:r>
              <a:rPr lang="zh-CN" altLang="en-US"/>
              <a:t>有更大的时间范围，为</a:t>
            </a:r>
            <a:r>
              <a:rPr lang="en-US" altLang="zh-CN"/>
              <a:t>1000-01-01 </a:t>
            </a:r>
            <a:r>
              <a:rPr lang="zh-CN" altLang="en-US"/>
              <a:t>到 </a:t>
            </a:r>
            <a:r>
              <a:rPr lang="en-US" altLang="zh-CN"/>
              <a:t>9999-12-31</a:t>
            </a:r>
            <a:r>
              <a:rPr lang="zh-CN" altLang="en-US"/>
              <a:t>日</a:t>
            </a:r>
            <a:endParaRPr lang="zh-CN" altLang="en-US"/>
          </a:p>
        </p:txBody>
      </p:sp>
      <p:sp>
        <p:nvSpPr>
          <p:cNvPr id="13" name="文本框 12"/>
          <p:cNvSpPr txBox="1"/>
          <p:nvPr/>
        </p:nvSpPr>
        <p:spPr>
          <a:xfrm>
            <a:off x="1263015" y="4318000"/>
            <a:ext cx="10130790" cy="368300"/>
          </a:xfrm>
          <a:prstGeom prst="rect">
            <a:avLst/>
          </a:prstGeom>
          <a:noFill/>
        </p:spPr>
        <p:txBody>
          <a:bodyPr wrap="none" rtlCol="0">
            <a:spAutoFit/>
          </a:bodyPr>
          <a:p>
            <a:r>
              <a:rPr lang="en-US" altLang="zh-CN"/>
              <a:t>TimeStamp</a:t>
            </a:r>
            <a:r>
              <a:rPr lang="zh-CN" altLang="en-US"/>
              <a:t>：时间戳，支持的范围较小，为</a:t>
            </a:r>
            <a:r>
              <a:rPr lang="en-US" altLang="zh-CN"/>
              <a:t>1970</a:t>
            </a:r>
            <a:r>
              <a:rPr lang="zh-CN" altLang="en-US"/>
              <a:t>到</a:t>
            </a:r>
            <a:r>
              <a:rPr lang="en-US" altLang="zh-CN"/>
              <a:t>2038</a:t>
            </a:r>
            <a:r>
              <a:rPr lang="zh-CN" altLang="en-US"/>
              <a:t>年，但可以根据所在时区显示具体的时间。</a:t>
            </a:r>
            <a:endParaRPr lang="zh-CN" altLang="en-US"/>
          </a:p>
        </p:txBody>
      </p:sp>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931410" y="803275"/>
            <a:ext cx="2329180" cy="583565"/>
          </a:xfrm>
          <a:prstGeom prst="rect">
            <a:avLst/>
          </a:prstGeom>
          <a:noFill/>
        </p:spPr>
        <p:txBody>
          <a:bodyPr wrap="none" rtlCol="0">
            <a:spAutoFit/>
          </a:bodyPr>
          <a:p>
            <a:r>
              <a:rPr lang="en-US" sz="3200"/>
              <a:t>show status</a:t>
            </a:r>
            <a:endParaRPr lang="en-US" sz="3200"/>
          </a:p>
        </p:txBody>
      </p:sp>
      <p:pic>
        <p:nvPicPr>
          <p:cNvPr id="7" name="图片 6"/>
          <p:cNvPicPr>
            <a:picLocks noChangeAspect="1"/>
          </p:cNvPicPr>
          <p:nvPr/>
        </p:nvPicPr>
        <p:blipFill>
          <a:blip r:embed="rId3"/>
          <a:stretch>
            <a:fillRect/>
          </a:stretch>
        </p:blipFill>
        <p:spPr>
          <a:xfrm>
            <a:off x="669925" y="1663700"/>
            <a:ext cx="7318375" cy="4364990"/>
          </a:xfrm>
          <a:prstGeom prst="rect">
            <a:avLst/>
          </a:prstGeom>
        </p:spPr>
      </p:pic>
      <p:sp>
        <p:nvSpPr>
          <p:cNvPr id="8" name="文本框 7"/>
          <p:cNvSpPr txBox="1"/>
          <p:nvPr/>
        </p:nvSpPr>
        <p:spPr>
          <a:xfrm>
            <a:off x="8563610" y="2091055"/>
            <a:ext cx="3421380" cy="3692525"/>
          </a:xfrm>
          <a:prstGeom prst="rect">
            <a:avLst/>
          </a:prstGeom>
          <a:noFill/>
        </p:spPr>
        <p:txBody>
          <a:bodyPr wrap="none" rtlCol="0">
            <a:spAutoFit/>
          </a:bodyPr>
          <a:p>
            <a:pPr algn="l"/>
            <a:r>
              <a:rPr lang="en-US" altLang="zh-CN"/>
              <a:t>Connections</a:t>
            </a:r>
            <a:r>
              <a:rPr lang="zh-CN" altLang="en-US"/>
              <a:t>：连接次数</a:t>
            </a:r>
            <a:endParaRPr lang="zh-CN" altLang="en-US"/>
          </a:p>
          <a:p>
            <a:pPr algn="l"/>
            <a:endParaRPr lang="zh-CN" altLang="en-US"/>
          </a:p>
          <a:p>
            <a:pPr algn="l"/>
            <a:endParaRPr lang="zh-CN" altLang="en-US"/>
          </a:p>
          <a:p>
            <a:pPr algn="l"/>
            <a:endParaRPr lang="zh-CN" altLang="en-US"/>
          </a:p>
          <a:p>
            <a:pPr algn="l"/>
            <a:r>
              <a:rPr lang="en-US" altLang="zh-CN"/>
              <a:t>Uptime</a:t>
            </a:r>
            <a:r>
              <a:rPr lang="zh-CN" altLang="en-US"/>
              <a:t>：工作时间</a:t>
            </a:r>
            <a:endParaRPr lang="zh-CN" altLang="en-US"/>
          </a:p>
          <a:p>
            <a:pPr algn="l"/>
            <a:endParaRPr lang="zh-CN" altLang="en-US"/>
          </a:p>
          <a:p>
            <a:pPr algn="l"/>
            <a:endParaRPr lang="zh-CN" altLang="en-US"/>
          </a:p>
          <a:p>
            <a:pPr algn="l"/>
            <a:endParaRPr lang="zh-CN" altLang="en-US"/>
          </a:p>
          <a:p>
            <a:pPr algn="l"/>
            <a:r>
              <a:rPr lang="en-US" altLang="zh-CN"/>
              <a:t>Slow_queries</a:t>
            </a:r>
            <a:r>
              <a:rPr lang="zh-CN" altLang="en-US"/>
              <a:t>：慢查询次数</a:t>
            </a:r>
            <a:endParaRPr lang="zh-CN" altLang="en-US"/>
          </a:p>
          <a:p>
            <a:pPr algn="l"/>
            <a:endParaRPr lang="zh-CN" altLang="en-US"/>
          </a:p>
          <a:p>
            <a:pPr algn="l"/>
            <a:endParaRPr lang="zh-CN" altLang="en-US"/>
          </a:p>
          <a:p>
            <a:pPr algn="l"/>
            <a:r>
              <a:rPr lang="zh-CN" altLang="en-US"/>
              <a:t>Handler_read_key：行被索引读</a:t>
            </a:r>
            <a:endParaRPr lang="zh-CN" altLang="en-US"/>
          </a:p>
          <a:p>
            <a:pPr algn="l"/>
            <a:r>
              <a:rPr lang="en-US" altLang="zh-CN"/>
              <a:t>		     </a:t>
            </a:r>
            <a:r>
              <a:rPr lang="zh-CN" altLang="en-US"/>
              <a:t>的次数</a:t>
            </a:r>
            <a:endParaRPr lang="zh-CN" altLang="en-US"/>
          </a:p>
        </p:txBody>
      </p:sp>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931410" y="803275"/>
            <a:ext cx="1515745" cy="583565"/>
          </a:xfrm>
          <a:prstGeom prst="rect">
            <a:avLst/>
          </a:prstGeom>
          <a:noFill/>
        </p:spPr>
        <p:txBody>
          <a:bodyPr wrap="none" rtlCol="0">
            <a:spAutoFit/>
          </a:bodyPr>
          <a:p>
            <a:r>
              <a:rPr lang="en-US" sz="3200"/>
              <a:t>Explain</a:t>
            </a:r>
            <a:endParaRPr lang="en-US" sz="3200"/>
          </a:p>
        </p:txBody>
      </p:sp>
      <p:pic>
        <p:nvPicPr>
          <p:cNvPr id="6" name="图片 5"/>
          <p:cNvPicPr>
            <a:picLocks noChangeAspect="1"/>
          </p:cNvPicPr>
          <p:nvPr/>
        </p:nvPicPr>
        <p:blipFill>
          <a:blip r:embed="rId3"/>
          <a:stretch>
            <a:fillRect/>
          </a:stretch>
        </p:blipFill>
        <p:spPr>
          <a:xfrm>
            <a:off x="1068070" y="1544320"/>
            <a:ext cx="9686925" cy="2638425"/>
          </a:xfrm>
          <a:prstGeom prst="rect">
            <a:avLst/>
          </a:prstGeom>
        </p:spPr>
      </p:pic>
      <p:sp>
        <p:nvSpPr>
          <p:cNvPr id="9" name="文本框 8"/>
          <p:cNvSpPr txBox="1"/>
          <p:nvPr/>
        </p:nvSpPr>
        <p:spPr>
          <a:xfrm>
            <a:off x="1100455" y="4126230"/>
            <a:ext cx="6355080" cy="368300"/>
          </a:xfrm>
          <a:prstGeom prst="rect">
            <a:avLst/>
          </a:prstGeom>
          <a:noFill/>
        </p:spPr>
        <p:txBody>
          <a:bodyPr wrap="none" rtlCol="0">
            <a:spAutoFit/>
          </a:bodyPr>
          <a:p>
            <a:r>
              <a:rPr lang="en-US" altLang="zh-CN"/>
              <a:t>type</a:t>
            </a:r>
            <a:r>
              <a:rPr lang="zh-CN" altLang="en-US"/>
              <a:t>：</a:t>
            </a:r>
            <a:r>
              <a:rPr lang="en-US" altLang="zh-CN"/>
              <a:t>ALL</a:t>
            </a:r>
            <a:r>
              <a:rPr lang="zh-CN" altLang="en-US"/>
              <a:t>、</a:t>
            </a:r>
            <a:r>
              <a:rPr lang="en-US" altLang="zh-CN"/>
              <a:t>index</a:t>
            </a:r>
            <a:r>
              <a:rPr lang="zh-CN" altLang="en-US"/>
              <a:t>、</a:t>
            </a:r>
            <a:r>
              <a:rPr lang="en-US" altLang="zh-CN"/>
              <a:t>range</a:t>
            </a:r>
            <a:r>
              <a:rPr lang="zh-CN" altLang="en-US"/>
              <a:t>、</a:t>
            </a:r>
            <a:r>
              <a:rPr lang="en-US" altLang="zh-CN"/>
              <a:t>ref</a:t>
            </a:r>
            <a:r>
              <a:rPr lang="zh-CN" altLang="en-US"/>
              <a:t>、</a:t>
            </a:r>
            <a:r>
              <a:rPr lang="en-US" altLang="zh-CN"/>
              <a:t>eq_ref</a:t>
            </a:r>
            <a:r>
              <a:rPr lang="zh-CN" altLang="en-US"/>
              <a:t>、</a:t>
            </a:r>
            <a:r>
              <a:rPr lang="en-US" altLang="zh-CN"/>
              <a:t>const/system</a:t>
            </a:r>
            <a:r>
              <a:rPr lang="zh-CN" altLang="en-US"/>
              <a:t>、</a:t>
            </a:r>
            <a:r>
              <a:rPr lang="en-US" altLang="zh-CN"/>
              <a:t>null</a:t>
            </a:r>
            <a:r>
              <a:rPr lang="en-US" altLang="zh-CN"/>
              <a:t> </a:t>
            </a:r>
            <a:endParaRPr lang="en-US" altLang="zh-CN"/>
          </a:p>
        </p:txBody>
      </p:sp>
      <p:sp>
        <p:nvSpPr>
          <p:cNvPr id="11" name="文本框 10"/>
          <p:cNvSpPr txBox="1"/>
          <p:nvPr/>
        </p:nvSpPr>
        <p:spPr>
          <a:xfrm>
            <a:off x="1068070" y="4839335"/>
            <a:ext cx="3903980" cy="368300"/>
          </a:xfrm>
          <a:prstGeom prst="rect">
            <a:avLst/>
          </a:prstGeom>
          <a:noFill/>
        </p:spPr>
        <p:txBody>
          <a:bodyPr wrap="none" rtlCol="0">
            <a:spAutoFit/>
          </a:bodyPr>
          <a:p>
            <a:r>
              <a:rPr lang="en-US" altLang="zh-CN"/>
              <a:t>possible_keys</a:t>
            </a:r>
            <a:r>
              <a:rPr lang="zh-CN" altLang="en-US"/>
              <a:t>：可能需要用到的索引</a:t>
            </a:r>
            <a:endParaRPr lang="en-US" altLang="zh-CN"/>
          </a:p>
        </p:txBody>
      </p:sp>
      <p:sp>
        <p:nvSpPr>
          <p:cNvPr id="12" name="文本框 11"/>
          <p:cNvSpPr txBox="1"/>
          <p:nvPr/>
        </p:nvSpPr>
        <p:spPr>
          <a:xfrm>
            <a:off x="1068070" y="5529580"/>
            <a:ext cx="2367280" cy="368300"/>
          </a:xfrm>
          <a:prstGeom prst="rect">
            <a:avLst/>
          </a:prstGeom>
          <a:noFill/>
        </p:spPr>
        <p:txBody>
          <a:bodyPr wrap="none" rtlCol="0">
            <a:spAutoFit/>
          </a:bodyPr>
          <a:p>
            <a:r>
              <a:rPr lang="en-US" altLang="zh-CN"/>
              <a:t>key</a:t>
            </a:r>
            <a:r>
              <a:rPr lang="zh-CN" altLang="en-US"/>
              <a:t>：实际用到的索引</a:t>
            </a:r>
            <a:endParaRPr lang="zh-CN"/>
          </a:p>
        </p:txBody>
      </p:sp>
      <p:sp>
        <p:nvSpPr>
          <p:cNvPr id="13" name="文本框 12"/>
          <p:cNvSpPr txBox="1"/>
          <p:nvPr/>
        </p:nvSpPr>
        <p:spPr>
          <a:xfrm>
            <a:off x="1068070" y="6102350"/>
            <a:ext cx="10495280" cy="368300"/>
          </a:xfrm>
          <a:prstGeom prst="rect">
            <a:avLst/>
          </a:prstGeom>
          <a:noFill/>
        </p:spPr>
        <p:txBody>
          <a:bodyPr wrap="none" rtlCol="0">
            <a:spAutoFit/>
          </a:bodyPr>
          <a:p>
            <a:r>
              <a:rPr lang="en-US" altLang="zh-CN"/>
              <a:t>Extra</a:t>
            </a:r>
            <a:r>
              <a:rPr lang="zh-CN" altLang="en-US"/>
              <a:t>：说明和描述，如果值为</a:t>
            </a:r>
            <a:r>
              <a:rPr lang="en-US" altLang="zh-CN"/>
              <a:t>Using where</a:t>
            </a:r>
            <a:r>
              <a:rPr lang="zh-CN" altLang="en-US"/>
              <a:t>，说明要索引回表查询，如果是</a:t>
            </a:r>
            <a:r>
              <a:rPr lang="en-US" altLang="zh-CN"/>
              <a:t>Using index</a:t>
            </a:r>
            <a:r>
              <a:rPr lang="zh-CN" altLang="en-US"/>
              <a:t>，则不需要回表</a:t>
            </a:r>
            <a:endParaRPr lang="zh-CN" alt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9210" y="508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3384550" y="2644140"/>
            <a:ext cx="5213985" cy="922020"/>
          </a:xfrm>
          <a:prstGeom prst="rect">
            <a:avLst/>
          </a:prstGeom>
          <a:noFill/>
        </p:spPr>
        <p:txBody>
          <a:bodyPr wrap="none" rtlCol="0">
            <a:spAutoFit/>
          </a:bodyPr>
          <a:p>
            <a:r>
              <a:rPr lang="en-US" altLang="zh-CN" sz="5400"/>
              <a:t>InnoDB</a:t>
            </a:r>
            <a:r>
              <a:rPr lang="zh-CN" altLang="en-US" sz="5400"/>
              <a:t>体系架构</a:t>
            </a:r>
            <a:endParaRPr lang="zh-CN" altLang="en-US" sz="5400"/>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931410" y="803275"/>
            <a:ext cx="2351405" cy="583565"/>
          </a:xfrm>
          <a:prstGeom prst="rect">
            <a:avLst/>
          </a:prstGeom>
          <a:noFill/>
        </p:spPr>
        <p:txBody>
          <a:bodyPr wrap="none" rtlCol="0">
            <a:spAutoFit/>
          </a:bodyPr>
          <a:p>
            <a:r>
              <a:rPr lang="en-US" sz="3200"/>
              <a:t>show profile</a:t>
            </a:r>
            <a:endParaRPr lang="en-US" sz="3200"/>
          </a:p>
        </p:txBody>
      </p:sp>
      <p:pic>
        <p:nvPicPr>
          <p:cNvPr id="7" name="图片 6"/>
          <p:cNvPicPr>
            <a:picLocks noChangeAspect="1"/>
          </p:cNvPicPr>
          <p:nvPr/>
        </p:nvPicPr>
        <p:blipFill>
          <a:blip r:embed="rId3"/>
          <a:stretch>
            <a:fillRect/>
          </a:stretch>
        </p:blipFill>
        <p:spPr>
          <a:xfrm>
            <a:off x="390525" y="1956435"/>
            <a:ext cx="6469380" cy="3627120"/>
          </a:xfrm>
          <a:prstGeom prst="rect">
            <a:avLst/>
          </a:prstGeom>
        </p:spPr>
      </p:pic>
      <p:pic>
        <p:nvPicPr>
          <p:cNvPr id="8" name="图片 7"/>
          <p:cNvPicPr>
            <a:picLocks noChangeAspect="1"/>
          </p:cNvPicPr>
          <p:nvPr/>
        </p:nvPicPr>
        <p:blipFill>
          <a:blip r:embed="rId4"/>
          <a:stretch>
            <a:fillRect/>
          </a:stretch>
        </p:blipFill>
        <p:spPr>
          <a:xfrm>
            <a:off x="7386955" y="1534160"/>
            <a:ext cx="3181350" cy="4295775"/>
          </a:xfrm>
          <a:prstGeom prst="rect">
            <a:avLst/>
          </a:prstGeom>
        </p:spPr>
      </p:pic>
      <p:cxnSp>
        <p:nvCxnSpPr>
          <p:cNvPr id="14" name="直接箭头连接符 13"/>
          <p:cNvCxnSpPr/>
          <p:nvPr/>
        </p:nvCxnSpPr>
        <p:spPr>
          <a:xfrm flipV="1">
            <a:off x="5393055" y="5571490"/>
            <a:ext cx="1877695" cy="58039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830445" y="803275"/>
            <a:ext cx="1628775" cy="583565"/>
          </a:xfrm>
          <a:prstGeom prst="rect">
            <a:avLst/>
          </a:prstGeom>
          <a:noFill/>
        </p:spPr>
        <p:txBody>
          <a:bodyPr wrap="none" rtlCol="0">
            <a:spAutoFit/>
          </a:bodyPr>
          <a:p>
            <a:r>
              <a:rPr lang="en-US" sz="3200"/>
              <a:t>Analyze</a:t>
            </a:r>
            <a:endParaRPr lang="en-US" sz="3200"/>
          </a:p>
        </p:txBody>
      </p:sp>
      <p:pic>
        <p:nvPicPr>
          <p:cNvPr id="6" name="图片 5"/>
          <p:cNvPicPr>
            <a:picLocks noChangeAspect="1"/>
          </p:cNvPicPr>
          <p:nvPr/>
        </p:nvPicPr>
        <p:blipFill>
          <a:blip r:embed="rId3"/>
          <a:stretch>
            <a:fillRect/>
          </a:stretch>
        </p:blipFill>
        <p:spPr>
          <a:xfrm>
            <a:off x="2164715" y="1591310"/>
            <a:ext cx="6656070" cy="3796030"/>
          </a:xfrm>
          <a:prstGeom prst="rect">
            <a:avLst/>
          </a:prstGeom>
        </p:spPr>
      </p:pic>
      <p:sp>
        <p:nvSpPr>
          <p:cNvPr id="9" name="文本框 8"/>
          <p:cNvSpPr txBox="1"/>
          <p:nvPr/>
        </p:nvSpPr>
        <p:spPr>
          <a:xfrm>
            <a:off x="1273810" y="5807710"/>
            <a:ext cx="5529580" cy="368300"/>
          </a:xfrm>
          <a:prstGeom prst="rect">
            <a:avLst/>
          </a:prstGeom>
          <a:noFill/>
        </p:spPr>
        <p:txBody>
          <a:bodyPr wrap="none" rtlCol="0">
            <a:spAutoFit/>
          </a:bodyPr>
          <a:p>
            <a:r>
              <a:rPr lang="zh-CN" altLang="en-US"/>
              <a:t>作用     分析表，使得</a:t>
            </a:r>
            <a:r>
              <a:rPr lang="en-US" altLang="zh-CN"/>
              <a:t>SQL</a:t>
            </a:r>
            <a:r>
              <a:rPr lang="zh-CN" altLang="en-US"/>
              <a:t>能够生成正确的执行计划。</a:t>
            </a:r>
            <a:endParaRPr lang="zh-CN" altLang="en-US"/>
          </a:p>
        </p:txBody>
      </p: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830445" y="803275"/>
            <a:ext cx="1786255" cy="583565"/>
          </a:xfrm>
          <a:prstGeom prst="rect">
            <a:avLst/>
          </a:prstGeom>
          <a:noFill/>
        </p:spPr>
        <p:txBody>
          <a:bodyPr wrap="none" rtlCol="0">
            <a:spAutoFit/>
          </a:bodyPr>
          <a:p>
            <a:r>
              <a:rPr lang="en-US" sz="3200"/>
              <a:t>Optimize</a:t>
            </a:r>
            <a:endParaRPr lang="en-US" sz="3200"/>
          </a:p>
        </p:txBody>
      </p:sp>
      <p:sp>
        <p:nvSpPr>
          <p:cNvPr id="9" name="文本框 8"/>
          <p:cNvSpPr txBox="1"/>
          <p:nvPr/>
        </p:nvSpPr>
        <p:spPr>
          <a:xfrm>
            <a:off x="1156335" y="5125720"/>
            <a:ext cx="9949180" cy="645160"/>
          </a:xfrm>
          <a:prstGeom prst="rect">
            <a:avLst/>
          </a:prstGeom>
          <a:noFill/>
        </p:spPr>
        <p:txBody>
          <a:bodyPr wrap="none" rtlCol="0">
            <a:spAutoFit/>
          </a:bodyPr>
          <a:p>
            <a:pPr algn="l"/>
            <a:r>
              <a:rPr lang="zh-CN" altLang="en-US"/>
              <a:t>作用     整理删除或者更新操作造成的空间浪费，即整理碎片。但是</a:t>
            </a:r>
            <a:r>
              <a:rPr lang="en-US" altLang="zh-CN"/>
              <a:t>MySQL5.7 InnoDB</a:t>
            </a:r>
            <a:r>
              <a:rPr lang="zh-CN" altLang="en-US"/>
              <a:t>不支持了，</a:t>
            </a:r>
            <a:endParaRPr lang="zh-CN" altLang="en-US"/>
          </a:p>
          <a:p>
            <a:pPr algn="l"/>
            <a:r>
              <a:rPr lang="en-US" altLang="zh-CN"/>
              <a:t>            </a:t>
            </a:r>
            <a:r>
              <a:rPr lang="zh-CN" altLang="en-US"/>
              <a:t>可以使用语句：alter table table_name engine=innodb;  （</a:t>
            </a:r>
            <a:r>
              <a:rPr lang="en-US" altLang="zh-CN"/>
              <a:t>recreate the table</a:t>
            </a:r>
            <a:r>
              <a:rPr lang="zh-CN" altLang="en-US"/>
              <a:t>）</a:t>
            </a:r>
            <a:endParaRPr lang="zh-CN" altLang="en-US"/>
          </a:p>
        </p:txBody>
      </p:sp>
      <p:pic>
        <p:nvPicPr>
          <p:cNvPr id="7" name="图片 6"/>
          <p:cNvPicPr>
            <a:picLocks noChangeAspect="1"/>
          </p:cNvPicPr>
          <p:nvPr/>
        </p:nvPicPr>
        <p:blipFill>
          <a:blip r:embed="rId3"/>
          <a:stretch>
            <a:fillRect/>
          </a:stretch>
        </p:blipFill>
        <p:spPr>
          <a:xfrm>
            <a:off x="1952625" y="1309370"/>
            <a:ext cx="7461250" cy="3816350"/>
          </a:xfrm>
          <a:prstGeom prst="rect">
            <a:avLst/>
          </a:prstGeom>
        </p:spPr>
      </p:pic>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197350" y="596900"/>
            <a:ext cx="3797300" cy="583565"/>
          </a:xfrm>
          <a:prstGeom prst="rect">
            <a:avLst/>
          </a:prstGeom>
          <a:noFill/>
        </p:spPr>
        <p:txBody>
          <a:bodyPr wrap="none" rtlCol="0">
            <a:spAutoFit/>
          </a:bodyPr>
          <a:p>
            <a:r>
              <a:rPr lang="en-US" sz="3200"/>
              <a:t>procedure analyse()</a:t>
            </a:r>
            <a:endParaRPr lang="zh-CN" altLang="en-US" sz="3200"/>
          </a:p>
        </p:txBody>
      </p:sp>
      <p:sp>
        <p:nvSpPr>
          <p:cNvPr id="9" name="文本框 8"/>
          <p:cNvSpPr txBox="1"/>
          <p:nvPr/>
        </p:nvSpPr>
        <p:spPr>
          <a:xfrm>
            <a:off x="937895" y="5685790"/>
            <a:ext cx="6278880" cy="368300"/>
          </a:xfrm>
          <a:prstGeom prst="rect">
            <a:avLst/>
          </a:prstGeom>
          <a:noFill/>
        </p:spPr>
        <p:txBody>
          <a:bodyPr wrap="none" rtlCol="0">
            <a:spAutoFit/>
          </a:bodyPr>
          <a:p>
            <a:pPr algn="l"/>
            <a:r>
              <a:rPr lang="zh-CN" altLang="en-US"/>
              <a:t>作用     分析表中的数据，给出字段修改建议 ，见最后一列。</a:t>
            </a:r>
            <a:endParaRPr lang="zh-CN"/>
          </a:p>
        </p:txBody>
      </p:sp>
      <p:pic>
        <p:nvPicPr>
          <p:cNvPr id="6" name="图片 5"/>
          <p:cNvPicPr>
            <a:picLocks noChangeAspect="1"/>
          </p:cNvPicPr>
          <p:nvPr/>
        </p:nvPicPr>
        <p:blipFill>
          <a:blip r:embed="rId3"/>
          <a:stretch>
            <a:fillRect/>
          </a:stretch>
        </p:blipFill>
        <p:spPr>
          <a:xfrm>
            <a:off x="937895" y="1071245"/>
            <a:ext cx="9735185" cy="4449445"/>
          </a:xfrm>
          <a:prstGeom prst="rect">
            <a:avLst/>
          </a:prstGeom>
        </p:spPr>
      </p:pic>
    </p:spTree>
    <p:custDataLst>
      <p:tags r:id="rId4"/>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307965" y="596900"/>
            <a:ext cx="995680" cy="583565"/>
          </a:xfrm>
          <a:prstGeom prst="rect">
            <a:avLst/>
          </a:prstGeom>
          <a:noFill/>
        </p:spPr>
        <p:txBody>
          <a:bodyPr wrap="none" rtlCol="0">
            <a:spAutoFit/>
          </a:bodyPr>
          <a:p>
            <a:r>
              <a:rPr lang="zh-CN" sz="3200"/>
              <a:t>拆分</a:t>
            </a:r>
            <a:endParaRPr lang="zh-CN" sz="3200"/>
          </a:p>
        </p:txBody>
      </p:sp>
      <p:sp>
        <p:nvSpPr>
          <p:cNvPr id="7" name="文本框 6"/>
          <p:cNvSpPr txBox="1"/>
          <p:nvPr/>
        </p:nvSpPr>
        <p:spPr>
          <a:xfrm>
            <a:off x="1224280" y="1471930"/>
            <a:ext cx="8641080" cy="4523105"/>
          </a:xfrm>
          <a:prstGeom prst="rect">
            <a:avLst/>
          </a:prstGeom>
          <a:noFill/>
        </p:spPr>
        <p:txBody>
          <a:bodyPr wrap="none" rtlCol="0">
            <a:spAutoFit/>
          </a:bodyPr>
          <a:p>
            <a:pPr algn="l"/>
            <a:r>
              <a:rPr lang="zh-CN" altLang="en-US"/>
              <a:t>性能瓶颈 ： </a:t>
            </a:r>
            <a:r>
              <a:rPr lang="en-US" altLang="zh-CN"/>
              <a:t>500w-1000w</a:t>
            </a:r>
            <a:r>
              <a:rPr lang="zh-CN" altLang="en-US"/>
              <a:t>数据</a:t>
            </a:r>
            <a:endParaRPr lang="zh-CN" altLang="en-US"/>
          </a:p>
          <a:p>
            <a:pPr algn="l"/>
            <a:endParaRPr lang="zh-CN" altLang="en-US"/>
          </a:p>
          <a:p>
            <a:pPr algn="l"/>
            <a:endParaRPr lang="zh-CN" altLang="en-US"/>
          </a:p>
          <a:p>
            <a:pPr algn="l"/>
            <a:endParaRPr lang="zh-CN" altLang="en-US"/>
          </a:p>
          <a:p>
            <a:pPr algn="l"/>
            <a:r>
              <a:rPr lang="zh-CN" altLang="en-US"/>
              <a:t>垂直拆分： 将主码和一些列放在一个表，然后把主码和另外的列放在另一个表中 。</a:t>
            </a:r>
            <a:endParaRPr lang="zh-CN" altLang="en-US"/>
          </a:p>
          <a:p>
            <a:pPr algn="l"/>
            <a:endParaRPr lang="zh-CN" altLang="en-US"/>
          </a:p>
          <a:p>
            <a:pPr algn="l"/>
            <a:r>
              <a:rPr lang="en-US" altLang="zh-CN"/>
              <a:t>	     </a:t>
            </a:r>
            <a:r>
              <a:rPr lang="zh-CN" altLang="en-US"/>
              <a:t>优点：数据行变小，数据页存储数据更多，查询减少</a:t>
            </a:r>
            <a:r>
              <a:rPr lang="en-US" altLang="zh-CN"/>
              <a:t>IO</a:t>
            </a:r>
            <a:r>
              <a:rPr lang="zh-CN" altLang="en-US"/>
              <a:t>次数。</a:t>
            </a:r>
            <a:endParaRPr lang="zh-CN" altLang="en-US"/>
          </a:p>
          <a:p>
            <a:pPr algn="l"/>
            <a:endParaRPr lang="zh-CN" altLang="en-US"/>
          </a:p>
          <a:p>
            <a:pPr algn="l"/>
            <a:r>
              <a:rPr lang="en-US" altLang="zh-CN"/>
              <a:t>	     </a:t>
            </a:r>
            <a:r>
              <a:rPr lang="zh-CN" altLang="en-US"/>
              <a:t>缺点：有冗余数据，需要</a:t>
            </a:r>
            <a:r>
              <a:rPr lang="en-US" altLang="zh-CN"/>
              <a:t>join</a:t>
            </a:r>
            <a:r>
              <a:rPr lang="zh-CN" altLang="en-US"/>
              <a:t>操作。</a:t>
            </a:r>
            <a:r>
              <a:rPr lang="zh-CN" altLang="en-US"/>
              <a:t> </a:t>
            </a:r>
            <a:endParaRPr lang="zh-CN" altLang="en-US"/>
          </a:p>
          <a:p>
            <a:pPr algn="l"/>
            <a:endParaRPr lang="zh-CN" altLang="en-US"/>
          </a:p>
          <a:p>
            <a:pPr algn="l"/>
            <a:endParaRPr lang="zh-CN" altLang="en-US"/>
          </a:p>
          <a:p>
            <a:pPr algn="l"/>
            <a:r>
              <a:rPr lang="zh-CN" altLang="en-US"/>
              <a:t>水平拆分：根据一列或多列数据的值把数据行放到两个独立的表中（历史记录等）。</a:t>
            </a:r>
            <a:endParaRPr lang="zh-CN" altLang="en-US"/>
          </a:p>
          <a:p>
            <a:pPr algn="l"/>
            <a:r>
              <a:rPr lang="en-US" altLang="zh-CN"/>
              <a:t>	    </a:t>
            </a:r>
            <a:endParaRPr lang="en-US" altLang="zh-CN"/>
          </a:p>
          <a:p>
            <a:pPr algn="l"/>
            <a:r>
              <a:rPr lang="en-US" altLang="zh-CN"/>
              <a:t>	    </a:t>
            </a:r>
            <a:r>
              <a:rPr lang="zh-CN" altLang="en-US"/>
              <a:t>优点：避免慢查询。</a:t>
            </a:r>
            <a:endParaRPr lang="zh-CN" altLang="en-US"/>
          </a:p>
          <a:p>
            <a:pPr algn="l"/>
            <a:endParaRPr lang="zh-CN" altLang="en-US"/>
          </a:p>
          <a:p>
            <a:pPr algn="l"/>
            <a:r>
              <a:rPr lang="en-US" altLang="zh-CN"/>
              <a:t>	    </a:t>
            </a:r>
            <a:r>
              <a:rPr lang="zh-CN" altLang="en-US"/>
              <a:t>缺点：增加复杂度，查询数据需要</a:t>
            </a:r>
            <a:r>
              <a:rPr lang="en-US" altLang="zh-CN"/>
              <a:t>UNION</a:t>
            </a:r>
            <a:r>
              <a:rPr lang="zh-CN" altLang="en-US"/>
              <a:t>。</a:t>
            </a:r>
            <a:endParaRPr lang="zh-CN" altLang="en-US"/>
          </a:p>
        </p:txBody>
      </p:sp>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249545" y="872490"/>
            <a:ext cx="6104255" cy="3147060"/>
            <a:chOff x="3808" y="1219"/>
            <a:chExt cx="10959" cy="5605"/>
          </a:xfrm>
        </p:grpSpPr>
        <p:sp>
          <p:nvSpPr>
            <p:cNvPr id="6" name="流程图: 磁盘 5"/>
            <p:cNvSpPr/>
            <p:nvPr/>
          </p:nvSpPr>
          <p:spPr>
            <a:xfrm>
              <a:off x="7742" y="1219"/>
              <a:ext cx="2646" cy="13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DB</a:t>
              </a:r>
              <a:endParaRPr lang="en-US" altLang="zh-CN"/>
            </a:p>
          </p:txBody>
        </p:sp>
        <p:sp>
          <p:nvSpPr>
            <p:cNvPr id="8" name="流程图: 磁盘 7"/>
            <p:cNvSpPr/>
            <p:nvPr/>
          </p:nvSpPr>
          <p:spPr>
            <a:xfrm>
              <a:off x="3808" y="3339"/>
              <a:ext cx="2646" cy="13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User</a:t>
              </a:r>
              <a:endParaRPr lang="en-US" altLang="zh-CN"/>
            </a:p>
          </p:txBody>
        </p:sp>
        <p:sp>
          <p:nvSpPr>
            <p:cNvPr id="9" name="流程图: 磁盘 8"/>
            <p:cNvSpPr/>
            <p:nvPr/>
          </p:nvSpPr>
          <p:spPr>
            <a:xfrm>
              <a:off x="7742" y="3339"/>
              <a:ext cx="2646" cy="13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Manager</a:t>
              </a:r>
              <a:endParaRPr lang="en-US" altLang="zh-CN"/>
            </a:p>
          </p:txBody>
        </p:sp>
        <p:sp>
          <p:nvSpPr>
            <p:cNvPr id="11" name="流程图: 磁盘 10"/>
            <p:cNvSpPr/>
            <p:nvPr/>
          </p:nvSpPr>
          <p:spPr>
            <a:xfrm>
              <a:off x="12121" y="3339"/>
              <a:ext cx="2646" cy="13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Item</a:t>
              </a:r>
              <a:endParaRPr lang="en-US" altLang="zh-CN"/>
            </a:p>
          </p:txBody>
        </p:sp>
        <p:sp>
          <p:nvSpPr>
            <p:cNvPr id="12" name="流程图: 磁盘 11"/>
            <p:cNvSpPr/>
            <p:nvPr/>
          </p:nvSpPr>
          <p:spPr>
            <a:xfrm>
              <a:off x="3808" y="5492"/>
              <a:ext cx="2646" cy="13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id%100=0</a:t>
              </a:r>
              <a:endParaRPr lang="en-US" altLang="zh-CN"/>
            </a:p>
          </p:txBody>
        </p:sp>
        <p:sp>
          <p:nvSpPr>
            <p:cNvPr id="13" name="流程图: 磁盘 12"/>
            <p:cNvSpPr/>
            <p:nvPr/>
          </p:nvSpPr>
          <p:spPr>
            <a:xfrm>
              <a:off x="7742" y="5492"/>
              <a:ext cx="2646" cy="13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 </a:t>
              </a:r>
              <a:r>
                <a:rPr lang="en-US" altLang="zh-CN">
                  <a:sym typeface="+mn-ea"/>
                </a:rPr>
                <a:t> id%100=1</a:t>
              </a:r>
              <a:endParaRPr lang="en-US" altLang="zh-CN"/>
            </a:p>
          </p:txBody>
        </p:sp>
        <p:sp>
          <p:nvSpPr>
            <p:cNvPr id="14" name="流程图: 磁盘 13"/>
            <p:cNvSpPr/>
            <p:nvPr/>
          </p:nvSpPr>
          <p:spPr>
            <a:xfrm>
              <a:off x="12121" y="5492"/>
              <a:ext cx="2646" cy="13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ym typeface="+mn-ea"/>
                </a:rPr>
                <a:t> id%100=2</a:t>
              </a:r>
              <a:endParaRPr lang="en-US" altLang="zh-CN"/>
            </a:p>
          </p:txBody>
        </p:sp>
        <p:grpSp>
          <p:nvGrpSpPr>
            <p:cNvPr id="18" name="组合 17"/>
            <p:cNvGrpSpPr/>
            <p:nvPr/>
          </p:nvGrpSpPr>
          <p:grpSpPr>
            <a:xfrm>
              <a:off x="5131" y="2551"/>
              <a:ext cx="8313" cy="788"/>
              <a:chOff x="5131" y="2551"/>
              <a:chExt cx="8313" cy="788"/>
            </a:xfrm>
          </p:grpSpPr>
          <p:cxnSp>
            <p:nvCxnSpPr>
              <p:cNvPr id="15" name="直接箭头连接符 14"/>
              <p:cNvCxnSpPr>
                <a:stCxn id="6" idx="3"/>
                <a:endCxn id="9" idx="1"/>
              </p:cNvCxnSpPr>
              <p:nvPr/>
            </p:nvCxnSpPr>
            <p:spPr>
              <a:xfrm>
                <a:off x="9065" y="2551"/>
                <a:ext cx="0" cy="7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肘形连接符 15"/>
              <p:cNvCxnSpPr>
                <a:endCxn id="8" idx="1"/>
              </p:cNvCxnSpPr>
              <p:nvPr/>
            </p:nvCxnSpPr>
            <p:spPr>
              <a:xfrm rot="10800000" flipV="1">
                <a:off x="5131" y="2875"/>
                <a:ext cx="3926" cy="46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endCxn id="11" idx="1"/>
              </p:cNvCxnSpPr>
              <p:nvPr/>
            </p:nvCxnSpPr>
            <p:spPr>
              <a:xfrm>
                <a:off x="9073" y="2875"/>
                <a:ext cx="4371" cy="46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a:stCxn id="9" idx="3"/>
            </p:cNvCxnSpPr>
            <p:nvPr/>
          </p:nvCxnSpPr>
          <p:spPr>
            <a:xfrm>
              <a:off x="9065" y="4671"/>
              <a:ext cx="0" cy="82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p:nvPr/>
          </p:nvCxnSpPr>
          <p:spPr>
            <a:xfrm rot="10800000" flipV="1">
              <a:off x="5131" y="5028"/>
              <a:ext cx="3926" cy="46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a:off x="9073" y="5028"/>
              <a:ext cx="4371" cy="46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a:off x="291465" y="1381125"/>
            <a:ext cx="5847080" cy="3692525"/>
          </a:xfrm>
          <a:prstGeom prst="rect">
            <a:avLst/>
          </a:prstGeom>
          <a:noFill/>
        </p:spPr>
        <p:txBody>
          <a:bodyPr wrap="none" rtlCol="0">
            <a:spAutoFit/>
          </a:bodyPr>
          <a:p>
            <a:r>
              <a:rPr lang="zh-CN" altLang="en-US"/>
              <a:t>步骤： </a:t>
            </a:r>
            <a:r>
              <a:rPr lang="en-US" altLang="zh-CN"/>
              <a:t>1</a:t>
            </a:r>
            <a:r>
              <a:rPr lang="zh-CN" altLang="en-US"/>
              <a:t>、优先考虑缓存降低读操作。</a:t>
            </a:r>
            <a:endParaRPr lang="zh-CN" altLang="en-US"/>
          </a:p>
          <a:p>
            <a:endParaRPr lang="zh-CN" altLang="en-US"/>
          </a:p>
          <a:p>
            <a:r>
              <a:rPr lang="zh-CN" altLang="en-US"/>
              <a:t>            </a:t>
            </a:r>
            <a:r>
              <a:rPr lang="en-US" altLang="zh-CN"/>
              <a:t>2</a:t>
            </a:r>
            <a:r>
              <a:rPr lang="zh-CN" altLang="en-US"/>
              <a:t>、考虑读写分离，降低数据库写操作。</a:t>
            </a:r>
            <a:endParaRPr lang="zh-CN" altLang="en-US"/>
          </a:p>
          <a:p>
            <a:endParaRPr lang="zh-CN" altLang="en-US"/>
          </a:p>
          <a:p>
            <a:r>
              <a:rPr lang="en-US" altLang="zh-CN"/>
              <a:t>            3</a:t>
            </a:r>
            <a:r>
              <a:rPr lang="zh-CN" altLang="en-US"/>
              <a:t>、数据做拆分，先垂直，再水平。</a:t>
            </a:r>
            <a:endParaRPr lang="zh-CN" altLang="en-US"/>
          </a:p>
          <a:p>
            <a:endParaRPr lang="zh-CN" altLang="en-US"/>
          </a:p>
          <a:p>
            <a:r>
              <a:rPr lang="en-US" altLang="zh-CN"/>
              <a:t>            4</a:t>
            </a:r>
            <a:r>
              <a:rPr lang="zh-CN" altLang="en-US"/>
              <a:t>、首先考虑按照业务垂直拆分。</a:t>
            </a:r>
            <a:endParaRPr lang="zh-CN" altLang="en-US"/>
          </a:p>
          <a:p>
            <a:endParaRPr lang="zh-CN" altLang="en-US"/>
          </a:p>
          <a:p>
            <a:r>
              <a:rPr lang="zh-CN" altLang="en-US"/>
              <a:t>            </a:t>
            </a:r>
            <a:r>
              <a:rPr lang="en-US" altLang="zh-CN"/>
              <a:t>5</a:t>
            </a:r>
            <a:r>
              <a:rPr lang="zh-CN" altLang="en-US"/>
              <a:t>、再考虑水平拆分：先分库（范围、</a:t>
            </a:r>
            <a:endParaRPr lang="zh-CN" altLang="en-US"/>
          </a:p>
          <a:p>
            <a:r>
              <a:rPr lang="en-US" altLang="zh-CN"/>
              <a:t>	   </a:t>
            </a:r>
            <a:r>
              <a:rPr lang="zh-CN" altLang="en-US"/>
              <a:t>取模）。</a:t>
            </a:r>
            <a:endParaRPr lang="zh-CN" altLang="en-US"/>
          </a:p>
          <a:p>
            <a:endParaRPr lang="zh-CN" altLang="en-US"/>
          </a:p>
          <a:p>
            <a:r>
              <a:rPr lang="ja-JP" altLang="zh-CN"/>
              <a:t>　　　 </a:t>
            </a:r>
            <a:r>
              <a:rPr lang="en-US" altLang="zh-CN"/>
              <a:t>6</a:t>
            </a:r>
            <a:r>
              <a:rPr lang="zh-CN" altLang="en-US"/>
              <a:t>、最后考虑分表，单表数据拆分至</a:t>
            </a:r>
            <a:r>
              <a:rPr lang="en-US" altLang="zh-CN"/>
              <a:t>1000w</a:t>
            </a:r>
            <a:r>
              <a:rPr lang="zh-CN" altLang="en-US"/>
              <a:t>以内。</a:t>
            </a:r>
            <a:endParaRPr lang="zh-CN" altLang="en-US"/>
          </a:p>
          <a:p>
            <a:endParaRPr lang="zh-CN" altLang="en-US"/>
          </a:p>
        </p:txBody>
      </p:sp>
      <p:sp>
        <p:nvSpPr>
          <p:cNvPr id="26" name="文本框 25"/>
          <p:cNvSpPr txBox="1"/>
          <p:nvPr/>
        </p:nvSpPr>
        <p:spPr>
          <a:xfrm>
            <a:off x="6543040" y="4480560"/>
            <a:ext cx="4665980" cy="1753235"/>
          </a:xfrm>
          <a:prstGeom prst="rect">
            <a:avLst/>
          </a:prstGeom>
          <a:noFill/>
        </p:spPr>
        <p:txBody>
          <a:bodyPr wrap="none" rtlCol="0">
            <a:spAutoFit/>
          </a:bodyPr>
          <a:p>
            <a:r>
              <a:rPr lang="zh-CN" altLang="en-US">
                <a:solidFill>
                  <a:srgbClr val="FF0000"/>
                </a:solidFill>
              </a:rPr>
              <a:t>问题：</a:t>
            </a:r>
            <a:r>
              <a:rPr lang="en-US" altLang="zh-CN">
                <a:solidFill>
                  <a:srgbClr val="FF0000"/>
                </a:solidFill>
              </a:rPr>
              <a:t>1</a:t>
            </a:r>
            <a:r>
              <a:rPr lang="zh-CN" altLang="en-US">
                <a:solidFill>
                  <a:srgbClr val="FF0000"/>
                </a:solidFill>
              </a:rPr>
              <a:t>）事务问题。</a:t>
            </a:r>
            <a:endParaRPr lang="zh-CN" altLang="en-US">
              <a:solidFill>
                <a:srgbClr val="FF0000"/>
              </a:solidFill>
            </a:endParaRPr>
          </a:p>
          <a:p>
            <a:r>
              <a:rPr lang="en-US" altLang="zh-CN">
                <a:solidFill>
                  <a:srgbClr val="FF0000"/>
                </a:solidFill>
              </a:rPr>
              <a:t>           2</a:t>
            </a:r>
            <a:r>
              <a:rPr lang="zh-CN" altLang="en-US">
                <a:solidFill>
                  <a:srgbClr val="FF0000"/>
                </a:solidFill>
              </a:rPr>
              <a:t>）跨节点</a:t>
            </a:r>
            <a:r>
              <a:rPr lang="en-US" altLang="zh-CN">
                <a:solidFill>
                  <a:srgbClr val="FF0000"/>
                </a:solidFill>
              </a:rPr>
              <a:t>join</a:t>
            </a:r>
            <a:r>
              <a:rPr lang="zh-CN" altLang="en-US">
                <a:solidFill>
                  <a:srgbClr val="FF0000"/>
                </a:solidFill>
              </a:rPr>
              <a:t>问题。</a:t>
            </a:r>
            <a:endParaRPr lang="zh-CN" altLang="en-US">
              <a:solidFill>
                <a:srgbClr val="FF0000"/>
              </a:solidFill>
            </a:endParaRPr>
          </a:p>
          <a:p>
            <a:r>
              <a:rPr lang="zh-CN" altLang="en-US">
                <a:solidFill>
                  <a:srgbClr val="FF0000"/>
                </a:solidFill>
              </a:rPr>
              <a:t>           </a:t>
            </a:r>
            <a:r>
              <a:rPr lang="en-US" altLang="zh-CN">
                <a:solidFill>
                  <a:srgbClr val="FF0000"/>
                </a:solidFill>
              </a:rPr>
              <a:t>3</a:t>
            </a:r>
            <a:r>
              <a:rPr lang="zh-CN" altLang="en-US">
                <a:solidFill>
                  <a:srgbClr val="FF0000"/>
                </a:solidFill>
              </a:rPr>
              <a:t>）</a:t>
            </a:r>
            <a:r>
              <a:rPr lang="en-US" altLang="zh-CN">
                <a:solidFill>
                  <a:srgbClr val="FF0000"/>
                </a:solidFill>
              </a:rPr>
              <a:t>count,orderby</a:t>
            </a:r>
            <a:r>
              <a:rPr lang="zh-CN" altLang="en-US">
                <a:solidFill>
                  <a:srgbClr val="FF0000"/>
                </a:solidFill>
              </a:rPr>
              <a:t>等问题。</a:t>
            </a:r>
            <a:endParaRPr lang="zh-CN" altLang="en-US">
              <a:solidFill>
                <a:srgbClr val="FF0000"/>
              </a:solidFill>
            </a:endParaRPr>
          </a:p>
          <a:p>
            <a:r>
              <a:rPr lang="zh-CN" altLang="en-US">
                <a:solidFill>
                  <a:srgbClr val="FF0000"/>
                </a:solidFill>
              </a:rPr>
              <a:t>           </a:t>
            </a:r>
            <a:r>
              <a:rPr lang="en-US" altLang="zh-CN">
                <a:solidFill>
                  <a:srgbClr val="FF0000"/>
                </a:solidFill>
              </a:rPr>
              <a:t>4</a:t>
            </a:r>
            <a:r>
              <a:rPr lang="zh-CN" altLang="en-US">
                <a:solidFill>
                  <a:srgbClr val="FF0000"/>
                </a:solidFill>
              </a:rPr>
              <a:t>）数据迁移，容量规划，扩容问题。</a:t>
            </a:r>
            <a:endParaRPr lang="zh-CN" altLang="en-US">
              <a:solidFill>
                <a:srgbClr val="FF0000"/>
              </a:solidFill>
            </a:endParaRPr>
          </a:p>
          <a:p>
            <a:r>
              <a:rPr lang="zh-CN" altLang="en-US">
                <a:solidFill>
                  <a:srgbClr val="FF0000"/>
                </a:solidFill>
              </a:rPr>
              <a:t>           </a:t>
            </a:r>
            <a:r>
              <a:rPr lang="en-US" altLang="zh-CN">
                <a:solidFill>
                  <a:srgbClr val="FF0000"/>
                </a:solidFill>
              </a:rPr>
              <a:t>5</a:t>
            </a:r>
            <a:r>
              <a:rPr lang="zh-CN" altLang="en-US">
                <a:solidFill>
                  <a:srgbClr val="FF0000"/>
                </a:solidFill>
              </a:rPr>
              <a:t>）分页问题。</a:t>
            </a:r>
            <a:endParaRPr lang="zh-CN" altLang="en-US">
              <a:solidFill>
                <a:srgbClr val="FF0000"/>
              </a:solidFill>
            </a:endParaRPr>
          </a:p>
          <a:p>
            <a:r>
              <a:rPr lang="en-US" altLang="zh-CN">
                <a:solidFill>
                  <a:srgbClr val="FF0000"/>
                </a:solidFill>
              </a:rPr>
              <a:t>           6</a:t>
            </a:r>
            <a:r>
              <a:rPr lang="zh-CN" altLang="en-US">
                <a:solidFill>
                  <a:srgbClr val="FF0000"/>
                </a:solidFill>
              </a:rPr>
              <a:t>）</a:t>
            </a:r>
            <a:r>
              <a:rPr lang="en-US" altLang="zh-CN">
                <a:solidFill>
                  <a:srgbClr val="FF0000"/>
                </a:solidFill>
              </a:rPr>
              <a:t>id</a:t>
            </a:r>
            <a:r>
              <a:rPr lang="zh-CN" altLang="en-US">
                <a:solidFill>
                  <a:srgbClr val="FF0000"/>
                </a:solidFill>
              </a:rPr>
              <a:t>分配问题。</a:t>
            </a:r>
            <a:endParaRPr lang="zh-CN" altLang="en-US">
              <a:solidFill>
                <a:srgbClr val="FF0000"/>
              </a:solidFill>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097280" cy="368300"/>
          </a:xfrm>
          <a:prstGeom prst="rect">
            <a:avLst/>
          </a:prstGeom>
          <a:noFill/>
        </p:spPr>
        <p:txBody>
          <a:bodyPr wrap="none" rtlCol="0">
            <a:spAutoFit/>
          </a:bodyPr>
          <a:p>
            <a:r>
              <a:rPr lang="en-US" altLang="zh-CN"/>
              <a:t>SQL</a:t>
            </a:r>
            <a:r>
              <a:rPr lang="zh-CN" altLang="en-US"/>
              <a:t>优化</a:t>
            </a:r>
            <a:endParaRPr lang="zh-CN" altLang="en-US"/>
          </a:p>
        </p:txBody>
      </p:sp>
      <p:cxnSp>
        <p:nvCxnSpPr>
          <p:cNvPr id="22" name="直接箭头连接符 21"/>
          <p:cNvCxnSpPr>
            <a:stCxn id="20" idx="2"/>
            <a:endCxn id="20" idx="2"/>
          </p:cNvCxnSpPr>
          <p:nvPr/>
        </p:nvCxnSpPr>
        <p:spPr>
          <a:xfrm>
            <a:off x="2613025" y="4502150"/>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965065" y="950595"/>
            <a:ext cx="1808480" cy="583565"/>
          </a:xfrm>
          <a:prstGeom prst="rect">
            <a:avLst/>
          </a:prstGeom>
          <a:noFill/>
        </p:spPr>
        <p:txBody>
          <a:bodyPr wrap="none" rtlCol="0">
            <a:spAutoFit/>
          </a:bodyPr>
          <a:p>
            <a:r>
              <a:rPr lang="zh-CN" altLang="en-US" sz="3200"/>
              <a:t>逆规范化</a:t>
            </a:r>
            <a:endParaRPr lang="zh-CN" altLang="en-US" sz="3200"/>
          </a:p>
        </p:txBody>
      </p:sp>
      <p:sp>
        <p:nvSpPr>
          <p:cNvPr id="7" name="文本框 6"/>
          <p:cNvSpPr txBox="1"/>
          <p:nvPr/>
        </p:nvSpPr>
        <p:spPr>
          <a:xfrm>
            <a:off x="1513840" y="1638935"/>
            <a:ext cx="8704580" cy="2030095"/>
          </a:xfrm>
          <a:prstGeom prst="rect">
            <a:avLst/>
          </a:prstGeom>
          <a:noFill/>
        </p:spPr>
        <p:txBody>
          <a:bodyPr wrap="none" rtlCol="0">
            <a:spAutoFit/>
          </a:bodyPr>
          <a:p>
            <a:pPr algn="l"/>
            <a:r>
              <a:rPr lang="zh-CN" altLang="en-US"/>
              <a:t>第一范式：关系中的每个属性必须是不可再分的简单项。</a:t>
            </a:r>
            <a:endParaRPr lang="zh-CN" altLang="en-US"/>
          </a:p>
          <a:p>
            <a:pPr algn="l"/>
            <a:endParaRPr lang="zh-CN" altLang="en-US"/>
          </a:p>
          <a:p>
            <a:pPr algn="l"/>
            <a:r>
              <a:rPr lang="zh-CN" altLang="en-US"/>
              <a:t>第二范式：每个表必须有且仅有一个数据元素为主关键字(Primary key),其他数据元素</a:t>
            </a:r>
            <a:endParaRPr lang="zh-CN" altLang="en-US"/>
          </a:p>
          <a:p>
            <a:pPr algn="l"/>
            <a:r>
              <a:rPr lang="en-US" altLang="zh-CN"/>
              <a:t>	   </a:t>
            </a:r>
            <a:r>
              <a:rPr lang="zh-CN" altLang="en-US"/>
              <a:t>与主关键字一一对应。</a:t>
            </a:r>
            <a:endParaRPr lang="zh-CN" altLang="en-US"/>
          </a:p>
          <a:p>
            <a:pPr algn="l"/>
            <a:endParaRPr lang="zh-CN" altLang="en-US"/>
          </a:p>
          <a:p>
            <a:pPr algn="l"/>
            <a:r>
              <a:rPr lang="zh-CN" altLang="en-US"/>
              <a:t>第三范式：表中的所有数据元素不但要能唯一地被主关键字所标识,而且它们之间还必</a:t>
            </a:r>
            <a:endParaRPr lang="zh-CN" altLang="en-US"/>
          </a:p>
          <a:p>
            <a:pPr algn="l"/>
            <a:r>
              <a:rPr lang="en-US" altLang="zh-CN"/>
              <a:t>	   </a:t>
            </a:r>
            <a:r>
              <a:rPr lang="zh-CN" altLang="en-US"/>
              <a:t>须相互独立,不存在其他的函数关系。</a:t>
            </a:r>
            <a:endParaRPr lang="zh-CN" altLang="en-US"/>
          </a:p>
        </p:txBody>
      </p:sp>
      <p:sp>
        <p:nvSpPr>
          <p:cNvPr id="19" name="文本框 18"/>
          <p:cNvSpPr txBox="1"/>
          <p:nvPr/>
        </p:nvSpPr>
        <p:spPr>
          <a:xfrm>
            <a:off x="1558290" y="4234815"/>
            <a:ext cx="9098280" cy="1476375"/>
          </a:xfrm>
          <a:prstGeom prst="rect">
            <a:avLst/>
          </a:prstGeom>
          <a:noFill/>
        </p:spPr>
        <p:txBody>
          <a:bodyPr wrap="none" rtlCol="0">
            <a:spAutoFit/>
          </a:bodyPr>
          <a:p>
            <a:r>
              <a:rPr lang="zh-CN" altLang="en-US"/>
              <a:t>增加冗余列：在多个表中具有相同的列，它长用来查询时避免连接操作。</a:t>
            </a:r>
            <a:endParaRPr lang="zh-CN" altLang="en-US"/>
          </a:p>
          <a:p>
            <a:endParaRPr lang="zh-CN" altLang="en-US"/>
          </a:p>
          <a:p>
            <a:r>
              <a:rPr lang="zh-CN" altLang="en-US"/>
              <a:t>增加派生列：增加的列来自其他表，由其他表中的数据计算而成。</a:t>
            </a:r>
            <a:endParaRPr lang="zh-CN" altLang="en-US"/>
          </a:p>
          <a:p>
            <a:endParaRPr lang="zh-CN" altLang="en-US"/>
          </a:p>
          <a:p>
            <a:r>
              <a:rPr lang="zh-CN" altLang="en-US"/>
              <a:t>重新组表：如果许多用户需要查看两个表连接出来的数，则把这两个表重新组成一个表。</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pic>
        <p:nvPicPr>
          <p:cNvPr id="6" name="图片 5" descr="未命名文件 (13)"/>
          <p:cNvPicPr>
            <a:picLocks noChangeAspect="1"/>
          </p:cNvPicPr>
          <p:nvPr/>
        </p:nvPicPr>
        <p:blipFill>
          <a:blip r:embed="rId3"/>
          <a:stretch>
            <a:fillRect/>
          </a:stretch>
        </p:blipFill>
        <p:spPr>
          <a:xfrm>
            <a:off x="-381000" y="5080"/>
            <a:ext cx="7845425" cy="6667500"/>
          </a:xfrm>
          <a:prstGeom prst="rect">
            <a:avLst/>
          </a:prstGeom>
        </p:spPr>
      </p:pic>
      <p:sp>
        <p:nvSpPr>
          <p:cNvPr id="7" name="文本框 6"/>
          <p:cNvSpPr txBox="1"/>
          <p:nvPr/>
        </p:nvSpPr>
        <p:spPr>
          <a:xfrm>
            <a:off x="6968490" y="1390015"/>
            <a:ext cx="5177790" cy="3138170"/>
          </a:xfrm>
          <a:prstGeom prst="rect">
            <a:avLst/>
          </a:prstGeom>
          <a:noFill/>
        </p:spPr>
        <p:txBody>
          <a:bodyPr wrap="none" rtlCol="0">
            <a:spAutoFit/>
          </a:bodyPr>
          <a:p>
            <a:r>
              <a:rPr lang="zh-CN" altLang="en-US"/>
              <a:t>线程：负责刷新内存池中的数据，主要线程有</a:t>
            </a:r>
            <a:endParaRPr lang="zh-CN" altLang="en-US"/>
          </a:p>
          <a:p>
            <a:r>
              <a:rPr lang="en-US" altLang="zh-CN"/>
              <a:t>           Master Thread</a:t>
            </a:r>
            <a:r>
              <a:rPr lang="zh-CN" altLang="en-US"/>
              <a:t>、</a:t>
            </a:r>
            <a:r>
              <a:rPr lang="en-US" altLang="zh-CN"/>
              <a:t>IO Thread</a:t>
            </a:r>
            <a:r>
              <a:rPr lang="zh-CN" altLang="en-US"/>
              <a:t>、</a:t>
            </a:r>
            <a:r>
              <a:rPr lang="en-US" altLang="zh-CN"/>
              <a:t>PurgeThread</a:t>
            </a:r>
            <a:endParaRPr lang="en-US" altLang="zh-CN"/>
          </a:p>
          <a:p>
            <a:endParaRPr lang="en-US" altLang="zh-CN"/>
          </a:p>
          <a:p>
            <a:endParaRPr lang="en-US" altLang="zh-CN"/>
          </a:p>
          <a:p>
            <a:endParaRPr lang="en-US" altLang="zh-CN"/>
          </a:p>
          <a:p>
            <a:r>
              <a:rPr lang="zh-CN" altLang="en-US"/>
              <a:t>内存：主要存放缓冲数据。</a:t>
            </a:r>
            <a:endParaRPr lang="zh-CN" altLang="en-US"/>
          </a:p>
          <a:p>
            <a:endParaRPr lang="zh-CN" altLang="en-US"/>
          </a:p>
          <a:p>
            <a:endParaRPr lang="zh-CN" altLang="en-US"/>
          </a:p>
          <a:p>
            <a:endParaRPr lang="zh-CN" altLang="en-US"/>
          </a:p>
          <a:p>
            <a:endParaRPr lang="zh-CN" altLang="en-US"/>
          </a:p>
          <a:p>
            <a:r>
              <a:rPr lang="zh-CN" altLang="en-US"/>
              <a:t>文件：持久化数据。</a:t>
            </a:r>
            <a:endParaRPr lang="zh-CN" altLang="en-US"/>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pic>
        <p:nvPicPr>
          <p:cNvPr id="5" name="图片 4" descr="未命名文件 (14)"/>
          <p:cNvPicPr>
            <a:picLocks noChangeAspect="1"/>
          </p:cNvPicPr>
          <p:nvPr/>
        </p:nvPicPr>
        <p:blipFill>
          <a:blip r:embed="rId3"/>
          <a:stretch>
            <a:fillRect/>
          </a:stretch>
        </p:blipFill>
        <p:spPr>
          <a:xfrm>
            <a:off x="989330" y="716915"/>
            <a:ext cx="8837295" cy="4286885"/>
          </a:xfrm>
          <a:prstGeom prst="rect">
            <a:avLst/>
          </a:prstGeom>
        </p:spPr>
      </p:pic>
      <p:sp>
        <p:nvSpPr>
          <p:cNvPr id="8" name="文本框 7"/>
          <p:cNvSpPr txBox="1"/>
          <p:nvPr/>
        </p:nvSpPr>
        <p:spPr>
          <a:xfrm>
            <a:off x="965835" y="5011420"/>
            <a:ext cx="10660380" cy="645160"/>
          </a:xfrm>
          <a:prstGeom prst="rect">
            <a:avLst/>
          </a:prstGeom>
          <a:noFill/>
        </p:spPr>
        <p:txBody>
          <a:bodyPr wrap="none" rtlCol="0">
            <a:spAutoFit/>
          </a:bodyPr>
          <a:p>
            <a:r>
              <a:rPr lang="en-US" altLang="zh-CN"/>
              <a:t>LRU List</a:t>
            </a:r>
            <a:r>
              <a:rPr lang="zh-CN" altLang="en-US"/>
              <a:t>：最近最少使用算法，即最频繁使用的页放在最前端，最少使用的页放在后端。当缓冲池满了，</a:t>
            </a:r>
            <a:endParaRPr lang="zh-CN" altLang="en-US"/>
          </a:p>
          <a:p>
            <a:r>
              <a:rPr lang="en-US" altLang="zh-CN"/>
              <a:t>	   </a:t>
            </a:r>
            <a:r>
              <a:rPr lang="zh-CN" altLang="en-US"/>
              <a:t>主动释放列尾部的页。</a:t>
            </a:r>
            <a:endParaRPr lang="zh-CN" altLang="en-US"/>
          </a:p>
        </p:txBody>
      </p:sp>
      <p:sp>
        <p:nvSpPr>
          <p:cNvPr id="9" name="文本框 8"/>
          <p:cNvSpPr txBox="1"/>
          <p:nvPr/>
        </p:nvSpPr>
        <p:spPr>
          <a:xfrm>
            <a:off x="4820285" y="488315"/>
            <a:ext cx="2790825" cy="521970"/>
          </a:xfrm>
          <a:prstGeom prst="rect">
            <a:avLst/>
          </a:prstGeom>
          <a:noFill/>
        </p:spPr>
        <p:txBody>
          <a:bodyPr wrap="none" rtlCol="0">
            <a:spAutoFit/>
          </a:bodyPr>
          <a:p>
            <a:r>
              <a:rPr lang="en-US" altLang="zh-CN" sz="2800"/>
              <a:t>InnoDB</a:t>
            </a:r>
            <a:r>
              <a:rPr lang="zh-CN" altLang="en-US" sz="2800"/>
              <a:t>内存结构</a:t>
            </a:r>
            <a:endParaRPr lang="zh-CN" altLang="en-US" sz="2800"/>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sp>
        <p:nvSpPr>
          <p:cNvPr id="8" name="文本框 7"/>
          <p:cNvSpPr txBox="1"/>
          <p:nvPr/>
        </p:nvSpPr>
        <p:spPr>
          <a:xfrm>
            <a:off x="1362710" y="4788535"/>
            <a:ext cx="8996680" cy="368300"/>
          </a:xfrm>
          <a:prstGeom prst="rect">
            <a:avLst/>
          </a:prstGeom>
          <a:noFill/>
        </p:spPr>
        <p:txBody>
          <a:bodyPr wrap="none" rtlCol="0">
            <a:spAutoFit/>
          </a:bodyPr>
          <a:p>
            <a:r>
              <a:rPr lang="zh-CN"/>
              <a:t>优点：防止出现全表扫描，将不是热点的页占满缓冲池，而热点页被移除出</a:t>
            </a:r>
            <a:r>
              <a:rPr lang="en-US" altLang="zh-CN"/>
              <a:t>List</a:t>
            </a:r>
            <a:r>
              <a:rPr lang="zh-CN" altLang="en-US"/>
              <a:t>的现象。</a:t>
            </a:r>
            <a:endParaRPr lang="zh-CN" altLang="en-US"/>
          </a:p>
        </p:txBody>
      </p:sp>
      <p:sp>
        <p:nvSpPr>
          <p:cNvPr id="9" name="文本框 8"/>
          <p:cNvSpPr txBox="1"/>
          <p:nvPr/>
        </p:nvSpPr>
        <p:spPr>
          <a:xfrm>
            <a:off x="4737735" y="803275"/>
            <a:ext cx="2612390" cy="521970"/>
          </a:xfrm>
          <a:prstGeom prst="rect">
            <a:avLst/>
          </a:prstGeom>
          <a:noFill/>
        </p:spPr>
        <p:txBody>
          <a:bodyPr wrap="none" rtlCol="0">
            <a:spAutoFit/>
          </a:bodyPr>
          <a:p>
            <a:r>
              <a:rPr lang="zh-CN" altLang="en-US" sz="2800"/>
              <a:t>增强的</a:t>
            </a:r>
            <a:r>
              <a:rPr lang="en-US" altLang="zh-CN" sz="2800"/>
              <a:t>LRU List</a:t>
            </a:r>
            <a:endParaRPr lang="en-US" altLang="zh-CN" sz="2800"/>
          </a:p>
        </p:txBody>
      </p:sp>
      <p:grpSp>
        <p:nvGrpSpPr>
          <p:cNvPr id="17" name="组合 16"/>
          <p:cNvGrpSpPr/>
          <p:nvPr/>
        </p:nvGrpSpPr>
        <p:grpSpPr>
          <a:xfrm>
            <a:off x="3295015" y="2199640"/>
            <a:ext cx="5191760" cy="1366520"/>
            <a:chOff x="2829" y="3464"/>
            <a:chExt cx="8176" cy="2152"/>
          </a:xfrm>
        </p:grpSpPr>
        <p:sp>
          <p:nvSpPr>
            <p:cNvPr id="6" name="矩形 5"/>
            <p:cNvSpPr/>
            <p:nvPr/>
          </p:nvSpPr>
          <p:spPr>
            <a:xfrm>
              <a:off x="2829" y="3464"/>
              <a:ext cx="1022" cy="2152"/>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7" name="矩形 6"/>
            <p:cNvSpPr/>
            <p:nvPr/>
          </p:nvSpPr>
          <p:spPr>
            <a:xfrm>
              <a:off x="3851" y="3464"/>
              <a:ext cx="1022" cy="2152"/>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1" name="矩形 10"/>
            <p:cNvSpPr/>
            <p:nvPr/>
          </p:nvSpPr>
          <p:spPr>
            <a:xfrm>
              <a:off x="4873" y="3464"/>
              <a:ext cx="1022" cy="2152"/>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2" name="矩形 11"/>
            <p:cNvSpPr/>
            <p:nvPr/>
          </p:nvSpPr>
          <p:spPr>
            <a:xfrm>
              <a:off x="5895" y="3464"/>
              <a:ext cx="1022" cy="2152"/>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3" name="矩形 12"/>
            <p:cNvSpPr/>
            <p:nvPr/>
          </p:nvSpPr>
          <p:spPr>
            <a:xfrm>
              <a:off x="6917" y="3464"/>
              <a:ext cx="1022" cy="2152"/>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ym typeface="+mn-ea"/>
              </a:endParaRPr>
            </a:p>
          </p:txBody>
        </p:sp>
        <p:sp>
          <p:nvSpPr>
            <p:cNvPr id="14" name="矩形 13"/>
            <p:cNvSpPr/>
            <p:nvPr/>
          </p:nvSpPr>
          <p:spPr>
            <a:xfrm>
              <a:off x="7939" y="3464"/>
              <a:ext cx="1022" cy="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8961" y="3464"/>
              <a:ext cx="1022" cy="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9983" y="3464"/>
              <a:ext cx="1022" cy="2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4453255" y="1612265"/>
            <a:ext cx="601980" cy="368300"/>
          </a:xfrm>
          <a:prstGeom prst="rect">
            <a:avLst/>
          </a:prstGeom>
          <a:noFill/>
        </p:spPr>
        <p:txBody>
          <a:bodyPr wrap="none" rtlCol="0">
            <a:spAutoFit/>
          </a:bodyPr>
          <a:p>
            <a:r>
              <a:rPr lang="en-US" altLang="zh-CN"/>
              <a:t>new</a:t>
            </a:r>
            <a:endParaRPr lang="en-US" altLang="zh-CN"/>
          </a:p>
        </p:txBody>
      </p:sp>
      <p:sp>
        <p:nvSpPr>
          <p:cNvPr id="19" name="文本框 18"/>
          <p:cNvSpPr txBox="1"/>
          <p:nvPr/>
        </p:nvSpPr>
        <p:spPr>
          <a:xfrm>
            <a:off x="7350125" y="1612265"/>
            <a:ext cx="487680" cy="368300"/>
          </a:xfrm>
          <a:prstGeom prst="rect">
            <a:avLst/>
          </a:prstGeom>
          <a:noFill/>
        </p:spPr>
        <p:txBody>
          <a:bodyPr wrap="none" rtlCol="0">
            <a:spAutoFit/>
          </a:bodyPr>
          <a:p>
            <a:r>
              <a:rPr lang="en-US" altLang="zh-CN"/>
              <a:t>old</a:t>
            </a:r>
            <a:endParaRPr lang="en-US" altLang="zh-CN"/>
          </a:p>
        </p:txBody>
      </p:sp>
      <p:sp>
        <p:nvSpPr>
          <p:cNvPr id="20" name="文本框 19"/>
          <p:cNvSpPr txBox="1"/>
          <p:nvPr/>
        </p:nvSpPr>
        <p:spPr>
          <a:xfrm>
            <a:off x="6028690" y="1612265"/>
            <a:ext cx="1046480" cy="368300"/>
          </a:xfrm>
          <a:prstGeom prst="rect">
            <a:avLst/>
          </a:prstGeom>
          <a:noFill/>
        </p:spPr>
        <p:txBody>
          <a:bodyPr wrap="none" rtlCol="0">
            <a:spAutoFit/>
          </a:bodyPr>
          <a:p>
            <a:r>
              <a:rPr lang="en-US" altLang="zh-CN"/>
              <a:t>midpoint</a:t>
            </a:r>
            <a:endParaRPr lang="en-US" altLang="zh-CN"/>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551295" y="1913890"/>
            <a:ext cx="0" cy="2952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5715"/>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1363980" y="1851025"/>
            <a:ext cx="3840480" cy="460375"/>
          </a:xfrm>
          <a:prstGeom prst="rect">
            <a:avLst/>
          </a:prstGeom>
          <a:noFill/>
        </p:spPr>
        <p:txBody>
          <a:bodyPr wrap="none" rtlCol="0">
            <a:spAutoFit/>
          </a:bodyPr>
          <a:p>
            <a:r>
              <a:rPr lang="zh-CN" altLang="en-US" sz="2400">
                <a:solidFill>
                  <a:srgbClr val="FF0000"/>
                </a:solidFill>
              </a:rPr>
              <a:t>没有读取的页放在哪？？？</a:t>
            </a:r>
            <a:endParaRPr lang="zh-CN" altLang="en-US" sz="2400">
              <a:solidFill>
                <a:srgbClr val="FF0000"/>
              </a:solidFill>
            </a:endParaRPr>
          </a:p>
        </p:txBody>
      </p:sp>
      <p:sp>
        <p:nvSpPr>
          <p:cNvPr id="21" name="文本框 20"/>
          <p:cNvSpPr txBox="1"/>
          <p:nvPr/>
        </p:nvSpPr>
        <p:spPr>
          <a:xfrm>
            <a:off x="1301115" y="2588260"/>
            <a:ext cx="9707880" cy="645160"/>
          </a:xfrm>
          <a:prstGeom prst="rect">
            <a:avLst/>
          </a:prstGeom>
          <a:noFill/>
        </p:spPr>
        <p:txBody>
          <a:bodyPr wrap="none" rtlCol="0">
            <a:spAutoFit/>
          </a:bodyPr>
          <a:p>
            <a:pPr algn="l"/>
            <a:r>
              <a:rPr lang="en-US" altLang="zh-CN"/>
              <a:t>Free List</a:t>
            </a:r>
            <a:r>
              <a:rPr lang="zh-CN" altLang="en-US"/>
              <a:t>：启动时，LRU List没有数据，空闲页都存入Free List中，读取时，先从Free中读取，</a:t>
            </a:r>
            <a:endParaRPr lang="zh-CN" altLang="en-US"/>
          </a:p>
          <a:p>
            <a:pPr algn="l"/>
            <a:r>
              <a:rPr lang="zh-CN" altLang="en-US"/>
              <a:t>                 有则加入LRU List，没有空闲页了就使用</a:t>
            </a:r>
            <a:r>
              <a:rPr lang="en-US" altLang="zh-CN"/>
              <a:t>LRU</a:t>
            </a:r>
            <a:r>
              <a:rPr lang="zh-CN" altLang="en-US"/>
              <a:t>算法删除</a:t>
            </a:r>
            <a:r>
              <a:rPr lang="en-US" altLang="zh-CN"/>
              <a:t>LRU List</a:t>
            </a:r>
            <a:r>
              <a:rPr lang="zh-CN" altLang="en-US"/>
              <a:t>尾部的页。</a:t>
            </a:r>
            <a:endParaRPr lang="zh-CN" altLang="en-US"/>
          </a:p>
        </p:txBody>
      </p:sp>
      <p:sp>
        <p:nvSpPr>
          <p:cNvPr id="24" name="文本框 23"/>
          <p:cNvSpPr txBox="1"/>
          <p:nvPr/>
        </p:nvSpPr>
        <p:spPr>
          <a:xfrm>
            <a:off x="1301115" y="3872230"/>
            <a:ext cx="10139680" cy="368300"/>
          </a:xfrm>
          <a:prstGeom prst="rect">
            <a:avLst/>
          </a:prstGeom>
          <a:noFill/>
        </p:spPr>
        <p:txBody>
          <a:bodyPr wrap="none" rtlCol="0">
            <a:spAutoFit/>
          </a:bodyPr>
          <a:p>
            <a:pPr algn="l"/>
            <a:r>
              <a:rPr lang="en-US" altLang="zh-CN"/>
              <a:t>Flush List</a:t>
            </a:r>
            <a:r>
              <a:rPr lang="zh-CN" altLang="en-US"/>
              <a:t>：页被修改后，被称为脏页，脏页会通过一定机制刷新会磁盘。</a:t>
            </a:r>
            <a:r>
              <a:rPr lang="en-US" altLang="zh-CN"/>
              <a:t>Flush List</a:t>
            </a:r>
            <a:r>
              <a:rPr lang="zh-CN" altLang="en-US"/>
              <a:t>是待刷新列表。</a:t>
            </a:r>
            <a:endParaRPr lang="zh-CN" altLang="en-US"/>
          </a:p>
        </p:txBody>
      </p:sp>
      <p:sp>
        <p:nvSpPr>
          <p:cNvPr id="25" name="文本框 24"/>
          <p:cNvSpPr txBox="1"/>
          <p:nvPr/>
        </p:nvSpPr>
        <p:spPr>
          <a:xfrm>
            <a:off x="5708015" y="930910"/>
            <a:ext cx="894080" cy="521970"/>
          </a:xfrm>
          <a:prstGeom prst="rect">
            <a:avLst/>
          </a:prstGeom>
          <a:noFill/>
        </p:spPr>
        <p:txBody>
          <a:bodyPr wrap="none" rtlCol="0">
            <a:spAutoFit/>
          </a:bodyPr>
          <a:p>
            <a:r>
              <a:rPr lang="zh-CN" altLang="en-US" sz="2800"/>
              <a:t>补漏</a:t>
            </a:r>
            <a:endParaRPr lang="zh-CN" altLang="en-US" sz="2800"/>
          </a:p>
        </p:txBody>
      </p:sp>
      <p:sp>
        <p:nvSpPr>
          <p:cNvPr id="26" name="文本框 25"/>
          <p:cNvSpPr txBox="1"/>
          <p:nvPr/>
        </p:nvSpPr>
        <p:spPr>
          <a:xfrm>
            <a:off x="1301115" y="5208905"/>
            <a:ext cx="7498080" cy="368300"/>
          </a:xfrm>
          <a:prstGeom prst="rect">
            <a:avLst/>
          </a:prstGeom>
          <a:noFill/>
        </p:spPr>
        <p:txBody>
          <a:bodyPr wrap="none" rtlCol="0">
            <a:spAutoFit/>
          </a:bodyPr>
          <a:p>
            <a:pPr algn="l"/>
            <a:r>
              <a:rPr lang="zh-CN" altLang="en-US"/>
              <a:t>重做日志：</a:t>
            </a:r>
            <a:r>
              <a:rPr lang="zh-CN"/>
              <a:t>事务提交前，会先写重做日志，再修改页，这样就能回滚了。</a:t>
            </a:r>
            <a:endParaRPr lang="zh-CN"/>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
        <p:nvSpPr>
          <p:cNvPr id="4" name="矩形 3"/>
          <p:cNvSpPr/>
          <p:nvPr/>
        </p:nvSpPr>
        <p:spPr>
          <a:xfrm>
            <a:off x="-24130" y="6350"/>
            <a:ext cx="12240260" cy="68465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a:t> </a:t>
            </a:r>
            <a:endParaRPr lang="zh-CN" altLang="en-US"/>
          </a:p>
        </p:txBody>
      </p:sp>
      <p:sp>
        <p:nvSpPr>
          <p:cNvPr id="10" name="文本框 9"/>
          <p:cNvSpPr txBox="1"/>
          <p:nvPr/>
        </p:nvSpPr>
        <p:spPr>
          <a:xfrm>
            <a:off x="165735" y="228600"/>
            <a:ext cx="1630680" cy="368300"/>
          </a:xfrm>
          <a:prstGeom prst="rect">
            <a:avLst/>
          </a:prstGeom>
          <a:noFill/>
        </p:spPr>
        <p:txBody>
          <a:bodyPr wrap="none" rtlCol="0">
            <a:spAutoFit/>
          </a:bodyPr>
          <a:p>
            <a:r>
              <a:rPr lang="en-US" altLang="zh-CN"/>
              <a:t>InnoDB</a:t>
            </a:r>
            <a:r>
              <a:rPr lang="zh-CN" altLang="en-US"/>
              <a:t>是什么</a:t>
            </a:r>
            <a:endParaRPr lang="zh-CN" altLang="en-US"/>
          </a:p>
        </p:txBody>
      </p:sp>
      <p:cxnSp>
        <p:nvCxnSpPr>
          <p:cNvPr id="22" name="直接箭头连接符 21"/>
          <p:cNvCxnSpPr>
            <a:stCxn id="20" idx="2"/>
            <a:endCxn id="20" idx="2"/>
          </p:cNvCxnSpPr>
          <p:nvPr/>
        </p:nvCxnSpPr>
        <p:spPr>
          <a:xfrm>
            <a:off x="6551930" y="1980565"/>
            <a:ext cx="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852670" y="1029335"/>
            <a:ext cx="1960245" cy="521970"/>
          </a:xfrm>
          <a:prstGeom prst="rect">
            <a:avLst/>
          </a:prstGeom>
          <a:noFill/>
        </p:spPr>
        <p:txBody>
          <a:bodyPr wrap="none" rtlCol="0">
            <a:spAutoFit/>
          </a:bodyPr>
          <a:p>
            <a:r>
              <a:rPr lang="en-US" altLang="zh-CN" sz="2800"/>
              <a:t>Checkpoint</a:t>
            </a:r>
            <a:endParaRPr lang="en-US" altLang="zh-CN" sz="2800"/>
          </a:p>
        </p:txBody>
      </p:sp>
      <p:pic>
        <p:nvPicPr>
          <p:cNvPr id="8" name="图片 7"/>
          <p:cNvPicPr>
            <a:picLocks noChangeAspect="1"/>
          </p:cNvPicPr>
          <p:nvPr/>
        </p:nvPicPr>
        <p:blipFill>
          <a:blip r:embed="rId3"/>
          <a:stretch>
            <a:fillRect/>
          </a:stretch>
        </p:blipFill>
        <p:spPr>
          <a:xfrm>
            <a:off x="460375" y="1843405"/>
            <a:ext cx="4762500" cy="3171825"/>
          </a:xfrm>
          <a:prstGeom prst="rect">
            <a:avLst/>
          </a:prstGeom>
        </p:spPr>
      </p:pic>
      <p:sp>
        <p:nvSpPr>
          <p:cNvPr id="9" name="文本框 8"/>
          <p:cNvSpPr txBox="1"/>
          <p:nvPr/>
        </p:nvSpPr>
        <p:spPr>
          <a:xfrm>
            <a:off x="6007100" y="2130425"/>
            <a:ext cx="5440680" cy="1753235"/>
          </a:xfrm>
          <a:prstGeom prst="rect">
            <a:avLst/>
          </a:prstGeom>
          <a:noFill/>
        </p:spPr>
        <p:txBody>
          <a:bodyPr wrap="none" rtlCol="0">
            <a:spAutoFit/>
          </a:bodyPr>
          <a:p>
            <a:r>
              <a:rPr lang="zh-CN" altLang="en-US"/>
              <a:t>作用一：告诉</a:t>
            </a:r>
            <a:r>
              <a:rPr lang="en-US" altLang="zh-CN"/>
              <a:t>Master Thread</a:t>
            </a:r>
            <a:r>
              <a:rPr lang="zh-CN" altLang="en-US"/>
              <a:t>刷新脏页到磁盘文件。</a:t>
            </a:r>
            <a:endParaRPr lang="zh-CN" altLang="en-US"/>
          </a:p>
          <a:p>
            <a:endParaRPr lang="zh-CN" altLang="en-US"/>
          </a:p>
          <a:p>
            <a:endParaRPr lang="zh-CN" altLang="en-US"/>
          </a:p>
          <a:p>
            <a:endParaRPr lang="zh-CN" altLang="en-US"/>
          </a:p>
          <a:p>
            <a:r>
              <a:rPr lang="zh-CN" altLang="en-US"/>
              <a:t>作用二：数据库宕机时，重做日志只需从</a:t>
            </a:r>
            <a:r>
              <a:rPr lang="en-US" altLang="zh-CN"/>
              <a:t>Checkpoint</a:t>
            </a:r>
            <a:endParaRPr lang="en-US" altLang="zh-CN"/>
          </a:p>
          <a:p>
            <a:r>
              <a:rPr lang="en-US" altLang="zh-CN"/>
              <a:t>	</a:t>
            </a:r>
            <a:r>
              <a:rPr lang="zh-CN" altLang="en-US"/>
              <a:t>开始恢复。</a:t>
            </a:r>
            <a:endParaRPr lang="zh-CN" altLang="en-US"/>
          </a:p>
        </p:txBody>
      </p:sp>
      <p:sp>
        <p:nvSpPr>
          <p:cNvPr id="11" name="文本框 10"/>
          <p:cNvSpPr txBox="1"/>
          <p:nvPr/>
        </p:nvSpPr>
        <p:spPr>
          <a:xfrm>
            <a:off x="6007100" y="4716145"/>
            <a:ext cx="5199380" cy="368300"/>
          </a:xfrm>
          <a:prstGeom prst="rect">
            <a:avLst/>
          </a:prstGeom>
          <a:noFill/>
        </p:spPr>
        <p:txBody>
          <a:bodyPr wrap="none" rtlCol="0">
            <a:spAutoFit/>
          </a:bodyPr>
          <a:p>
            <a:r>
              <a:rPr lang="zh-CN" altLang="en-US"/>
              <a:t>分类：</a:t>
            </a:r>
            <a:r>
              <a:rPr lang="en-US" altLang="zh-CN"/>
              <a:t>Sharp Checkpoint           Fuzzy Checkpoint</a:t>
            </a:r>
            <a:endParaRPr lang="en-US" altLang="zh-CN"/>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0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0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0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0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0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1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1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1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1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1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2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2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2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2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2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29.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3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3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3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3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3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3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3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4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4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4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4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4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4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4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4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4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5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5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54.xml><?xml version="1.0" encoding="utf-8"?>
<p:tagLst xmlns:p="http://schemas.openxmlformats.org/presentationml/2006/main">
  <p:tag name="KSO_WM_UNIT_TABLE_BEAUTIFY" val="smartTable{7fdfcf08-1d67-4b99-bfe8-b1714bc91fe4}"/>
</p:tagLst>
</file>

<file path=ppt/tags/tag15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5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5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58.xml><?xml version="1.0" encoding="utf-8"?>
<p:tagLst xmlns:p="http://schemas.openxmlformats.org/presentationml/2006/main">
  <p:tag name="KSO_WM_UNIT_TABLE_BEAUTIFY" val="smartTable{b1e39cbd-48a3-4765-af9f-3a285083d87c}"/>
</p:tagLst>
</file>

<file path=ppt/tags/tag15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6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62.xml><?xml version="1.0" encoding="utf-8"?>
<p:tagLst xmlns:p="http://schemas.openxmlformats.org/presentationml/2006/main">
  <p:tag name="KSO_WM_UNIT_TABLE_BEAUTIFY" val="smartTable{b1e39cbd-48a3-4765-af9f-3a285083d87c}"/>
</p:tagLst>
</file>

<file path=ppt/tags/tag16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6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6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6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6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6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7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7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7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7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7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7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7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8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8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8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8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8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89.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9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9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9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9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9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19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19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20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20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9.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1.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3.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4.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5.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7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7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79.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1.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2.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3.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7.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8.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89.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91.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2.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3.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94.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5.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6.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9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8.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99.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6281</Words>
  <Application>WPS 演示</Application>
  <PresentationFormat>宽屏</PresentationFormat>
  <Paragraphs>1017</Paragraphs>
  <Slides>46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46</vt:i4>
      </vt:variant>
    </vt:vector>
  </HeadingPairs>
  <TitlesOfParts>
    <vt:vector size="52" baseType="lpstr">
      <vt:lpstr>Arial</vt:lpstr>
      <vt:lpstr>宋体</vt:lpstr>
      <vt:lpstr>Wingdings</vt:lpstr>
      <vt:lpstr>微软雅黑</vt:lpstr>
      <vt:lpstr>Arial Unicode MS</vt:lpstr>
      <vt:lpstr>Office 主题​​</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lamar</cp:lastModifiedBy>
  <cp:revision>38</cp:revision>
  <dcterms:created xsi:type="dcterms:W3CDTF">2019-06-19T02:08:00Z</dcterms:created>
  <dcterms:modified xsi:type="dcterms:W3CDTF">2019-11-29T14:01:57Z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