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9" r:id="rId24"/>
    <p:sldId id="274" r:id="rId25"/>
    <p:sldId id="275" r:id="rId26"/>
    <p:sldId id="276" r:id="rId27"/>
    <p:sldId id="277" r:id="rId28"/>
    <p:sldId id="300" r:id="rId29"/>
    <p:sldId id="302" r:id="rId30"/>
    <p:sldId id="279" r:id="rId31"/>
    <p:sldId id="316" r:id="rId32"/>
    <p:sldId id="318" r:id="rId33"/>
    <p:sldId id="317" r:id="rId34"/>
    <p:sldId id="280" r:id="rId35"/>
    <p:sldId id="281" r:id="rId36"/>
    <p:sldId id="282" r:id="rId37"/>
    <p:sldId id="283" r:id="rId38"/>
    <p:sldId id="284" r:id="rId39"/>
    <p:sldId id="287" r:id="rId40"/>
    <p:sldId id="323" r:id="rId41"/>
    <p:sldId id="285" r:id="rId42"/>
    <p:sldId id="319" r:id="rId43"/>
    <p:sldId id="320" r:id="rId44"/>
    <p:sldId id="304" r:id="rId45"/>
    <p:sldId id="321" r:id="rId46"/>
    <p:sldId id="307" r:id="rId47"/>
    <p:sldId id="308" r:id="rId48"/>
    <p:sldId id="309" r:id="rId49"/>
    <p:sldId id="286" r:id="rId50"/>
    <p:sldId id="288" r:id="rId51"/>
    <p:sldId id="289" r:id="rId52"/>
    <p:sldId id="305" r:id="rId53"/>
    <p:sldId id="306" r:id="rId54"/>
    <p:sldId id="290" r:id="rId55"/>
    <p:sldId id="291" r:id="rId56"/>
    <p:sldId id="292" r:id="rId57"/>
    <p:sldId id="293" r:id="rId58"/>
    <p:sldId id="310" r:id="rId59"/>
    <p:sldId id="311" r:id="rId60"/>
    <p:sldId id="314" r:id="rId61"/>
    <p:sldId id="313" r:id="rId62"/>
    <p:sldId id="315" r:id="rId63"/>
    <p:sldId id="322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A2EBE-9AEB-45FB-AAA2-CBB513396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DA67B-8CB9-45A4-9D6C-9FCEDF50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DD828-4562-4171-8901-C176EEF1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9E3A-1136-48C7-860B-410EE1B3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5514-08A2-4A2C-AA20-1B958AA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2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3195-5905-4F34-A176-9ED6D01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F01911-16E8-4144-A70E-4B7E54B5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ED192-4952-42E8-9CE0-01F952AB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6069E-036B-4667-8A85-04367F1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83373-24B9-44A3-9F35-C4B101E8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1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2BA56-A111-4821-8BE7-BD23A32D8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064BA-9DBF-4078-AA73-D480E96C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47606-0270-414D-949E-433E84E3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96C76-E2DE-49B9-8CC0-933A5308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E104F-3150-44FE-B0BB-55F5CE2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F384E-3053-4E1C-8791-58D0841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AE709-5BD4-4D2C-8090-424AEF1F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52691-0315-4956-8D45-543A5B3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6908E-0781-41A1-9277-C6ED9D06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CABA5-7491-4EB2-912C-ED861A6B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DECC-A975-43E7-B3F4-5B97C47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FAC3B-E7FF-4780-8D09-93C0D20E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93AA1-931C-47D0-A3F7-3F8E693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A9041-5417-4440-B72B-BBED94D7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A1463-426E-4FA3-A426-FC26F3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9014-CE76-446B-A805-E1F44E26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2C9FC-859A-4060-BBC0-352C22E8F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CF144-3EE7-47E4-8BD9-4B2B94FF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05D97-F320-483F-809C-13DDBF5E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7CEEB-EF64-4977-BEFD-EE787B5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08110-1C21-4D83-8F8E-0F6CA2D2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7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012EA-E1F0-44F3-BA71-C554E89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87112-7555-4435-AD96-0E0D147D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84221-8169-46B3-9EF2-85A097CDA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13241-D59B-4EC5-9055-6A14C5573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F4BF7-D236-4915-8ED7-875DFA24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0D6189-4BEF-4815-9A6D-DBD8187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16AB2-7C5C-416E-9A5C-3F53C2FD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D3EBF-3209-41A6-AAB3-EDF214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9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13EFE-C8BF-4D12-B036-92174266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E96C79-03EB-4AF5-99CE-DA272E79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8DFBB-022D-4267-96BC-B4828CA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6AFE2-12E0-4D7C-A6EE-4675A1E7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7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3F851-84CD-4850-AF6C-F3593BC4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A7E31-7BCF-498E-9227-D4F40642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34C0C-64A0-4990-9EA9-6F490B9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3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0D7D-2393-4958-B56B-5A6FD29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09543-AA80-42EA-B3E8-09D4D2B1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DFC08-081B-4224-A646-A045354B2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640DC-D33F-44E1-88B3-EB6669F9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61103-8C57-4798-BB47-94A95236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E60BB-2FC8-4FC8-B262-7BC4343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3F89C-2A09-4DF7-B4F3-AB0772C2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2B258-A541-4B70-A6EB-3980165C5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5C802-6BD0-49BE-A44B-5B20EC34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79070-AAA6-4EF3-AFB2-3A44484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D8AB1-652D-4122-BBC8-B4442F98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7522-5240-498D-BF78-F3518D21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E35B2-CF78-4EE4-9292-D203202E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981A9-C482-479E-B170-13DFD70C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7F11-1EA4-4945-BA04-8D071761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93F3-7E88-4C08-A6F6-8DC8D7435B2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FC792-FF73-472B-AC65-5C424BABD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E8C9-9CFE-47C8-9819-6627C31BB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36FD-1321-4E3E-BE25-C421359E5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%E8%80%A6%E5%90%88%E5%BA%A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3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5486B-7DF9-4755-A30D-92A04DF8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3" y="469748"/>
            <a:ext cx="8915858" cy="59185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65BC6D-67CE-4FD7-BEEA-D685E8C01D77}"/>
              </a:ext>
            </a:extLst>
          </p:cNvPr>
          <p:cNvSpPr/>
          <p:nvPr/>
        </p:nvSpPr>
        <p:spPr>
          <a:xfrm>
            <a:off x="1683331" y="5530477"/>
            <a:ext cx="3861786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624CE9-7B38-4309-BA42-D54EF473AA26}"/>
              </a:ext>
            </a:extLst>
          </p:cNvPr>
          <p:cNvSpPr txBox="1"/>
          <p:nvPr/>
        </p:nvSpPr>
        <p:spPr>
          <a:xfrm>
            <a:off x="1043345" y="398897"/>
            <a:ext cx="25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部分类的继承关系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5506F3-9ACF-4FF8-AC66-C19957CB5886}"/>
              </a:ext>
            </a:extLst>
          </p:cNvPr>
          <p:cNvSpPr/>
          <p:nvPr/>
        </p:nvSpPr>
        <p:spPr>
          <a:xfrm>
            <a:off x="4033500" y="469748"/>
            <a:ext cx="3105237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6D50F5-51E2-4B67-AB2B-7213573E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469106"/>
            <a:ext cx="4173791" cy="5611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BECAB8-0DF4-4D6A-8122-AA441987E506}"/>
              </a:ext>
            </a:extLst>
          </p:cNvPr>
          <p:cNvSpPr txBox="1"/>
          <p:nvPr/>
        </p:nvSpPr>
        <p:spPr>
          <a:xfrm>
            <a:off x="914400" y="1158040"/>
            <a:ext cx="54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这个类包含</a:t>
            </a:r>
            <a:r>
              <a:rPr lang="en-US" altLang="zh-CN" dirty="0"/>
              <a:t>9</a:t>
            </a:r>
            <a:r>
              <a:rPr lang="zh-CN" altLang="en-US" dirty="0"/>
              <a:t>个含参构造和一个无参构造，</a:t>
            </a:r>
            <a:br>
              <a:rPr lang="en-US" altLang="zh-CN" dirty="0"/>
            </a:br>
            <a:r>
              <a:rPr lang="zh-CN" altLang="en-US" dirty="0"/>
              <a:t>但实际上大多真正实现的是下面这个含参构造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F65694-69D2-48F0-99BA-CF57EC14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240280"/>
            <a:ext cx="11696700" cy="29183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C6FF05-1F38-42BD-B10C-19B0C5B12557}"/>
              </a:ext>
            </a:extLst>
          </p:cNvPr>
          <p:cNvSpPr/>
          <p:nvPr/>
        </p:nvSpPr>
        <p:spPr>
          <a:xfrm>
            <a:off x="874193" y="3854076"/>
            <a:ext cx="2128087" cy="87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39CA74-7F88-4722-AECC-F38FAEB6F066}"/>
              </a:ext>
            </a:extLst>
          </p:cNvPr>
          <p:cNvSpPr txBox="1"/>
          <p:nvPr/>
        </p:nvSpPr>
        <p:spPr>
          <a:xfrm>
            <a:off x="874193" y="5579096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这个是用来刷新上下文中</a:t>
            </a:r>
            <a:r>
              <a:rPr lang="en-US" altLang="zh-CN" dirty="0"/>
              <a:t>Bean</a:t>
            </a:r>
            <a:r>
              <a:rPr lang="zh-CN" altLang="en-US" dirty="0"/>
              <a:t>的方法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D807CE-757D-4C5D-953B-731F124D722B}"/>
              </a:ext>
            </a:extLst>
          </p:cNvPr>
          <p:cNvCxnSpPr/>
          <p:nvPr/>
        </p:nvCxnSpPr>
        <p:spPr>
          <a:xfrm>
            <a:off x="4602480" y="2606040"/>
            <a:ext cx="71628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D1859B-813B-4559-9B82-F75CAA2A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29" y="421323"/>
            <a:ext cx="8479674" cy="5628957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77ABB4EF-0B53-4358-8134-F8ACADA47E46}"/>
              </a:ext>
            </a:extLst>
          </p:cNvPr>
          <p:cNvCxnSpPr/>
          <p:nvPr/>
        </p:nvCxnSpPr>
        <p:spPr>
          <a:xfrm rot="5400000" flipH="1" flipV="1">
            <a:off x="734884" y="2411631"/>
            <a:ext cx="4551503" cy="16894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E5BA7AF-5CF7-4FB2-876A-CFB90198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5" y="1153248"/>
            <a:ext cx="11363329" cy="45515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33FF722-F4EA-4497-A100-8CC3E16EBB6D}"/>
              </a:ext>
            </a:extLst>
          </p:cNvPr>
          <p:cNvSpPr txBox="1"/>
          <p:nvPr/>
        </p:nvSpPr>
        <p:spPr>
          <a:xfrm>
            <a:off x="1935480" y="623316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准备刷新容器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/>
              <a:t>获得刷新后的类工厂  </a:t>
            </a:r>
            <a:r>
              <a:rPr lang="en-US" altLang="zh-CN" dirty="0">
                <a:sym typeface="Wingdings" panose="05000000000000000000" pitchFamily="2" charset="2"/>
              </a:rPr>
              <a:t>   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5E2743-FF88-4F9F-B4F5-1B68F9261A23}"/>
              </a:ext>
            </a:extLst>
          </p:cNvPr>
          <p:cNvSpPr/>
          <p:nvPr/>
        </p:nvSpPr>
        <p:spPr>
          <a:xfrm>
            <a:off x="1691292" y="3911282"/>
            <a:ext cx="4404707" cy="59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E181-0F80-416A-A413-46E1F336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E67B4-CF7A-4CF2-AABF-14D5AC06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031559-82DD-42EE-AE63-9A28E9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61181"/>
            <a:ext cx="8801552" cy="53469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B06E28-D407-4F4B-AA7D-2C7923D5FCF5}"/>
              </a:ext>
            </a:extLst>
          </p:cNvPr>
          <p:cNvSpPr/>
          <p:nvPr/>
        </p:nvSpPr>
        <p:spPr>
          <a:xfrm>
            <a:off x="2234214" y="4429919"/>
            <a:ext cx="3861786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FD9374-B89B-403F-B861-BC48BCE92CB9}"/>
              </a:ext>
            </a:extLst>
          </p:cNvPr>
          <p:cNvCxnSpPr>
            <a:cxnSpLocks/>
          </p:cNvCxnSpPr>
          <p:nvPr/>
        </p:nvCxnSpPr>
        <p:spPr>
          <a:xfrm>
            <a:off x="1691640" y="2103120"/>
            <a:ext cx="83972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4F43B04-7910-45FC-92B0-76ED275C18B1}"/>
              </a:ext>
            </a:extLst>
          </p:cNvPr>
          <p:cNvSpPr txBox="1"/>
          <p:nvPr/>
        </p:nvSpPr>
        <p:spPr>
          <a:xfrm>
            <a:off x="1691640" y="5642080"/>
            <a:ext cx="760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由此看到这个类继承了</a:t>
            </a:r>
            <a:r>
              <a:rPr lang="en-US" altLang="zh-CN" dirty="0" err="1"/>
              <a:t>BeanFactory</a:t>
            </a:r>
            <a:r>
              <a:rPr lang="zh-CN" altLang="en-US" dirty="0"/>
              <a:t>下的三个子类</a:t>
            </a:r>
            <a:endParaRPr lang="en-US" altLang="zh-CN" dirty="0"/>
          </a:p>
          <a:p>
            <a:r>
              <a:rPr lang="zh-CN" altLang="en-US" dirty="0"/>
              <a:t>最顶层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接口的方法都是获取单个 </a:t>
            </a:r>
            <a:r>
              <a:rPr lang="en-US" altLang="zh-CN" dirty="0"/>
              <a:t>Bean 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在应用中起多个 </a:t>
            </a:r>
            <a:r>
              <a:rPr lang="en-US" altLang="zh-CN" dirty="0" err="1"/>
              <a:t>BeanFactory</a:t>
            </a:r>
            <a:r>
              <a:rPr lang="zh-CN" altLang="en-US" dirty="0"/>
              <a:t>，并可以将各个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设置为父子关系</a:t>
            </a:r>
            <a:endParaRPr lang="en-US" altLang="zh-CN" dirty="0"/>
          </a:p>
          <a:p>
            <a:r>
              <a:rPr lang="zh-CN" altLang="en-US" dirty="0"/>
              <a:t>用来自动装配 </a:t>
            </a:r>
            <a:r>
              <a:rPr lang="en-US" altLang="zh-CN" dirty="0"/>
              <a:t>Bean 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BD801A-4C0E-416E-AA84-C4B6C17A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4071145"/>
            <a:ext cx="11330939" cy="15118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80BFF7-F8F1-4C8A-A469-DFC5BA68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634447"/>
            <a:ext cx="10927080" cy="10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E181-0F80-416A-A413-46E1F336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E67B4-CF7A-4CF2-AABF-14D5AC06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DE581-4F70-4103-9367-BEDA9BD9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833208"/>
            <a:ext cx="11363329" cy="45515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CB99F8-3146-4A8D-8814-25DB6B09A2F4}"/>
              </a:ext>
            </a:extLst>
          </p:cNvPr>
          <p:cNvSpPr/>
          <p:nvPr/>
        </p:nvSpPr>
        <p:spPr>
          <a:xfrm>
            <a:off x="7915878" y="3602038"/>
            <a:ext cx="3681762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28423-8BD7-4147-8519-86443663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1" y="833208"/>
            <a:ext cx="11562399" cy="45515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5E0B73-E3DD-4F5C-9F7A-204AC6D75944}"/>
              </a:ext>
            </a:extLst>
          </p:cNvPr>
          <p:cNvSpPr txBox="1"/>
          <p:nvPr/>
        </p:nvSpPr>
        <p:spPr>
          <a:xfrm>
            <a:off x="1524000" y="603504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两个方法，一个是用来刷新容器的，另一个是获得刷新后的容器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BED30-0514-4D16-97EF-9F760F4C8980}"/>
              </a:ext>
            </a:extLst>
          </p:cNvPr>
          <p:cNvSpPr/>
          <p:nvPr/>
        </p:nvSpPr>
        <p:spPr>
          <a:xfrm>
            <a:off x="1116879" y="1473288"/>
            <a:ext cx="3105237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E181-0F80-416A-A413-46E1F336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E67B4-CF7A-4CF2-AABF-14D5AC06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2DB99-E36A-4967-A665-D204DC00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1995"/>
            <a:ext cx="9789796" cy="50140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4DC7E2-213D-4EC8-83AD-AFFEA7E324E8}"/>
              </a:ext>
            </a:extLst>
          </p:cNvPr>
          <p:cNvSpPr/>
          <p:nvPr/>
        </p:nvSpPr>
        <p:spPr>
          <a:xfrm>
            <a:off x="584347" y="285122"/>
            <a:ext cx="2844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刷新上下文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011A25-392D-4A55-B7D9-9E56F5D58300}"/>
              </a:ext>
            </a:extLst>
          </p:cNvPr>
          <p:cNvSpPr/>
          <p:nvPr/>
        </p:nvSpPr>
        <p:spPr>
          <a:xfrm>
            <a:off x="2895600" y="3234384"/>
            <a:ext cx="7894320" cy="36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AC3D9F-A4BE-4746-9913-C416F862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1" y="902615"/>
            <a:ext cx="10083653" cy="53539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36B1FB-EAD7-4107-A8B1-0DB891C4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86" y="902615"/>
            <a:ext cx="10259622" cy="546770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6CC94A-2016-4DB5-ADDC-B4550FA9CA14}"/>
              </a:ext>
            </a:extLst>
          </p:cNvPr>
          <p:cNvSpPr txBox="1"/>
          <p:nvPr/>
        </p:nvSpPr>
        <p:spPr>
          <a:xfrm>
            <a:off x="7288708" y="415709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设置刷新前的工作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8992CC-735A-45CD-AE98-050F13C63EB0}"/>
              </a:ext>
            </a:extLst>
          </p:cNvPr>
          <p:cNvSpPr txBox="1"/>
          <p:nvPr/>
        </p:nvSpPr>
        <p:spPr>
          <a:xfrm>
            <a:off x="7288708" y="4458129"/>
            <a:ext cx="33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en-US" altLang="zh-CN" dirty="0">
                <a:solidFill>
                  <a:schemeClr val="bg1"/>
                </a:solidFill>
              </a:rPr>
              <a:t>bean</a:t>
            </a:r>
            <a:r>
              <a:rPr lang="zh-CN" altLang="en-US" dirty="0">
                <a:solidFill>
                  <a:schemeClr val="bg1"/>
                </a:solidFill>
              </a:rPr>
              <a:t>定义到容器当中去</a:t>
            </a:r>
          </a:p>
        </p:txBody>
      </p:sp>
    </p:spTree>
    <p:extLst>
      <p:ext uri="{BB962C8B-B14F-4D97-AF65-F5344CB8AC3E}">
        <p14:creationId xmlns:p14="http://schemas.microsoft.com/office/powerpoint/2010/main" val="4163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5D77D1-4D78-49D3-BF13-062D2BE49F2B}"/>
              </a:ext>
            </a:extLst>
          </p:cNvPr>
          <p:cNvSpPr/>
          <p:nvPr/>
        </p:nvSpPr>
        <p:spPr>
          <a:xfrm>
            <a:off x="771524" y="383571"/>
            <a:ext cx="2844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bean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59C8B0-786B-4F04-A132-D2C72849626B}"/>
              </a:ext>
            </a:extLst>
          </p:cNvPr>
          <p:cNvSpPr txBox="1"/>
          <p:nvPr/>
        </p:nvSpPr>
        <p:spPr>
          <a:xfrm>
            <a:off x="893444" y="1333256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Bean Definition</a:t>
            </a:r>
            <a:r>
              <a:rPr lang="zh-CN" altLang="en-US" dirty="0"/>
              <a:t>是描述一个</a:t>
            </a:r>
            <a:r>
              <a:rPr lang="en-US" altLang="zh-CN" dirty="0"/>
              <a:t>bean</a:t>
            </a:r>
            <a:r>
              <a:rPr lang="zh-CN" altLang="en-US" dirty="0"/>
              <a:t>实例的相关信息，例如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/>
              <a:t>返回此</a:t>
            </a:r>
            <a:r>
              <a:rPr lang="en-US" altLang="zh-CN" dirty="0"/>
              <a:t>bean</a:t>
            </a:r>
            <a:r>
              <a:rPr lang="zh-CN" altLang="en-US" dirty="0"/>
              <a:t>的构造函数参数值的方法</a:t>
            </a:r>
            <a:br>
              <a:rPr lang="en-US" altLang="zh-CN" dirty="0"/>
            </a:br>
            <a:r>
              <a:rPr lang="zh-CN" altLang="en-US" dirty="0"/>
              <a:t>获取</a:t>
            </a:r>
            <a:r>
              <a:rPr lang="en-US" altLang="zh-CN" dirty="0"/>
              <a:t>bean</a:t>
            </a:r>
            <a:r>
              <a:rPr lang="zh-CN" altLang="en-US" dirty="0"/>
              <a:t>对象的方法</a:t>
            </a:r>
            <a:br>
              <a:rPr lang="en-US" altLang="zh-CN" dirty="0"/>
            </a:br>
            <a:r>
              <a:rPr lang="zh-CN" altLang="en-US" dirty="0"/>
              <a:t>是否懒加载的标识等等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827531-DDA5-4B70-9941-DE58A625E891}"/>
              </a:ext>
            </a:extLst>
          </p:cNvPr>
          <p:cNvSpPr/>
          <p:nvPr/>
        </p:nvSpPr>
        <p:spPr>
          <a:xfrm>
            <a:off x="385761" y="2900720"/>
            <a:ext cx="53244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什么时候用到</a:t>
            </a:r>
            <a:r>
              <a:rPr lang="en-US" altLang="zh-CN" sz="2800" dirty="0"/>
              <a:t>Bean Definition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3FAE24-7D84-4084-92D2-E46AA339D259}"/>
              </a:ext>
            </a:extLst>
          </p:cNvPr>
          <p:cNvSpPr/>
          <p:nvPr/>
        </p:nvSpPr>
        <p:spPr>
          <a:xfrm>
            <a:off x="893444" y="4267199"/>
            <a:ext cx="3078480" cy="93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写在代码里的类的配置信息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EBF31D-650D-4550-83C7-76748FB624A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71924" y="4734747"/>
            <a:ext cx="721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8A9D2C7-7879-4F61-B7CE-697E374A7495}"/>
              </a:ext>
            </a:extLst>
          </p:cNvPr>
          <p:cNvSpPr/>
          <p:nvPr/>
        </p:nvSpPr>
        <p:spPr>
          <a:xfrm>
            <a:off x="4693920" y="4266220"/>
            <a:ext cx="3078480" cy="93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加载相关信息到</a:t>
            </a:r>
            <a:r>
              <a:rPr lang="en-US" altLang="zh-CN" dirty="0" err="1">
                <a:solidFill>
                  <a:schemeClr val="tx1"/>
                </a:solidFill>
              </a:rPr>
              <a:t>BeanDefinition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B3965-36A1-4CE7-A730-6720F3642BBF}"/>
              </a:ext>
            </a:extLst>
          </p:cNvPr>
          <p:cNvSpPr/>
          <p:nvPr/>
        </p:nvSpPr>
        <p:spPr>
          <a:xfrm>
            <a:off x="8494396" y="4266220"/>
            <a:ext cx="3078480" cy="93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注入到容器中去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6E47B4-EDBE-4F70-BD4E-DCF0E341A1E7}"/>
              </a:ext>
            </a:extLst>
          </p:cNvPr>
          <p:cNvCxnSpPr>
            <a:cxnSpLocks/>
          </p:cNvCxnSpPr>
          <p:nvPr/>
        </p:nvCxnSpPr>
        <p:spPr>
          <a:xfrm flipV="1">
            <a:off x="7772400" y="4733767"/>
            <a:ext cx="721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9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2710D3-D051-461B-9C5B-8FC82DAF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" y="1015683"/>
            <a:ext cx="11820525" cy="5196840"/>
          </a:xfrm>
          <a:prstGeom prst="rect">
            <a:avLst/>
          </a:prstGeom>
        </p:spPr>
      </p:pic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44DF7-C4FB-4F43-94C8-FF5A58A66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432593"/>
            <a:ext cx="5218638" cy="4665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75E6C0-891A-487B-9957-160838209D49}"/>
              </a:ext>
            </a:extLst>
          </p:cNvPr>
          <p:cNvSpPr/>
          <p:nvPr/>
        </p:nvSpPr>
        <p:spPr>
          <a:xfrm>
            <a:off x="1137284" y="5471161"/>
            <a:ext cx="4471035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B0CF8-7CC9-486A-BDCE-AA7B65676B87}"/>
              </a:ext>
            </a:extLst>
          </p:cNvPr>
          <p:cNvSpPr txBox="1"/>
          <p:nvPr/>
        </p:nvSpPr>
        <p:spPr>
          <a:xfrm>
            <a:off x="1137284" y="2289315"/>
            <a:ext cx="10524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读取配置的操作在 </a:t>
            </a:r>
            <a:r>
              <a:rPr lang="en-US" altLang="zh-CN" sz="2800" dirty="0" err="1">
                <a:solidFill>
                  <a:schemeClr val="bg1"/>
                </a:solidFill>
              </a:rPr>
              <a:t>XmlBeanDefinitionReader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中，其负责加载配置、解析。</a:t>
            </a:r>
          </a:p>
        </p:txBody>
      </p:sp>
    </p:spTree>
    <p:extLst>
      <p:ext uri="{BB962C8B-B14F-4D97-AF65-F5344CB8AC3E}">
        <p14:creationId xmlns:p14="http://schemas.microsoft.com/office/powerpoint/2010/main" val="4460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88965-D4EA-4E87-B719-849CF27A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68" y="1371600"/>
            <a:ext cx="11346932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E181-0F80-416A-A413-46E1F336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E67B4-CF7A-4CF2-AABF-14D5AC06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FD4FF4-EE8F-4072-9048-667DEBA9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940117"/>
            <a:ext cx="11403932" cy="4990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F7ED5A-8D76-45F7-95E7-BC304634C83F}"/>
              </a:ext>
            </a:extLst>
          </p:cNvPr>
          <p:cNvSpPr txBox="1"/>
          <p:nvPr/>
        </p:nvSpPr>
        <p:spPr>
          <a:xfrm>
            <a:off x="548640" y="291496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XmlBeanDefinitionReader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8A3A3-F381-42EB-B6FD-E68BE45C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927735"/>
            <a:ext cx="11403932" cy="49901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9E3033-7ACA-4092-99AE-4F83848DBB92}"/>
              </a:ext>
            </a:extLst>
          </p:cNvPr>
          <p:cNvSpPr/>
          <p:nvPr/>
        </p:nvSpPr>
        <p:spPr>
          <a:xfrm>
            <a:off x="2646660" y="3522345"/>
            <a:ext cx="3105237" cy="55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33F79B-5E10-4301-A77F-28EE3C0D58F3}"/>
              </a:ext>
            </a:extLst>
          </p:cNvPr>
          <p:cNvSpPr/>
          <p:nvPr/>
        </p:nvSpPr>
        <p:spPr>
          <a:xfrm>
            <a:off x="779796" y="5905501"/>
            <a:ext cx="9774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Helvetica Neue"/>
              </a:rPr>
              <a:t>这个类总的作用是将</a:t>
            </a:r>
            <a:r>
              <a:rPr lang="en-US" altLang="zh-CN" sz="2400" dirty="0">
                <a:latin typeface="Helvetica Neue"/>
              </a:rPr>
              <a:t>Xml</a:t>
            </a:r>
            <a:r>
              <a:rPr lang="zh-CN" altLang="en-US" sz="2400" dirty="0">
                <a:latin typeface="Helvetica Neue"/>
              </a:rPr>
              <a:t>的配置文件解析并加载到一个</a:t>
            </a:r>
            <a:r>
              <a:rPr lang="en-US" altLang="zh-CN" sz="2400" dirty="0" err="1">
                <a:latin typeface="Helvetica Neue"/>
              </a:rPr>
              <a:t>BeanDefinitionHolder</a:t>
            </a:r>
            <a:r>
              <a:rPr lang="zh-CN" altLang="en-US" sz="2400" dirty="0">
                <a:latin typeface="Helvetica Neue"/>
              </a:rPr>
              <a:t>中去。这里指的是其中一个配置文件，不是所有的。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232DA5-A3A8-4F99-B807-B7607D854DF1}"/>
              </a:ext>
            </a:extLst>
          </p:cNvPr>
          <p:cNvSpPr/>
          <p:nvPr/>
        </p:nvSpPr>
        <p:spPr>
          <a:xfrm>
            <a:off x="779796" y="927735"/>
            <a:ext cx="11420476" cy="497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这之后的操作是将配置文件内的信息加载到</a:t>
            </a:r>
            <a:r>
              <a:rPr lang="en-US" altLang="zh-CN" sz="3600" dirty="0" err="1"/>
              <a:t>BeanDefinitionHolder</a:t>
            </a:r>
            <a:r>
              <a:rPr lang="zh-CN" altLang="en-US" sz="3600" dirty="0"/>
              <a:t>类中，而这个类如下：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D28AD0-482D-40FA-B042-13CA6B60D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5" y="1614336"/>
            <a:ext cx="11497473" cy="33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F1D816-1EFF-4E48-A37F-01D4C722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54" y="777114"/>
            <a:ext cx="105801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400" b="1" dirty="0"/>
              <a:t>控制反转（</a:t>
            </a:r>
            <a:r>
              <a:rPr lang="en-US" altLang="zh-CN" sz="2400" b="1" dirty="0"/>
              <a:t>IOC</a:t>
            </a:r>
            <a:r>
              <a:rPr lang="zh-CN" altLang="en-US" sz="2400" b="1" dirty="0"/>
              <a:t>）是一种设计原则，可以用来减低计算机代码之间的</a:t>
            </a:r>
            <a:r>
              <a:rPr lang="zh-CN" alt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耦合度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0"/>
            <a:r>
              <a:rPr lang="zh-CN" altLang="en-US" sz="2400" b="1" dirty="0"/>
              <a:t>其中最常见的方式叫做依赖注入（</a:t>
            </a:r>
            <a:r>
              <a:rPr lang="en-US" altLang="zh-CN" sz="2400" b="1" dirty="0"/>
              <a:t>DI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0"/>
            <a:endParaRPr lang="en-US" altLang="zh-CN" sz="2400" b="1" dirty="0"/>
          </a:p>
          <a:p>
            <a:pPr lvl="0"/>
            <a:r>
              <a:rPr lang="zh-CN" altLang="zh-CN" sz="2400" b="1" dirty="0"/>
              <a:t>我们本来通常是向容器发起申请去获得资源，</a:t>
            </a:r>
            <a:endParaRPr lang="en-US" altLang="zh-CN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/>
              <a:t>而ioc是容器主动地将资源推送给它所管理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组件，</a:t>
            </a:r>
            <a:endParaRPr lang="en-US" altLang="zh-CN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/>
              <a:t>现在</a:t>
            </a:r>
            <a:r>
              <a:rPr lang="zh-CN" altLang="zh-CN" sz="2400" b="1" dirty="0"/>
              <a:t>我们所需要做的只是被动的接受资源。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8AD1DE-E3DF-4433-B58D-43D35AE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48" y="3380727"/>
            <a:ext cx="8852580" cy="7836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E81DA-59EA-448F-83C0-4AECBA13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483" y="4575375"/>
            <a:ext cx="8728873" cy="20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50D919-B878-46C2-A7AF-60EE012CCA07}"/>
              </a:ext>
            </a:extLst>
          </p:cNvPr>
          <p:cNvSpPr/>
          <p:nvPr/>
        </p:nvSpPr>
        <p:spPr>
          <a:xfrm>
            <a:off x="664844" y="469910"/>
            <a:ext cx="46386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err="1"/>
              <a:t>BeanDefinition</a:t>
            </a:r>
            <a:r>
              <a:rPr lang="zh-CN" altLang="en-US" sz="2800" dirty="0"/>
              <a:t>内部信息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76B18D-9156-4C65-B427-9B137BBC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4" y="1956108"/>
            <a:ext cx="11252836" cy="461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SCOPE_PROTOTYPE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ConfigurableBeanFactory.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SCOPE_PROTOTYPE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A9AB95-815A-446D-B659-F0CAA444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4" y="1132840"/>
            <a:ext cx="766107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9B7C6"/>
                </a:solidFill>
                <a:latin typeface="Consolas" panose="020B0609020204030204" pitchFamily="49" charset="0"/>
              </a:rPr>
              <a:t>void setBeanClassName(String beanClassName);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44A27B-F628-4BE3-9C07-A2E3E839AFC8}"/>
              </a:ext>
            </a:extLst>
          </p:cNvPr>
          <p:cNvSpPr txBox="1"/>
          <p:nvPr/>
        </p:nvSpPr>
        <p:spPr>
          <a:xfrm>
            <a:off x="1093634" y="5287626"/>
            <a:ext cx="95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到此为止，我们已经创建了一个</a:t>
            </a:r>
            <a:r>
              <a:rPr lang="en-US" altLang="zh-CN" sz="2400" dirty="0" err="1"/>
              <a:t>BeanDefinitionHolder</a:t>
            </a:r>
            <a:r>
              <a:rPr lang="zh-CN" altLang="en-US" sz="2400" dirty="0"/>
              <a:t>来存放要注入的类的信息，下面该考虑如何准备注册这个 </a:t>
            </a:r>
            <a:r>
              <a:rPr lang="en-US" altLang="zh-CN" sz="2400" dirty="0" err="1"/>
              <a:t>BeanDefinition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1BAB3A-B60C-44A2-920A-C0241CB33ADA}"/>
              </a:ext>
            </a:extLst>
          </p:cNvPr>
          <p:cNvSpPr txBox="1"/>
          <p:nvPr/>
        </p:nvSpPr>
        <p:spPr>
          <a:xfrm>
            <a:off x="2995283" y="2417772"/>
            <a:ext cx="5593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·</a:t>
            </a:r>
          </a:p>
          <a:p>
            <a:pPr algn="ctr"/>
            <a:r>
              <a:rPr lang="en-US" altLang="zh-CN" sz="4000" b="1" dirty="0"/>
              <a:t>·</a:t>
            </a:r>
          </a:p>
          <a:p>
            <a:pPr algn="ctr"/>
            <a:r>
              <a:rPr lang="en-US" altLang="zh-CN" sz="4000" b="1" dirty="0"/>
              <a:t>·</a:t>
            </a:r>
          </a:p>
          <a:p>
            <a:pPr algn="ctr"/>
            <a:r>
              <a:rPr lang="en-US" altLang="zh-CN" sz="4000" b="1" dirty="0"/>
              <a:t>·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606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E7F148-3D15-41AB-8101-52DE4A9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4" y="993130"/>
            <a:ext cx="10765253" cy="51412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1A3698-35C4-4B9A-BA28-AB80E320DD78}"/>
              </a:ext>
            </a:extLst>
          </p:cNvPr>
          <p:cNvSpPr/>
          <p:nvPr/>
        </p:nvSpPr>
        <p:spPr>
          <a:xfrm>
            <a:off x="239175" y="461982"/>
            <a:ext cx="46386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/>
              <a:t>注册</a:t>
            </a:r>
            <a:r>
              <a:rPr lang="en-US" altLang="zh-CN" sz="2800" dirty="0" err="1"/>
              <a:t>BeanDefinition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87DB81-B684-4B55-AAAA-431419027846}"/>
              </a:ext>
            </a:extLst>
          </p:cNvPr>
          <p:cNvSpPr/>
          <p:nvPr/>
        </p:nvSpPr>
        <p:spPr>
          <a:xfrm>
            <a:off x="2722244" y="2834640"/>
            <a:ext cx="8921116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2E2BB1-55E3-442D-84ED-083AFD852616}"/>
              </a:ext>
            </a:extLst>
          </p:cNvPr>
          <p:cNvSpPr/>
          <p:nvPr/>
        </p:nvSpPr>
        <p:spPr>
          <a:xfrm>
            <a:off x="-1042036" y="299571"/>
            <a:ext cx="46386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/>
              <a:t>关键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80320-3C2E-49C2-A6BA-5265F691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260" y="2154068"/>
            <a:ext cx="13950434" cy="260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F25912-9914-4293-B9A2-F5CD8ADB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853334"/>
            <a:ext cx="11155643" cy="7587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B17D2C-118E-4928-960C-E6BBC1402DD4}"/>
              </a:ext>
            </a:extLst>
          </p:cNvPr>
          <p:cNvSpPr txBox="1"/>
          <p:nvPr/>
        </p:nvSpPr>
        <p:spPr>
          <a:xfrm>
            <a:off x="945931" y="1642137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对不同的情况进行不同的操作，最正常的情况下是进入下列分支：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7B0BFA-5D86-4EC9-BA30-F234FA7C3FC7}"/>
              </a:ext>
            </a:extLst>
          </p:cNvPr>
          <p:cNvSpPr txBox="1"/>
          <p:nvPr/>
        </p:nvSpPr>
        <p:spPr>
          <a:xfrm>
            <a:off x="5628289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B1BCE3-410D-40FD-843F-DE68BAF18D28}"/>
              </a:ext>
            </a:extLst>
          </p:cNvPr>
          <p:cNvSpPr txBox="1"/>
          <p:nvPr/>
        </p:nvSpPr>
        <p:spPr>
          <a:xfrm>
            <a:off x="771524" y="5031197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map</a:t>
            </a:r>
            <a:r>
              <a:rPr lang="zh-CN" altLang="en-US" sz="2400" b="1" dirty="0"/>
              <a:t>保存了所有的</a:t>
            </a:r>
            <a:r>
              <a:rPr lang="en-US" altLang="zh-CN" sz="2400" b="1" dirty="0" err="1"/>
              <a:t>BeanDefinition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0CCE10-C79A-4586-ADE0-81A9B88E1F4F}"/>
              </a:ext>
            </a:extLst>
          </p:cNvPr>
          <p:cNvSpPr txBox="1"/>
          <p:nvPr/>
        </p:nvSpPr>
        <p:spPr>
          <a:xfrm>
            <a:off x="771524" y="5561065"/>
            <a:ext cx="897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ArrayList</a:t>
            </a:r>
            <a:r>
              <a:rPr lang="zh-CN" altLang="en-US" sz="2400" b="1" dirty="0"/>
              <a:t>，按照 </a:t>
            </a:r>
            <a:r>
              <a:rPr lang="en-US" altLang="zh-CN" sz="2400" b="1" dirty="0"/>
              <a:t>bean </a:t>
            </a:r>
            <a:r>
              <a:rPr lang="zh-CN" altLang="en-US" sz="2400" b="1" dirty="0"/>
              <a:t>配置的顺序保存每一个注册的 </a:t>
            </a:r>
            <a:r>
              <a:rPr lang="en-US" altLang="zh-CN" sz="2400" b="1" dirty="0"/>
              <a:t>Bean </a:t>
            </a:r>
            <a:r>
              <a:rPr lang="zh-CN" altLang="en-US" sz="2400" b="1" dirty="0"/>
              <a:t>的名字</a:t>
            </a:r>
          </a:p>
        </p:txBody>
      </p:sp>
    </p:spTree>
    <p:extLst>
      <p:ext uri="{BB962C8B-B14F-4D97-AF65-F5344CB8AC3E}">
        <p14:creationId xmlns:p14="http://schemas.microsoft.com/office/powerpoint/2010/main" val="191580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F1603-DA80-44B5-8D64-7079E3F3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646113"/>
            <a:ext cx="9420003" cy="6977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C442E0-F84F-455B-B3E8-00BAA540FB35}"/>
              </a:ext>
            </a:extLst>
          </p:cNvPr>
          <p:cNvSpPr txBox="1"/>
          <p:nvPr/>
        </p:nvSpPr>
        <p:spPr>
          <a:xfrm>
            <a:off x="771524" y="1421687"/>
            <a:ext cx="760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linkedhashmap</a:t>
            </a:r>
            <a:r>
              <a:rPr lang="zh-CN" altLang="en-US" dirty="0"/>
              <a:t>是拿来存放所有</a:t>
            </a:r>
            <a:r>
              <a:rPr lang="en-US" altLang="zh-CN" dirty="0" err="1"/>
              <a:t>BeanDefinition</a:t>
            </a:r>
            <a:r>
              <a:rPr lang="zh-CN" altLang="en-US" dirty="0"/>
              <a:t>的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这里之所以去除这个</a:t>
            </a:r>
            <a:r>
              <a:rPr lang="en-US" altLang="zh-CN" dirty="0" err="1"/>
              <a:t>BeanDefinition</a:t>
            </a:r>
            <a:r>
              <a:rPr lang="zh-CN" altLang="en-US" dirty="0"/>
              <a:t>是为了之后添加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39985-6C9F-40EF-97DE-41C253C9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421687"/>
            <a:ext cx="10155382" cy="50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92A3C-C728-43E9-96EC-5725A97B0397}"/>
              </a:ext>
            </a:extLst>
          </p:cNvPr>
          <p:cNvSpPr/>
          <p:nvPr/>
        </p:nvSpPr>
        <p:spPr>
          <a:xfrm>
            <a:off x="771524" y="3068063"/>
            <a:ext cx="9951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注意，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注册</a:t>
            </a:r>
            <a:r>
              <a:rPr lang="en-US" altLang="zh-CN" sz="2400" b="1" dirty="0"/>
              <a:t>Bean" </a:t>
            </a:r>
            <a:r>
              <a:rPr lang="zh-CN" altLang="en-US" sz="2400" b="1" dirty="0"/>
              <a:t>这个动作结束，</a:t>
            </a:r>
            <a:r>
              <a:rPr lang="en-US" altLang="zh-CN" sz="2400" b="1" dirty="0"/>
              <a:t>Bean </a:t>
            </a:r>
            <a:r>
              <a:rPr lang="zh-CN" altLang="en-US" sz="2400" b="1" dirty="0"/>
              <a:t>依然还没有初始化</a:t>
            </a:r>
            <a:endParaRPr lang="en-US" altLang="zh-CN" sz="2400" b="1" dirty="0"/>
          </a:p>
          <a:p>
            <a:r>
              <a:rPr lang="zh-CN" altLang="en-US" sz="2400" b="1" dirty="0"/>
              <a:t> 在 </a:t>
            </a:r>
            <a:r>
              <a:rPr lang="en-US" altLang="zh-CN" sz="2400" b="1" dirty="0"/>
              <a:t>Spring </a:t>
            </a:r>
            <a:r>
              <a:rPr lang="zh-CN" altLang="en-US" sz="2400" b="1" dirty="0"/>
              <a:t>容器启动的最后，会 预初始化 所有的 </a:t>
            </a:r>
            <a:r>
              <a:rPr lang="en-US" altLang="zh-CN" sz="2400" b="1" dirty="0"/>
              <a:t>singleton beans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51B92-A81B-4FE1-8A03-33C87B9B9A52}"/>
              </a:ext>
            </a:extLst>
          </p:cNvPr>
          <p:cNvSpPr txBox="1"/>
          <p:nvPr/>
        </p:nvSpPr>
        <p:spPr>
          <a:xfrm>
            <a:off x="771523" y="4553681"/>
            <a:ext cx="1058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到这里为止，我们已经初始化了容器，并且，也将一个个</a:t>
            </a:r>
            <a:r>
              <a:rPr lang="en-US" altLang="zh-CN" sz="2400" b="1" dirty="0"/>
              <a:t>&lt;bean/&gt;</a:t>
            </a:r>
            <a:r>
              <a:rPr lang="zh-CN" altLang="en-US" sz="2400" b="1" dirty="0"/>
              <a:t>配置注入到了</a:t>
            </a:r>
            <a:r>
              <a:rPr lang="en-US" altLang="zh-CN" sz="2400" b="1" dirty="0" err="1"/>
              <a:t>BeanDefinition</a:t>
            </a:r>
            <a:r>
              <a:rPr lang="zh-CN" altLang="en-US" sz="2400" b="1" dirty="0"/>
              <a:t>中去，然后注册了各个</a:t>
            </a:r>
            <a:r>
              <a:rPr lang="en-US" altLang="zh-CN" sz="2400" b="1" dirty="0" err="1"/>
              <a:t>BeanDefinition</a:t>
            </a:r>
            <a:r>
              <a:rPr lang="zh-CN" altLang="en-US" sz="2400" b="1" dirty="0"/>
              <a:t>到注册中心去。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F362B-CA78-448B-8C57-9C21D9A8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3" y="754353"/>
            <a:ext cx="10062731" cy="1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632AEA-C9DA-4D22-BC81-A66094359317}"/>
              </a:ext>
            </a:extLst>
          </p:cNvPr>
          <p:cNvSpPr txBox="1"/>
          <p:nvPr/>
        </p:nvSpPr>
        <p:spPr>
          <a:xfrm>
            <a:off x="771524" y="340221"/>
            <a:ext cx="1060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然后我们回到最初的</a:t>
            </a:r>
            <a:r>
              <a:rPr lang="en-US" altLang="zh-CN" sz="2400" b="1" dirty="0"/>
              <a:t>Refresh</a:t>
            </a:r>
            <a:r>
              <a:rPr lang="zh-CN" altLang="en-US" sz="2400" b="1" dirty="0"/>
              <a:t>方法，在我们做完了上面的操作后，可以注意到，直达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注册</a:t>
            </a:r>
            <a:r>
              <a:rPr lang="en-US" altLang="zh-CN" sz="2400" b="1" dirty="0"/>
              <a:t>Bean" </a:t>
            </a:r>
            <a:r>
              <a:rPr lang="zh-CN" altLang="en-US" sz="2400" b="1" dirty="0"/>
              <a:t>这个动作结束，</a:t>
            </a:r>
            <a:r>
              <a:rPr lang="en-US" altLang="zh-CN" sz="2400" b="1" dirty="0"/>
              <a:t>Bean </a:t>
            </a:r>
            <a:r>
              <a:rPr lang="zh-CN" altLang="en-US" sz="2400" b="1" dirty="0"/>
              <a:t>依然还没有初始化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7CF77-EE19-4A11-83F9-061F5EA2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140270"/>
            <a:ext cx="12584716" cy="4582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220437-D596-49F7-B455-481BD57C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265" y="2710831"/>
            <a:ext cx="15286928" cy="21182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E23E6E-077D-4655-BAAA-4403342B651D}"/>
              </a:ext>
            </a:extLst>
          </p:cNvPr>
          <p:cNvSpPr/>
          <p:nvPr/>
        </p:nvSpPr>
        <p:spPr>
          <a:xfrm>
            <a:off x="1492533" y="4978750"/>
            <a:ext cx="5507357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9F7A9E-CE27-4CDA-A683-DC64D3D1BD0A}"/>
              </a:ext>
            </a:extLst>
          </p:cNvPr>
          <p:cNvSpPr txBox="1"/>
          <p:nvPr/>
        </p:nvSpPr>
        <p:spPr>
          <a:xfrm>
            <a:off x="1492533" y="5872386"/>
            <a:ext cx="733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使我们能够手动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自动注入一些特殊的</a:t>
            </a:r>
            <a:r>
              <a:rPr lang="en-US" altLang="zh-CN" sz="2400" b="1" dirty="0"/>
              <a:t>Bean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2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9B43D-DDFB-4C5F-AAA4-E9B24C8AFC2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7205B6-FB46-4AD5-8AA3-E096F87E47E6}"/>
              </a:ext>
            </a:extLst>
          </p:cNvPr>
          <p:cNvSpPr txBox="1"/>
          <p:nvPr/>
        </p:nvSpPr>
        <p:spPr>
          <a:xfrm>
            <a:off x="976745" y="152867"/>
            <a:ext cx="10238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我们的重点是</a:t>
            </a:r>
            <a:r>
              <a:rPr lang="en-US" altLang="zh-CN" sz="2400" b="1" dirty="0" err="1"/>
              <a:t>finishBeanFactoryInitialization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beanFactory</a:t>
            </a:r>
            <a:r>
              <a:rPr lang="en-US" altLang="zh-CN" sz="2400" b="1" dirty="0"/>
              <a:t>); </a:t>
            </a:r>
            <a:r>
              <a:rPr lang="zh-CN" altLang="en-US" sz="2400" b="1" dirty="0"/>
              <a:t>这个巨头了，</a:t>
            </a:r>
            <a:endParaRPr lang="en-US" altLang="zh-CN" sz="2400" b="1" dirty="0"/>
          </a:p>
          <a:p>
            <a:r>
              <a:rPr lang="zh-CN" altLang="en-US" sz="2400" b="1" dirty="0"/>
              <a:t>这里会负责初始化所有的 </a:t>
            </a:r>
            <a:r>
              <a:rPr lang="en-US" altLang="zh-CN" sz="2400" b="1" dirty="0"/>
              <a:t>singleton beans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zh-CN" altLang="en-US" sz="2400" b="1" dirty="0"/>
              <a:t>这也就是为什么所有单例的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会在容器启动后都会建立好（其实也不一定）。</a:t>
            </a:r>
          </a:p>
          <a:p>
            <a:r>
              <a:rPr lang="zh-CN" altLang="en-US" sz="2400" b="1" dirty="0"/>
              <a:t>因为</a:t>
            </a:r>
            <a:r>
              <a:rPr lang="en-US" altLang="zh-CN" sz="2400" b="1" dirty="0"/>
              <a:t>Spring </a:t>
            </a:r>
            <a:r>
              <a:rPr lang="zh-CN" altLang="en-US" sz="2400" b="1" dirty="0"/>
              <a:t>会在这个阶段完成所有的 </a:t>
            </a:r>
            <a:r>
              <a:rPr lang="en-US" altLang="zh-CN" sz="2400" b="1" dirty="0"/>
              <a:t>singleton beans </a:t>
            </a:r>
            <a:r>
              <a:rPr lang="zh-CN" altLang="en-US" sz="2400" b="1" dirty="0"/>
              <a:t>的实例化。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9BD32A-9CC0-4953-93A9-B8370A3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1" y="3667125"/>
            <a:ext cx="10535575" cy="14188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E9EC28-DD10-43DF-9E30-D692816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1" y="2624137"/>
            <a:ext cx="11572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FB974C-429E-4C9B-9090-308B8C14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83" y="955636"/>
            <a:ext cx="3200400" cy="990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2EC7DE-F6FC-49CE-9ADE-CFE4F86A99EA}"/>
              </a:ext>
            </a:extLst>
          </p:cNvPr>
          <p:cNvSpPr txBox="1"/>
          <p:nvPr/>
        </p:nvSpPr>
        <p:spPr>
          <a:xfrm>
            <a:off x="7629921" y="1279734"/>
            <a:ext cx="42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根据不同的</a:t>
            </a:r>
            <a:r>
              <a:rPr lang="en-US" altLang="zh-CN" dirty="0"/>
              <a:t>Scope</a:t>
            </a:r>
            <a:r>
              <a:rPr lang="zh-CN" altLang="en-US" dirty="0"/>
              <a:t>来做相应的处理，</a:t>
            </a:r>
            <a:br>
              <a:rPr lang="en-US" altLang="zh-CN" dirty="0"/>
            </a:br>
            <a:r>
              <a:rPr lang="zh-CN" altLang="en-US" dirty="0"/>
              <a:t>下面以单例非懒加载的</a:t>
            </a:r>
            <a:r>
              <a:rPr lang="en-US" altLang="zh-CN" dirty="0"/>
              <a:t>Bean</a:t>
            </a:r>
            <a:r>
              <a:rPr lang="zh-CN" altLang="en-US" dirty="0"/>
              <a:t>为例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40B6B7-EE6B-426C-A67C-3FB873E326D3}"/>
              </a:ext>
            </a:extLst>
          </p:cNvPr>
          <p:cNvCxnSpPr/>
          <p:nvPr/>
        </p:nvCxnSpPr>
        <p:spPr>
          <a:xfrm>
            <a:off x="4132898" y="3429000"/>
            <a:ext cx="333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54ECBF5-DA91-4B0A-957C-04059180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6" y="1987452"/>
            <a:ext cx="11525250" cy="440055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C31E20-8FEC-406F-83E5-5416962A8AC2}"/>
              </a:ext>
            </a:extLst>
          </p:cNvPr>
          <p:cNvCxnSpPr/>
          <p:nvPr/>
        </p:nvCxnSpPr>
        <p:spPr>
          <a:xfrm>
            <a:off x="4272916" y="3429000"/>
            <a:ext cx="3197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399D86A-2922-4E3C-9273-781FB9D5F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4" y="306354"/>
            <a:ext cx="9848025" cy="6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381D11-A6C2-48F3-ACF9-31FD8A13DAB2}"/>
              </a:ext>
            </a:extLst>
          </p:cNvPr>
          <p:cNvSpPr txBox="1"/>
          <p:nvPr/>
        </p:nvSpPr>
        <p:spPr>
          <a:xfrm>
            <a:off x="771523" y="924710"/>
            <a:ext cx="11289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懒加载（</a:t>
            </a:r>
            <a:r>
              <a:rPr lang="en-US" altLang="zh-CN" sz="2800" b="1" dirty="0"/>
              <a:t>lazy-</a:t>
            </a:r>
            <a:r>
              <a:rPr lang="en-US" altLang="zh-CN" sz="2800" b="1" dirty="0" err="1"/>
              <a:t>init</a:t>
            </a:r>
            <a:r>
              <a:rPr lang="zh-CN" altLang="en-US" sz="2800" b="1" dirty="0"/>
              <a:t>）：</a:t>
            </a:r>
            <a:endParaRPr lang="en-US" altLang="zh-CN" sz="2800" b="1" dirty="0"/>
          </a:p>
          <a:p>
            <a:r>
              <a:rPr lang="en-US" altLang="zh-CN" sz="2800" b="1" dirty="0"/>
              <a:t>1</a:t>
            </a:r>
            <a:r>
              <a:rPr lang="zh-CN" altLang="en-US" sz="2800" b="1" dirty="0"/>
              <a:t>、告诉</a:t>
            </a:r>
            <a:r>
              <a:rPr lang="en-US" altLang="zh-CN" sz="2800" b="1" dirty="0"/>
              <a:t>spring</a:t>
            </a:r>
            <a:r>
              <a:rPr lang="zh-CN" altLang="en-US" sz="2800" b="1" dirty="0"/>
              <a:t>容器是否以懒加载的方式创造对象。用的时候才加载构造，不用的时候不加载</a:t>
            </a:r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、取值：</a:t>
            </a:r>
            <a:r>
              <a:rPr lang="en-US" altLang="zh-CN" sz="2800" b="1" dirty="0"/>
              <a:t>true</a:t>
            </a:r>
            <a:r>
              <a:rPr lang="zh-CN" altLang="en-US" sz="2800" b="1" dirty="0"/>
              <a:t>（懒，真正调用到的时候再加载）、</a:t>
            </a:r>
            <a:r>
              <a:rPr lang="en-US" altLang="zh-CN" sz="2800" b="1" dirty="0"/>
              <a:t>false</a:t>
            </a:r>
            <a:r>
              <a:rPr lang="zh-CN" altLang="en-US" sz="2800" b="1" dirty="0"/>
              <a:t>（非懒，已启动</a:t>
            </a:r>
            <a:r>
              <a:rPr lang="en-US" altLang="zh-CN" sz="2800" b="1" dirty="0"/>
              <a:t>spring</a:t>
            </a:r>
            <a:r>
              <a:rPr lang="zh-CN" altLang="en-US" sz="2800" b="1" dirty="0"/>
              <a:t>容器就创建对象）、</a:t>
            </a:r>
            <a:r>
              <a:rPr lang="en-US" altLang="zh-CN" sz="2800" b="1" dirty="0"/>
              <a:t>default</a:t>
            </a:r>
            <a:r>
              <a:rPr lang="zh-CN" altLang="en-US" sz="2800" b="1" dirty="0"/>
              <a:t>（懒）</a:t>
            </a:r>
          </a:p>
          <a:p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48F7C-21B3-43B6-9BE6-D7276986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8" y="3429000"/>
            <a:ext cx="11673844" cy="4876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E81984-A072-4D60-AE5B-7010723E925F}"/>
              </a:ext>
            </a:extLst>
          </p:cNvPr>
          <p:cNvSpPr/>
          <p:nvPr/>
        </p:nvSpPr>
        <p:spPr>
          <a:xfrm>
            <a:off x="878203" y="4174201"/>
            <a:ext cx="9555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懒加载与非懒加载的优缺点：</a:t>
            </a:r>
          </a:p>
          <a:p>
            <a:r>
              <a:rPr lang="zh-CN" altLang="en-US" sz="2800" b="1" dirty="0"/>
              <a:t>懒加载：对象使用的时候才去创建，节省资源，但是不利于提前发现错误。</a:t>
            </a:r>
          </a:p>
          <a:p>
            <a:r>
              <a:rPr lang="zh-CN" altLang="en-US" sz="2800" b="1" dirty="0"/>
              <a:t>非懒加载：容器启动的时候立刻创建对象。消耗资源。利于提前发现错误。</a:t>
            </a:r>
          </a:p>
        </p:txBody>
      </p:sp>
    </p:spTree>
    <p:extLst>
      <p:ext uri="{BB962C8B-B14F-4D97-AF65-F5344CB8AC3E}">
        <p14:creationId xmlns:p14="http://schemas.microsoft.com/office/powerpoint/2010/main" val="15257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4EA9F-95B1-40F9-8041-0CD33A17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351" y="2259677"/>
            <a:ext cx="14607740" cy="26332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E0AB14-E91D-41B9-8A2B-418E4512C779}"/>
              </a:ext>
            </a:extLst>
          </p:cNvPr>
          <p:cNvSpPr txBox="1"/>
          <p:nvPr/>
        </p:nvSpPr>
        <p:spPr>
          <a:xfrm>
            <a:off x="1676399" y="1234440"/>
            <a:ext cx="74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在上面那个</a:t>
            </a:r>
            <a:r>
              <a:rPr lang="en-US" altLang="zh-CN" dirty="0" err="1"/>
              <a:t>createbean</a:t>
            </a:r>
            <a:r>
              <a:rPr lang="zh-CN" altLang="en-US" dirty="0"/>
              <a:t>中还，准备方法覆写，但最主要的是</a:t>
            </a:r>
          </a:p>
        </p:txBody>
      </p:sp>
    </p:spTree>
    <p:extLst>
      <p:ext uri="{BB962C8B-B14F-4D97-AF65-F5344CB8AC3E}">
        <p14:creationId xmlns:p14="http://schemas.microsoft.com/office/powerpoint/2010/main" val="140941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E181-0F80-416A-A413-46E1F336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E67B4-CF7A-4CF2-AABF-14D5AC06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98D3F-5C2A-49D6-8B04-3ED37B07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63641"/>
            <a:ext cx="9306910" cy="58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48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EDEFCF-F807-4D66-AE5E-C5C15A34AC5C}"/>
              </a:ext>
            </a:extLst>
          </p:cNvPr>
          <p:cNvSpPr/>
          <p:nvPr/>
        </p:nvSpPr>
        <p:spPr>
          <a:xfrm>
            <a:off x="949036" y="451164"/>
            <a:ext cx="7142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接下来我们挑 </a:t>
            </a:r>
            <a:r>
              <a:rPr lang="en-US" altLang="zh-CN" sz="2400" b="1" dirty="0" err="1"/>
              <a:t>doCreateBean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中的两处。</a:t>
            </a:r>
            <a:endParaRPr lang="en-US" altLang="zh-CN" sz="2400" b="1" dirty="0"/>
          </a:p>
          <a:p>
            <a:r>
              <a:rPr lang="zh-CN" altLang="en-US" sz="2400" b="1" dirty="0"/>
              <a:t>一个是创建 </a:t>
            </a:r>
            <a:r>
              <a:rPr lang="en-US" altLang="zh-CN" sz="2400" b="1" dirty="0"/>
              <a:t>Bean </a:t>
            </a:r>
            <a:r>
              <a:rPr lang="zh-CN" altLang="en-US" sz="2400" b="1" dirty="0"/>
              <a:t>实例的 </a:t>
            </a:r>
            <a:r>
              <a:rPr lang="en-US" altLang="zh-CN" sz="2400" b="1" dirty="0" err="1"/>
              <a:t>createBeanInstance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方法，</a:t>
            </a:r>
            <a:endParaRPr lang="en-US" altLang="zh-CN" sz="2400" b="1" dirty="0"/>
          </a:p>
          <a:p>
            <a:r>
              <a:rPr lang="zh-CN" altLang="en-US" sz="2400" b="1" dirty="0"/>
              <a:t>一个是依赖注入的 </a:t>
            </a:r>
            <a:r>
              <a:rPr lang="en-US" altLang="zh-CN" sz="2400" b="1" dirty="0" err="1"/>
              <a:t>populateBean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BC7092-9E5B-4F94-92E2-7B6BE8E33E45}"/>
              </a:ext>
            </a:extLst>
          </p:cNvPr>
          <p:cNvSpPr/>
          <p:nvPr/>
        </p:nvSpPr>
        <p:spPr>
          <a:xfrm>
            <a:off x="7086600" y="13081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Helvetica Neue"/>
              </a:rPr>
              <a:t>工厂方法来实例化</a:t>
            </a:r>
            <a:r>
              <a:rPr lang="en-US" altLang="zh-CN" dirty="0">
                <a:latin typeface="Helvetica Neue"/>
              </a:rPr>
              <a:t>Bean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D4A800-A6C0-4042-9DAE-28E10678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96" y="3198167"/>
            <a:ext cx="289053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highlight>
                  <a:srgbClr val="C0C0C0"/>
                </a:highlight>
              </a:rPr>
              <a:t>createBeanInstance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3A21DD-AB39-4067-9B74-121EB9DE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" y="1839807"/>
            <a:ext cx="11091566" cy="13117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236632-99F8-4D4E-B56C-BCFDEA9C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" y="3706426"/>
            <a:ext cx="933930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C766C-1DFF-4E0A-8A13-9179EB70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0" y="935483"/>
            <a:ext cx="11314652" cy="27398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637BF7-E570-491D-9F73-A23B30E86E0F}"/>
              </a:ext>
            </a:extLst>
          </p:cNvPr>
          <p:cNvSpPr txBox="1"/>
          <p:nvPr/>
        </p:nvSpPr>
        <p:spPr>
          <a:xfrm>
            <a:off x="949077" y="376515"/>
            <a:ext cx="74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Resolved</a:t>
            </a:r>
            <a:r>
              <a:rPr lang="zh-CN" altLang="en-US" dirty="0"/>
              <a:t>参数是用来判断是否是第一次构造此函数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999A63-C80A-4FBB-A8B3-86A22FC2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4" y="4411508"/>
            <a:ext cx="9915097" cy="15110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0CC753-FEEF-4D1C-857D-1C9479BBCEC9}"/>
              </a:ext>
            </a:extLst>
          </p:cNvPr>
          <p:cNvSpPr txBox="1"/>
          <p:nvPr/>
        </p:nvSpPr>
        <p:spPr>
          <a:xfrm>
            <a:off x="844025" y="3858765"/>
            <a:ext cx="74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如果是第一次构造</a:t>
            </a:r>
          </a:p>
        </p:txBody>
      </p:sp>
    </p:spTree>
    <p:extLst>
      <p:ext uri="{BB962C8B-B14F-4D97-AF65-F5344CB8AC3E}">
        <p14:creationId xmlns:p14="http://schemas.microsoft.com/office/powerpoint/2010/main" val="4173917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407386-6D37-4187-A79A-6D75F144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56" y="608590"/>
            <a:ext cx="10722921" cy="46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1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10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7E6019-4EC1-4CE7-8E92-C0F76F4A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09612"/>
            <a:ext cx="10591800" cy="543877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6E2D4F-C6F3-4FAA-889C-383B9BDDE36D}"/>
              </a:ext>
            </a:extLst>
          </p:cNvPr>
          <p:cNvCxnSpPr/>
          <p:nvPr/>
        </p:nvCxnSpPr>
        <p:spPr>
          <a:xfrm>
            <a:off x="2011680" y="454152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3309560-66E2-4575-9B9E-16F7DB7C593C}"/>
              </a:ext>
            </a:extLst>
          </p:cNvPr>
          <p:cNvSpPr txBox="1"/>
          <p:nvPr/>
        </p:nvSpPr>
        <p:spPr>
          <a:xfrm>
            <a:off x="2560320" y="6296819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真正来实例化这个</a:t>
            </a:r>
            <a:r>
              <a:rPr lang="en-US" altLang="zh-CN" dirty="0"/>
              <a:t>bean</a:t>
            </a:r>
            <a:r>
              <a:rPr lang="zh-CN" altLang="en-US" dirty="0"/>
              <a:t>，进去看看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A65250-7DE8-4735-9989-BC867990F816}"/>
              </a:ext>
            </a:extLst>
          </p:cNvPr>
          <p:cNvSpPr txBox="1"/>
          <p:nvPr/>
        </p:nvSpPr>
        <p:spPr>
          <a:xfrm>
            <a:off x="1325880" y="21336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由于有参构造和无参构造差不多，就选择无参构造，然后这个类真正实例化的函数如下：</a:t>
            </a:r>
          </a:p>
        </p:txBody>
      </p:sp>
    </p:spTree>
    <p:extLst>
      <p:ext uri="{BB962C8B-B14F-4D97-AF65-F5344CB8AC3E}">
        <p14:creationId xmlns:p14="http://schemas.microsoft.com/office/powerpoint/2010/main" val="271589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C8B35F-EFE5-43E4-8E9B-09E4DEB3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1" y="561181"/>
            <a:ext cx="12192000" cy="53092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24F4EF-03DB-4DE1-A236-B099A1A91F9D}"/>
              </a:ext>
            </a:extLst>
          </p:cNvPr>
          <p:cNvSpPr txBox="1"/>
          <p:nvPr/>
        </p:nvSpPr>
        <p:spPr>
          <a:xfrm>
            <a:off x="771524" y="1005264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如果不存在方法覆写，那就使用 </a:t>
            </a:r>
            <a:r>
              <a:rPr lang="en-US" altLang="zh-CN" dirty="0">
                <a:solidFill>
                  <a:schemeClr val="bg1"/>
                </a:solidFill>
              </a:rPr>
              <a:t>java </a:t>
            </a:r>
            <a:r>
              <a:rPr lang="zh-CN" altLang="en-US" dirty="0">
                <a:solidFill>
                  <a:schemeClr val="bg1"/>
                </a:solidFill>
              </a:rPr>
              <a:t>反射进行实例化</a:t>
            </a:r>
          </a:p>
        </p:txBody>
      </p:sp>
    </p:spTree>
    <p:extLst>
      <p:ext uri="{BB962C8B-B14F-4D97-AF65-F5344CB8AC3E}">
        <p14:creationId xmlns:p14="http://schemas.microsoft.com/office/powerpoint/2010/main" val="57869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D72249-E425-4C6E-91D4-863D515F3205}"/>
              </a:ext>
            </a:extLst>
          </p:cNvPr>
          <p:cNvSpPr txBox="1"/>
          <p:nvPr/>
        </p:nvSpPr>
        <p:spPr>
          <a:xfrm>
            <a:off x="1036320" y="299571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反射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3169A-0D0D-403F-82D3-F2D6EA587CA9}"/>
              </a:ext>
            </a:extLst>
          </p:cNvPr>
          <p:cNvSpPr/>
          <p:nvPr/>
        </p:nvSpPr>
        <p:spPr>
          <a:xfrm>
            <a:off x="2087880" y="2087880"/>
            <a:ext cx="2133600" cy="3627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XXX.java</a:t>
            </a:r>
            <a:r>
              <a:rPr lang="zh-CN" altLang="en-US" dirty="0"/>
              <a:t>文件经过编译得到的</a:t>
            </a:r>
            <a:r>
              <a:rPr lang="en-US" altLang="zh-CN" dirty="0" err="1"/>
              <a:t>XXX..class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8853DD-A886-44C4-996E-9CB6A57F314E}"/>
              </a:ext>
            </a:extLst>
          </p:cNvPr>
          <p:cNvSpPr/>
          <p:nvPr/>
        </p:nvSpPr>
        <p:spPr>
          <a:xfrm>
            <a:off x="5181600" y="2087880"/>
            <a:ext cx="2133600" cy="3627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XXX.Class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82573-DDC9-41C7-9FC9-96C60229D5BA}"/>
              </a:ext>
            </a:extLst>
          </p:cNvPr>
          <p:cNvSpPr/>
          <p:nvPr/>
        </p:nvSpPr>
        <p:spPr>
          <a:xfrm>
            <a:off x="8519160" y="2087880"/>
            <a:ext cx="2133600" cy="3627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D475D-2CB5-49EA-AB00-075261819221}"/>
              </a:ext>
            </a:extLst>
          </p:cNvPr>
          <p:cNvSpPr txBox="1"/>
          <p:nvPr/>
        </p:nvSpPr>
        <p:spPr>
          <a:xfrm>
            <a:off x="2575560" y="12496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0ACA85-EEEC-4752-9DFF-F22A04136B14}"/>
              </a:ext>
            </a:extLst>
          </p:cNvPr>
          <p:cNvSpPr txBox="1"/>
          <p:nvPr/>
        </p:nvSpPr>
        <p:spPr>
          <a:xfrm>
            <a:off x="5830222" y="1205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92472-820E-4268-88EC-FC801F7F2FD3}"/>
              </a:ext>
            </a:extLst>
          </p:cNvPr>
          <p:cNvSpPr txBox="1"/>
          <p:nvPr/>
        </p:nvSpPr>
        <p:spPr>
          <a:xfrm>
            <a:off x="9084884" y="124968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运行时类</a:t>
            </a:r>
          </a:p>
        </p:txBody>
      </p:sp>
    </p:spTree>
    <p:extLst>
      <p:ext uri="{BB962C8B-B14F-4D97-AF65-F5344CB8AC3E}">
        <p14:creationId xmlns:p14="http://schemas.microsoft.com/office/powerpoint/2010/main" val="1062064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B7590-E89B-4658-8B34-4BDCA7125788}"/>
              </a:ext>
            </a:extLst>
          </p:cNvPr>
          <p:cNvSpPr/>
          <p:nvPr/>
        </p:nvSpPr>
        <p:spPr>
          <a:xfrm>
            <a:off x="548640" y="1122363"/>
            <a:ext cx="10759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public class </a:t>
            </a:r>
            <a:r>
              <a:rPr lang="en-US" altLang="zh-CN" sz="3200" dirty="0" err="1"/>
              <a:t>TestDemo</a:t>
            </a:r>
            <a:r>
              <a:rPr lang="en-US" altLang="zh-CN" sz="3200" dirty="0"/>
              <a:t> {</a:t>
            </a:r>
          </a:p>
          <a:p>
            <a:r>
              <a:rPr lang="en-US" altLang="zh-CN" sz="3200" dirty="0"/>
              <a:t>public static void main(String[] </a:t>
            </a:r>
            <a:r>
              <a:rPr lang="en-US" altLang="zh-CN" sz="3200" dirty="0" err="1"/>
              <a:t>args</a:t>
            </a:r>
            <a:r>
              <a:rPr lang="en-US" altLang="zh-CN" sz="3200" dirty="0"/>
              <a:t> ) throws Exception {</a:t>
            </a:r>
          </a:p>
          <a:p>
            <a:r>
              <a:rPr lang="en-US" altLang="zh-CN" sz="3200" dirty="0"/>
              <a:t>	Class&lt;?&gt; </a:t>
            </a:r>
            <a:r>
              <a:rPr lang="en-US" altLang="zh-CN" sz="3200" dirty="0" err="1"/>
              <a:t>cls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Class.forName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cn.zxc.person</a:t>
            </a:r>
            <a:r>
              <a:rPr lang="en-US" altLang="zh-CN" sz="3200" dirty="0"/>
              <a:t>") ; // </a:t>
            </a:r>
            <a:r>
              <a:rPr lang="zh-CN" altLang="en-US" sz="3200" dirty="0"/>
              <a:t>取得</a:t>
            </a:r>
            <a:r>
              <a:rPr lang="en-US" altLang="zh-CN" sz="3200" dirty="0"/>
              <a:t>Class</a:t>
            </a:r>
            <a:r>
              <a:rPr lang="zh-CN" altLang="en-US" sz="3200" dirty="0"/>
              <a:t>对象</a:t>
            </a:r>
          </a:p>
          <a:p>
            <a:r>
              <a:rPr lang="en-US" altLang="zh-CN" sz="3200" dirty="0"/>
              <a:t>	Object obj = </a:t>
            </a:r>
            <a:r>
              <a:rPr lang="en-US" altLang="zh-CN" sz="3200" dirty="0" err="1"/>
              <a:t>cls.newInstance</a:t>
            </a:r>
            <a:r>
              <a:rPr lang="en-US" altLang="zh-CN" sz="3200" dirty="0"/>
              <a:t>() ; // </a:t>
            </a:r>
            <a:r>
              <a:rPr lang="zh-CN" altLang="en-US" sz="3200" dirty="0"/>
              <a:t>实例化对象和使用关键字</a:t>
            </a:r>
            <a:r>
              <a:rPr lang="en-US" altLang="zh-CN" sz="3200" dirty="0"/>
              <a:t>new</a:t>
            </a:r>
            <a:r>
              <a:rPr lang="zh-CN" altLang="en-US" sz="3200" dirty="0"/>
              <a:t>一样</a:t>
            </a:r>
          </a:p>
          <a:p>
            <a:r>
              <a:rPr lang="en-US" altLang="zh-CN" sz="3200" dirty="0"/>
              <a:t>	person per = (person) obj ; // </a:t>
            </a:r>
            <a:r>
              <a:rPr lang="zh-CN" altLang="en-US" sz="3200" dirty="0"/>
              <a:t>向下转型</a:t>
            </a:r>
          </a:p>
          <a:p>
            <a:r>
              <a:rPr lang="en-US" altLang="zh-CN" sz="3200" dirty="0"/>
              <a:t>	System . out. </a:t>
            </a:r>
            <a:r>
              <a:rPr lang="en-US" altLang="zh-CN" sz="3200" dirty="0" err="1"/>
              <a:t>println</a:t>
            </a:r>
            <a:r>
              <a:rPr lang="en-US" altLang="zh-CN" sz="3200" dirty="0"/>
              <a:t> (per);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D6DD4E-F9AD-45F0-A1FE-9F39DB33C607}"/>
              </a:ext>
            </a:extLst>
          </p:cNvPr>
          <p:cNvSpPr txBox="1"/>
          <p:nvPr/>
        </p:nvSpPr>
        <p:spPr>
          <a:xfrm>
            <a:off x="1859280" y="5989320"/>
            <a:ext cx="70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所以说我们现在只要实例化对象了，可以实现深度解耦合，只需传入一个字符串就可以</a:t>
            </a:r>
          </a:p>
        </p:txBody>
      </p:sp>
    </p:spTree>
    <p:extLst>
      <p:ext uri="{BB962C8B-B14F-4D97-AF65-F5344CB8AC3E}">
        <p14:creationId xmlns:p14="http://schemas.microsoft.com/office/powerpoint/2010/main" val="1739038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EEC44D-F7A0-4B4E-8A23-ADD3988743C5}"/>
              </a:ext>
            </a:extLst>
          </p:cNvPr>
          <p:cNvSpPr txBox="1"/>
          <p:nvPr/>
        </p:nvSpPr>
        <p:spPr>
          <a:xfrm>
            <a:off x="771524" y="753031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我们不仅可以获取到它的类，还有属性和构造器都可以通过反射获取到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590D5-A4D7-4CF7-8546-0D7D4D20B9C1}"/>
              </a:ext>
            </a:extLst>
          </p:cNvPr>
          <p:cNvSpPr/>
          <p:nvPr/>
        </p:nvSpPr>
        <p:spPr>
          <a:xfrm>
            <a:off x="771524" y="1383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Field[]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getFields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Field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getField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(String name)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E8F5C0-A641-4067-B63C-48D0343C8294}"/>
              </a:ext>
            </a:extLst>
          </p:cNvPr>
          <p:cNvSpPr/>
          <p:nvPr/>
        </p:nvSpPr>
        <p:spPr>
          <a:xfrm>
            <a:off x="771524" y="2593149"/>
            <a:ext cx="888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Method[]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getMethods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Method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(String name, Class&lt;?&gt;...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parameterTypes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47F4EE-90E4-4713-8D75-FB85E19B8659}"/>
              </a:ext>
            </a:extLst>
          </p:cNvPr>
          <p:cNvSpPr/>
          <p:nvPr/>
        </p:nvSpPr>
        <p:spPr>
          <a:xfrm>
            <a:off x="771523" y="4103677"/>
            <a:ext cx="9411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Constructor&lt;?&gt;[]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getConstructors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Constructor&lt;T&gt;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getConstructor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(Class&lt;?&gt;...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parameterTypes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4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17F6B-A5BF-40A1-9CAC-84E83F3EA9F3}"/>
              </a:ext>
            </a:extLst>
          </p:cNvPr>
          <p:cNvSpPr txBox="1"/>
          <p:nvPr/>
        </p:nvSpPr>
        <p:spPr>
          <a:xfrm>
            <a:off x="1537855" y="1122363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BE960E-03A5-41DA-9E76-F3325BCEDB9E}"/>
              </a:ext>
            </a:extLst>
          </p:cNvPr>
          <p:cNvSpPr txBox="1"/>
          <p:nvPr/>
        </p:nvSpPr>
        <p:spPr>
          <a:xfrm>
            <a:off x="1690255" y="1274763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7B444F-C2BC-43A1-B602-0B285F1CFAD4}"/>
              </a:ext>
            </a:extLst>
          </p:cNvPr>
          <p:cNvSpPr txBox="1"/>
          <p:nvPr/>
        </p:nvSpPr>
        <p:spPr>
          <a:xfrm>
            <a:off x="771524" y="659212"/>
            <a:ext cx="44485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Fruit {</a:t>
            </a:r>
          </a:p>
          <a:p>
            <a:r>
              <a:rPr lang="en-US" altLang="zh-CN" dirty="0"/>
              <a:t>    void get();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class Apple implements Fruit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get()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苹果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class Banana implements Fruit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get()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香蕉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88D1B3-7B35-4641-B0EE-C34235B27837}"/>
              </a:ext>
            </a:extLst>
          </p:cNvPr>
          <p:cNvSpPr/>
          <p:nvPr/>
        </p:nvSpPr>
        <p:spPr>
          <a:xfrm>
            <a:off x="5758649" y="6592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FruitFactory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Fruit </a:t>
            </a:r>
            <a:r>
              <a:rPr lang="en-US" altLang="zh-CN" dirty="0" err="1"/>
              <a:t>getFruit</a:t>
            </a:r>
            <a:r>
              <a:rPr lang="en-US" altLang="zh-CN" dirty="0"/>
              <a:t>(String type) {</a:t>
            </a:r>
          </a:p>
          <a:p>
            <a:r>
              <a:rPr lang="en-US" altLang="zh-CN" dirty="0"/>
              <a:t>        if ("</a:t>
            </a:r>
            <a:r>
              <a:rPr lang="en-US" altLang="zh-CN" dirty="0" err="1"/>
              <a:t>apple".equals</a:t>
            </a:r>
            <a:r>
              <a:rPr lang="en-US" altLang="zh-CN" dirty="0"/>
              <a:t> (type)) {</a:t>
            </a:r>
          </a:p>
          <a:p>
            <a:r>
              <a:rPr lang="en-US" altLang="zh-CN" dirty="0"/>
              <a:t>            return new Apple();</a:t>
            </a:r>
          </a:p>
          <a:p>
            <a:r>
              <a:rPr lang="en-US" altLang="zh-CN" dirty="0"/>
              <a:t>        } else if ("</a:t>
            </a:r>
            <a:r>
              <a:rPr lang="en-US" altLang="zh-CN" dirty="0" err="1"/>
              <a:t>banana".equals</a:t>
            </a:r>
            <a:r>
              <a:rPr lang="en-US" altLang="zh-CN" dirty="0"/>
              <a:t> (type)) {</a:t>
            </a:r>
          </a:p>
          <a:p>
            <a:r>
              <a:rPr lang="en-US" altLang="zh-CN" dirty="0"/>
              <a:t>            return new Banana();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("error!");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29A7E-8323-4C62-85A3-1EF2EEBCC378}"/>
              </a:ext>
            </a:extLst>
          </p:cNvPr>
          <p:cNvSpPr txBox="1"/>
          <p:nvPr/>
        </p:nvSpPr>
        <p:spPr>
          <a:xfrm>
            <a:off x="710752" y="242971"/>
            <a:ext cx="195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简单工厂模式</a:t>
            </a:r>
          </a:p>
        </p:txBody>
      </p:sp>
    </p:spTree>
    <p:extLst>
      <p:ext uri="{BB962C8B-B14F-4D97-AF65-F5344CB8AC3E}">
        <p14:creationId xmlns:p14="http://schemas.microsoft.com/office/powerpoint/2010/main" val="10898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06D1DE-F8CB-4633-BD24-88D80EC8E6E5}"/>
              </a:ext>
            </a:extLst>
          </p:cNvPr>
          <p:cNvSpPr txBox="1"/>
          <p:nvPr/>
        </p:nvSpPr>
        <p:spPr>
          <a:xfrm>
            <a:off x="945931" y="561181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2AE50-7191-4CFC-8C59-3948C8597253}"/>
              </a:ext>
            </a:extLst>
          </p:cNvPr>
          <p:cNvSpPr/>
          <p:nvPr/>
        </p:nvSpPr>
        <p:spPr>
          <a:xfrm>
            <a:off x="945931" y="1022846"/>
            <a:ext cx="621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有三种方式：属性注入，构造器注入，自动装配。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B85885-A0A7-4C73-8460-DF2D58AAEA01}"/>
              </a:ext>
            </a:extLst>
          </p:cNvPr>
          <p:cNvSpPr/>
          <p:nvPr/>
        </p:nvSpPr>
        <p:spPr>
          <a:xfrm>
            <a:off x="945931" y="1484511"/>
            <a:ext cx="358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方式一：属性注入（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setter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注入）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837974-0CB6-4690-9061-397766E0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" y="1853843"/>
            <a:ext cx="6369268" cy="3224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DF5605-40ED-41D3-85F1-3DDB5412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35" y="1856466"/>
            <a:ext cx="9610629" cy="31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71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2BED8E-829D-4A2D-BFF5-2F4D1474B493}"/>
              </a:ext>
            </a:extLst>
          </p:cNvPr>
          <p:cNvSpPr/>
          <p:nvPr/>
        </p:nvSpPr>
        <p:spPr>
          <a:xfrm>
            <a:off x="979502" y="760274"/>
            <a:ext cx="8421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FruitFactory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 public static Fruit </a:t>
            </a:r>
            <a:r>
              <a:rPr lang="en-US" altLang="zh-CN" dirty="0" err="1"/>
              <a:t>getFruit</a:t>
            </a:r>
            <a:r>
              <a:rPr lang="en-US" altLang="zh-CN" dirty="0"/>
              <a:t>(String type) {</a:t>
            </a:r>
          </a:p>
          <a:p>
            <a:r>
              <a:rPr lang="en-US" altLang="zh-CN" dirty="0"/>
              <a:t>		 Class fruit = </a:t>
            </a:r>
            <a:r>
              <a:rPr lang="en-US" altLang="zh-CN" dirty="0" err="1"/>
              <a:t>Class.forName</a:t>
            </a:r>
            <a:r>
              <a:rPr lang="en-US" altLang="zh-CN" dirty="0"/>
              <a:t>(type); </a:t>
            </a:r>
          </a:p>
          <a:p>
            <a:r>
              <a:rPr lang="en-US" altLang="zh-CN" dirty="0"/>
              <a:t>		return (Fruit) </a:t>
            </a:r>
            <a:r>
              <a:rPr lang="en-US" altLang="zh-CN" dirty="0" err="1"/>
              <a:t>fruit.newInstance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68097-1BE0-4605-A40C-8FE228E78C33}"/>
              </a:ext>
            </a:extLst>
          </p:cNvPr>
          <p:cNvSpPr/>
          <p:nvPr/>
        </p:nvSpPr>
        <p:spPr>
          <a:xfrm>
            <a:off x="846338" y="3109339"/>
            <a:ext cx="9105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static void test() {</a:t>
            </a:r>
          </a:p>
          <a:p>
            <a:r>
              <a:rPr lang="en-US" altLang="zh-CN" dirty="0"/>
              <a:t>	 Fruit apple = </a:t>
            </a:r>
            <a:r>
              <a:rPr lang="en-US" altLang="zh-CN" dirty="0" err="1"/>
              <a:t>FruitFactory.getFruit</a:t>
            </a:r>
            <a:r>
              <a:rPr lang="en-US" altLang="zh-CN" dirty="0"/>
              <a:t>("</a:t>
            </a:r>
            <a:r>
              <a:rPr lang="en-US" altLang="zh-CN" dirty="0" err="1"/>
              <a:t>simpleFactory.five.Apple</a:t>
            </a:r>
            <a:r>
              <a:rPr lang="en-US" altLang="zh-CN" dirty="0"/>
              <a:t>"); 	</a:t>
            </a:r>
          </a:p>
          <a:p>
            <a:r>
              <a:rPr lang="en-US" altLang="zh-CN" dirty="0"/>
              <a:t>	 Fruit banana = </a:t>
            </a:r>
            <a:r>
              <a:rPr lang="en-US" altLang="zh-CN" dirty="0" err="1"/>
              <a:t>FruitFactory.getFruit</a:t>
            </a:r>
            <a:r>
              <a:rPr lang="en-US" altLang="zh-CN" dirty="0"/>
              <a:t>("</a:t>
            </a:r>
            <a:r>
              <a:rPr lang="en-US" altLang="zh-CN" dirty="0" err="1"/>
              <a:t>simpleFactory.five.Banana</a:t>
            </a:r>
            <a:r>
              <a:rPr lang="en-US" altLang="zh-CN" dirty="0"/>
              <a:t>"); 	 	 </a:t>
            </a:r>
            <a:r>
              <a:rPr lang="en-US" altLang="zh-CN" dirty="0" err="1"/>
              <a:t>apple.get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banana.get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326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69809D-6523-4BF1-92D9-1A807B1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792385"/>
            <a:ext cx="10997565" cy="40614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2723D94-811F-481E-8793-6EBFE18E8E49}"/>
              </a:ext>
            </a:extLst>
          </p:cNvPr>
          <p:cNvSpPr/>
          <p:nvPr/>
        </p:nvSpPr>
        <p:spPr>
          <a:xfrm>
            <a:off x="1402080" y="99516"/>
            <a:ext cx="9626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先判断在</a:t>
            </a:r>
            <a:r>
              <a:rPr lang="en-US" altLang="zh-CN" sz="2400" b="1" dirty="0"/>
              <a:t>bd</a:t>
            </a:r>
            <a:r>
              <a:rPr lang="zh-CN" altLang="en-US" sz="2400" b="1" dirty="0"/>
              <a:t>对象定义里，是否包含</a:t>
            </a:r>
            <a:r>
              <a:rPr lang="en-US" altLang="zh-CN" sz="2400" b="1" dirty="0" err="1"/>
              <a:t>MethodOverride</a:t>
            </a:r>
            <a:r>
              <a:rPr lang="zh-CN" altLang="en-US" sz="2400" b="1" dirty="0"/>
              <a:t>列表；</a:t>
            </a:r>
            <a:r>
              <a:rPr lang="en-US" altLang="zh-CN" sz="2400" b="1" dirty="0"/>
              <a:t>spring</a:t>
            </a:r>
            <a:r>
              <a:rPr lang="zh-CN" altLang="en-US" sz="2400" b="1" dirty="0"/>
              <a:t>有两个标签参数会产生</a:t>
            </a:r>
            <a:r>
              <a:rPr lang="en-US" altLang="zh-CN" sz="2400" b="1" dirty="0" err="1"/>
              <a:t>MethodOverrides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，分别是 </a:t>
            </a:r>
            <a:r>
              <a:rPr lang="en-US" altLang="zh-CN" sz="2400" b="1" dirty="0"/>
              <a:t>lookup-</a:t>
            </a:r>
            <a:r>
              <a:rPr lang="en-US" altLang="zh-CN" sz="2400" b="1" dirty="0" err="1"/>
              <a:t>method,replaced</a:t>
            </a:r>
            <a:r>
              <a:rPr lang="en-US" altLang="zh-CN" sz="2400" b="1" dirty="0"/>
              <a:t>-method </a:t>
            </a:r>
          </a:p>
          <a:p>
            <a:r>
              <a:rPr lang="en-US" altLang="zh-CN" sz="2400" b="1" dirty="0"/>
              <a:t>// </a:t>
            </a:r>
            <a:r>
              <a:rPr lang="zh-CN" altLang="en-US" sz="2400" b="1" dirty="0"/>
              <a:t>没有</a:t>
            </a:r>
            <a:r>
              <a:rPr lang="en-US" altLang="zh-CN" sz="2400" b="1" dirty="0" err="1"/>
              <a:t>MethodOverride</a:t>
            </a:r>
            <a:r>
              <a:rPr lang="zh-CN" altLang="en-US" sz="2400" b="1" dirty="0"/>
              <a:t>对象，可以直接实例化</a:t>
            </a:r>
          </a:p>
        </p:txBody>
      </p:sp>
    </p:spTree>
    <p:extLst>
      <p:ext uri="{BB962C8B-B14F-4D97-AF65-F5344CB8AC3E}">
        <p14:creationId xmlns:p14="http://schemas.microsoft.com/office/powerpoint/2010/main" val="3597747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D43EB8-79A1-4393-AA6A-F1A8876E06C3}"/>
              </a:ext>
            </a:extLst>
          </p:cNvPr>
          <p:cNvSpPr/>
          <p:nvPr/>
        </p:nvSpPr>
        <p:spPr>
          <a:xfrm>
            <a:off x="1402080" y="99516"/>
            <a:ext cx="9626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这个类取出构造器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46CEE7-637B-44A4-B12D-4402EA61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837044"/>
            <a:ext cx="9321520" cy="11223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EAF9F3-8A91-49BD-8819-FBC020DC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79" y="3052807"/>
            <a:ext cx="8738203" cy="752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E33A68-5C61-4E8D-8A60-B98145615FFB}"/>
              </a:ext>
            </a:extLst>
          </p:cNvPr>
          <p:cNvSpPr/>
          <p:nvPr/>
        </p:nvSpPr>
        <p:spPr>
          <a:xfrm>
            <a:off x="1402079" y="250953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交给工具类处理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7BD076-4740-4719-BB53-311DB63D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62" y="4821052"/>
            <a:ext cx="6134100" cy="1200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111C9A-6E28-41C5-94C5-F2E0E0DF16A3}"/>
              </a:ext>
            </a:extLst>
          </p:cNvPr>
          <p:cNvSpPr/>
          <p:nvPr/>
        </p:nvSpPr>
        <p:spPr>
          <a:xfrm>
            <a:off x="1390934" y="412845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在工具类中获取对象</a:t>
            </a:r>
          </a:p>
        </p:txBody>
      </p:sp>
    </p:spTree>
    <p:extLst>
      <p:ext uri="{BB962C8B-B14F-4D97-AF65-F5344CB8AC3E}">
        <p14:creationId xmlns:p14="http://schemas.microsoft.com/office/powerpoint/2010/main" val="3115632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AEFD86-A997-4E04-841B-F1F621A1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99" y="2238953"/>
            <a:ext cx="7639050" cy="838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7C543F-C149-4B1B-9A93-DC92041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9" y="1278477"/>
            <a:ext cx="8963025" cy="323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36F2D3-2CC9-4A1A-92CE-4798085A6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99" y="3944598"/>
            <a:ext cx="8286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EEC44D-F7A0-4B4E-8A23-ADD3988743C5}"/>
              </a:ext>
            </a:extLst>
          </p:cNvPr>
          <p:cNvSpPr txBox="1"/>
          <p:nvPr/>
        </p:nvSpPr>
        <p:spPr>
          <a:xfrm>
            <a:off x="771524" y="376515"/>
            <a:ext cx="709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到这里，我们就算实例化完成了。接下来就进行属性注入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A90F8-19E7-45E6-A008-F7CDC11F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424"/>
            <a:ext cx="13645342" cy="8934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2E02DB-93F7-4275-9992-B0424BEB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" y="1898446"/>
            <a:ext cx="11673145" cy="3610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55779F-A6AD-4184-8598-E39C9537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44" y="5541932"/>
            <a:ext cx="8945880" cy="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6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0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08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1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731491-C2D4-455B-A31D-64841EFE62A2}"/>
              </a:ext>
            </a:extLst>
          </p:cNvPr>
          <p:cNvSpPr txBox="1"/>
          <p:nvPr/>
        </p:nvSpPr>
        <p:spPr>
          <a:xfrm>
            <a:off x="771524" y="330348"/>
            <a:ext cx="256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什么是循环依赖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9152B9-3ED1-4F92-A7B3-30CAEBA9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122361"/>
            <a:ext cx="3152775" cy="2505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627DE4-490B-4354-A3EF-4FB21CC3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97" y="1084261"/>
            <a:ext cx="3971925" cy="2543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1C3389-B340-483A-8D98-C83A425D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4" y="3783241"/>
            <a:ext cx="4001001" cy="29384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75DF0F-D990-4FB9-94B6-CEBE0BEDF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518" y="4235819"/>
            <a:ext cx="5969958" cy="20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25C7AD-0F20-4895-850B-E1DC647F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7" y="794882"/>
            <a:ext cx="10660638" cy="526823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789B39-9B75-4C51-BC69-85F08724EC82}"/>
              </a:ext>
            </a:extLst>
          </p:cNvPr>
          <p:cNvCxnSpPr/>
          <p:nvPr/>
        </p:nvCxnSpPr>
        <p:spPr>
          <a:xfrm>
            <a:off x="1655379" y="2538248"/>
            <a:ext cx="8040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824950-3CD6-4ED8-B207-30336C91C62E}"/>
              </a:ext>
            </a:extLst>
          </p:cNvPr>
          <p:cNvSpPr/>
          <p:nvPr/>
        </p:nvSpPr>
        <p:spPr>
          <a:xfrm>
            <a:off x="962206" y="765405"/>
            <a:ext cx="10588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IOC </a:t>
            </a:r>
            <a:r>
              <a:rPr lang="zh-CN" altLang="en-US" sz="2400" b="1" dirty="0"/>
              <a:t>容器在读到上面的配置时，会按照顺序，先去实例化 </a:t>
            </a:r>
            <a:r>
              <a:rPr lang="en-US" altLang="zh-CN" sz="2400" b="1" dirty="0" err="1"/>
              <a:t>beanA</a:t>
            </a:r>
            <a:r>
              <a:rPr lang="zh-CN" altLang="en-US" sz="2400" b="1" dirty="0"/>
              <a:t>。然后发现 </a:t>
            </a:r>
            <a:r>
              <a:rPr lang="en-US" altLang="zh-CN" sz="2400" b="1" dirty="0" err="1"/>
              <a:t>beanA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依赖于 </a:t>
            </a:r>
            <a:r>
              <a:rPr lang="en-US" altLang="zh-CN" sz="2400" b="1" dirty="0" err="1"/>
              <a:t>beanB</a:t>
            </a:r>
            <a:r>
              <a:rPr lang="zh-CN" altLang="en-US" sz="2400" b="1" dirty="0"/>
              <a:t>，接在又去实例化 </a:t>
            </a:r>
            <a:r>
              <a:rPr lang="en-US" altLang="zh-CN" sz="2400" b="1" dirty="0" err="1"/>
              <a:t>beanB</a:t>
            </a:r>
            <a:r>
              <a:rPr lang="zh-CN" altLang="en-US" sz="2400" b="1" dirty="0"/>
              <a:t>。实例化 </a:t>
            </a:r>
            <a:r>
              <a:rPr lang="en-US" altLang="zh-CN" sz="2400" b="1" dirty="0" err="1"/>
              <a:t>beanB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时，发现 </a:t>
            </a:r>
            <a:r>
              <a:rPr lang="en-US" altLang="zh-CN" sz="2400" b="1" dirty="0" err="1"/>
              <a:t>beanB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又依赖于 </a:t>
            </a:r>
            <a:r>
              <a:rPr lang="en-US" altLang="zh-CN" sz="2400" b="1" dirty="0" err="1"/>
              <a:t>beanA</a:t>
            </a:r>
            <a:r>
              <a:rPr lang="zh-CN" altLang="en-US" sz="2400" b="1" dirty="0"/>
              <a:t>，又去实例化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可以假设，如果容器不处理循环依赖的话，容器会无限执行上面的流程，直到内存溢出，程序崩溃。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C5D3EC-33FC-48B0-A0B9-56648E2B4E97}"/>
              </a:ext>
            </a:extLst>
          </p:cNvPr>
          <p:cNvSpPr txBox="1"/>
          <p:nvPr/>
        </p:nvSpPr>
        <p:spPr>
          <a:xfrm>
            <a:off x="962206" y="3184107"/>
            <a:ext cx="1077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在容器再次发现 </a:t>
            </a:r>
            <a:r>
              <a:rPr lang="en-US" altLang="zh-CN" sz="2400" b="1" dirty="0" err="1"/>
              <a:t>beanB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依赖于 </a:t>
            </a:r>
            <a:r>
              <a:rPr lang="en-US" altLang="zh-CN" sz="2400" b="1" dirty="0" err="1"/>
              <a:t>beanA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时，容器会获取 </a:t>
            </a:r>
            <a:r>
              <a:rPr lang="en-US" altLang="zh-CN" sz="2400" b="1" dirty="0" err="1"/>
              <a:t>beanA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对象的一个早期的引用（</a:t>
            </a:r>
            <a:r>
              <a:rPr lang="en-US" altLang="zh-CN" sz="2400" b="1" dirty="0"/>
              <a:t>early reference</a:t>
            </a:r>
            <a:r>
              <a:rPr lang="zh-CN" altLang="en-US" sz="2400" b="1" dirty="0"/>
              <a:t>），并把这个早期引用注入到 </a:t>
            </a:r>
            <a:r>
              <a:rPr lang="en-US" altLang="zh-CN" sz="2400" b="1" dirty="0" err="1"/>
              <a:t>beanB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中，让 </a:t>
            </a:r>
            <a:r>
              <a:rPr lang="en-US" altLang="zh-CN" sz="2400" b="1" dirty="0" err="1"/>
              <a:t>beanB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先完成实例化。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A31D7B-AFB7-4E7D-A8A0-8E0D28FC9C91}"/>
              </a:ext>
            </a:extLst>
          </p:cNvPr>
          <p:cNvSpPr/>
          <p:nvPr/>
        </p:nvSpPr>
        <p:spPr>
          <a:xfrm>
            <a:off x="1251284" y="5127315"/>
            <a:ext cx="1347538" cy="131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3B6AAE-53DE-43BF-896F-55BD28B550B5}"/>
              </a:ext>
            </a:extLst>
          </p:cNvPr>
          <p:cNvSpPr/>
          <p:nvPr/>
        </p:nvSpPr>
        <p:spPr>
          <a:xfrm>
            <a:off x="3769575" y="5127315"/>
            <a:ext cx="1347538" cy="131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B</a:t>
            </a:r>
            <a:endParaRPr lang="zh-CN" altLang="en-US" sz="6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10FD58-1FDB-47FD-9274-BB94DB0DD69E}"/>
              </a:ext>
            </a:extLst>
          </p:cNvPr>
          <p:cNvSpPr/>
          <p:nvPr/>
        </p:nvSpPr>
        <p:spPr>
          <a:xfrm>
            <a:off x="6320750" y="5179951"/>
            <a:ext cx="1347538" cy="131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E74F91-DF9E-42A2-87A7-C8D697FD57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598822" y="5785041"/>
            <a:ext cx="117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833DB00-B8D6-489C-9278-6C7326FF9FC3}"/>
              </a:ext>
            </a:extLst>
          </p:cNvPr>
          <p:cNvSpPr/>
          <p:nvPr/>
        </p:nvSpPr>
        <p:spPr>
          <a:xfrm>
            <a:off x="6184311" y="3851037"/>
            <a:ext cx="1347538" cy="131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A</a:t>
            </a:r>
            <a:endParaRPr lang="zh-CN" altLang="en-US" sz="6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4E403F-FE8F-4249-8147-3AC0FC1495E6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919771" y="4733892"/>
            <a:ext cx="1272162" cy="58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E4C3FFE8-A5B3-46F9-A3A3-538E6F78937D}"/>
              </a:ext>
            </a:extLst>
          </p:cNvPr>
          <p:cNvSpPr/>
          <p:nvPr/>
        </p:nvSpPr>
        <p:spPr>
          <a:xfrm>
            <a:off x="5085668" y="456972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6370B1-8C75-42C9-8F7E-BB1789A16C21}"/>
              </a:ext>
            </a:extLst>
          </p:cNvPr>
          <p:cNvSpPr txBox="1"/>
          <p:nvPr/>
        </p:nvSpPr>
        <p:spPr>
          <a:xfrm>
            <a:off x="6256261" y="5602586"/>
            <a:ext cx="194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r>
              <a:rPr lang="zh-CN" altLang="en-US" sz="2400" b="1" dirty="0"/>
              <a:t>的早期引用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6F0AD2-2E0D-45F9-AD7B-D550F4D682C0}"/>
              </a:ext>
            </a:extLst>
          </p:cNvPr>
          <p:cNvCxnSpPr/>
          <p:nvPr/>
        </p:nvCxnSpPr>
        <p:spPr>
          <a:xfrm>
            <a:off x="5085508" y="5770861"/>
            <a:ext cx="117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D7A86D-625D-413B-862C-FFD06159EB67}"/>
              </a:ext>
            </a:extLst>
          </p:cNvPr>
          <p:cNvCxnSpPr>
            <a:cxnSpLocks/>
          </p:cNvCxnSpPr>
          <p:nvPr/>
        </p:nvCxnSpPr>
        <p:spPr>
          <a:xfrm>
            <a:off x="5034915" y="6164285"/>
            <a:ext cx="1823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96C69F-2FEC-420F-A868-1DDAE9ADFBA4}"/>
              </a:ext>
            </a:extLst>
          </p:cNvPr>
          <p:cNvSpPr txBox="1"/>
          <p:nvPr/>
        </p:nvSpPr>
        <p:spPr>
          <a:xfrm>
            <a:off x="5381054" y="6102701"/>
            <a:ext cx="194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注入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8C828A-A5FC-45B2-AB2C-A5506B998320}"/>
              </a:ext>
            </a:extLst>
          </p:cNvPr>
          <p:cNvCxnSpPr>
            <a:cxnSpLocks/>
          </p:cNvCxnSpPr>
          <p:nvPr/>
        </p:nvCxnSpPr>
        <p:spPr>
          <a:xfrm flipV="1">
            <a:off x="2565938" y="6113904"/>
            <a:ext cx="16113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6" grpId="0" animBg="1"/>
      <p:bldP spid="17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02B1F-46C5-4A74-846B-DC6748D76E1A}"/>
              </a:ext>
            </a:extLst>
          </p:cNvPr>
          <p:cNvSpPr txBox="1"/>
          <p:nvPr/>
        </p:nvSpPr>
        <p:spPr>
          <a:xfrm>
            <a:off x="771524" y="330348"/>
            <a:ext cx="256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什么是早期引用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2A3E2B-1018-40EF-A45F-EEE4090F2E9B}"/>
              </a:ext>
            </a:extLst>
          </p:cNvPr>
          <p:cNvSpPr/>
          <p:nvPr/>
        </p:nvSpPr>
        <p:spPr>
          <a:xfrm>
            <a:off x="771524" y="1452711"/>
            <a:ext cx="7539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所谓的”早期引用“是指向原始对象的引用。所谓的原始对象是指刚创建好的对象，但还未填充属性。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B3D18-E36D-4CD9-8FA2-7897D893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9275" y="2614056"/>
            <a:ext cx="12989784" cy="17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48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2DD666-1758-4F2A-9214-63D01A391FDE}"/>
              </a:ext>
            </a:extLst>
          </p:cNvPr>
          <p:cNvSpPr txBox="1"/>
          <p:nvPr/>
        </p:nvSpPr>
        <p:spPr>
          <a:xfrm>
            <a:off x="771524" y="75303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到刚才为止 我们已经完成了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的创建、初始化以及依赖注入</a:t>
            </a:r>
            <a:br>
              <a:rPr lang="en-US" altLang="zh-CN" sz="2400" b="1" dirty="0"/>
            </a:br>
            <a:r>
              <a:rPr lang="zh-CN" altLang="en-US" sz="2400" b="1" dirty="0"/>
              <a:t>那么我们如何去获得容器中的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呢？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6513F-0679-42E7-B59C-141B38F0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406353"/>
            <a:ext cx="9121140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D4B9E4-A5FA-41AA-91A2-5D81C288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57540"/>
            <a:ext cx="11917681" cy="18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2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BB9017-089B-4668-B921-0826AD6A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386839"/>
            <a:ext cx="10734676" cy="2130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2EED3A-1A69-435A-801C-F99AA12CA829}"/>
              </a:ext>
            </a:extLst>
          </p:cNvPr>
          <p:cNvSpPr txBox="1"/>
          <p:nvPr/>
        </p:nvSpPr>
        <p:spPr>
          <a:xfrm>
            <a:off x="771524" y="3931920"/>
            <a:ext cx="802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在这里先对别名进行处理，再先尝从缓存中获取</a:t>
            </a:r>
            <a:r>
              <a:rPr lang="en-US" altLang="zh-CN" sz="2400" b="1" dirty="0"/>
              <a:t>bean</a:t>
            </a:r>
            <a:br>
              <a:rPr lang="en-US" altLang="zh-CN" sz="2400" b="1" dirty="0"/>
            </a:br>
            <a:endParaRPr lang="en-US" altLang="zh-CN" sz="2400" b="1" dirty="0"/>
          </a:p>
          <a:p>
            <a:r>
              <a:rPr lang="zh-CN" altLang="en-US" sz="2400" b="1" dirty="0"/>
              <a:t>在这里先了解一下什么是</a:t>
            </a:r>
            <a:r>
              <a:rPr lang="en-US" altLang="zh-CN" sz="2400" b="1" dirty="0"/>
              <a:t>Spring</a:t>
            </a:r>
            <a:r>
              <a:rPr lang="zh-CN" altLang="en-US" sz="2400" b="1" dirty="0"/>
              <a:t>的三级缓存</a:t>
            </a:r>
          </a:p>
        </p:txBody>
      </p:sp>
    </p:spTree>
    <p:extLst>
      <p:ext uri="{BB962C8B-B14F-4D97-AF65-F5344CB8AC3E}">
        <p14:creationId xmlns:p14="http://schemas.microsoft.com/office/powerpoint/2010/main" val="4058740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0C887C-1C61-4621-9234-B9E4CA8B5BDA}"/>
              </a:ext>
            </a:extLst>
          </p:cNvPr>
          <p:cNvSpPr txBox="1"/>
          <p:nvPr/>
        </p:nvSpPr>
        <p:spPr>
          <a:xfrm>
            <a:off x="385761" y="561181"/>
            <a:ext cx="12054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/** Cache of singleton objects: bean name --&gt; bean instance */</a:t>
            </a:r>
          </a:p>
          <a:p>
            <a:r>
              <a:rPr lang="en-US" altLang="zh-CN" sz="2400" b="1" dirty="0"/>
              <a:t>private final Map&lt;String, Object&gt; </a:t>
            </a:r>
            <a:r>
              <a:rPr lang="en-US" altLang="zh-CN" sz="2400" b="1" dirty="0" err="1"/>
              <a:t>singletonObjects</a:t>
            </a:r>
            <a:r>
              <a:rPr lang="en-US" altLang="zh-CN" sz="2400" b="1" dirty="0"/>
              <a:t> = new </a:t>
            </a:r>
            <a:r>
              <a:rPr lang="en-US" altLang="zh-CN" sz="2400" b="1" dirty="0" err="1"/>
              <a:t>ConcurrentHashMap</a:t>
            </a:r>
            <a:r>
              <a:rPr lang="en-US" altLang="zh-CN" sz="2400" b="1" dirty="0"/>
              <a:t>&lt;String, Object&gt;(256);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/** Cache of singleton factories: bean name --&gt; </a:t>
            </a:r>
            <a:r>
              <a:rPr lang="en-US" altLang="zh-CN" sz="2400" dirty="0" err="1"/>
              <a:t>ObjectFactory</a:t>
            </a:r>
            <a:r>
              <a:rPr lang="en-US" altLang="zh-CN" sz="2400" dirty="0"/>
              <a:t> */</a:t>
            </a:r>
          </a:p>
          <a:p>
            <a:r>
              <a:rPr lang="en-US" altLang="zh-CN" sz="2400" b="1" dirty="0"/>
              <a:t>private final Map&lt;String, </a:t>
            </a:r>
            <a:r>
              <a:rPr lang="en-US" altLang="zh-CN" sz="2400" b="1" dirty="0" err="1"/>
              <a:t>ObjectFactory</a:t>
            </a:r>
            <a:r>
              <a:rPr lang="en-US" altLang="zh-CN" sz="2400" b="1" dirty="0"/>
              <a:t>&lt;?&gt;&gt; </a:t>
            </a:r>
            <a:r>
              <a:rPr lang="en-US" altLang="zh-CN" sz="2400" b="1" dirty="0" err="1"/>
              <a:t>singletonFactories</a:t>
            </a:r>
            <a:r>
              <a:rPr lang="en-US" altLang="zh-CN" sz="2400" b="1" dirty="0"/>
              <a:t> = new HashMap&lt;String, </a:t>
            </a:r>
            <a:r>
              <a:rPr lang="en-US" altLang="zh-CN" sz="2400" b="1" dirty="0" err="1"/>
              <a:t>ObjectFactory</a:t>
            </a:r>
            <a:r>
              <a:rPr lang="en-US" altLang="zh-CN" sz="2400" b="1" dirty="0"/>
              <a:t>&lt;?&gt;&gt;(16);</a:t>
            </a:r>
          </a:p>
          <a:p>
            <a:endParaRPr lang="en-US" altLang="zh-CN" sz="2400" b="1" dirty="0"/>
          </a:p>
          <a:p>
            <a:r>
              <a:rPr lang="en-US" altLang="zh-CN" sz="2400" dirty="0"/>
              <a:t>/** Cache of early singleton objects: bean name --&gt; bean instance */</a:t>
            </a:r>
          </a:p>
          <a:p>
            <a:r>
              <a:rPr lang="en-US" altLang="zh-CN" sz="2400" b="1" dirty="0"/>
              <a:t>private final Map&lt;String, Object&gt; </a:t>
            </a:r>
            <a:r>
              <a:rPr lang="en-US" altLang="zh-CN" sz="2400" b="1" dirty="0" err="1"/>
              <a:t>earlySingletonObjects</a:t>
            </a:r>
            <a:r>
              <a:rPr lang="en-US" altLang="zh-CN" sz="2400" b="1" dirty="0"/>
              <a:t> = new HashMap&lt;String, Object&gt;(16);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86D8C3-D767-4A0F-95A3-0E12B5A53DF1}"/>
              </a:ext>
            </a:extLst>
          </p:cNvPr>
          <p:cNvSpPr txBox="1"/>
          <p:nvPr/>
        </p:nvSpPr>
        <p:spPr>
          <a:xfrm>
            <a:off x="274320" y="5277346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从字面意思来说：</a:t>
            </a:r>
            <a:r>
              <a:rPr lang="en-US" altLang="zh-CN" sz="2400" b="1" dirty="0" err="1"/>
              <a:t>singletonObjects</a:t>
            </a:r>
            <a:r>
              <a:rPr lang="zh-CN" altLang="en-US" sz="2400" b="1" dirty="0"/>
              <a:t>指单例对象的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singletonFactories</a:t>
            </a:r>
            <a:r>
              <a:rPr lang="zh-CN" altLang="en-US" sz="2400" b="1" dirty="0"/>
              <a:t>指单例对象工厂的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earlySingletonObjects</a:t>
            </a:r>
            <a:r>
              <a:rPr lang="zh-CN" altLang="en-US" sz="2400" b="1" dirty="0"/>
              <a:t>指提前曝光的单例对象的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。以上三个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构成了三级缓存</a:t>
            </a:r>
          </a:p>
        </p:txBody>
      </p:sp>
    </p:spTree>
    <p:extLst>
      <p:ext uri="{BB962C8B-B14F-4D97-AF65-F5344CB8AC3E}">
        <p14:creationId xmlns:p14="http://schemas.microsoft.com/office/powerpoint/2010/main" val="2236630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16416-EDA5-44B5-8083-80BA29C6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1" y="744060"/>
            <a:ext cx="11696823" cy="49556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561884-0406-47BF-8E99-059FBCDF9180}"/>
              </a:ext>
            </a:extLst>
          </p:cNvPr>
          <p:cNvSpPr txBox="1"/>
          <p:nvPr/>
        </p:nvSpPr>
        <p:spPr>
          <a:xfrm>
            <a:off x="771524" y="213360"/>
            <a:ext cx="329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getSingleton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93584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005AF7-72C3-4F7A-83A8-1509C15C2A2E}"/>
              </a:ext>
            </a:extLst>
          </p:cNvPr>
          <p:cNvSpPr txBox="1"/>
          <p:nvPr/>
        </p:nvSpPr>
        <p:spPr>
          <a:xfrm flipH="1">
            <a:off x="771524" y="561181"/>
            <a:ext cx="185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7D694-4675-42C6-8876-DB265056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452711"/>
            <a:ext cx="10886608" cy="6504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122A2B-ABEA-4FE8-A64F-FF1026A181E0}"/>
              </a:ext>
            </a:extLst>
          </p:cNvPr>
          <p:cNvSpPr/>
          <p:nvPr/>
        </p:nvSpPr>
        <p:spPr>
          <a:xfrm>
            <a:off x="771523" y="2828835"/>
            <a:ext cx="99796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第一步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我们尝试去一级缓存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单例缓存池中去获取对象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一般情况从该</a:t>
            </a:r>
            <a:r>
              <a:rPr lang="en-US" altLang="zh-CN" sz="2400" b="1" dirty="0"/>
              <a:t>map</a:t>
            </a:r>
            <a:r>
              <a:rPr lang="zh-CN" altLang="en-US" sz="2400" b="1" dirty="0"/>
              <a:t>中获取的对象是直接可以使用的</a:t>
            </a:r>
            <a:r>
              <a:rPr lang="en-US" altLang="zh-CN" sz="2400" b="1" dirty="0"/>
              <a:t>)  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Spring </a:t>
            </a:r>
            <a:r>
              <a:rPr lang="en-US" altLang="zh-CN" sz="2400" b="1" dirty="0" err="1"/>
              <a:t>IoC</a:t>
            </a:r>
            <a:r>
              <a:rPr lang="zh-CN" altLang="en-US" sz="2400" b="1" dirty="0"/>
              <a:t>容器初始化加载单实例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的时候第一次进来的时候 该</a:t>
            </a:r>
            <a:r>
              <a:rPr lang="en-US" altLang="zh-CN" sz="2400" b="1" dirty="0"/>
              <a:t>map</a:t>
            </a:r>
            <a:r>
              <a:rPr lang="zh-CN" altLang="en-US" sz="2400" b="1" dirty="0"/>
              <a:t>中一般返回空</a:t>
            </a:r>
          </a:p>
        </p:txBody>
      </p:sp>
    </p:spTree>
    <p:extLst>
      <p:ext uri="{BB962C8B-B14F-4D97-AF65-F5344CB8AC3E}">
        <p14:creationId xmlns:p14="http://schemas.microsoft.com/office/powerpoint/2010/main" val="1728865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53AEF9-5F25-4626-8935-FF2F44AA204B}"/>
              </a:ext>
            </a:extLst>
          </p:cNvPr>
          <p:cNvSpPr txBox="1"/>
          <p:nvPr/>
        </p:nvSpPr>
        <p:spPr>
          <a:xfrm flipH="1">
            <a:off x="771524" y="561181"/>
            <a:ext cx="185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4D593C-D66D-40D8-B72E-1EA034CB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7" y="1335742"/>
            <a:ext cx="12093293" cy="13392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F83C2B-7EF6-433A-AA93-3DF69BFE481E}"/>
              </a:ext>
            </a:extLst>
          </p:cNvPr>
          <p:cNvSpPr/>
          <p:nvPr/>
        </p:nvSpPr>
        <p:spPr>
          <a:xfrm>
            <a:off x="1511007" y="2888336"/>
            <a:ext cx="9482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若在第一级缓存中没有获取到对象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并且</a:t>
            </a:r>
            <a:r>
              <a:rPr lang="en-US" altLang="zh-CN" sz="2400" b="1" dirty="0" err="1"/>
              <a:t>singletonsCurrentlyInCreation</a:t>
            </a:r>
            <a:r>
              <a:rPr lang="zh-CN" altLang="en-US" sz="2400" b="1" dirty="0"/>
              <a:t>正在创建的单实例的</a:t>
            </a:r>
            <a:r>
              <a:rPr lang="en-US" altLang="zh-CN" sz="2400" b="1" dirty="0"/>
              <a:t>list</a:t>
            </a:r>
            <a:r>
              <a:rPr lang="zh-CN" altLang="en-US" sz="2400" b="1" dirty="0"/>
              <a:t>包含该</a:t>
            </a:r>
            <a:r>
              <a:rPr lang="en-US" altLang="zh-CN" sz="2400" b="1" dirty="0" err="1"/>
              <a:t>beanName</a:t>
            </a:r>
            <a:r>
              <a:rPr lang="en-US" altLang="zh-CN" sz="2400" b="1" dirty="0"/>
              <a:t> 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Spring </a:t>
            </a:r>
            <a:r>
              <a:rPr lang="en-US" altLang="zh-CN" sz="2400" b="1" dirty="0" err="1"/>
              <a:t>IoC</a:t>
            </a:r>
            <a:r>
              <a:rPr lang="zh-CN" altLang="en-US" sz="2400" b="1" dirty="0"/>
              <a:t>容器初始化加载单实例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的时候第一次进来的时候 该</a:t>
            </a:r>
            <a:r>
              <a:rPr lang="en-US" altLang="zh-CN" sz="2400" b="1" dirty="0"/>
              <a:t>list</a:t>
            </a:r>
            <a:r>
              <a:rPr lang="zh-CN" altLang="en-US" sz="2400" b="1" dirty="0"/>
              <a:t>中一般返回空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但是循环依赖的时候可以满足该条件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77266D-3A6B-4E6F-931D-EEE72367DF09}"/>
              </a:ext>
            </a:extLst>
          </p:cNvPr>
          <p:cNvSpPr/>
          <p:nvPr/>
        </p:nvSpPr>
        <p:spPr>
          <a:xfrm>
            <a:off x="1511006" y="5835154"/>
            <a:ext cx="948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尝试去二级缓存中获取对象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二级缓存中的对象是一个早期对象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8099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005AF7-72C3-4F7A-83A8-1509C15C2A2E}"/>
              </a:ext>
            </a:extLst>
          </p:cNvPr>
          <p:cNvSpPr txBox="1"/>
          <p:nvPr/>
        </p:nvSpPr>
        <p:spPr>
          <a:xfrm flipH="1">
            <a:off x="771524" y="561181"/>
            <a:ext cx="185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7D694-4675-42C6-8876-DB265056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452711"/>
            <a:ext cx="10886608" cy="650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7A4C47-9299-4637-9C73-553E68B7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022846"/>
            <a:ext cx="11265199" cy="25737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E4BC8B-69A6-4FD3-A387-7D57A8A05058}"/>
              </a:ext>
            </a:extLst>
          </p:cNvPr>
          <p:cNvSpPr/>
          <p:nvPr/>
        </p:nvSpPr>
        <p:spPr>
          <a:xfrm>
            <a:off x="1848196" y="4165799"/>
            <a:ext cx="80855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直接从三级缓存中获取</a:t>
            </a:r>
            <a:r>
              <a:rPr lang="en-US" altLang="zh-CN" sz="2400" b="1" dirty="0" err="1"/>
              <a:t>ObjectFactory</a:t>
            </a:r>
            <a:r>
              <a:rPr lang="zh-CN" altLang="en-US" sz="2400" b="1" dirty="0"/>
              <a:t>对象 这个对接就是用来解决循环依赖的关键所在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在</a:t>
            </a:r>
            <a:r>
              <a:rPr lang="en-US" altLang="zh-CN" sz="2400" b="1" dirty="0" err="1"/>
              <a:t>getBean</a:t>
            </a:r>
            <a:r>
              <a:rPr lang="zh-CN" altLang="en-US" sz="2400" b="1" dirty="0"/>
              <a:t>的过程中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当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调用了构造方法的时候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把早期对象包裹成一个</a:t>
            </a:r>
            <a:r>
              <a:rPr lang="en-US" altLang="zh-CN" sz="2400" b="1" dirty="0" err="1"/>
              <a:t>ObjectFactory</a:t>
            </a:r>
            <a:r>
              <a:rPr lang="zh-CN" altLang="en-US" sz="2400" b="1" dirty="0"/>
              <a:t>暴露到三级缓存中</a:t>
            </a:r>
          </a:p>
        </p:txBody>
      </p:sp>
    </p:spTree>
    <p:extLst>
      <p:ext uri="{BB962C8B-B14F-4D97-AF65-F5344CB8AC3E}">
        <p14:creationId xmlns:p14="http://schemas.microsoft.com/office/powerpoint/2010/main" val="2218296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005AF7-72C3-4F7A-83A8-1509C15C2A2E}"/>
              </a:ext>
            </a:extLst>
          </p:cNvPr>
          <p:cNvSpPr txBox="1"/>
          <p:nvPr/>
        </p:nvSpPr>
        <p:spPr>
          <a:xfrm flipH="1">
            <a:off x="771524" y="561181"/>
            <a:ext cx="305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docreate</a:t>
            </a:r>
            <a:r>
              <a:rPr lang="zh-CN" altLang="en-US" sz="2400" b="1" dirty="0"/>
              <a:t>方法中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EBC41D-5F73-41BF-8504-47FE4CBD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6" y="1268730"/>
            <a:ext cx="11281308" cy="4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88833A-D6A0-4341-AEFC-2A72142BF0EC}"/>
              </a:ext>
            </a:extLst>
          </p:cNvPr>
          <p:cNvSpPr/>
          <p:nvPr/>
        </p:nvSpPr>
        <p:spPr>
          <a:xfrm>
            <a:off x="771524" y="5611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方式二、构造器注入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BB95B-677B-4655-B276-D1B5454A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50" y="1372913"/>
            <a:ext cx="8331345" cy="42151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8FF945-D3FC-4A69-B9CA-72CFB776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269908"/>
            <a:ext cx="9050393" cy="42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C5F5A-3B02-46DB-B1D3-B098F6F3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5" y="1232188"/>
            <a:ext cx="11775549" cy="37138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612D7-E558-4AB8-8BC5-B307966B4BD2}"/>
              </a:ext>
            </a:extLst>
          </p:cNvPr>
          <p:cNvSpPr txBox="1"/>
          <p:nvPr/>
        </p:nvSpPr>
        <p:spPr>
          <a:xfrm>
            <a:off x="1170507" y="5394979"/>
            <a:ext cx="881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可以看到把相应的</a:t>
            </a:r>
            <a:r>
              <a:rPr lang="en-US" altLang="zh-CN" sz="2400" b="1" dirty="0" err="1"/>
              <a:t>singletonFactories</a:t>
            </a:r>
            <a:r>
              <a:rPr lang="zh-CN" altLang="en-US" sz="2400" b="1" dirty="0"/>
              <a:t>存入了该</a:t>
            </a:r>
            <a:r>
              <a:rPr lang="en-US" altLang="zh-CN" sz="2400" b="1" dirty="0"/>
              <a:t>bean</a:t>
            </a:r>
            <a:r>
              <a:rPr lang="zh-CN" altLang="en-US" sz="2400" b="1" dirty="0"/>
              <a:t>的早期引用</a:t>
            </a:r>
          </a:p>
        </p:txBody>
      </p:sp>
    </p:spTree>
    <p:extLst>
      <p:ext uri="{BB962C8B-B14F-4D97-AF65-F5344CB8AC3E}">
        <p14:creationId xmlns:p14="http://schemas.microsoft.com/office/powerpoint/2010/main" val="1973044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4AEC4F-CB78-485C-A0F3-D1A9FD31A7CE}"/>
              </a:ext>
            </a:extLst>
          </p:cNvPr>
          <p:cNvSpPr/>
          <p:nvPr/>
        </p:nvSpPr>
        <p:spPr>
          <a:xfrm>
            <a:off x="952414" y="2745393"/>
            <a:ext cx="10287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注：</a:t>
            </a:r>
            <a:r>
              <a:rPr lang="en-US" altLang="zh-CN" sz="2400" b="1" dirty="0"/>
              <a:t>Spring</a:t>
            </a:r>
            <a:r>
              <a:rPr lang="zh-CN" altLang="en-US" sz="2400" b="1" dirty="0"/>
              <a:t>只能解决单例对象的</a:t>
            </a:r>
            <a:r>
              <a:rPr lang="en-US" altLang="zh-CN" sz="2400" b="1" dirty="0"/>
              <a:t>setter</a:t>
            </a:r>
            <a:r>
              <a:rPr lang="zh-CN" altLang="en-US" sz="2400" b="1" dirty="0"/>
              <a:t>注入的循环依赖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不能解决构造器注入</a:t>
            </a:r>
          </a:p>
        </p:txBody>
      </p:sp>
    </p:spTree>
    <p:extLst>
      <p:ext uri="{BB962C8B-B14F-4D97-AF65-F5344CB8AC3E}">
        <p14:creationId xmlns:p14="http://schemas.microsoft.com/office/powerpoint/2010/main" val="3601562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C390C-B455-4291-B299-1B71380EDD97}"/>
              </a:ext>
            </a:extLst>
          </p:cNvPr>
          <p:cNvSpPr/>
          <p:nvPr/>
        </p:nvSpPr>
        <p:spPr>
          <a:xfrm>
            <a:off x="0" y="1122363"/>
            <a:ext cx="13715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doCreateBean {</a:t>
            </a:r>
          </a:p>
          <a:p>
            <a:r>
              <a:rPr lang="zh-CN" altLang="en-US" sz="2400" b="1" dirty="0"/>
              <a:t>。。。。</a:t>
            </a:r>
            <a:endParaRPr lang="en-US" altLang="zh-CN" sz="2400" b="1" dirty="0"/>
          </a:p>
          <a:p>
            <a:r>
              <a:rPr lang="zh-CN" altLang="en-US" sz="2400" b="1" dirty="0"/>
              <a:t>	// 1. 调用构造函数创建该bean对象，若不存在构造函数注入，则略过</a:t>
            </a:r>
            <a:endParaRPr lang="en-US" altLang="zh-CN" sz="2400" b="1" dirty="0"/>
          </a:p>
          <a:p>
            <a:r>
              <a:rPr lang="zh-CN" altLang="en-US" sz="2400" b="1" dirty="0"/>
              <a:t>	instanceWrapper = createBeanInstance(beanName, mbd, args);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	// 2. 在singletonFactories缓存中，放入该bean对象，以便解决循环依赖问题</a:t>
            </a:r>
          </a:p>
          <a:p>
            <a:r>
              <a:rPr lang="zh-CN" altLang="en-US" sz="2400" b="1" dirty="0"/>
              <a:t>	addSingletonFactory(beanName, () -&gt; getEarlyBeanReference(beanName, mbd, bean));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	// 3. populateBean方法：bean对象的属性赋值</a:t>
            </a:r>
          </a:p>
          <a:p>
            <a:r>
              <a:rPr lang="zh-CN" altLang="en-US" sz="2400" b="1" dirty="0"/>
              <a:t>	populateBean(beanName, mbd, instanceWrapper);</a:t>
            </a:r>
          </a:p>
          <a:p>
            <a:r>
              <a:rPr lang="zh-CN" altLang="en-US" sz="2400" b="1" dirty="0"/>
              <a:t>。。。。</a:t>
            </a:r>
          </a:p>
          <a:p>
            <a:r>
              <a:rPr lang="zh-CN" altLang="en-US" sz="2400" b="1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420045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F62FE5-6AA8-4DC3-BC81-C0DCFD13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945933"/>
            <a:ext cx="10956607" cy="43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4C542C-C9AE-4A0F-B189-D9DD46BCB26D}"/>
              </a:ext>
            </a:extLst>
          </p:cNvPr>
          <p:cNvSpPr/>
          <p:nvPr/>
        </p:nvSpPr>
        <p:spPr>
          <a:xfrm>
            <a:off x="771524" y="2380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方式三：自动装配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FB27E8-8595-437F-9DB9-2BC686EF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38" y="1250730"/>
            <a:ext cx="5541251" cy="37223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EAA814-7BC3-4856-8783-2BA3181D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89" y="1469477"/>
            <a:ext cx="6381107" cy="3007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E2914C-9A02-49C4-AE45-C72AE1575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21" y="5191844"/>
            <a:ext cx="10544176" cy="8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07669-6907-4579-A416-EC265D38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983909"/>
            <a:ext cx="11658600" cy="4171950"/>
          </a:xfrm>
          <a:prstGeom prst="rect">
            <a:avLst/>
          </a:prstGeom>
        </p:spPr>
      </p:pic>
      <p:sp>
        <p:nvSpPr>
          <p:cNvPr id="7" name="斜纹 6">
            <a:extLst>
              <a:ext uri="{FF2B5EF4-FFF2-40B4-BE49-F238E27FC236}">
                <a16:creationId xmlns:a16="http://schemas.microsoft.com/office/drawing/2014/main" id="{27CF95B8-0997-458D-BCA6-7EA544F7729D}"/>
              </a:ext>
            </a:extLst>
          </p:cNvPr>
          <p:cNvSpPr/>
          <p:nvPr/>
        </p:nvSpPr>
        <p:spPr>
          <a:xfrm>
            <a:off x="-1" y="0"/>
            <a:ext cx="771525" cy="1122363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4D5C9-E0BB-4A5C-8570-DFDA30C65B62}"/>
              </a:ext>
            </a:extLst>
          </p:cNvPr>
          <p:cNvSpPr txBox="1"/>
          <p:nvPr/>
        </p:nvSpPr>
        <p:spPr>
          <a:xfrm>
            <a:off x="771524" y="37651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Bean</a:t>
            </a:r>
            <a:r>
              <a:rPr lang="zh-CN" altLang="en-US" sz="2400" b="1" dirty="0"/>
              <a:t>的获取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E03BA9-E2FB-422B-B960-70AE2B33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028" y="5421266"/>
            <a:ext cx="4191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2072</Words>
  <Application>Microsoft Office PowerPoint</Application>
  <PresentationFormat>宽屏</PresentationFormat>
  <Paragraphs>199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Helvetica Neue</vt:lpstr>
      <vt:lpstr>等线</vt:lpstr>
      <vt:lpstr>等线 Light</vt:lpstr>
      <vt:lpstr>Microsoft YaHei</vt:lpstr>
      <vt:lpstr>Arial</vt:lpstr>
      <vt:lpstr>Consolas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ioc源码</dc:title>
  <dc:creator> </dc:creator>
  <cp:lastModifiedBy> </cp:lastModifiedBy>
  <cp:revision>85</cp:revision>
  <dcterms:created xsi:type="dcterms:W3CDTF">2019-12-07T11:46:21Z</dcterms:created>
  <dcterms:modified xsi:type="dcterms:W3CDTF">2019-12-14T17:05:58Z</dcterms:modified>
</cp:coreProperties>
</file>