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8" r:id="rId2"/>
    <p:sldId id="366" r:id="rId3"/>
    <p:sldId id="339" r:id="rId4"/>
    <p:sldId id="340" r:id="rId5"/>
    <p:sldId id="363" r:id="rId6"/>
    <p:sldId id="365" r:id="rId7"/>
    <p:sldId id="367" r:id="rId8"/>
    <p:sldId id="36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384" r:id="rId18"/>
    <p:sldId id="385" r:id="rId19"/>
    <p:sldId id="345" r:id="rId20"/>
    <p:sldId id="394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5" r:id="rId30"/>
    <p:sldId id="349" r:id="rId31"/>
    <p:sldId id="36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右 布衣" initials="右" lastIdx="1" clrIdx="0">
    <p:extLst>
      <p:ext uri="{19B8F6BF-5375-455C-9EA6-DF929625EA0E}">
        <p15:presenceInfo xmlns:p15="http://schemas.microsoft.com/office/powerpoint/2012/main" userId="e5b99919d763a8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D7E7-56BC-4B6A-B4C6-057D636E83A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E8680-AF3F-44DB-A962-24CD2B5A52D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30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881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33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549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597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93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90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586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68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61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864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2129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789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224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13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39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911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657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984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888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35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512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45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58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20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543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E1B693-632D-4080-9CF6-EA28B66DC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0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2019/11/8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48805" y="1625923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721323" y="1625923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591944" y="1628800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464463" y="1628800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46567" y="1625923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848805" y="3462127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721323" y="3462127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91944" y="3465004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464463" y="3465004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346567" y="3462127"/>
            <a:ext cx="1548607" cy="1548607"/>
          </a:xfrm>
          <a:solidFill>
            <a:schemeClr val="tx1">
              <a:lumMod val="20000"/>
              <a:lumOff val="80000"/>
            </a:schemeClr>
          </a:solidFill>
        </p:spPr>
        <p:txBody>
          <a:bodyPr vert="horz" wrap="square" lIns="50800" tIns="50800" rIns="50800" bIns="50800" numCol="1" anchor="ctr" anchorCtr="0" compatLnSpc="1"/>
          <a:lstStyle/>
          <a:p>
            <a:pPr marL="341630" marR="0" lvl="0" indent="-341630" algn="l" defTabSz="825500" rtl="0" eaLnBrk="0" fontAlgn="base" latinLnBrk="0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ClrTx/>
              <a:buSzPct val="75000"/>
              <a:buFontTx/>
              <a:buChar char="•"/>
              <a:defRPr/>
            </a:pPr>
            <a:endParaRPr kumimoji="0" lang="en-US" sz="2800" b="0" i="0" u="none" strike="noStrike" kern="1200" cap="none" spc="0" normalizeH="0" baseline="43000" noProof="0">
              <a:ln>
                <a:noFill/>
              </a:ln>
              <a:solidFill>
                <a:srgbClr val="818A93"/>
              </a:solidFill>
              <a:effectLst/>
              <a:uLnTx/>
              <a:uFillTx/>
              <a:latin typeface="+mn-lt"/>
              <a:ea typeface="+mn-ea"/>
              <a:cs typeface="+mn-cs"/>
              <a:sym typeface="Open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lvl="0" eaLnBrk="1"/>
            <a:fld id="{9A0DB2DC-4C9A-4742-B13C-FB6460FD3503}" type="slidenum">
              <a:rPr lang="zh-CN" altLang="zh-CN" baseline="0" dirty="0">
                <a:cs typeface="Open Sans Semibold" charset="0"/>
                <a:sym typeface="Open Sans Semibold" charset="0"/>
              </a:rPr>
              <a:t>‹#›</a:t>
            </a:fld>
            <a:endParaRPr lang="zh-CN" altLang="zh-CN" baseline="0" dirty="0">
              <a:latin typeface="Open Sans" charset="0"/>
              <a:cs typeface="Open Sans Semibold" charset="0"/>
              <a:sym typeface="Open Sans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/>
            <a:fld id="{9A0DB2DC-4C9A-4742-B13C-FB6460FD3503}" type="slidenum">
              <a:rPr lang="zh-CN" altLang="zh-CN" baseline="0" dirty="0">
                <a:cs typeface="Open Sans Semibold" charset="0"/>
                <a:sym typeface="Open Sans Semibold" charset="0"/>
              </a:rPr>
              <a:t>‹#›</a:t>
            </a:fld>
            <a:endParaRPr lang="zh-CN" altLang="zh-CN" baseline="0" dirty="0">
              <a:latin typeface="Open Sans" charset="0"/>
              <a:cs typeface="Open Sans Semibold" charset="0"/>
              <a:sym typeface="Open Sans Semi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2019/11/8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slide" Target="slide29.xml"/><Relationship Id="rId5" Type="http://schemas.openxmlformats.org/officeDocument/2006/relationships/slide" Target="slide19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4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850" y="-1100455"/>
            <a:ext cx="9202420" cy="9076690"/>
            <a:chOff x="2358" y="-1786"/>
            <a:chExt cx="14492" cy="14294"/>
          </a:xfrm>
        </p:grpSpPr>
        <p:grpSp>
          <p:nvGrpSpPr>
            <p:cNvPr id="5" name="组合 4"/>
            <p:cNvGrpSpPr/>
            <p:nvPr/>
          </p:nvGrpSpPr>
          <p:grpSpPr>
            <a:xfrm>
              <a:off x="2358" y="-1786"/>
              <a:ext cx="14492" cy="14294"/>
              <a:chOff x="2358" y="-1786"/>
              <a:chExt cx="14492" cy="1429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994" y="1265"/>
                <a:ext cx="6785" cy="8058"/>
                <a:chOff x="3171029" y="803564"/>
                <a:chExt cx="4308763" cy="5116945"/>
              </a:xfrm>
            </p:grpSpPr>
            <p:sp>
              <p:nvSpPr>
                <p:cNvPr id="16" name="弧形 15"/>
                <p:cNvSpPr/>
                <p:nvPr/>
              </p:nvSpPr>
              <p:spPr>
                <a:xfrm>
                  <a:off x="3171029" y="803564"/>
                  <a:ext cx="4308763" cy="5116945"/>
                </a:xfrm>
                <a:prstGeom prst="arc">
                  <a:avLst>
                    <a:gd name="adj1" fmla="val 7704569"/>
                    <a:gd name="adj2" fmla="val 12029833"/>
                  </a:avLst>
                </a:prstGeom>
                <a:noFill/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3246130" y="2575920"/>
                  <a:ext cx="45719" cy="45719"/>
                </a:xfrm>
                <a:prstGeom prst="ellipse">
                  <a:avLst/>
                </a:prstGeom>
                <a:solidFill>
                  <a:srgbClr val="DDDEE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2358" y="-1786"/>
                <a:ext cx="14492" cy="14294"/>
                <a:chOff x="2358" y="-1786"/>
                <a:chExt cx="14492" cy="14294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6233" y="1963"/>
                  <a:ext cx="6785" cy="6911"/>
                  <a:chOff x="3957781" y="1246496"/>
                  <a:chExt cx="4308763" cy="4388393"/>
                </a:xfrm>
              </p:grpSpPr>
              <p:sp>
                <p:nvSpPr>
                  <p:cNvPr id="2" name="弧形 1"/>
                  <p:cNvSpPr/>
                  <p:nvPr/>
                </p:nvSpPr>
                <p:spPr>
                  <a:xfrm>
                    <a:off x="3957781" y="1265383"/>
                    <a:ext cx="4308763" cy="4350326"/>
                  </a:xfrm>
                  <a:prstGeom prst="arc">
                    <a:avLst>
                      <a:gd name="adj1" fmla="val 5368489"/>
                      <a:gd name="adj2" fmla="val 16261056"/>
                    </a:avLst>
                  </a:prstGeom>
                  <a:noFill/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6133943" y="1246496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6105526" y="5589170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5518" y="819"/>
                  <a:ext cx="8548" cy="8987"/>
                  <a:chOff x="3503676" y="520104"/>
                  <a:chExt cx="5427888" cy="5706959"/>
                </a:xfrm>
              </p:grpSpPr>
              <p:sp>
                <p:nvSpPr>
                  <p:cNvPr id="7" name="弧形 6"/>
                  <p:cNvSpPr/>
                  <p:nvPr/>
                </p:nvSpPr>
                <p:spPr>
                  <a:xfrm>
                    <a:off x="3503676" y="544944"/>
                    <a:ext cx="5427888" cy="5682119"/>
                  </a:xfrm>
                  <a:prstGeom prst="arc">
                    <a:avLst>
                      <a:gd name="adj1" fmla="val 16148392"/>
                      <a:gd name="adj2" fmla="val 5561021"/>
                    </a:avLst>
                  </a:prstGeom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6133943" y="520104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085" y="2600"/>
                  <a:ext cx="5322" cy="5435"/>
                  <a:chOff x="4498848" y="1651284"/>
                  <a:chExt cx="3379770" cy="3451068"/>
                </a:xfrm>
              </p:grpSpPr>
              <p:sp>
                <p:nvSpPr>
                  <p:cNvPr id="18" name="弧形 17"/>
                  <p:cNvSpPr/>
                  <p:nvPr/>
                </p:nvSpPr>
                <p:spPr>
                  <a:xfrm>
                    <a:off x="4498848" y="1671782"/>
                    <a:ext cx="3379770" cy="3430570"/>
                  </a:xfrm>
                  <a:prstGeom prst="arc">
                    <a:avLst>
                      <a:gd name="adj1" fmla="val 16135557"/>
                      <a:gd name="adj2" fmla="val 8938577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6133943" y="165128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4710885" y="42359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7442" y="3035"/>
                  <a:ext cx="4572" cy="457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DDDEE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>
                  <a:off x="3921" y="-244"/>
                  <a:ext cx="11365" cy="11210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2" name="弧形 31"/>
                <p:cNvSpPr/>
                <p:nvPr/>
              </p:nvSpPr>
              <p:spPr>
                <a:xfrm>
                  <a:off x="2358" y="-1786"/>
                  <a:ext cx="14492" cy="14294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7678" y="2633"/>
              <a:ext cx="5341" cy="5687"/>
              <a:chOff x="4875274" y="1671782"/>
              <a:chExt cx="3391269" cy="3611418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4875274" y="1671782"/>
                <a:ext cx="3391269" cy="3611418"/>
              </a:xfrm>
              <a:prstGeom prst="arc">
                <a:avLst>
                  <a:gd name="adj1" fmla="val 20643614"/>
                  <a:gd name="adj2" fmla="val 3170841"/>
                </a:avLst>
              </a:prstGeom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607796" y="4856860"/>
                <a:ext cx="45719" cy="45719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33" name="椭圆 32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310514" y="1990480"/>
            <a:ext cx="231101" cy="2311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591528" y="2223524"/>
            <a:ext cx="146703" cy="146703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51420" y="599437"/>
            <a:ext cx="146703" cy="1467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106930" y="3025189"/>
            <a:ext cx="8079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5400" b="1" dirty="0" err="1">
                <a:latin typeface="Bahnschrift" panose="020B0502040204020203" pitchFamily="34" charset="0"/>
              </a:rPr>
              <a:t>ArrayLi</a:t>
            </a:r>
            <a:r>
              <a:rPr lang="en-US" altLang="zh-CN" sz="54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st&amp;Lin</a:t>
            </a:r>
            <a:r>
              <a:rPr lang="en-US" altLang="zh-CN" sz="5400" b="1" dirty="0" err="1">
                <a:latin typeface="Bahnschrift" panose="020B0502040204020203" pitchFamily="34" charset="0"/>
              </a:rPr>
              <a:t>kedList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0C103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34E89-68B9-4A01-8BEC-95F9DBAD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241" y="106395"/>
            <a:ext cx="7968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333333"/>
                </a:solidFill>
                <a:latin typeface="+mn-ea"/>
              </a:rPr>
              <a:t>Arrays.copyOf()与System.arraycopy()对比与分析</a:t>
            </a:r>
            <a:endParaRPr kumimoji="0" lang="zh-CN" altLang="zh-CN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5F3F32-B9A4-4E26-98A5-6C8B703D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028334"/>
            <a:ext cx="8978403" cy="3536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593E29-40ED-4F3B-9A41-F884317DB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108" y="4952631"/>
            <a:ext cx="8978403" cy="162837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2F39D66-ED87-489C-B1CE-535388D7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3" y="573532"/>
            <a:ext cx="121095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Array.copyOf()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</a:rPr>
              <a:t>需要原数组，通过创建一个新的元素然后调用</a:t>
            </a:r>
            <a:r>
              <a:rPr lang="en-US" altLang="zh-CN" dirty="0" err="1">
                <a:latin typeface="+mn-ea"/>
              </a:rPr>
              <a:t>System.arrayCopyOf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方法进行拷贝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DE8292-32E7-4A3C-B097-3A48EA3C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522" y="887067"/>
            <a:ext cx="338434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A7A7"/>
                </a:solidFill>
                <a:effectLst/>
                <a:latin typeface="Arial" panose="020B0604020202020204" pitchFamily="34" charset="0"/>
                <a:ea typeface="var(--monospace)"/>
              </a:rPr>
              <a:t>&lt;U&gt;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源数组的类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7A7A7"/>
                </a:solidFill>
                <a:effectLst/>
                <a:latin typeface="Arial" panose="020B0604020202020204" pitchFamily="34" charset="0"/>
                <a:ea typeface="var(--monospace)"/>
              </a:rPr>
              <a:t>&lt;T&gt;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返回的数组的类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original 需要复制的源数组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newLength 新的数组的长度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newType 返回的数组的长度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" panose="020B0604020202020204" pitchFamily="34" charset="0"/>
              <a:ea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copy 返回指定的长度，源数组的副本——newLength/original . length ,多余部分用null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6EE57-6050-48A5-A0EC-3F9121A13DE4}"/>
              </a:ext>
            </a:extLst>
          </p:cNvPr>
          <p:cNvSpPr txBox="1"/>
          <p:nvPr/>
        </p:nvSpPr>
        <p:spPr>
          <a:xfrm>
            <a:off x="-11108" y="4583299"/>
            <a:ext cx="1044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</a:rPr>
              <a:t>System.arraycopy</a:t>
            </a:r>
            <a:r>
              <a:rPr lang="en-US" altLang="zh-CN" dirty="0">
                <a:latin typeface="+mn-ea"/>
              </a:rPr>
              <a:t>()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native</a:t>
            </a:r>
            <a:r>
              <a:rPr lang="zh-CN" altLang="en-US" dirty="0">
                <a:latin typeface="+mn-ea"/>
              </a:rPr>
              <a:t>关键字表示，这个方法不是用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en-US" dirty="0">
                <a:latin typeface="+mn-ea"/>
              </a:rPr>
              <a:t>语言写的，需要有原数组和目标数组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2DA3D9D-5C58-4872-B889-4A9A8095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612" y="4877368"/>
            <a:ext cx="31579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zh-CN" dirty="0"/>
              <a:t>src表示源数组，</a:t>
            </a:r>
          </a:p>
          <a:p>
            <a:r>
              <a:rPr lang="zh-CN" altLang="zh-CN" dirty="0"/>
              <a:t>srcPos表示源数组要复制的起始位置，</a:t>
            </a:r>
          </a:p>
          <a:p>
            <a:r>
              <a:rPr lang="zh-CN" altLang="zh-CN" dirty="0"/>
              <a:t>dest表示目标数组，</a:t>
            </a:r>
          </a:p>
          <a:p>
            <a:r>
              <a:rPr lang="zh-CN" altLang="zh-CN" dirty="0"/>
              <a:t>destPos：目标数组复制的起始位置,</a:t>
            </a:r>
          </a:p>
          <a:p>
            <a:r>
              <a:rPr lang="zh-CN" altLang="zh-CN" dirty="0"/>
              <a:t>length表示要复制的长度。</a:t>
            </a:r>
          </a:p>
        </p:txBody>
      </p:sp>
    </p:spTree>
    <p:extLst>
      <p:ext uri="{BB962C8B-B14F-4D97-AF65-F5344CB8AC3E}">
        <p14:creationId xmlns:p14="http://schemas.microsoft.com/office/powerpoint/2010/main" val="178839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删除里有点东西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D1F108D-C32A-4ECF-9878-453CF11D1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32" y="558404"/>
            <a:ext cx="8189367" cy="393233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ABB769-BF6E-4E6E-BD93-2D57CC40D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05" y="1010892"/>
            <a:ext cx="7193739" cy="58946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7E420E-69C6-46A6-ABA6-818E55476594}"/>
              </a:ext>
            </a:extLst>
          </p:cNvPr>
          <p:cNvSpPr txBox="1"/>
          <p:nvPr/>
        </p:nvSpPr>
        <p:spPr>
          <a:xfrm>
            <a:off x="376780" y="1310326"/>
            <a:ext cx="4128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小白发问：为什么会报并发修改异常？？？</a:t>
            </a:r>
            <a:endParaRPr lang="en-US" altLang="zh-CN" dirty="0"/>
          </a:p>
          <a:p>
            <a:endParaRPr lang="en-US" altLang="zh-CN" dirty="0"/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b="1" dirty="0"/>
              <a:t>因为在删除时，modCount++, 但迭代器里的expectedModCount值没有变，就会在下次执行next（）的时候modCount != expectedModCount，从而报错。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b="1" dirty="0"/>
              <a:t>解决措施，使用Iterator.remove()方法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33A1BA-F75F-4EC5-A4D7-3DA32B021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705" y="1612744"/>
            <a:ext cx="7510705" cy="40665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63765E-71AB-4FC7-AAAC-3A4A3E720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80" y="1547621"/>
            <a:ext cx="11110744" cy="27192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8B9DBA-50C8-4D08-AAA7-A1A67133C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297" y="-5236"/>
            <a:ext cx="7240936" cy="4272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929CF7-B275-4B38-B136-9424A6C58F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575638" y="1547621"/>
            <a:ext cx="7295167" cy="488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线程安全问题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460B7DD-353C-4E21-9A53-D64D3ADAA7C4}"/>
              </a:ext>
            </a:extLst>
          </p:cNvPr>
          <p:cNvSpPr txBox="1"/>
          <p:nvPr/>
        </p:nvSpPr>
        <p:spPr>
          <a:xfrm>
            <a:off x="624681" y="4579223"/>
            <a:ext cx="3222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小白发问：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+mj-ea"/>
                <a:ea typeface="+mj-ea"/>
              </a:rPr>
              <a:t>ArrayList</a:t>
            </a:r>
            <a:r>
              <a:rPr lang="zh-CN" altLang="en-US" b="1" dirty="0">
                <a:latin typeface="+mj-ea"/>
                <a:ea typeface="+mj-ea"/>
              </a:rPr>
              <a:t>是线程安全的吗？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+mj-ea"/>
                <a:ea typeface="+mj-ea"/>
              </a:rPr>
              <a:t>为什么？</a:t>
            </a: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+mj-ea"/>
                <a:ea typeface="+mj-ea"/>
              </a:rPr>
              <a:t>ArrayList</a:t>
            </a:r>
            <a:r>
              <a:rPr lang="zh-CN" altLang="en-US" b="1" dirty="0">
                <a:latin typeface="+mj-ea"/>
                <a:ea typeface="+mj-ea"/>
              </a:rPr>
              <a:t>怎么改才安全？</a:t>
            </a:r>
            <a:endParaRPr lang="en-US" altLang="zh-CN" b="1" dirty="0">
              <a:latin typeface="+mj-ea"/>
              <a:ea typeface="+mj-ea"/>
            </a:endParaRPr>
          </a:p>
          <a:p>
            <a:endParaRPr lang="zh-CN" altLang="en-US" b="1" dirty="0"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407BFE-9C4E-4C87-80E9-BAEFCFAB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909" y="0"/>
            <a:ext cx="7360091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BC28A5-2B8B-41A1-986C-10DD4562D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3" y="1317943"/>
            <a:ext cx="115728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8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看看为啥不安全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1C035C6-EF97-49C0-9738-449EDFA7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33" y="1856629"/>
            <a:ext cx="8522490" cy="16179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6F99E7-7166-467B-A364-EDB7174E29AE}"/>
              </a:ext>
            </a:extLst>
          </p:cNvPr>
          <p:cNvSpPr txBox="1"/>
          <p:nvPr/>
        </p:nvSpPr>
        <p:spPr>
          <a:xfrm>
            <a:off x="576578" y="1084696"/>
            <a:ext cx="47969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让我们举个栗子：从</a:t>
            </a:r>
            <a:r>
              <a:rPr lang="en-US" altLang="zh-CN" sz="2000" b="1" dirty="0">
                <a:latin typeface="+mn-ea"/>
              </a:rPr>
              <a:t>add</a:t>
            </a:r>
            <a:r>
              <a:rPr lang="zh-CN" altLang="en-US" sz="2000" b="1" dirty="0">
                <a:latin typeface="+mn-ea"/>
              </a:rPr>
              <a:t>（）开始</a:t>
            </a:r>
            <a:endParaRPr lang="en-US" altLang="zh-CN" sz="2000" b="1" dirty="0"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看看有啥不安全的</a:t>
            </a:r>
            <a:endParaRPr lang="en-US" altLang="zh-CN" sz="2000" b="1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9985C-15B4-43C6-8ADC-A12735A677BC}"/>
              </a:ext>
            </a:extLst>
          </p:cNvPr>
          <p:cNvSpPr txBox="1"/>
          <p:nvPr/>
        </p:nvSpPr>
        <p:spPr>
          <a:xfrm>
            <a:off x="2356702" y="2517145"/>
            <a:ext cx="2686638" cy="2969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1C2FD18-7414-439E-B0E3-86F51007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426" y="3891761"/>
            <a:ext cx="5115503" cy="1923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赋值语句为：elementData[size++] = e，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我们将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这条语句可拆分为两条：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elementData[size] = e；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size ++；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3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76578" y="161332"/>
            <a:ext cx="5805368" cy="5880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defRPr/>
            </a:pPr>
            <a:r>
              <a:rPr lang="zh-CN" altLang="zh-CN" sz="2000" b="1" dirty="0">
                <a:latin typeface="+mn-ea"/>
              </a:rPr>
              <a:t>ArrayIndexOutOfBoundsException异常</a:t>
            </a:r>
            <a:r>
              <a:rPr lang="zh-CN" altLang="zh-CN" sz="1800" dirty="0">
                <a:latin typeface="+mn-ea"/>
              </a:rPr>
              <a:t>。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9739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9EFD6852-4921-457E-AB88-7C46E75BE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1327085"/>
            <a:ext cx="5222449" cy="42038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8DDC4E-9D51-4617-A609-F076F771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111" y="1622702"/>
            <a:ext cx="602888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扩充数组长度时，出现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的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rrayIndexOutOfBoundsException异常，则是A线程在执行ensureCapacity(size+1)后没有继续执行，此时恰好minCapacity等于oldCapacity，B线程再去执行，同样由于minCapacity等于oldCapacity，ArrayList并没有增加长度，B线程可以继续执行赋值（elementData[size] = e）并size ++也执行了，此时，CPU又去执行A线程的赋值操作，由于size值加了1，size值大于了ArrayList的最大长度，因此便出现了ArrayIndexOutOfBoundsException异常。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1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76578" y="325754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添加数组时，出现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C559E95-3EB3-41B5-8D03-72DF7A81D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24" y="1425945"/>
            <a:ext cx="4986654" cy="46249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4E7A3E9-CD27-40E0-AB34-C3A2550CA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9" y="2377970"/>
            <a:ext cx="51226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latin typeface="+mn-ea"/>
              </a:rPr>
              <a:t>如果是在多线程情况下，比如有两个线程，线程 A 先将元素存放在位置 0。但是此时 CPU 调度线程A暂停，线程 B 得到运行的机会。线程B也向此 ArrayList 添加元素，因为此时 Size 仍然等于 0 ，所以线程B也将元素存放在位置0。然后线程A和线程B都继续运行，都增加 Size 的值。所以size的值等于2。size为1处的值为null。 </a:t>
            </a:r>
          </a:p>
        </p:txBody>
      </p:sp>
    </p:spTree>
    <p:extLst>
      <p:ext uri="{BB962C8B-B14F-4D97-AF65-F5344CB8AC3E}">
        <p14:creationId xmlns:p14="http://schemas.microsoft.com/office/powerpoint/2010/main" val="104984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处理方法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55F3B70-7232-46BF-97A9-A13148D2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0" y="901946"/>
            <a:ext cx="63565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1、使用Vertor 但效率不高——使用synchronized关键字进行了加锁处理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05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，</a:t>
            </a:r>
            <a:r>
              <a:rPr lang="zh-CN" altLang="en-US" b="1" dirty="0">
                <a:latin typeface="Arial" panose="020B0604020202020204" pitchFamily="34" charset="0"/>
                <a:ea typeface="Helvetica Neue"/>
              </a:rPr>
              <a:t>其线程安全的实现方式是对所有操作都加上了</a:t>
            </a:r>
            <a:r>
              <a:rPr lang="en-US" altLang="zh-CN" b="1" dirty="0">
                <a:latin typeface="Arial" panose="020B0604020202020204" pitchFamily="34" charset="0"/>
                <a:ea typeface="Helvetica Neue"/>
              </a:rPr>
              <a:t>synchronized</a:t>
            </a:r>
            <a:r>
              <a:rPr lang="zh-CN" altLang="en-US" b="1" dirty="0">
                <a:latin typeface="Arial" panose="020B0604020202020204" pitchFamily="34" charset="0"/>
                <a:ea typeface="Helvetica Neue"/>
              </a:rPr>
              <a:t>关键字，这种方式严重影响效率</a:t>
            </a:r>
            <a:endParaRPr lang="zh-CN" altLang="zh-CN" b="1" dirty="0">
              <a:latin typeface="Arial" panose="020B0604020202020204" pitchFamily="34" charset="0"/>
              <a:ea typeface="Helvetica Neue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4F09DB-FF62-4BE0-8FD7-ECACBBCE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7" y="1828895"/>
            <a:ext cx="5994193" cy="262886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1BE9E18-A2A5-46C9-8957-0F8540CD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993" y="1010092"/>
            <a:ext cx="4790385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Arial" panose="020B0604020202020204" pitchFamily="34" charset="0"/>
                <a:ea typeface="Helvetica Neue"/>
              </a:rPr>
              <a:t>2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、使用CopyOnWriteArrayList——JUC集合类，相当于安全的ArrayList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因为需要复制整个数组，所以可变操作开销很大，一般支持不可变操作，如迭代器支持不可变操作，不支持可变操作。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CopyOnWriteArrayList包含成员array数组，说明CopyOnWriteArrayLis本质是通过数组实现的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动态数组：内部的“volatile数组“通过不断地将更新后的数组拷贝到新建的数组中来实现。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线程安全：通过volatile和互斥锁lock实现。在改变数据的时候，先”获取互斥锁“，修改完毕后，将数据更新到“volatile数组“中，再”释放互斥锁“来达到保护数据的目的。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BE9013EB-C09C-494E-B729-7C90DF96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052" y="4457758"/>
            <a:ext cx="67970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Arial" panose="020B0604020202020204" pitchFamily="34" charset="0"/>
                <a:ea typeface="Helvetica Neue"/>
              </a:rPr>
              <a:t>3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、使用Collections.synchronizedList()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，</a:t>
            </a:r>
            <a:r>
              <a:rPr lang="zh-CN" altLang="en-US" sz="1600" b="1" dirty="0">
                <a:latin typeface="Arial" panose="020B0604020202020204" pitchFamily="34" charset="0"/>
                <a:ea typeface="Helvetica Neue"/>
              </a:rPr>
              <a:t>包装成一个线程安全的</a:t>
            </a:r>
            <a:r>
              <a:rPr lang="en-US" altLang="zh-CN" sz="1600" b="1" dirty="0">
                <a:latin typeface="Arial" panose="020B0604020202020204" pitchFamily="34" charset="0"/>
                <a:ea typeface="Helvetica Neue"/>
              </a:rPr>
              <a:t>List</a:t>
            </a:r>
            <a:r>
              <a:rPr lang="zh-CN" altLang="en-US" sz="1600" b="1" dirty="0">
                <a:latin typeface="Arial" panose="020B0604020202020204" pitchFamily="34" charset="0"/>
                <a:ea typeface="Helvetica Neue"/>
              </a:rPr>
              <a:t>。 </a:t>
            </a:r>
            <a:endParaRPr lang="zh-CN" altLang="zh-CN" sz="1600" b="1" dirty="0">
              <a:latin typeface="Arial" panose="020B0604020202020204" pitchFamily="34" charset="0"/>
              <a:ea typeface="Helvetica Neue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34BDED0-AB3B-487C-8799-92F465023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52" y="4952522"/>
            <a:ext cx="7209360" cy="15494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4ADBBB-720E-4B8F-957A-A5085674447E}"/>
              </a:ext>
            </a:extLst>
          </p:cNvPr>
          <p:cNvSpPr txBox="1"/>
          <p:nvPr/>
        </p:nvSpPr>
        <p:spPr>
          <a:xfrm>
            <a:off x="4317332" y="2644170"/>
            <a:ext cx="4166236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n-ea"/>
              </a:rPr>
              <a:t>问：最好的是哪种？</a:t>
            </a:r>
            <a:endParaRPr lang="en-US" altLang="zh-CN" sz="2400" b="1" dirty="0">
              <a:latin typeface="+mn-ea"/>
            </a:endParaRPr>
          </a:p>
          <a:p>
            <a:pPr algn="ctr"/>
            <a:r>
              <a:rPr lang="zh-CN" altLang="en-US" sz="2400" b="1" dirty="0">
                <a:latin typeface="+mn-ea"/>
              </a:rPr>
              <a:t>答：第三种</a:t>
            </a:r>
            <a:endParaRPr lang="en-US" altLang="zh-CN" sz="2400" b="1" dirty="0">
              <a:latin typeface="+mn-ea"/>
            </a:endParaRPr>
          </a:p>
          <a:p>
            <a:pPr algn="ctr"/>
            <a:r>
              <a:rPr lang="zh-CN" altLang="en-US" sz="2400" b="1" dirty="0">
                <a:latin typeface="+mn-ea"/>
              </a:rPr>
              <a:t>问：为什么？</a:t>
            </a:r>
            <a:endParaRPr lang="en-US" altLang="zh-CN" sz="2400" b="1" dirty="0">
              <a:latin typeface="+mn-ea"/>
            </a:endParaRPr>
          </a:p>
          <a:p>
            <a:pPr algn="ctr"/>
            <a:r>
              <a:rPr lang="en-US" altLang="zh-CN" sz="2400" b="1" dirty="0" err="1">
                <a:latin typeface="+mn-ea"/>
              </a:rPr>
              <a:t>emmm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274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F0D8805B-3D4A-4FAD-91EC-F043CA42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812" y="1328014"/>
            <a:ext cx="6486986" cy="4201971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41AABEB-B903-45FF-AF71-36370E6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8" y="437195"/>
            <a:ext cx="47888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Lucida Grande"/>
              </a:rPr>
              <a:t>对比Vertor与Collections.synchronizedList();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FAC00-1622-4D53-882A-83257216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963" y="987860"/>
            <a:ext cx="6789041" cy="48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66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扯扯这俩的区别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1F68ACD-24E2-41E3-B300-D7F057B48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3" y="1360597"/>
            <a:ext cx="10810876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同步代码块和同步方法的区别：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同步代码块在锁定的范围上比同步方法要小，而一般来说锁定的范围与性能成反比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同步代码块可以更加精确地控制锁的作用域。同步方法的锁的作用域是整个方法（从锁被获取到其被释放的时间）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静态代码块可以选择对哪个对象加锁，但静态方法只能给this对象加锁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但synchronizedList中实现的类并没有都使用synchronized同步代码块，其中的迭代器遍历的方法IistIterator和IistIterator（int index）没有做同步处理，但Vector却对此方法加了方法锁。所以使用synchronizedList进行遍历的时候需要手动的加锁。</a:t>
            </a:r>
            <a:endParaRPr kumimoji="0" lang="zh-CN" altLang="zh-CN" sz="105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但是，如果将例子改为LinkedList,我们想把LinkedList也变成线程安全的，那么我们可以直接用synchronizedList进行实现，而不能用Vector。因为Vector的底层结构是数组，而LinkedList底层数据结构为链表，所以synchronizedList具有更好地兼容性。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05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1.SynchronizedList有很好的扩展和兼容功能。他可以将所有的List的子类转成线程安全的类。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2.使用SynchronizedList的时候，进行遍历时要手动进行同步处理。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Helvetica Neue"/>
              </a:rPr>
              <a:t>3.SynchronizedList可以指定锁定的对象。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DB87A3-E615-484C-AFBF-34F40258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01" y="326678"/>
            <a:ext cx="3637394" cy="50140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93D35E-CB88-41A2-B129-4447CCEB8005}"/>
              </a:ext>
            </a:extLst>
          </p:cNvPr>
          <p:cNvSpPr txBox="1"/>
          <p:nvPr/>
        </p:nvSpPr>
        <p:spPr>
          <a:xfrm>
            <a:off x="8568965" y="6004874"/>
            <a:ext cx="281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hlinkClick r:id="rId4" action="ppaction://hlinksldjump"/>
              </a:rPr>
              <a:t>看一眼</a:t>
            </a:r>
            <a:r>
              <a:rPr lang="en-US" altLang="zh-CN" sz="2000" b="1" dirty="0">
                <a:hlinkClick r:id="rId4" action="ppaction://hlinksldjump"/>
              </a:rPr>
              <a:t>LinkedList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5183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01046" y="759198"/>
            <a:ext cx="5189908" cy="3689441"/>
            <a:chOff x="2794058" y="532392"/>
            <a:chExt cx="6605212" cy="4695563"/>
          </a:xfrm>
        </p:grpSpPr>
        <p:sp>
          <p:nvSpPr>
            <p:cNvPr id="16" name="文本框 15"/>
            <p:cNvSpPr txBox="1"/>
            <p:nvPr/>
          </p:nvSpPr>
          <p:spPr>
            <a:xfrm>
              <a:off x="5324566" y="1825411"/>
              <a:ext cx="1299981" cy="266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000" b="0" i="0" u="none" strike="noStrike" kern="1200" cap="none" spc="0" normalizeH="0" baseline="0" noProof="0" dirty="0">
                  <a:ln>
                    <a:noFill/>
                  </a:ln>
                  <a:solidFill>
                    <a:srgbClr val="0E1549"/>
                  </a:solidFill>
                  <a:effectLst/>
                  <a:uLnTx/>
                  <a:uFillTx/>
                  <a:latin typeface="Impact" panose="020B0806030902050204" pitchFamily="34" charset="0"/>
                  <a:ea typeface="黑体" panose="02010609060101010101" pitchFamily="49" charset="-122"/>
                  <a:cs typeface="+mn-cs"/>
                </a:rPr>
                <a:t>2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945854" y="904879"/>
              <a:ext cx="4175079" cy="4175079"/>
              <a:chOff x="4489181" y="826398"/>
              <a:chExt cx="4175079" cy="4175079"/>
            </a:xfrm>
          </p:grpSpPr>
          <p:sp>
            <p:nvSpPr>
              <p:cNvPr id="10" name="弧形 9"/>
              <p:cNvSpPr/>
              <p:nvPr/>
            </p:nvSpPr>
            <p:spPr>
              <a:xfrm flipH="1" flipV="1">
                <a:off x="4489183" y="826400"/>
                <a:ext cx="4175077" cy="4175077"/>
              </a:xfrm>
              <a:prstGeom prst="arc">
                <a:avLst>
                  <a:gd name="adj1" fmla="val 15930341"/>
                  <a:gd name="adj2" fmla="val 1238156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flipH="1" flipV="1">
                <a:off x="4489182" y="826399"/>
                <a:ext cx="4175077" cy="4175077"/>
              </a:xfrm>
              <a:prstGeom prst="arc">
                <a:avLst>
                  <a:gd name="adj1" fmla="val 16442259"/>
                  <a:gd name="adj2" fmla="val 1900966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 flipV="1">
                <a:off x="4489181" y="826398"/>
                <a:ext cx="4175077" cy="4175077"/>
              </a:xfrm>
              <a:prstGeom prst="arc">
                <a:avLst>
                  <a:gd name="adj1" fmla="val 402751"/>
                  <a:gd name="adj2" fmla="val 97335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38784" y="1135855"/>
              <a:ext cx="3711600" cy="3711600"/>
              <a:chOff x="4138784" y="1135855"/>
              <a:chExt cx="3711600" cy="3711600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3460398"/>
                  <a:gd name="adj2" fmla="val 16646023"/>
                </a:avLst>
              </a:prstGeom>
              <a:ln w="2063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20724777"/>
                  <a:gd name="adj2" fmla="val 13362831"/>
                </a:avLst>
              </a:prstGeom>
              <a:ln w="190500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6764047"/>
                  <a:gd name="adj2" fmla="val 20602622"/>
                </a:avLst>
              </a:prstGeom>
              <a:ln w="206375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弧形 1"/>
              <p:cNvSpPr/>
              <p:nvPr/>
            </p:nvSpPr>
            <p:spPr>
              <a:xfrm>
                <a:off x="4138784" y="1135855"/>
                <a:ext cx="3711600" cy="3711600"/>
              </a:xfrm>
              <a:prstGeom prst="arc">
                <a:avLst>
                  <a:gd name="adj1" fmla="val 14645243"/>
                  <a:gd name="adj2" fmla="val 11910135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07046" y="912582"/>
              <a:ext cx="4183074" cy="4182782"/>
              <a:chOff x="3907046" y="912582"/>
              <a:chExt cx="4183074" cy="4182782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3907046" y="920287"/>
                <a:ext cx="4175077" cy="4175077"/>
              </a:xfrm>
              <a:prstGeom prst="arc">
                <a:avLst>
                  <a:gd name="adj1" fmla="val 14951156"/>
                  <a:gd name="adj2" fmla="val 292927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3915043" y="920287"/>
                <a:ext cx="4175077" cy="4175077"/>
              </a:xfrm>
              <a:prstGeom prst="arc">
                <a:avLst>
                  <a:gd name="adj1" fmla="val 21112459"/>
                  <a:gd name="adj2" fmla="val 4850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弧形 18"/>
              <p:cNvSpPr/>
              <p:nvPr/>
            </p:nvSpPr>
            <p:spPr>
              <a:xfrm>
                <a:off x="3907046" y="912582"/>
                <a:ext cx="4175077" cy="4175077"/>
              </a:xfrm>
              <a:prstGeom prst="arc">
                <a:avLst>
                  <a:gd name="adj1" fmla="val 15602075"/>
                  <a:gd name="adj2" fmla="val 1722172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940706" y="678655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8117820" y="4304789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E1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1295" y="212090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94058" y="532392"/>
              <a:ext cx="146703" cy="146703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51315" y="5080000"/>
              <a:ext cx="147955" cy="147955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957185" y="315722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744397" y="4856494"/>
            <a:ext cx="4542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LinkedList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ea"/>
                <a:cs typeface="+mn-ea"/>
                <a:sym typeface="+mn-lt"/>
              </a:rPr>
              <a:t>详解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DEEF88A-E9AB-498F-AE16-9FDD48A4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04" y="5621735"/>
            <a:ext cx="48663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i="0" u="none" strike="noStrike" cap="none" normalizeH="0" baseline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latin typeface="+mn-ea"/>
              </a:rPr>
              <a:t>LinkedList是一种可以在任何位置进行高效地插入和移除操作的有序序列，它是基于双向链表实现的。</a:t>
            </a:r>
            <a:r>
              <a:rPr kumimoji="0" lang="zh-CN" altLang="zh-CN" sz="1000" i="0" u="none" strike="noStrike" cap="none" normalizeH="0" baseline="0" dirty="0">
                <a:ln>
                  <a:noFill/>
                </a:ln>
                <a:solidFill>
                  <a:schemeClr val="accent4">
                    <a:lumMod val="90000"/>
                    <a:lumOff val="10000"/>
                  </a:schemeClr>
                </a:solidFill>
                <a:effectLst/>
                <a:latin typeface="+mn-ea"/>
              </a:rPr>
              <a:t> </a:t>
            </a:r>
            <a:endParaRPr kumimoji="0" lang="zh-CN" altLang="zh-CN" sz="2400" i="0" u="none" strike="noStrike" cap="none" normalizeH="0" baseline="0" dirty="0">
              <a:ln>
                <a:noFill/>
              </a:ln>
              <a:solidFill>
                <a:schemeClr val="accent4">
                  <a:lumMod val="90000"/>
                  <a:lumOff val="10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1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两者用法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1BDD850B-603D-4F3F-978B-2DD2475D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56" y="1677972"/>
            <a:ext cx="8147973" cy="12379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0647652-665D-40D8-B29B-15957C9AA62F}"/>
              </a:ext>
            </a:extLst>
          </p:cNvPr>
          <p:cNvSpPr txBox="1"/>
          <p:nvPr/>
        </p:nvSpPr>
        <p:spPr>
          <a:xfrm>
            <a:off x="3652029" y="3429000"/>
            <a:ext cx="48876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ea"/>
              </a:rPr>
              <a:t>两着底层数据结构有什么区别？</a:t>
            </a: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ea"/>
              </a:rPr>
              <a:t>两者的适用情景？</a:t>
            </a: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ea"/>
              </a:rPr>
              <a:t>两者对于</a:t>
            </a:r>
            <a:r>
              <a:rPr lang="en-US" altLang="zh-CN" sz="2400" b="1" dirty="0">
                <a:latin typeface="+mn-ea"/>
              </a:rPr>
              <a:t>null</a:t>
            </a:r>
            <a:r>
              <a:rPr lang="zh-CN" altLang="en-US" sz="2400" b="1" dirty="0">
                <a:latin typeface="+mn-ea"/>
              </a:rPr>
              <a:t>的态度？</a:t>
            </a: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ea"/>
              </a:rPr>
              <a:t>两者是线程安全的吗？</a:t>
            </a:r>
            <a:endParaRPr lang="en-US" altLang="zh-CN" sz="24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67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继承结构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7B1C8B5-437D-4484-85B7-2D3205DF5641}"/>
              </a:ext>
            </a:extLst>
          </p:cNvPr>
          <p:cNvSpPr/>
          <p:nvPr/>
        </p:nvSpPr>
        <p:spPr>
          <a:xfrm rot="10800000" flipV="1">
            <a:off x="8072753" y="1389941"/>
            <a:ext cx="3751433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继承自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AbstractSequentiaList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抽象类：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在遍历的的时候，由于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LinkedList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底层是通过链表来实现的，所以我们更倾向于使用顺序访问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——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迭代器。虽然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LinkedList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提供了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get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方法，但是底层实现是每次调用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get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时，需要从链表头部或尾部开始遍历，时间复杂度是</a:t>
            </a:r>
            <a:r>
              <a:rPr lang="en-US" altLang="zh-CN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O(n),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而迭代器更快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Deque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接口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实现了Cloneable接口：表明它支持克隆。可以调用clone（）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实现了Serialiable接口：表明它支持序列化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实现了List接口：表明它拥有基础的添加、删除、遍历等操作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105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A008C1-ED83-4C88-BE5A-B59120B67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14" y="1157660"/>
            <a:ext cx="7437748" cy="489325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51D0308-66A7-4897-87FC-065384F15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54" y="-9242419"/>
            <a:ext cx="37284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8BFC6"/>
                </a:solidFill>
                <a:effectLst/>
                <a:latin typeface="Arial" panose="020B0604020202020204" pitchFamily="34" charset="0"/>
                <a:ea typeface="Helvetica Neue"/>
              </a:rPr>
              <a:t>AbstractSequentialList抽象类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3D0E46-3A23-46D0-9C49-AC01408AA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81" y="3604287"/>
            <a:ext cx="8475361" cy="27997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813136-738E-422D-9C6B-BBF12BB7E2ED}"/>
              </a:ext>
            </a:extLst>
          </p:cNvPr>
          <p:cNvSpPr txBox="1"/>
          <p:nvPr/>
        </p:nvSpPr>
        <p:spPr>
          <a:xfrm>
            <a:off x="7891783" y="160753"/>
            <a:ext cx="3932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+mn-ea"/>
              </a:rPr>
              <a:t>小白发问：这个和</a:t>
            </a:r>
            <a:r>
              <a:rPr lang="en-US" altLang="zh-CN" b="1" dirty="0">
                <a:latin typeface="+mn-ea"/>
              </a:rPr>
              <a:t>ArrayList </a:t>
            </a:r>
            <a:r>
              <a:rPr lang="zh-CN" altLang="en-US" b="1" dirty="0">
                <a:latin typeface="+mn-ea"/>
              </a:rPr>
              <a:t>的接口有点不一样啊？</a:t>
            </a:r>
          </a:p>
        </p:txBody>
      </p:sp>
    </p:spTree>
    <p:extLst>
      <p:ext uri="{BB962C8B-B14F-4D97-AF65-F5344CB8AC3E}">
        <p14:creationId xmlns:p14="http://schemas.microsoft.com/office/powerpoint/2010/main" val="136646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21C057CA-7E48-4E7F-80E8-05890AA3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" y="3143681"/>
            <a:ext cx="7092148" cy="3714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284F05-6F5D-4C82-A2A0-B3359713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766" y="2589861"/>
            <a:ext cx="5090234" cy="42681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59E16F-4A08-400F-9FA8-D3BC0BF1F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491" y="962592"/>
            <a:ext cx="8757049" cy="1581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9E9587-E766-433B-BA31-4360BFFE8B9A}"/>
              </a:ext>
            </a:extLst>
          </p:cNvPr>
          <p:cNvSpPr txBox="1"/>
          <p:nvPr/>
        </p:nvSpPr>
        <p:spPr>
          <a:xfrm>
            <a:off x="7560296" y="99201"/>
            <a:ext cx="4054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linkClick r:id="rId6" action="ppaction://hlinksldjump"/>
              </a:rPr>
              <a:t>ArrayList</a:t>
            </a:r>
            <a:r>
              <a:rPr lang="zh-CN" altLang="en-US" sz="2000" b="1" dirty="0">
                <a:hlinkClick r:id="rId6" action="ppaction://hlinksldjump"/>
              </a:rPr>
              <a:t>底层数据结构是动态数组，</a:t>
            </a:r>
            <a:r>
              <a:rPr lang="en-US" altLang="zh-CN" sz="2000" b="1" dirty="0">
                <a:hlinkClick r:id="rId6" action="ppaction://hlinksldjump"/>
              </a:rPr>
              <a:t>LinkedList</a:t>
            </a:r>
            <a:r>
              <a:rPr lang="zh-CN" altLang="en-US" sz="2000" b="1" dirty="0">
                <a:hlinkClick r:id="rId6" action="ppaction://hlinksldjump"/>
              </a:rPr>
              <a:t>数据结构是双向链表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2173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构造方法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D26A5A3-921E-4922-A116-BEFDA951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6" y="1412545"/>
            <a:ext cx="6558344" cy="36325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5B63FF8-D206-4D49-9610-49BDE27AFBB5}"/>
              </a:ext>
            </a:extLst>
          </p:cNvPr>
          <p:cNvSpPr txBox="1"/>
          <p:nvPr/>
        </p:nvSpPr>
        <p:spPr>
          <a:xfrm>
            <a:off x="7805394" y="2516957"/>
            <a:ext cx="201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小白：</a:t>
            </a:r>
            <a:r>
              <a:rPr lang="en-US" altLang="zh-CN" sz="2000" b="1" dirty="0" err="1"/>
              <a:t>emmm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377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871757C-1F0D-4329-B399-E4A2EEE0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91" y="4843131"/>
            <a:ext cx="7428321" cy="2415567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442910" y="325757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核心方法：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addAll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0B639D8-2031-40E6-8225-7D61B75B1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3238" y="916623"/>
            <a:ext cx="6913183" cy="41666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F620FEF-32F1-4E4D-9EDB-29304E7E0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796" y="0"/>
            <a:ext cx="6582472" cy="49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3DE4BB37-6B0C-408D-9257-D3FA1D02E3E4}"/>
              </a:ext>
            </a:extLst>
          </p:cNvPr>
          <p:cNvSpPr>
            <a:spLocks noGrp="1"/>
          </p:cNvSpPr>
          <p:nvPr/>
        </p:nvSpPr>
        <p:spPr>
          <a:xfrm>
            <a:off x="576578" y="325754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核心方法：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addAll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F48E0C-A96C-451B-8E8F-619DF02E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4" y="1026773"/>
            <a:ext cx="6199383" cy="29558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10592D-B27E-4332-AFC7-A7F46C97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023" y="-43047"/>
            <a:ext cx="5094479" cy="42453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E830C4-5AC6-4023-9E2E-19A101455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82" y="4311409"/>
            <a:ext cx="7786539" cy="253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91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44472910-C2AE-43C8-82D5-3C920BCE23F0}"/>
              </a:ext>
            </a:extLst>
          </p:cNvPr>
          <p:cNvSpPr>
            <a:spLocks noGrp="1"/>
          </p:cNvSpPr>
          <p:nvPr/>
        </p:nvSpPr>
        <p:spPr>
          <a:xfrm>
            <a:off x="378615" y="1404594"/>
            <a:ext cx="2949047" cy="1300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核心方法：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addAll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重头戏查找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9E1189-CCE4-4DB7-BEA4-4142D29E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96" y="-9753"/>
            <a:ext cx="6660464" cy="687750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B953090-A810-4D93-AF19-107E4CB3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067670"/>
            <a:ext cx="352709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增添删除：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前者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需要改变数组大小，重新排列数组，甚至在数组装满的时候，先扩容在将所有数组装到新的数组里，时间复杂度O（n）,而后者为链表结构，在找到index的情况下，只需要改变插入或删除节点和后节点的指向位置就可以了，主要时间花费在for循环找到index上。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kumimoji="0" lang="zh-CN" altLang="zh-CN" sz="3200" b="1" i="0" u="none" strike="noStrike" cap="none" normalizeH="0" baseline="0" dirty="0">
              <a:ln>
                <a:noFill/>
              </a:ln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4C61FEC0-EE4A-4892-BB81-97662D66EFCA}"/>
              </a:ext>
            </a:extLst>
          </p:cNvPr>
          <p:cNvSpPr>
            <a:spLocks noGrp="1"/>
          </p:cNvSpPr>
          <p:nvPr/>
        </p:nvSpPr>
        <p:spPr>
          <a:xfrm>
            <a:off x="576578" y="325754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核心方法：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EC273-5FA3-447D-9A68-C23F4881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94" y="861854"/>
            <a:ext cx="8124965" cy="590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1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15FEE00A-6B0C-43B3-A6EF-4E2ACF26D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513" y="4605116"/>
            <a:ext cx="8417903" cy="284338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7A6E216-FB0F-4AC4-ADD3-D32FA20D077F}"/>
              </a:ext>
            </a:extLst>
          </p:cNvPr>
          <p:cNvSpPr>
            <a:spLocks noGrp="1"/>
          </p:cNvSpPr>
          <p:nvPr/>
        </p:nvSpPr>
        <p:spPr>
          <a:xfrm>
            <a:off x="576578" y="325754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核心方法：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remove()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29AB52-57E2-46B0-83EE-AB7844AB2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8" y="831193"/>
            <a:ext cx="4422172" cy="22320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7FB7D0-0D2E-40CE-A2AB-1CEC40310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848" y="-26888"/>
            <a:ext cx="3360873" cy="57960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503371-74D6-41C8-A70B-9943B01A8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0453" y="325754"/>
            <a:ext cx="3175959" cy="227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1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迭代器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F54AE009-B163-4DF6-8187-5489DF882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63295"/>
            <a:ext cx="5476973" cy="55044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6A397BD-199E-4920-9209-325B0F074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07" y="963295"/>
            <a:ext cx="6758979" cy="518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442910" y="360455"/>
            <a:ext cx="5009359" cy="446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ArrayList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&amp;LinkedList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的区别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F19BDE-66EC-49A1-A240-288C452D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938" y="1318850"/>
            <a:ext cx="9832156" cy="4732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ArrayList与LinkedList的区别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底层数据结构：前者是基于动态数组的数据结构，后者是基于链表的数据储存结构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随机访问：前者获取数据的时间复杂度是O（1)，想要得到元素只需要此元素的index。而后者则需要用for进行循环遍历查找。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增添删除：前者需要改变数组大小，重新排列数组，甚至在数组装满的时候，先扩容在将所有数组装到新的数组里，时间复杂度O（n）,而后者为链表结构，在找到index的情况下，只需要改变插入或删除节点和后节点的指向位置就可以了，主要时间花费在for循环找到index上。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所以，前者更适合快速的查找匹配，后者更适合经常的新增和删除。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关于null：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前者允许null的新增删除，后者对于null没有过多的校验，所以允许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关于线程安全：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两者都是在非共享变量的时候线程安全，当两者为共享变量的时候，为非线程安全。因为在任何时刻，都有可能对数组或链表进行数据的更改。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5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解决措施中两者大体相似，但LinkedList使用的是JUC集合类中的ConcurrentLinkedQueue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725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ircle"/>
          <p:cNvSpPr/>
          <p:nvPr/>
        </p:nvSpPr>
        <p:spPr>
          <a:xfrm>
            <a:off x="-2119630" y="-773430"/>
            <a:ext cx="8406130" cy="8406130"/>
          </a:xfrm>
          <a:prstGeom prst="ellipse">
            <a:avLst/>
          </a:prstGeom>
          <a:noFill/>
          <a:ln w="38100" cap="flat">
            <a:solidFill>
              <a:srgbClr val="D9DDE0">
                <a:alpha val="10242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8" name="Circle"/>
          <p:cNvSpPr/>
          <p:nvPr/>
        </p:nvSpPr>
        <p:spPr>
          <a:xfrm>
            <a:off x="-1273175" y="73025"/>
            <a:ext cx="6713220" cy="6713220"/>
          </a:xfrm>
          <a:prstGeom prst="ellipse">
            <a:avLst/>
          </a:prstGeom>
          <a:noFill/>
          <a:ln w="38100" cap="flat">
            <a:solidFill>
              <a:srgbClr val="D9DDE0">
                <a:alpha val="23297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99" name="Circle"/>
          <p:cNvSpPr/>
          <p:nvPr/>
        </p:nvSpPr>
        <p:spPr>
          <a:xfrm>
            <a:off x="-572135" y="774065"/>
            <a:ext cx="5310505" cy="5310505"/>
          </a:xfrm>
          <a:prstGeom prst="ellipse">
            <a:avLst/>
          </a:prstGeom>
          <a:noFill/>
          <a:ln w="38100" cap="flat">
            <a:solidFill>
              <a:srgbClr val="D9DDE0">
                <a:alpha val="41969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0" name="Circle"/>
          <p:cNvSpPr/>
          <p:nvPr/>
        </p:nvSpPr>
        <p:spPr>
          <a:xfrm>
            <a:off x="40640" y="1386840"/>
            <a:ext cx="4085590" cy="4085590"/>
          </a:xfrm>
          <a:prstGeom prst="ellipse">
            <a:avLst/>
          </a:prstGeom>
          <a:noFill/>
          <a:ln w="38100" cap="flat">
            <a:solidFill>
              <a:srgbClr val="D9DDE0">
                <a:alpha val="55840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1" name="Circle"/>
          <p:cNvSpPr/>
          <p:nvPr/>
        </p:nvSpPr>
        <p:spPr>
          <a:xfrm>
            <a:off x="553085" y="1899285"/>
            <a:ext cx="3060700" cy="3060700"/>
          </a:xfrm>
          <a:prstGeom prst="ellipse">
            <a:avLst/>
          </a:prstGeom>
          <a:noFill/>
          <a:ln w="38100" cap="flat">
            <a:solidFill>
              <a:srgbClr val="D9DDE0">
                <a:alpha val="77087"/>
              </a:srgb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7" name="Circle"/>
          <p:cNvSpPr/>
          <p:nvPr/>
        </p:nvSpPr>
        <p:spPr>
          <a:xfrm>
            <a:off x="1134745" y="1495425"/>
            <a:ext cx="179070" cy="179070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8" name="Circle"/>
          <p:cNvSpPr/>
          <p:nvPr/>
        </p:nvSpPr>
        <p:spPr>
          <a:xfrm>
            <a:off x="4205605" y="1861185"/>
            <a:ext cx="125095" cy="12509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09" name="Circle"/>
          <p:cNvSpPr/>
          <p:nvPr/>
        </p:nvSpPr>
        <p:spPr>
          <a:xfrm>
            <a:off x="4488815" y="5545455"/>
            <a:ext cx="224155" cy="224155"/>
          </a:xfrm>
          <a:prstGeom prst="ellipse">
            <a:avLst/>
          </a:prstGeom>
          <a:solidFill>
            <a:srgbClr val="0C103F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" name="Circle"/>
          <p:cNvSpPr/>
          <p:nvPr/>
        </p:nvSpPr>
        <p:spPr>
          <a:xfrm>
            <a:off x="1038305" y="2384505"/>
            <a:ext cx="2088991" cy="208899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" name="START"/>
          <p:cNvSpPr txBox="1"/>
          <p:nvPr/>
        </p:nvSpPr>
        <p:spPr>
          <a:xfrm>
            <a:off x="1269380" y="3085927"/>
            <a:ext cx="1626841" cy="727710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100000"/>
              </a:lnSpc>
              <a:defRPr sz="4800" baseline="0">
                <a:solidFill>
                  <a:srgbClr val="475D84"/>
                </a:solidFill>
                <a:latin typeface="+mn-lt"/>
                <a:ea typeface="+mn-ea"/>
                <a:cs typeface="+mn-cs"/>
                <a:sym typeface="Open Sans Light" panose="020B0306030504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Open Sans Light" panose="020B0306030504020204"/>
              </a:rPr>
              <a:t>目录</a:t>
            </a:r>
          </a:p>
        </p:txBody>
      </p:sp>
      <p:sp>
        <p:nvSpPr>
          <p:cNvPr id="5" name="Circle"/>
          <p:cNvSpPr/>
          <p:nvPr/>
        </p:nvSpPr>
        <p:spPr>
          <a:xfrm>
            <a:off x="4846419" y="1786475"/>
            <a:ext cx="635001" cy="635001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7" name="Circle"/>
          <p:cNvSpPr/>
          <p:nvPr/>
        </p:nvSpPr>
        <p:spPr>
          <a:xfrm>
            <a:off x="2005965" y="706120"/>
            <a:ext cx="153035" cy="153035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2" name="Circle"/>
          <p:cNvSpPr/>
          <p:nvPr/>
        </p:nvSpPr>
        <p:spPr>
          <a:xfrm>
            <a:off x="2651760" y="6541770"/>
            <a:ext cx="244475" cy="244475"/>
          </a:xfrm>
          <a:prstGeom prst="ellipse">
            <a:avLst/>
          </a:prstGeom>
          <a:solidFill>
            <a:schemeClr val="accent5">
              <a:lumMod val="50000"/>
              <a:alpha val="65000"/>
            </a:schemeClr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3" name="Circle"/>
          <p:cNvSpPr/>
          <p:nvPr/>
        </p:nvSpPr>
        <p:spPr>
          <a:xfrm>
            <a:off x="3035218" y="5019809"/>
            <a:ext cx="255468" cy="255468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4" name="Circle"/>
          <p:cNvSpPr/>
          <p:nvPr/>
        </p:nvSpPr>
        <p:spPr>
          <a:xfrm>
            <a:off x="219704" y="1264899"/>
            <a:ext cx="255467" cy="255467"/>
          </a:xfrm>
          <a:prstGeom prst="ellipse">
            <a:avLst/>
          </a:prstGeom>
          <a:solidFill>
            <a:srgbClr val="0E1549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5" name="Circle"/>
          <p:cNvSpPr/>
          <p:nvPr/>
        </p:nvSpPr>
        <p:spPr>
          <a:xfrm>
            <a:off x="3212288" y="2467487"/>
            <a:ext cx="255468" cy="255468"/>
          </a:xfrm>
          <a:prstGeom prst="ellipse">
            <a:avLst/>
          </a:prstGeom>
          <a:solidFill>
            <a:srgbClr val="0C103F"/>
          </a:solidFill>
          <a:ln w="12700">
            <a:miter lim="400000"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19" name="Circle"/>
          <p:cNvSpPr/>
          <p:nvPr/>
        </p:nvSpPr>
        <p:spPr>
          <a:xfrm>
            <a:off x="5055870" y="4744085"/>
            <a:ext cx="215900" cy="2159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0" name="Circle"/>
          <p:cNvSpPr/>
          <p:nvPr/>
        </p:nvSpPr>
        <p:spPr>
          <a:xfrm>
            <a:off x="3962400" y="520065"/>
            <a:ext cx="368300" cy="368300"/>
          </a:xfrm>
          <a:custGeom>
            <a:avLst/>
            <a:gdLst>
              <a:gd name="connsiteX0" fmla="*/ 0 w 2185261"/>
              <a:gd name="connsiteY0" fmla="*/ 1092631 h 2185261"/>
              <a:gd name="connsiteX1" fmla="*/ 1092631 w 2185261"/>
              <a:gd name="connsiteY1" fmla="*/ 0 h 2185261"/>
              <a:gd name="connsiteX2" fmla="*/ 2185262 w 2185261"/>
              <a:gd name="connsiteY2" fmla="*/ 1092631 h 2185261"/>
              <a:gd name="connsiteX3" fmla="*/ 1092631 w 2185261"/>
              <a:gd name="connsiteY3" fmla="*/ 2185262 h 2185261"/>
              <a:gd name="connsiteX4" fmla="*/ 0 w 2185261"/>
              <a:gd name="connsiteY4" fmla="*/ 1092631 h 2185261"/>
              <a:gd name="connsiteX0-1" fmla="*/ 6843431 w 9028693"/>
              <a:gd name="connsiteY0-2" fmla="*/ 1790047 h 2882678"/>
              <a:gd name="connsiteX1-3" fmla="*/ 0 w 9028693"/>
              <a:gd name="connsiteY1-4" fmla="*/ 0 h 2882678"/>
              <a:gd name="connsiteX2-5" fmla="*/ 7936062 w 9028693"/>
              <a:gd name="connsiteY2-6" fmla="*/ 697416 h 2882678"/>
              <a:gd name="connsiteX3-7" fmla="*/ 9028693 w 9028693"/>
              <a:gd name="connsiteY3-8" fmla="*/ 1790047 h 2882678"/>
              <a:gd name="connsiteX4-9" fmla="*/ 7936062 w 9028693"/>
              <a:gd name="connsiteY4-10" fmla="*/ 2882678 h 2882678"/>
              <a:gd name="connsiteX5" fmla="*/ 6843431 w 9028693"/>
              <a:gd name="connsiteY5" fmla="*/ 1790047 h 2882678"/>
              <a:gd name="connsiteX0-11" fmla="*/ 0 w 2185262"/>
              <a:gd name="connsiteY0-12" fmla="*/ 1092631 h 2185262"/>
              <a:gd name="connsiteX1-13" fmla="*/ 1092631 w 2185262"/>
              <a:gd name="connsiteY1-14" fmla="*/ 0 h 2185262"/>
              <a:gd name="connsiteX2-15" fmla="*/ 2185262 w 2185262"/>
              <a:gd name="connsiteY2-16" fmla="*/ 1092631 h 2185262"/>
              <a:gd name="connsiteX3-17" fmla="*/ 1092631 w 2185262"/>
              <a:gd name="connsiteY3-18" fmla="*/ 2185262 h 2185262"/>
              <a:gd name="connsiteX4-19" fmla="*/ 0 w 2185262"/>
              <a:gd name="connsiteY4-20" fmla="*/ 1092631 h 21852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85262" h="2185262">
                <a:moveTo>
                  <a:pt x="0" y="1092631"/>
                </a:moveTo>
                <a:cubicBezTo>
                  <a:pt x="0" y="489188"/>
                  <a:pt x="489188" y="0"/>
                  <a:pt x="1092631" y="0"/>
                </a:cubicBezTo>
                <a:cubicBezTo>
                  <a:pt x="1696074" y="0"/>
                  <a:pt x="2185262" y="489188"/>
                  <a:pt x="2185262" y="1092631"/>
                </a:cubicBezTo>
                <a:cubicBezTo>
                  <a:pt x="2185262" y="1696074"/>
                  <a:pt x="1696074" y="2185262"/>
                  <a:pt x="1092631" y="2185262"/>
                </a:cubicBezTo>
                <a:cubicBezTo>
                  <a:pt x="489188" y="2185262"/>
                  <a:pt x="0" y="1696074"/>
                  <a:pt x="0" y="1092631"/>
                </a:cubicBezTo>
                <a:close/>
              </a:path>
            </a:pathLst>
          </a:custGeom>
          <a:solidFill>
            <a:srgbClr val="0C103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21" name="Circle"/>
          <p:cNvSpPr/>
          <p:nvPr/>
        </p:nvSpPr>
        <p:spPr>
          <a:xfrm>
            <a:off x="890270" y="5054600"/>
            <a:ext cx="244475" cy="244475"/>
          </a:xfrm>
          <a:prstGeom prst="ellipse">
            <a:avLst/>
          </a:prstGeom>
          <a:solidFill>
            <a:srgbClr val="00206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Light"/>
              <a:sym typeface="Helvetica Ligh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53198" y="1094452"/>
            <a:ext cx="380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FE"/>
              </a:buClr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01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ArrayList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E154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hlinkClick r:id="rId4" action="ppaction://hlinksldjump"/>
              </a:rPr>
              <a:t>详解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E154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31884" y="2132143"/>
            <a:ext cx="3802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5FE"/>
              </a:buClr>
              <a:defRPr/>
            </a:pPr>
            <a:r>
              <a:rPr lang="en-US" altLang="zh-CN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02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LinkedList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5" action="ppaction://hlinksldjump"/>
              </a:rPr>
              <a:t>详解</a:t>
            </a:r>
            <a:endParaRPr lang="zh-CN" altLang="en-US" sz="3200" b="1" dirty="0">
              <a:solidFill>
                <a:srgbClr val="0E154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31884" y="3104338"/>
            <a:ext cx="4764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5FE"/>
              </a:buClr>
              <a:defRPr/>
            </a:pPr>
            <a:r>
              <a:rPr lang="en-US" altLang="zh-CN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03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b="1" dirty="0" err="1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ArrayList&amp;LinkedList</a:t>
            </a:r>
            <a:endParaRPr lang="en-US" altLang="zh-CN" sz="3200" b="1" dirty="0">
              <a:solidFill>
                <a:srgbClr val="0E154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A5FE"/>
              </a:buClr>
              <a:defRPr/>
            </a:pPr>
            <a:r>
              <a:rPr lang="en-US" altLang="zh-CN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6" action="ppaction://hlinksldjump"/>
              </a:rPr>
              <a:t>异同</a:t>
            </a:r>
            <a:endParaRPr lang="zh-CN" altLang="en-US" sz="3200" b="1" dirty="0">
              <a:solidFill>
                <a:srgbClr val="0E154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31884" y="4544118"/>
            <a:ext cx="4000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5FE"/>
              </a:buClr>
              <a:buSzTx/>
              <a:buFontTx/>
              <a:buNone/>
              <a:defRPr/>
            </a:pPr>
            <a:r>
              <a:rPr lang="en-US" altLang="zh-CN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04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、下一个幸运儿</a:t>
            </a:r>
            <a:r>
              <a:rPr lang="zh-CN" altLang="en-US" sz="3200" b="1" dirty="0">
                <a:solidFill>
                  <a:srgbClr val="0E1549"/>
                </a:solidFill>
                <a:latin typeface="华文新魏" panose="02010800040101010101" pitchFamily="2" charset="-122"/>
                <a:ea typeface="造字工房尚黑（非商用）粗体" pitchFamily="50" charset="-122"/>
              </a:rPr>
              <a:t>！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E1549"/>
              </a:solidFill>
              <a:effectLst/>
              <a:uLnTx/>
              <a:uFillTx/>
              <a:latin typeface="造字工房尚黑（非商用）粗体" pitchFamily="50" charset="-122"/>
              <a:ea typeface="造字工房尚黑（非商用）粗体" pitchFamily="50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7" grpId="0" animBg="1"/>
      <p:bldP spid="108" grpId="0" animBg="1"/>
      <p:bldP spid="109" grpId="0" animBg="1"/>
      <p:bldP spid="2" grpId="0" animBg="1"/>
      <p:bldP spid="3" grpId="0" animBg="1"/>
      <p:bldP spid="5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30" grpId="0"/>
      <p:bldP spid="33" grpId="0"/>
      <p:bldP spid="36" grpId="0"/>
      <p:bldP spid="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01046" y="759198"/>
            <a:ext cx="5189908" cy="3689441"/>
            <a:chOff x="2794058" y="532392"/>
            <a:chExt cx="6605212" cy="4695563"/>
          </a:xfrm>
        </p:grpSpPr>
        <p:sp>
          <p:nvSpPr>
            <p:cNvPr id="16" name="文本框 15"/>
            <p:cNvSpPr txBox="1"/>
            <p:nvPr/>
          </p:nvSpPr>
          <p:spPr>
            <a:xfrm>
              <a:off x="5324566" y="1825411"/>
              <a:ext cx="1359146" cy="266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000" b="0" i="0" u="none" strike="noStrike" kern="1200" cap="none" spc="0" normalizeH="0" baseline="0" noProof="0" dirty="0">
                  <a:ln>
                    <a:noFill/>
                  </a:ln>
                  <a:solidFill>
                    <a:srgbClr val="0E1549"/>
                  </a:solidFill>
                  <a:effectLst/>
                  <a:uLnTx/>
                  <a:uFillTx/>
                  <a:latin typeface="Impact" panose="020B0806030902050204" pitchFamily="34" charset="0"/>
                  <a:ea typeface="黑体" panose="02010609060101010101" pitchFamily="49" charset="-122"/>
                  <a:cs typeface="+mn-cs"/>
                </a:rPr>
                <a:t>3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945854" y="904879"/>
              <a:ext cx="4175079" cy="4175079"/>
              <a:chOff x="4489181" y="826398"/>
              <a:chExt cx="4175079" cy="4175079"/>
            </a:xfrm>
          </p:grpSpPr>
          <p:sp>
            <p:nvSpPr>
              <p:cNvPr id="10" name="弧形 9"/>
              <p:cNvSpPr/>
              <p:nvPr/>
            </p:nvSpPr>
            <p:spPr>
              <a:xfrm flipH="1" flipV="1">
                <a:off x="4489183" y="826400"/>
                <a:ext cx="4175077" cy="4175077"/>
              </a:xfrm>
              <a:prstGeom prst="arc">
                <a:avLst>
                  <a:gd name="adj1" fmla="val 15930341"/>
                  <a:gd name="adj2" fmla="val 1238156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flipH="1" flipV="1">
                <a:off x="4489182" y="826399"/>
                <a:ext cx="4175077" cy="4175077"/>
              </a:xfrm>
              <a:prstGeom prst="arc">
                <a:avLst>
                  <a:gd name="adj1" fmla="val 16442259"/>
                  <a:gd name="adj2" fmla="val 1900966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 flipV="1">
                <a:off x="4489181" y="826398"/>
                <a:ext cx="4175077" cy="4175077"/>
              </a:xfrm>
              <a:prstGeom prst="arc">
                <a:avLst>
                  <a:gd name="adj1" fmla="val 402751"/>
                  <a:gd name="adj2" fmla="val 97335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38784" y="1135855"/>
              <a:ext cx="3711600" cy="3711600"/>
              <a:chOff x="4138784" y="1135855"/>
              <a:chExt cx="3711600" cy="3711600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3460398"/>
                  <a:gd name="adj2" fmla="val 16646023"/>
                </a:avLst>
              </a:prstGeom>
              <a:ln w="2063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20724777"/>
                  <a:gd name="adj2" fmla="val 13362831"/>
                </a:avLst>
              </a:prstGeom>
              <a:ln w="190500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6764047"/>
                  <a:gd name="adj2" fmla="val 20602622"/>
                </a:avLst>
              </a:prstGeom>
              <a:ln w="206375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弧形 1"/>
              <p:cNvSpPr/>
              <p:nvPr/>
            </p:nvSpPr>
            <p:spPr>
              <a:xfrm>
                <a:off x="4138784" y="1135855"/>
                <a:ext cx="3711600" cy="3711600"/>
              </a:xfrm>
              <a:prstGeom prst="arc">
                <a:avLst>
                  <a:gd name="adj1" fmla="val 14645243"/>
                  <a:gd name="adj2" fmla="val 11910135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07046" y="912582"/>
              <a:ext cx="4183074" cy="4182782"/>
              <a:chOff x="3907046" y="912582"/>
              <a:chExt cx="4183074" cy="4182782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3907046" y="920287"/>
                <a:ext cx="4175077" cy="4175077"/>
              </a:xfrm>
              <a:prstGeom prst="arc">
                <a:avLst>
                  <a:gd name="adj1" fmla="val 14951156"/>
                  <a:gd name="adj2" fmla="val 292927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3915043" y="920287"/>
                <a:ext cx="4175077" cy="4175077"/>
              </a:xfrm>
              <a:prstGeom prst="arc">
                <a:avLst>
                  <a:gd name="adj1" fmla="val 21112459"/>
                  <a:gd name="adj2" fmla="val 4850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弧形 18"/>
              <p:cNvSpPr/>
              <p:nvPr/>
            </p:nvSpPr>
            <p:spPr>
              <a:xfrm>
                <a:off x="3907046" y="912582"/>
                <a:ext cx="4175077" cy="4175077"/>
              </a:xfrm>
              <a:prstGeom prst="arc">
                <a:avLst>
                  <a:gd name="adj1" fmla="val 15602075"/>
                  <a:gd name="adj2" fmla="val 1722172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940706" y="678655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8117820" y="4304789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E1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1295" y="212090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94058" y="532392"/>
              <a:ext cx="146703" cy="146703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51315" y="5080000"/>
              <a:ext cx="147955" cy="147955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957185" y="315722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3824605" y="4832405"/>
            <a:ext cx="4542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寻找下一个幸运鹅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30307" y="5374676"/>
            <a:ext cx="4731385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90000"/>
                    <a:lumOff val="1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黄！女！神！</a:t>
            </a:r>
          </a:p>
        </p:txBody>
      </p:sp>
    </p:spTree>
    <p:extLst>
      <p:ext uri="{BB962C8B-B14F-4D97-AF65-F5344CB8AC3E}">
        <p14:creationId xmlns:p14="http://schemas.microsoft.com/office/powerpoint/2010/main" val="409822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66850" y="-1100455"/>
            <a:ext cx="9202420" cy="9076690"/>
            <a:chOff x="2358" y="-1786"/>
            <a:chExt cx="14492" cy="14294"/>
          </a:xfrm>
        </p:grpSpPr>
        <p:grpSp>
          <p:nvGrpSpPr>
            <p:cNvPr id="5" name="组合 4"/>
            <p:cNvGrpSpPr/>
            <p:nvPr/>
          </p:nvGrpSpPr>
          <p:grpSpPr>
            <a:xfrm>
              <a:off x="2358" y="-1786"/>
              <a:ext cx="14492" cy="14294"/>
              <a:chOff x="2358" y="-1786"/>
              <a:chExt cx="14492" cy="14294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994" y="1265"/>
                <a:ext cx="6785" cy="8058"/>
                <a:chOff x="3171029" y="803564"/>
                <a:chExt cx="4308763" cy="5116945"/>
              </a:xfrm>
            </p:grpSpPr>
            <p:sp>
              <p:nvSpPr>
                <p:cNvPr id="16" name="弧形 15"/>
                <p:cNvSpPr/>
                <p:nvPr/>
              </p:nvSpPr>
              <p:spPr>
                <a:xfrm>
                  <a:off x="3171029" y="803564"/>
                  <a:ext cx="4308763" cy="5116945"/>
                </a:xfrm>
                <a:prstGeom prst="arc">
                  <a:avLst>
                    <a:gd name="adj1" fmla="val 7704569"/>
                    <a:gd name="adj2" fmla="val 12029833"/>
                  </a:avLst>
                </a:prstGeom>
                <a:noFill/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3246130" y="2575920"/>
                  <a:ext cx="45719" cy="45719"/>
                </a:xfrm>
                <a:prstGeom prst="ellipse">
                  <a:avLst/>
                </a:prstGeom>
                <a:solidFill>
                  <a:srgbClr val="DDDEE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2358" y="-1786"/>
                <a:ext cx="14492" cy="14294"/>
                <a:chOff x="2358" y="-1786"/>
                <a:chExt cx="14492" cy="14294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6233" y="1963"/>
                  <a:ext cx="6785" cy="6911"/>
                  <a:chOff x="3957781" y="1246496"/>
                  <a:chExt cx="4308763" cy="4388393"/>
                </a:xfrm>
              </p:grpSpPr>
              <p:sp>
                <p:nvSpPr>
                  <p:cNvPr id="2" name="弧形 1"/>
                  <p:cNvSpPr/>
                  <p:nvPr/>
                </p:nvSpPr>
                <p:spPr>
                  <a:xfrm>
                    <a:off x="3957781" y="1265383"/>
                    <a:ext cx="4308763" cy="4350326"/>
                  </a:xfrm>
                  <a:prstGeom prst="arc">
                    <a:avLst>
                      <a:gd name="adj1" fmla="val 5368489"/>
                      <a:gd name="adj2" fmla="val 16261056"/>
                    </a:avLst>
                  </a:prstGeom>
                  <a:noFill/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6133943" y="1246496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6105526" y="5589170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5518" y="819"/>
                  <a:ext cx="8548" cy="8987"/>
                  <a:chOff x="3503676" y="520104"/>
                  <a:chExt cx="5427888" cy="5706959"/>
                </a:xfrm>
              </p:grpSpPr>
              <p:sp>
                <p:nvSpPr>
                  <p:cNvPr id="7" name="弧形 6"/>
                  <p:cNvSpPr/>
                  <p:nvPr/>
                </p:nvSpPr>
                <p:spPr>
                  <a:xfrm>
                    <a:off x="3503676" y="544944"/>
                    <a:ext cx="5427888" cy="5682119"/>
                  </a:xfrm>
                  <a:prstGeom prst="arc">
                    <a:avLst>
                      <a:gd name="adj1" fmla="val 16148392"/>
                      <a:gd name="adj2" fmla="val 5561021"/>
                    </a:avLst>
                  </a:prstGeom>
                  <a:ln>
                    <a:solidFill>
                      <a:srgbClr val="C1C1C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6133943" y="520104"/>
                    <a:ext cx="45719" cy="45719"/>
                  </a:xfrm>
                  <a:prstGeom prst="ellipse">
                    <a:avLst/>
                  </a:prstGeom>
                  <a:solidFill>
                    <a:srgbClr val="C1C1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7085" y="2600"/>
                  <a:ext cx="5322" cy="5435"/>
                  <a:chOff x="4498848" y="1651284"/>
                  <a:chExt cx="3379770" cy="3451068"/>
                </a:xfrm>
              </p:grpSpPr>
              <p:sp>
                <p:nvSpPr>
                  <p:cNvPr id="18" name="弧形 17"/>
                  <p:cNvSpPr/>
                  <p:nvPr/>
                </p:nvSpPr>
                <p:spPr>
                  <a:xfrm>
                    <a:off x="4498848" y="1671782"/>
                    <a:ext cx="3379770" cy="3430570"/>
                  </a:xfrm>
                  <a:prstGeom prst="arc">
                    <a:avLst>
                      <a:gd name="adj1" fmla="val 16135557"/>
                      <a:gd name="adj2" fmla="val 8938577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6" name="椭圆 35"/>
                  <p:cNvSpPr/>
                  <p:nvPr/>
                </p:nvSpPr>
                <p:spPr>
                  <a:xfrm>
                    <a:off x="6133943" y="1651284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  <p:sp>
                <p:nvSpPr>
                  <p:cNvPr id="37" name="椭圆 36"/>
                  <p:cNvSpPr/>
                  <p:nvPr/>
                </p:nvSpPr>
                <p:spPr>
                  <a:xfrm>
                    <a:off x="4710885" y="4235931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gency FB" panose="020B0503020202020204"/>
                      <a:ea typeface="微软雅黑" panose="020B0503020204020204" charset="-122"/>
                      <a:cs typeface="+mn-cs"/>
                    </a:endParaRPr>
                  </a:p>
                </p:txBody>
              </p:sp>
            </p:grpSp>
            <p:sp>
              <p:nvSpPr>
                <p:cNvPr id="27" name="椭圆 26"/>
                <p:cNvSpPr/>
                <p:nvPr/>
              </p:nvSpPr>
              <p:spPr>
                <a:xfrm>
                  <a:off x="7442" y="3035"/>
                  <a:ext cx="4572" cy="4572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DDDEE1"/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1" name="弧形 30"/>
                <p:cNvSpPr/>
                <p:nvPr/>
              </p:nvSpPr>
              <p:spPr>
                <a:xfrm>
                  <a:off x="3921" y="-244"/>
                  <a:ext cx="11365" cy="11210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C1C1C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32" name="弧形 31"/>
                <p:cNvSpPr/>
                <p:nvPr/>
              </p:nvSpPr>
              <p:spPr>
                <a:xfrm>
                  <a:off x="2358" y="-1786"/>
                  <a:ext cx="14492" cy="14294"/>
                </a:xfrm>
                <a:prstGeom prst="arc">
                  <a:avLst>
                    <a:gd name="adj1" fmla="val 5571114"/>
                    <a:gd name="adj2" fmla="val 5561021"/>
                  </a:avLst>
                </a:prstGeom>
                <a:ln>
                  <a:solidFill>
                    <a:srgbClr val="DDDE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7678" y="2633"/>
              <a:ext cx="5341" cy="5687"/>
              <a:chOff x="4875274" y="1671782"/>
              <a:chExt cx="3391269" cy="3611418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4875274" y="1671782"/>
                <a:ext cx="3391269" cy="3611418"/>
              </a:xfrm>
              <a:prstGeom prst="arc">
                <a:avLst>
                  <a:gd name="adj1" fmla="val 20643614"/>
                  <a:gd name="adj2" fmla="val 3170841"/>
                </a:avLst>
              </a:prstGeom>
              <a:ln>
                <a:solidFill>
                  <a:srgbClr val="DDDE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607796" y="4856860"/>
                <a:ext cx="45719" cy="45719"/>
              </a:xfrm>
              <a:prstGeom prst="ellipse">
                <a:avLst/>
              </a:prstGeom>
              <a:solidFill>
                <a:srgbClr val="C1C1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33" name="椭圆 32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rgbClr val="0C103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224405" y="3090545"/>
            <a:ext cx="79267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感谢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您的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C10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观看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1" grpId="0" bldLvl="0" animBg="1"/>
      <p:bldP spid="62" grpId="0" bldLvl="0" animBg="1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01046" y="759198"/>
            <a:ext cx="5189908" cy="3689441"/>
            <a:chOff x="2794058" y="532392"/>
            <a:chExt cx="6605212" cy="4695563"/>
          </a:xfrm>
        </p:grpSpPr>
        <p:sp>
          <p:nvSpPr>
            <p:cNvPr id="16" name="文本框 15"/>
            <p:cNvSpPr txBox="1"/>
            <p:nvPr/>
          </p:nvSpPr>
          <p:spPr>
            <a:xfrm>
              <a:off x="5324566" y="1825411"/>
              <a:ext cx="1042923" cy="266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000" b="0" i="0" u="none" strike="noStrike" kern="1200" cap="none" spc="0" normalizeH="0" baseline="0" noProof="0" dirty="0">
                  <a:ln>
                    <a:noFill/>
                  </a:ln>
                  <a:solidFill>
                    <a:srgbClr val="0E1549"/>
                  </a:solidFill>
                  <a:effectLst/>
                  <a:uLnTx/>
                  <a:uFillTx/>
                  <a:latin typeface="Impact" panose="020B0806030902050204" pitchFamily="34" charset="0"/>
                  <a:ea typeface="黑体" panose="02010609060101010101" pitchFamily="49" charset="-122"/>
                  <a:cs typeface="+mn-cs"/>
                </a:rPr>
                <a:t>1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945854" y="904879"/>
              <a:ext cx="4175079" cy="4175079"/>
              <a:chOff x="4489181" y="826398"/>
              <a:chExt cx="4175079" cy="4175079"/>
            </a:xfrm>
          </p:grpSpPr>
          <p:sp>
            <p:nvSpPr>
              <p:cNvPr id="10" name="弧形 9"/>
              <p:cNvSpPr/>
              <p:nvPr/>
            </p:nvSpPr>
            <p:spPr>
              <a:xfrm flipH="1" flipV="1">
                <a:off x="4489183" y="826400"/>
                <a:ext cx="4175077" cy="4175077"/>
              </a:xfrm>
              <a:prstGeom prst="arc">
                <a:avLst>
                  <a:gd name="adj1" fmla="val 15930341"/>
                  <a:gd name="adj2" fmla="val 1238156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弧形 13"/>
              <p:cNvSpPr/>
              <p:nvPr/>
            </p:nvSpPr>
            <p:spPr>
              <a:xfrm flipH="1" flipV="1">
                <a:off x="4489182" y="826399"/>
                <a:ext cx="4175077" cy="4175077"/>
              </a:xfrm>
              <a:prstGeom prst="arc">
                <a:avLst>
                  <a:gd name="adj1" fmla="val 16442259"/>
                  <a:gd name="adj2" fmla="val 1900966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 flipV="1">
                <a:off x="4489181" y="826398"/>
                <a:ext cx="4175077" cy="4175077"/>
              </a:xfrm>
              <a:prstGeom prst="arc">
                <a:avLst>
                  <a:gd name="adj1" fmla="val 402751"/>
                  <a:gd name="adj2" fmla="val 97335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138784" y="1135855"/>
              <a:ext cx="3711600" cy="3711600"/>
              <a:chOff x="4138784" y="1135855"/>
              <a:chExt cx="3711600" cy="3711600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3460398"/>
                  <a:gd name="adj2" fmla="val 16646023"/>
                </a:avLst>
              </a:prstGeom>
              <a:ln w="206375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" name="弧形 6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20724777"/>
                  <a:gd name="adj2" fmla="val 13362831"/>
                </a:avLst>
              </a:prstGeom>
              <a:ln w="190500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>
                <a:off x="4242425" y="1247669"/>
                <a:ext cx="3520314" cy="3520314"/>
              </a:xfrm>
              <a:prstGeom prst="arc">
                <a:avLst>
                  <a:gd name="adj1" fmla="val 16764047"/>
                  <a:gd name="adj2" fmla="val 20602622"/>
                </a:avLst>
              </a:prstGeom>
              <a:ln w="206375">
                <a:solidFill>
                  <a:srgbClr val="0C10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" name="弧形 1"/>
              <p:cNvSpPr/>
              <p:nvPr/>
            </p:nvSpPr>
            <p:spPr>
              <a:xfrm>
                <a:off x="4138784" y="1135855"/>
                <a:ext cx="3711600" cy="3711600"/>
              </a:xfrm>
              <a:prstGeom prst="arc">
                <a:avLst>
                  <a:gd name="adj1" fmla="val 14645243"/>
                  <a:gd name="adj2" fmla="val 11910135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3907046" y="912582"/>
              <a:ext cx="4183074" cy="4182782"/>
              <a:chOff x="3907046" y="912582"/>
              <a:chExt cx="4183074" cy="4182782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3907046" y="920287"/>
                <a:ext cx="4175077" cy="4175077"/>
              </a:xfrm>
              <a:prstGeom prst="arc">
                <a:avLst>
                  <a:gd name="adj1" fmla="val 14951156"/>
                  <a:gd name="adj2" fmla="val 292927"/>
                </a:avLst>
              </a:prstGeom>
              <a:ln w="31750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3915043" y="920287"/>
                <a:ext cx="4175077" cy="4175077"/>
              </a:xfrm>
              <a:prstGeom prst="arc">
                <a:avLst>
                  <a:gd name="adj1" fmla="val 21112459"/>
                  <a:gd name="adj2" fmla="val 48506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" name="弧形 18"/>
              <p:cNvSpPr/>
              <p:nvPr/>
            </p:nvSpPr>
            <p:spPr>
              <a:xfrm>
                <a:off x="3907046" y="912582"/>
                <a:ext cx="4175077" cy="4175077"/>
              </a:xfrm>
              <a:prstGeom prst="arc">
                <a:avLst>
                  <a:gd name="adj1" fmla="val 15602075"/>
                  <a:gd name="adj2" fmla="val 17221727"/>
                </a:avLst>
              </a:prstGeom>
              <a:ln w="73025">
                <a:solidFill>
                  <a:srgbClr val="0E15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3" name="任意多边形: 形状 32"/>
            <p:cNvSpPr/>
            <p:nvPr/>
          </p:nvSpPr>
          <p:spPr>
            <a:xfrm>
              <a:off x="2940706" y="678655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8117820" y="4304789"/>
              <a:ext cx="1133475" cy="790575"/>
            </a:xfrm>
            <a:custGeom>
              <a:avLst/>
              <a:gdLst>
                <a:gd name="connsiteX0" fmla="*/ 0 w 1133475"/>
                <a:gd name="connsiteY0" fmla="*/ 0 h 790575"/>
                <a:gd name="connsiteX1" fmla="*/ 1133475 w 1133475"/>
                <a:gd name="connsiteY1" fmla="*/ 790575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3475" h="790575">
                  <a:moveTo>
                    <a:pt x="0" y="0"/>
                  </a:moveTo>
                  <a:lnTo>
                    <a:pt x="1133475" y="790575"/>
                  </a:lnTo>
                </a:path>
              </a:pathLst>
            </a:custGeom>
            <a:noFill/>
            <a:ln w="31750">
              <a:solidFill>
                <a:srgbClr val="0E15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011295" y="212090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794058" y="532392"/>
              <a:ext cx="146703" cy="146703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9251315" y="5080000"/>
              <a:ext cx="147955" cy="147955"/>
            </a:xfrm>
            <a:prstGeom prst="ellipse">
              <a:avLst/>
            </a:prstGeom>
            <a:solidFill>
              <a:srgbClr val="0C103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957185" y="3157220"/>
              <a:ext cx="163830" cy="163830"/>
            </a:xfrm>
            <a:prstGeom prst="ellipse">
              <a:avLst/>
            </a:prstGeom>
            <a:solidFill>
              <a:srgbClr val="0E154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4375553" y="4763266"/>
            <a:ext cx="372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4000" b="1" dirty="0">
                <a:solidFill>
                  <a:srgbClr val="0E15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4000" b="1" dirty="0">
                <a:solidFill>
                  <a:srgbClr val="0E15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详解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29B31-6D55-4EEE-AF27-FAA90150E9B8}"/>
              </a:ext>
            </a:extLst>
          </p:cNvPr>
          <p:cNvSpPr/>
          <p:nvPr/>
        </p:nvSpPr>
        <p:spPr>
          <a:xfrm>
            <a:off x="2922627" y="5600300"/>
            <a:ext cx="6627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ArrayList是一种以数组实现的List，与数组相比，它具有动态扩展的能力，因此也可称之为动态数组。</a:t>
            </a:r>
            <a:endParaRPr lang="zh-CN" altLang="zh-CN" sz="11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333333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与int数组的区别:int无法动态的修改储存容量</a:t>
            </a:r>
            <a:endParaRPr lang="zh-CN" altLang="zh-CN" sz="32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继承结构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815C6793-BA99-4773-94AC-30BBBC6D6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1" y="1228732"/>
            <a:ext cx="7442317" cy="394408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7B1C8B5-437D-4484-85B7-2D3205DF5641}"/>
              </a:ext>
            </a:extLst>
          </p:cNvPr>
          <p:cNvSpPr/>
          <p:nvPr/>
        </p:nvSpPr>
        <p:spPr>
          <a:xfrm>
            <a:off x="7824265" y="1688821"/>
            <a:ext cx="4165424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继承自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AbstractList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实现了RandomAccess接口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实现了Cloneable接口：表明它支持克隆。可以调用clone（）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实现了Serialiable接口：表明它支持序列化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实现了List接口：表明它拥有基础的添加、删除、遍历等操作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1050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C20F41D-1D32-4DC3-B290-0372B90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3" y="1876637"/>
            <a:ext cx="7838557" cy="394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7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7759C99-FB82-4956-A2D8-9C6357B3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027" y="2487078"/>
            <a:ext cx="8811977" cy="42013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1A05D7-8128-43D7-80C9-B2DBEA75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032" y="985646"/>
            <a:ext cx="8992972" cy="16019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047EA07-FF55-4EE9-9F99-32445247A48D}"/>
              </a:ext>
            </a:extLst>
          </p:cNvPr>
          <p:cNvSpPr txBox="1"/>
          <p:nvPr/>
        </p:nvSpPr>
        <p:spPr>
          <a:xfrm>
            <a:off x="7428321" y="337952"/>
            <a:ext cx="3129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hlinkClick r:id="rId5" action="ppaction://hlinksldjump"/>
              </a:rPr>
              <a:t>小白：我想康康</a:t>
            </a:r>
            <a:r>
              <a:rPr lang="en-US" altLang="zh-CN" sz="2000" b="1" dirty="0">
                <a:hlinkClick r:id="rId5" action="ppaction://hlinksldjump"/>
              </a:rPr>
              <a:t>LinkedList!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335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构造方法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E5752907-02C1-4463-9D7D-9B9CD950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76" y="1072833"/>
            <a:ext cx="6899346" cy="54891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ADEAD3-9400-4A62-BF8B-B982D0826781}"/>
              </a:ext>
            </a:extLst>
          </p:cNvPr>
          <p:cNvSpPr txBox="1"/>
          <p:nvPr/>
        </p:nvSpPr>
        <p:spPr>
          <a:xfrm>
            <a:off x="183294" y="2102177"/>
            <a:ext cx="44384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小白反应：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扩容？什么是扩容？</a:t>
            </a:r>
            <a:endParaRPr lang="en-US" altLang="zh-CN" sz="2400" b="1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endParaRPr lang="en-US" altLang="zh-CN" sz="2400" b="1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第一次添加元素是什么时候？</a:t>
            </a:r>
            <a:endParaRPr lang="en-US" altLang="zh-CN" sz="2400" b="1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21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扩容那些事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743B6A0-DD59-47FC-8F6E-11537E9C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489"/>
            <a:ext cx="6599558" cy="25709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5A0498-1303-49BA-936A-C40515AEE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2850"/>
            <a:ext cx="6675241" cy="27405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F7A7F0-89D8-484B-9801-3EA56C5B8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277" y="1004489"/>
            <a:ext cx="6348194" cy="2570958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A760AD6-9320-453F-80C0-BE353E7AF6E5}"/>
              </a:ext>
            </a:extLst>
          </p:cNvPr>
          <p:cNvSpPr/>
          <p:nvPr/>
        </p:nvSpPr>
        <p:spPr>
          <a:xfrm>
            <a:off x="6752734" y="3663313"/>
            <a:ext cx="53512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小白发问：</a:t>
            </a:r>
            <a:endParaRPr lang="en-US" altLang="zh-CN" b="1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dirty="0"/>
              <a:t>这里是真正第一次调用默认初始值的时候吗？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dirty="0"/>
              <a:t>为什么要记录修改次数？（大佬之前讲过了！）</a:t>
            </a:r>
            <a:endParaRPr lang="en-US" altLang="zh-CN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285750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dirty="0"/>
              <a:t>此处实际的</a:t>
            </a:r>
            <a:r>
              <a:rPr lang="en-US" altLang="zh-CN" dirty="0" err="1"/>
              <a:t>minCapacity</a:t>
            </a:r>
            <a:r>
              <a:rPr lang="zh-CN" altLang="en-US" dirty="0"/>
              <a:t>值到底是啥？</a:t>
            </a:r>
            <a:endParaRPr lang="en-US" altLang="zh-CN" dirty="0"/>
          </a:p>
          <a:p>
            <a:pPr marL="742950" lvl="1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b="1" dirty="0"/>
              <a:t>代表将要添加元素后的真实</a:t>
            </a:r>
            <a:r>
              <a:rPr lang="en-US" altLang="zh-CN" b="1" dirty="0"/>
              <a:t>size</a:t>
            </a:r>
          </a:p>
          <a:p>
            <a:pPr marL="742950" lvl="1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b="1" dirty="0"/>
              <a:t>代表当原本初始化为</a:t>
            </a:r>
            <a:r>
              <a:rPr lang="en-US" altLang="zh-CN" b="1" dirty="0"/>
              <a:t>0</a:t>
            </a:r>
            <a:r>
              <a:rPr lang="zh-CN" altLang="en-US" b="1" dirty="0"/>
              <a:t>的数组经过之前的判断后被赋值的</a:t>
            </a:r>
            <a:r>
              <a:rPr lang="en-US" altLang="zh-CN" b="1" dirty="0"/>
              <a:t>10</a:t>
            </a:r>
          </a:p>
          <a:p>
            <a:pPr marL="742950" lvl="1" indent="-285750">
              <a:buClr>
                <a:schemeClr val="tx1"/>
              </a:buClr>
              <a:buSzPct val="117000"/>
              <a:buFont typeface="Wingdings" panose="05000000000000000000" pitchFamily="2" charset="2"/>
              <a:buChar char="u"/>
            </a:pPr>
            <a:r>
              <a:rPr lang="zh-CN" altLang="en-US" b="1" dirty="0"/>
              <a:t>而此时我们都没有改变</a:t>
            </a:r>
            <a:r>
              <a:rPr lang="en-US" altLang="zh-CN" b="1" dirty="0" err="1"/>
              <a:t>elementData</a:t>
            </a:r>
            <a:r>
              <a:rPr lang="zh-CN" altLang="en-US" b="1" dirty="0"/>
              <a:t>的大小</a:t>
            </a:r>
          </a:p>
        </p:txBody>
      </p:sp>
    </p:spTree>
    <p:extLst>
      <p:ext uri="{BB962C8B-B14F-4D97-AF65-F5344CB8AC3E}">
        <p14:creationId xmlns:p14="http://schemas.microsoft.com/office/powerpoint/2010/main" val="95539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675005" y="169545"/>
            <a:ext cx="3531870" cy="481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看好，我要扩容了！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576578" y="807085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-1" fmla="*/ 0 w 6240991"/>
                <a:gd name="connsiteY0-2" fmla="*/ 6858000 h 6858000"/>
                <a:gd name="connsiteX1-3" fmla="*/ 2886624 w 6240991"/>
                <a:gd name="connsiteY1-4" fmla="*/ 0 h 6858000"/>
                <a:gd name="connsiteX2-5" fmla="*/ 6240991 w 6240991"/>
                <a:gd name="connsiteY2-6" fmla="*/ 9525 h 6858000"/>
                <a:gd name="connsiteX3-7" fmla="*/ 3897292 w 6240991"/>
                <a:gd name="connsiteY3-8" fmla="*/ 6858000 h 6858000"/>
                <a:gd name="connsiteX4-9" fmla="*/ 0 w 6240991"/>
                <a:gd name="connsiteY4-10" fmla="*/ 685800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C1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7" name="直接连接符 16"/>
          <p:cNvCxnSpPr/>
          <p:nvPr userDrawn="1"/>
        </p:nvCxnSpPr>
        <p:spPr>
          <a:xfrm>
            <a:off x="670559" y="807085"/>
            <a:ext cx="10850563" cy="0"/>
          </a:xfrm>
          <a:prstGeom prst="line">
            <a:avLst/>
          </a:prstGeom>
          <a:ln w="3175">
            <a:solidFill>
              <a:srgbClr val="0C10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21835EE-38AB-401F-9D47-7F68A7C15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11" y="1072833"/>
            <a:ext cx="7142574" cy="55008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781D7E-D4DE-455F-A7EE-9B3D727BE696}"/>
              </a:ext>
            </a:extLst>
          </p:cNvPr>
          <p:cNvSpPr/>
          <p:nvPr/>
        </p:nvSpPr>
        <p:spPr>
          <a:xfrm>
            <a:off x="69130" y="1319109"/>
            <a:ext cx="4474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1" dirty="0"/>
          </a:p>
          <a:p>
            <a:r>
              <a:rPr lang="zh-CN" altLang="en-US" b="1" dirty="0"/>
              <a:t>扩容关键：</a:t>
            </a:r>
            <a:endParaRPr lang="en-US" altLang="zh-CN" b="1" dirty="0"/>
          </a:p>
          <a:p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确定数组容量：通过位运算将数组容量扩大为旧数组的</a:t>
            </a:r>
            <a:r>
              <a:rPr lang="en-US" altLang="zh-CN" b="1" dirty="0"/>
              <a:t>1.5</a:t>
            </a:r>
            <a:r>
              <a:rPr lang="zh-CN" altLang="en-US" b="1" dirty="0"/>
              <a:t>倍</a:t>
            </a: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endParaRPr lang="en-US" altLang="zh-CN" b="1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通过</a:t>
            </a:r>
            <a:r>
              <a:rPr lang="en-US" altLang="zh-CN" b="1" dirty="0"/>
              <a:t>copy</a:t>
            </a:r>
            <a:r>
              <a:rPr lang="zh-CN" altLang="en-US" b="1" dirty="0"/>
              <a:t>将元素存入新的扩容后的数组里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r>
              <a:rPr lang="zh-CN" altLang="en-US" b="1" dirty="0"/>
              <a:t>小白表示：</a:t>
            </a:r>
            <a:r>
              <a:rPr lang="en-US" altLang="zh-CN" b="1" dirty="0" err="1"/>
              <a:t>emmm</a:t>
            </a:r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那俩</a:t>
            </a:r>
            <a:r>
              <a:rPr lang="en-US" altLang="zh-CN" dirty="0"/>
              <a:t>if</a:t>
            </a:r>
            <a:r>
              <a:rPr lang="zh-CN" altLang="en-US" dirty="0"/>
              <a:t>在干啥？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由于</a:t>
            </a:r>
            <a:r>
              <a:rPr lang="en-US" altLang="zh-CN" b="1" dirty="0"/>
              <a:t>0&lt;10,</a:t>
            </a:r>
            <a:r>
              <a:rPr lang="zh-CN" altLang="en-US" b="1" dirty="0"/>
              <a:t>做真正的第一次初始化</a:t>
            </a:r>
            <a:endParaRPr lang="en-US" altLang="zh-CN" b="1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判断扩容后容量是否会溢出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咋</a:t>
            </a:r>
            <a:r>
              <a:rPr lang="en-US" altLang="zh-CN" dirty="0"/>
              <a:t>copy</a:t>
            </a:r>
            <a:r>
              <a:rPr lang="zh-CN" altLang="en-US" dirty="0"/>
              <a:t>的？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944C38-46B1-463F-BFDF-9E463D170E95}"/>
              </a:ext>
            </a:extLst>
          </p:cNvPr>
          <p:cNvSpPr txBox="1"/>
          <p:nvPr/>
        </p:nvSpPr>
        <p:spPr>
          <a:xfrm>
            <a:off x="7692271" y="245097"/>
            <a:ext cx="314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linkClick r:id="rId4" action="ppaction://hlinksldjump"/>
              </a:rPr>
              <a:t>LinkedList</a:t>
            </a:r>
            <a:r>
              <a:rPr lang="zh-CN" altLang="en-US" sz="2000" b="1" dirty="0">
                <a:hlinkClick r:id="rId4" action="ppaction://hlinksldjump"/>
              </a:rPr>
              <a:t>怎么添加元素的？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2368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0"/>
  <p:tag name="KSO_WM_TEMPLATE_JOB_ID" val="6"/>
  <p:tag name="KSO_WM_TEMPLATE_SCENE_ID" val="1"/>
  <p:tag name="KSO_WM_TEMPLATE_OUTLINE_ID" val="6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0"/>
  <p:tag name="KSO_WM_TEMPLATE_JOB_ID" val="6"/>
  <p:tag name="KSO_WM_TEMPLATE_SCENE_ID" val="1"/>
  <p:tag name="KSO_WM_TEMPLATE_OUTLINE_ID" val="6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0C103F"/>
      </a:accent1>
      <a:accent2>
        <a:srgbClr val="393F77"/>
      </a:accent2>
      <a:accent3>
        <a:srgbClr val="54A5C3"/>
      </a:accent3>
      <a:accent4>
        <a:srgbClr val="0C103F"/>
      </a:accent4>
      <a:accent5>
        <a:srgbClr val="4472C4"/>
      </a:accent5>
      <a:accent6>
        <a:srgbClr val="6DAC44"/>
      </a:accent6>
      <a:hlink>
        <a:srgbClr val="0563C1"/>
      </a:hlink>
      <a:folHlink>
        <a:srgbClr val="954D72"/>
      </a:folHlink>
    </a:clrScheme>
    <a:fontScheme name="wef253rl">
      <a:majorFont>
        <a:latin typeface="Agency FB"/>
        <a:ea typeface="Microsoft YaHei"/>
        <a:cs typeface=""/>
      </a:majorFont>
      <a:minorFont>
        <a:latin typeface="Agency FB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0C103F"/>
    </a:accent1>
    <a:accent2>
      <a:srgbClr val="393F77"/>
    </a:accent2>
    <a:accent3>
      <a:srgbClr val="54A5C3"/>
    </a:accent3>
    <a:accent4>
      <a:srgbClr val="0C103F"/>
    </a:accent4>
    <a:accent5>
      <a:srgbClr val="4472C4"/>
    </a:accent5>
    <a:accent6>
      <a:srgbClr val="6DAC44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1874</Words>
  <Application>Microsoft Office PowerPoint</Application>
  <PresentationFormat>宽屏</PresentationFormat>
  <Paragraphs>211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Helvetica Light</vt:lpstr>
      <vt:lpstr>Open Sans</vt:lpstr>
      <vt:lpstr>等线</vt:lpstr>
      <vt:lpstr>黑体</vt:lpstr>
      <vt:lpstr>华文新魏</vt:lpstr>
      <vt:lpstr>微软雅黑</vt:lpstr>
      <vt:lpstr>微软雅黑</vt:lpstr>
      <vt:lpstr>新宋体</vt:lpstr>
      <vt:lpstr>造字工房尚黑（非商用）粗体</vt:lpstr>
      <vt:lpstr>Agency FB</vt:lpstr>
      <vt:lpstr>Arial</vt:lpstr>
      <vt:lpstr>Bahnschrift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右 布衣</cp:lastModifiedBy>
  <cp:revision>39</cp:revision>
  <dcterms:created xsi:type="dcterms:W3CDTF">2019-09-30T08:57:00Z</dcterms:created>
  <dcterms:modified xsi:type="dcterms:W3CDTF">2019-11-09T08:47:46Z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