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adding items to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append</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'chicken'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adding items to a list with user input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append</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input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"Add another food item: "</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inserting items anywhere to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insert</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'chicken'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del statement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del</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is an example of using the pop() method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foods = ["tuna", "salmon", "mackerel", "trout"]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print(foods)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popped_food = foods.pop() #storing the food that was popped into the variable popped_food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print(foods)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print(popped_food) #notice here you can still access the element that was popped!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is an example of using the pop() method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will show how to remove an item from a specified position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foods = ["tuna", "salmon", "mackerel", "trout"]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print(foods)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popped_food = foods.pop(1)</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print(f"Sorry Noche, we do not have {popped_food} anymore!")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print(foods)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pop() method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popped_food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pop</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#storing the food that was popped into the variable popped_food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popped_food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#notice here you can still access the element that was popped!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pop() method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will show how to remove an item from a specified position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popped_food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pop</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"Sorry Noche, we do not have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popped_food</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anymore!"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remove() method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remove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remove() method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shows that I can still use removed elements form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removed_food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#assigning value to remove to a variable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remove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removed_food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#telling Python this is the value we want to remove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removed_food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#showing that the value is removed, but also still accessible through new variable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#showing the value is no longer apart of the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"Sorry Noche, we do not have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removed_food</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anymore."</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#we can still use the removed value from the new stored variable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#this is an example of using the sort() method</a:t>
            </a:r>
            <a:endParaRPr/>
          </a:p>
          <a:p>
            <a:pPr indent="0" lvl="0" marL="0" rtl="0" algn="l">
              <a:lnSpc>
                <a:spcPct val="100000"/>
              </a:lnSpc>
              <a:spcBef>
                <a:spcPts val="0"/>
              </a:spcBef>
              <a:spcAft>
                <a:spcPts val="0"/>
              </a:spcAft>
              <a:buClr>
                <a:schemeClr val="dk1"/>
              </a:buClr>
              <a:buSzPts val="1100"/>
              <a:buFont typeface="Arial"/>
              <a:buNone/>
            </a:pPr>
            <a:r>
              <a:rPr lang="en"/>
              <a:t>foods = ["tuna", "salmon", "mackerel", "trout"]</a:t>
            </a:r>
            <a:endParaRPr/>
          </a:p>
          <a:p>
            <a:pPr indent="0" lvl="0" marL="0" rtl="0" algn="l">
              <a:lnSpc>
                <a:spcPct val="100000"/>
              </a:lnSpc>
              <a:spcBef>
                <a:spcPts val="0"/>
              </a:spcBef>
              <a:spcAft>
                <a:spcPts val="0"/>
              </a:spcAft>
              <a:buClr>
                <a:schemeClr val="dk1"/>
              </a:buClr>
              <a:buSzPts val="1100"/>
              <a:buFont typeface="Arial"/>
              <a:buNone/>
            </a:pPr>
            <a:r>
              <a:rPr lang="en"/>
              <a:t>foods.sort()</a:t>
            </a:r>
            <a:endParaRPr/>
          </a:p>
          <a:p>
            <a:pPr indent="0" lvl="0" marL="0" rtl="0" algn="l">
              <a:lnSpc>
                <a:spcPct val="100000"/>
              </a:lnSpc>
              <a:spcBef>
                <a:spcPts val="0"/>
              </a:spcBef>
              <a:spcAft>
                <a:spcPts val="0"/>
              </a:spcAft>
              <a:buSzPts val="1100"/>
              <a:buNone/>
            </a:pPr>
            <a:r>
              <a:rPr lang="en"/>
              <a:t>print(foods)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using the sort() method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sort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#Example of using the sorted() function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sorted</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printing a list in reverse order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reverse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len</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#You can also do this in the terminal!!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Take a look at this code… What would happen if I ran this? Hopefully you can tell me now!</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SzPts val="1100"/>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"Okay Weasley, you can eat any of the following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0</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3</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Try modifying my code, show off your skills! Make it your own.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4b69614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c4b69614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Take a look at this code… What would happen if I ran this?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"Okay Weasley, you can eat any of the following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0</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"You can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3</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for 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Let’s break down the components of this piece of 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'chicken'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'beef'</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What is a list?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Show example of the list. Notice the brackets, this is how you tell Python that this is a list.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foods = ["tuna", "salmon", "mackerel", "trout"]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print("Okay Weasley, you can eat any of the following for dinner:")</a:t>
            </a:r>
            <a:endParaRPr/>
          </a:p>
          <a:p>
            <a:pPr indent="0" lvl="0" marL="0" rtl="0" algn="l">
              <a:lnSpc>
                <a:spcPct val="100000"/>
              </a:lnSpc>
              <a:spcBef>
                <a:spcPts val="0"/>
              </a:spcBef>
              <a:spcAft>
                <a:spcPts val="0"/>
              </a:spcAft>
              <a:buSzPts val="1100"/>
              <a:buNone/>
            </a:pPr>
            <a:r>
              <a:rPr lang="en"/>
              <a:t>print(f"You can eat {foods[0]} for dinner.")</a:t>
            </a:r>
            <a:endParaRPr/>
          </a:p>
          <a:p>
            <a:pPr indent="0" lvl="0" marL="0" rtl="0" algn="l">
              <a:lnSpc>
                <a:spcPct val="100000"/>
              </a:lnSpc>
              <a:spcBef>
                <a:spcPts val="0"/>
              </a:spcBef>
              <a:spcAft>
                <a:spcPts val="0"/>
              </a:spcAft>
              <a:buSzPts val="1100"/>
              <a:buNone/>
            </a:pPr>
            <a:r>
              <a:rPr lang="en"/>
              <a:t>print(f"You can eat {foods[1]} for dinner.")</a:t>
            </a:r>
            <a:endParaRPr/>
          </a:p>
          <a:p>
            <a:pPr indent="0" lvl="0" marL="0" rtl="0" algn="l">
              <a:lnSpc>
                <a:spcPct val="100000"/>
              </a:lnSpc>
              <a:spcBef>
                <a:spcPts val="0"/>
              </a:spcBef>
              <a:spcAft>
                <a:spcPts val="0"/>
              </a:spcAft>
              <a:buSzPts val="1100"/>
              <a:buNone/>
            </a:pPr>
            <a:r>
              <a:rPr lang="en"/>
              <a:t>print(f"You can eat {foods[2]} for dinner.")</a:t>
            </a:r>
            <a:endParaRPr/>
          </a:p>
          <a:p>
            <a:pPr indent="0" lvl="0" marL="0" rtl="0" algn="l">
              <a:lnSpc>
                <a:spcPct val="100000"/>
              </a:lnSpc>
              <a:spcBef>
                <a:spcPts val="0"/>
              </a:spcBef>
              <a:spcAft>
                <a:spcPts val="0"/>
              </a:spcAft>
              <a:buSzPts val="1100"/>
              <a:buNone/>
            </a:pPr>
            <a:r>
              <a:rPr lang="en"/>
              <a:t>print(f"You can eat {foods[3]} for dinner.")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Going back to our original code, you can see where our list is located and it is encased in square brackets. But what does the rest of the code 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accessing items in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0</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Try changing the number in the brackets, you will see how you can access different elements within the list!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Going back to our original code, you can see how lines 3-5 accesses different elements within my list of foods!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But what if I ran out of one of the items in the list? Is there a way I can modify or delete an item? What about add any additional items?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#a simple example of how to modify an element in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0</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'chicken'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#this is an example of modifying items in a list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#remember, you can change the value of any item in a list, not just the first item</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"trout"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"Would you like to eat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today, Noche?"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0</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"chicken"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Introducing Lists</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Adding Elements to a List</a:t>
            </a:r>
            <a:endParaRPr/>
          </a:p>
        </p:txBody>
      </p:sp>
      <p:sp>
        <p:nvSpPr>
          <p:cNvPr id="153" name="Google Shape;153;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Use </a:t>
            </a:r>
            <a:r>
              <a:rPr b="1" lang="en"/>
              <a:t>.append()</a:t>
            </a:r>
            <a:r>
              <a:rPr lang="en"/>
              <a:t> to add an item to the end of the list, it will not affect any of the other items</a:t>
            </a:r>
            <a:endParaRPr/>
          </a:p>
        </p:txBody>
      </p:sp>
      <p:pic>
        <p:nvPicPr>
          <p:cNvPr id="154" name="Google Shape;154;p22"/>
          <p:cNvPicPr preferRelativeResize="0"/>
          <p:nvPr/>
        </p:nvPicPr>
        <p:blipFill rotWithShape="1">
          <a:blip r:embed="rId3">
            <a:alphaModFix/>
          </a:blip>
          <a:srcRect b="0" l="0" r="0" t="0"/>
          <a:stretch/>
        </p:blipFill>
        <p:spPr>
          <a:xfrm>
            <a:off x="133400" y="2770000"/>
            <a:ext cx="3974800" cy="2174451"/>
          </a:xfrm>
          <a:prstGeom prst="rect">
            <a:avLst/>
          </a:prstGeom>
          <a:noFill/>
          <a:ln>
            <a:noFill/>
          </a:ln>
        </p:spPr>
      </p:pic>
      <p:pic>
        <p:nvPicPr>
          <p:cNvPr id="155" name="Google Shape;155;p22"/>
          <p:cNvPicPr preferRelativeResize="0"/>
          <p:nvPr/>
        </p:nvPicPr>
        <p:blipFill rotWithShape="1">
          <a:blip r:embed="rId4">
            <a:alphaModFix/>
          </a:blip>
          <a:srcRect b="0" l="0" r="0" t="0"/>
          <a:stretch/>
        </p:blipFill>
        <p:spPr>
          <a:xfrm>
            <a:off x="4108211" y="2770001"/>
            <a:ext cx="4808738" cy="2174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Inserting Elements into a List</a:t>
            </a:r>
            <a:endParaRPr/>
          </a:p>
        </p:txBody>
      </p:sp>
      <p:sp>
        <p:nvSpPr>
          <p:cNvPr id="161" name="Google Shape;161;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Append always adds to the end, but it easy to insert elements anywhere on a list, you just need to know what index position you want the new element to be.</a:t>
            </a:r>
            <a:endParaRPr/>
          </a:p>
        </p:txBody>
      </p:sp>
      <p:pic>
        <p:nvPicPr>
          <p:cNvPr id="162" name="Google Shape;162;p23"/>
          <p:cNvPicPr preferRelativeResize="0"/>
          <p:nvPr/>
        </p:nvPicPr>
        <p:blipFill rotWithShape="1">
          <a:blip r:embed="rId3">
            <a:alphaModFix/>
          </a:blip>
          <a:srcRect b="0" l="0" r="0" t="0"/>
          <a:stretch/>
        </p:blipFill>
        <p:spPr>
          <a:xfrm>
            <a:off x="2462513" y="2756601"/>
            <a:ext cx="4218974" cy="214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Removing an Item in a List</a:t>
            </a:r>
            <a:endParaRPr/>
          </a:p>
        </p:txBody>
      </p:sp>
      <p:sp>
        <p:nvSpPr>
          <p:cNvPr id="168" name="Google Shape;168;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There are a few ways to be able to remove an item from a list. You can use:</a:t>
            </a:r>
            <a:endParaRPr/>
          </a:p>
          <a:p>
            <a:pPr indent="-311150" lvl="1" marL="914400" rtl="0" algn="l">
              <a:lnSpc>
                <a:spcPct val="115000"/>
              </a:lnSpc>
              <a:spcBef>
                <a:spcPts val="0"/>
              </a:spcBef>
              <a:spcAft>
                <a:spcPts val="0"/>
              </a:spcAft>
              <a:buSzPts val="1300"/>
              <a:buChar char="○"/>
            </a:pPr>
            <a:r>
              <a:rPr b="1" lang="en"/>
              <a:t>pop()</a:t>
            </a:r>
            <a:r>
              <a:rPr lang="en"/>
              <a:t> - remove the last item</a:t>
            </a:r>
            <a:endParaRPr/>
          </a:p>
          <a:p>
            <a:pPr indent="-311150" lvl="1" marL="914400" rtl="0" algn="l">
              <a:lnSpc>
                <a:spcPct val="115000"/>
              </a:lnSpc>
              <a:spcBef>
                <a:spcPts val="0"/>
              </a:spcBef>
              <a:spcAft>
                <a:spcPts val="0"/>
              </a:spcAft>
              <a:buSzPts val="1300"/>
              <a:buChar char="○"/>
            </a:pPr>
            <a:r>
              <a:rPr b="1" lang="en"/>
              <a:t>del</a:t>
            </a:r>
            <a:r>
              <a:rPr lang="en"/>
              <a:t> -</a:t>
            </a:r>
            <a:r>
              <a:rPr b="1" lang="en"/>
              <a:t> </a:t>
            </a:r>
            <a:r>
              <a:rPr lang="en"/>
              <a:t>remove an item by index number</a:t>
            </a:r>
            <a:endParaRPr/>
          </a:p>
          <a:p>
            <a:pPr indent="-311150" lvl="1" marL="914400" rtl="0" algn="l">
              <a:lnSpc>
                <a:spcPct val="115000"/>
              </a:lnSpc>
              <a:spcBef>
                <a:spcPts val="0"/>
              </a:spcBef>
              <a:spcAft>
                <a:spcPts val="0"/>
              </a:spcAft>
              <a:buSzPts val="1300"/>
              <a:buChar char="○"/>
            </a:pPr>
            <a:r>
              <a:rPr b="1" lang="en"/>
              <a:t>remove()</a:t>
            </a:r>
            <a:r>
              <a:rPr lang="en"/>
              <a:t> - remove an item by value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7650" y="13487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Del statements</a:t>
            </a:r>
            <a:endParaRPr/>
          </a:p>
        </p:txBody>
      </p:sp>
      <p:sp>
        <p:nvSpPr>
          <p:cNvPr id="174" name="Google Shape;174;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If you know the position of the element you wish to delete from a list, you can use the del statement. Remember, after you use the del statement you can no longer access that element in the list for the rest of the code!</a:t>
            </a:r>
            <a:endParaRPr/>
          </a:p>
          <a:p>
            <a:pPr indent="0" lvl="0" marL="0" rtl="0" algn="l">
              <a:lnSpc>
                <a:spcPct val="115000"/>
              </a:lnSpc>
              <a:spcBef>
                <a:spcPts val="1200"/>
              </a:spcBef>
              <a:spcAft>
                <a:spcPts val="1200"/>
              </a:spcAft>
              <a:buSzPts val="1300"/>
              <a:buNone/>
            </a:pPr>
            <a:r>
              <a:t/>
            </a:r>
            <a:endParaRPr/>
          </a:p>
        </p:txBody>
      </p:sp>
      <p:pic>
        <p:nvPicPr>
          <p:cNvPr id="175" name="Google Shape;175;p25"/>
          <p:cNvPicPr preferRelativeResize="0"/>
          <p:nvPr/>
        </p:nvPicPr>
        <p:blipFill rotWithShape="1">
          <a:blip r:embed="rId3">
            <a:alphaModFix/>
          </a:blip>
          <a:srcRect b="0" l="0" r="0" t="0"/>
          <a:stretch/>
        </p:blipFill>
        <p:spPr>
          <a:xfrm>
            <a:off x="2573612" y="2951725"/>
            <a:ext cx="3996776" cy="203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pop() Method</a:t>
            </a:r>
            <a:endParaRPr/>
          </a:p>
        </p:txBody>
      </p:sp>
      <p:sp>
        <p:nvSpPr>
          <p:cNvPr id="181" name="Google Shape;181;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
              <a:t>You can also use the pop() method to remove an item from a list. This will remove the last item in your list, but also lets you continue working with that item after removing it. </a:t>
            </a:r>
            <a:endParaRPr/>
          </a:p>
          <a:p>
            <a:pPr indent="-311150" lvl="0" marL="457200" rtl="0" algn="l">
              <a:lnSpc>
                <a:spcPct val="115000"/>
              </a:lnSpc>
              <a:spcBef>
                <a:spcPts val="1200"/>
              </a:spcBef>
              <a:spcAft>
                <a:spcPts val="0"/>
              </a:spcAft>
              <a:buSzPts val="1300"/>
              <a:buChar char="-"/>
            </a:pPr>
            <a:r>
              <a:rPr lang="en"/>
              <a:t>Think of this like a stack of books - you take </a:t>
            </a:r>
            <a:r>
              <a:rPr lang="en"/>
              <a:t>(or pop) </a:t>
            </a:r>
            <a:r>
              <a:rPr lang="en"/>
              <a:t>one book off the stack and start reading it, </a:t>
            </a:r>
            <a:r>
              <a:rPr lang="en"/>
              <a:t>when</a:t>
            </a:r>
            <a:r>
              <a:rPr lang="en"/>
              <a:t> done you may put it somewhere else, or discard it.</a:t>
            </a:r>
            <a:endParaRPr/>
          </a:p>
          <a:p>
            <a:pPr indent="-311150" lvl="0" marL="457200" rtl="0" algn="l">
              <a:lnSpc>
                <a:spcPct val="115000"/>
              </a:lnSpc>
              <a:spcBef>
                <a:spcPts val="1000"/>
              </a:spcBef>
              <a:spcAft>
                <a:spcPts val="1200"/>
              </a:spcAft>
              <a:buSzPts val="1300"/>
              <a:buChar char="-"/>
            </a:pPr>
            <a:r>
              <a:rPr lang="en"/>
              <a:t>By default the pop() method removes </a:t>
            </a:r>
            <a:r>
              <a:rPr lang="en"/>
              <a:t>the</a:t>
            </a:r>
            <a:r>
              <a:rPr lang="en"/>
              <a:t> last item, or an item from any position if you know the index number of the element to remove.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pop() Method</a:t>
            </a:r>
            <a:endParaRPr/>
          </a:p>
        </p:txBody>
      </p:sp>
      <p:sp>
        <p:nvSpPr>
          <p:cNvPr id="187" name="Google Shape;187;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8" name="Google Shape;188;p27"/>
          <p:cNvPicPr preferRelativeResize="0"/>
          <p:nvPr/>
        </p:nvPicPr>
        <p:blipFill rotWithShape="1">
          <a:blip r:embed="rId3">
            <a:alphaModFix/>
          </a:blip>
          <a:srcRect b="0" l="0" r="0" t="0"/>
          <a:stretch/>
        </p:blipFill>
        <p:spPr>
          <a:xfrm>
            <a:off x="729450" y="2078873"/>
            <a:ext cx="7688698" cy="27505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pop() Method</a:t>
            </a:r>
            <a:endParaRPr/>
          </a:p>
        </p:txBody>
      </p:sp>
      <p:sp>
        <p:nvSpPr>
          <p:cNvPr id="194" name="Google Shape;194;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95" name="Google Shape;195;p28"/>
          <p:cNvPicPr preferRelativeResize="0"/>
          <p:nvPr/>
        </p:nvPicPr>
        <p:blipFill rotWithShape="1">
          <a:blip r:embed="rId3">
            <a:alphaModFix/>
          </a:blip>
          <a:srcRect b="0" l="0" r="0" t="0"/>
          <a:stretch/>
        </p:blipFill>
        <p:spPr>
          <a:xfrm>
            <a:off x="1541950" y="2078875"/>
            <a:ext cx="6373398" cy="30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remove() Method</a:t>
            </a:r>
            <a:endParaRPr/>
          </a:p>
        </p:txBody>
      </p:sp>
      <p:sp>
        <p:nvSpPr>
          <p:cNvPr id="201" name="Google Shape;201;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If you do not know the position of the element you wish to remove from a list, only the value, then use the remove() method. </a:t>
            </a:r>
            <a:endParaRPr/>
          </a:p>
        </p:txBody>
      </p:sp>
      <p:pic>
        <p:nvPicPr>
          <p:cNvPr id="202" name="Google Shape;202;p29"/>
          <p:cNvPicPr preferRelativeResize="0"/>
          <p:nvPr/>
        </p:nvPicPr>
        <p:blipFill rotWithShape="1">
          <a:blip r:embed="rId3">
            <a:alphaModFix/>
          </a:blip>
          <a:srcRect b="0" l="0" r="0" t="0"/>
          <a:stretch/>
        </p:blipFill>
        <p:spPr>
          <a:xfrm>
            <a:off x="2197275" y="2754970"/>
            <a:ext cx="4749449" cy="238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remove() Method</a:t>
            </a:r>
            <a:endParaRPr/>
          </a:p>
        </p:txBody>
      </p:sp>
      <p:sp>
        <p:nvSpPr>
          <p:cNvPr id="208" name="Google Shape;208;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09" name="Google Shape;209;p30"/>
          <p:cNvPicPr preferRelativeResize="0"/>
          <p:nvPr/>
        </p:nvPicPr>
        <p:blipFill rotWithShape="1">
          <a:blip r:embed="rId3">
            <a:alphaModFix/>
          </a:blip>
          <a:srcRect b="0" l="0" r="0" t="0"/>
          <a:stretch/>
        </p:blipFill>
        <p:spPr>
          <a:xfrm>
            <a:off x="1800" y="2078880"/>
            <a:ext cx="9144003" cy="28842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 have learned how to modify, delete, and update a list… But can I organize a list?</a:t>
            </a:r>
            <a:endParaRPr/>
          </a:p>
        </p:txBody>
      </p:sp>
      <p:sp>
        <p:nvSpPr>
          <p:cNvPr id="215" name="Google Shape;215;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16" name="Google Shape;216;p31"/>
          <p:cNvPicPr preferRelativeResize="0"/>
          <p:nvPr/>
        </p:nvPicPr>
        <p:blipFill rotWithShape="1">
          <a:blip r:embed="rId3">
            <a:alphaModFix/>
          </a:blip>
          <a:srcRect b="0" l="0" r="0" t="0"/>
          <a:stretch/>
        </p:blipFill>
        <p:spPr>
          <a:xfrm>
            <a:off x="6802813" y="2853088"/>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 Also Have Another Cat Named </a:t>
            </a:r>
            <a:endParaRPr/>
          </a:p>
          <a:p>
            <a:pPr indent="0" lvl="0" marL="0" rtl="0" algn="l">
              <a:lnSpc>
                <a:spcPct val="100000"/>
              </a:lnSpc>
              <a:spcBef>
                <a:spcPts val="0"/>
              </a:spcBef>
              <a:spcAft>
                <a:spcPts val="0"/>
              </a:spcAft>
              <a:buSzPct val="111111"/>
              <a:buNone/>
            </a:pPr>
            <a:r>
              <a:rPr lang="en"/>
              <a:t>Weasley…</a:t>
            </a:r>
            <a:endParaRPr/>
          </a:p>
        </p:txBody>
      </p:sp>
      <p:sp>
        <p:nvSpPr>
          <p:cNvPr id="93" name="Google Shape;9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94" name="Google Shape;94;p14"/>
          <p:cNvPicPr preferRelativeResize="0"/>
          <p:nvPr/>
        </p:nvPicPr>
        <p:blipFill rotWithShape="1">
          <a:blip r:embed="rId3">
            <a:alphaModFix/>
          </a:blip>
          <a:srcRect b="0" l="0" r="0" t="0"/>
          <a:stretch/>
        </p:blipFill>
        <p:spPr>
          <a:xfrm rot="5400000">
            <a:off x="5636225" y="1501099"/>
            <a:ext cx="4008899" cy="300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Sort a list permanently with the sort() Method</a:t>
            </a:r>
            <a:endParaRPr/>
          </a:p>
        </p:txBody>
      </p:sp>
      <p:sp>
        <p:nvSpPr>
          <p:cNvPr id="222" name="Google Shape;222;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SzPts val="1300"/>
              <a:buNone/>
            </a:pPr>
            <a:r>
              <a:t/>
            </a:r>
            <a:endParaRPr/>
          </a:p>
        </p:txBody>
      </p:sp>
      <p:pic>
        <p:nvPicPr>
          <p:cNvPr id="223" name="Google Shape;223;p32"/>
          <p:cNvPicPr preferRelativeResize="0"/>
          <p:nvPr/>
        </p:nvPicPr>
        <p:blipFill rotWithShape="1">
          <a:blip r:embed="rId3">
            <a:alphaModFix/>
          </a:blip>
          <a:srcRect b="0" l="0" r="0" t="0"/>
          <a:stretch/>
        </p:blipFill>
        <p:spPr>
          <a:xfrm>
            <a:off x="1979700" y="2078874"/>
            <a:ext cx="5188199" cy="264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Sort a list temporarily with the sorted() function</a:t>
            </a:r>
            <a:endParaRPr/>
          </a:p>
        </p:txBody>
      </p:sp>
      <p:sp>
        <p:nvSpPr>
          <p:cNvPr id="229" name="Google Shape;229;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30" name="Google Shape;230;p33"/>
          <p:cNvPicPr preferRelativeResize="0"/>
          <p:nvPr/>
        </p:nvPicPr>
        <p:blipFill rotWithShape="1">
          <a:blip r:embed="rId3">
            <a:alphaModFix/>
          </a:blip>
          <a:srcRect b="0" l="0" r="0" t="0"/>
          <a:stretch/>
        </p:blipFill>
        <p:spPr>
          <a:xfrm>
            <a:off x="1712662" y="1900401"/>
            <a:ext cx="5718676" cy="3128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Printing a List in Reverse Order</a:t>
            </a:r>
            <a:endParaRPr/>
          </a:p>
        </p:txBody>
      </p:sp>
      <p:sp>
        <p:nvSpPr>
          <p:cNvPr id="236" name="Google Shape;236;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37" name="Google Shape;237;p34"/>
          <p:cNvPicPr preferRelativeResize="0"/>
          <p:nvPr/>
        </p:nvPicPr>
        <p:blipFill rotWithShape="1">
          <a:blip r:embed="rId3">
            <a:alphaModFix/>
          </a:blip>
          <a:srcRect b="0" l="0" r="0" t="0"/>
          <a:stretch/>
        </p:blipFill>
        <p:spPr>
          <a:xfrm>
            <a:off x="1429000" y="1853849"/>
            <a:ext cx="6289599" cy="286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Finding the Length of a List - len()</a:t>
            </a:r>
            <a:endParaRPr/>
          </a:p>
        </p:txBody>
      </p:sp>
      <p:sp>
        <p:nvSpPr>
          <p:cNvPr id="243" name="Google Shape;243;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44" name="Google Shape;244;p35"/>
          <p:cNvPicPr preferRelativeResize="0"/>
          <p:nvPr/>
        </p:nvPicPr>
        <p:blipFill rotWithShape="1">
          <a:blip r:embed="rId3">
            <a:alphaModFix/>
          </a:blip>
          <a:srcRect b="0" l="0" r="0" t="0"/>
          <a:stretch/>
        </p:blipFill>
        <p:spPr>
          <a:xfrm>
            <a:off x="889312" y="1952277"/>
            <a:ext cx="7368975" cy="293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Avoiding Index Errors in a List…</a:t>
            </a:r>
            <a:endParaRPr/>
          </a:p>
        </p:txBody>
      </p:sp>
      <p:sp>
        <p:nvSpPr>
          <p:cNvPr id="250" name="Google Shape;250;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51" name="Google Shape;251;p36"/>
          <p:cNvPicPr preferRelativeResize="0"/>
          <p:nvPr/>
        </p:nvPicPr>
        <p:blipFill rotWithShape="1">
          <a:blip r:embed="rId3">
            <a:alphaModFix/>
          </a:blip>
          <a:srcRect b="0" l="0" r="0" t="0"/>
          <a:stretch/>
        </p:blipFill>
        <p:spPr>
          <a:xfrm>
            <a:off x="2029612" y="1916424"/>
            <a:ext cx="5084773" cy="2183438"/>
          </a:xfrm>
          <a:prstGeom prst="rect">
            <a:avLst/>
          </a:prstGeom>
          <a:noFill/>
          <a:ln>
            <a:noFill/>
          </a:ln>
        </p:spPr>
      </p:pic>
      <p:pic>
        <p:nvPicPr>
          <p:cNvPr id="252" name="Google Shape;252;p36"/>
          <p:cNvPicPr preferRelativeResize="0"/>
          <p:nvPr/>
        </p:nvPicPr>
        <p:blipFill rotWithShape="1">
          <a:blip r:embed="rId4">
            <a:alphaModFix/>
          </a:blip>
          <a:srcRect b="0" l="0" r="0" t="0"/>
          <a:stretch/>
        </p:blipFill>
        <p:spPr>
          <a:xfrm>
            <a:off x="990600" y="4162425"/>
            <a:ext cx="7162800" cy="98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8" name="Google Shape;258;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59" name="Google Shape;259;p37"/>
          <p:cNvPicPr preferRelativeResize="0"/>
          <p:nvPr/>
        </p:nvPicPr>
        <p:blipFill rotWithShape="1">
          <a:blip r:embed="rId3">
            <a:alphaModFix/>
          </a:blip>
          <a:srcRect b="0" l="0" r="0" t="0"/>
          <a:stretch/>
        </p:blipFill>
        <p:spPr>
          <a:xfrm>
            <a:off x="152400" y="800186"/>
            <a:ext cx="9144000" cy="38479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Next up… Exercise 2: Introducing Lists!`</a:t>
            </a:r>
            <a:endParaRPr/>
          </a:p>
        </p:txBody>
      </p:sp>
      <p:sp>
        <p:nvSpPr>
          <p:cNvPr id="265" name="Google Shape;265;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Learning Objectives</a:t>
            </a:r>
            <a:endParaRPr/>
          </a:p>
        </p:txBody>
      </p:sp>
      <p:sp>
        <p:nvSpPr>
          <p:cNvPr id="100" name="Google Shape;1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Explain what a Python list is and why they’re used</a:t>
            </a:r>
            <a:endParaRPr/>
          </a:p>
          <a:p>
            <a:pPr indent="-311150" lvl="0" marL="457200" rtl="0" algn="l">
              <a:lnSpc>
                <a:spcPct val="115000"/>
              </a:lnSpc>
              <a:spcBef>
                <a:spcPts val="0"/>
              </a:spcBef>
              <a:spcAft>
                <a:spcPts val="0"/>
              </a:spcAft>
              <a:buSzPts val="1300"/>
              <a:buChar char="-"/>
            </a:pPr>
            <a:r>
              <a:rPr lang="en"/>
              <a:t>Be able to create a list and populate it with elements</a:t>
            </a:r>
            <a:endParaRPr/>
          </a:p>
          <a:p>
            <a:pPr indent="-311150" lvl="0" marL="457200" rtl="0" algn="l">
              <a:lnSpc>
                <a:spcPct val="115000"/>
              </a:lnSpc>
              <a:spcBef>
                <a:spcPts val="0"/>
              </a:spcBef>
              <a:spcAft>
                <a:spcPts val="0"/>
              </a:spcAft>
              <a:buSzPts val="1300"/>
              <a:buChar char="-"/>
            </a:pPr>
            <a:r>
              <a:rPr lang="en"/>
              <a:t>Add, remove, and modify items in a list</a:t>
            </a:r>
            <a:endParaRPr/>
          </a:p>
          <a:p>
            <a:pPr indent="-311150" lvl="0" marL="457200" rtl="0" algn="l">
              <a:lnSpc>
                <a:spcPct val="115000"/>
              </a:lnSpc>
              <a:spcBef>
                <a:spcPts val="0"/>
              </a:spcBef>
              <a:spcAft>
                <a:spcPts val="0"/>
              </a:spcAft>
              <a:buSzPts val="1300"/>
              <a:buChar char="-"/>
            </a:pPr>
            <a:r>
              <a:rPr lang="en"/>
              <a:t>Apply a number of methods to manipulate or summarise lists</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6" name="Google Shape;106;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7" name="Google Shape;107;p16"/>
          <p:cNvPicPr preferRelativeResize="0"/>
          <p:nvPr/>
        </p:nvPicPr>
        <p:blipFill rotWithShape="1">
          <a:blip r:embed="rId3">
            <a:alphaModFix/>
          </a:blip>
          <a:srcRect b="0" l="0" r="0" t="0"/>
          <a:stretch/>
        </p:blipFill>
        <p:spPr>
          <a:xfrm>
            <a:off x="152400" y="800186"/>
            <a:ext cx="9144000" cy="38479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a List?</a:t>
            </a:r>
            <a:endParaRPr/>
          </a:p>
        </p:txBody>
      </p:sp>
      <p:sp>
        <p:nvSpPr>
          <p:cNvPr id="113" name="Google Shape;113;p17"/>
          <p:cNvSpPr txBox="1"/>
          <p:nvPr>
            <p:ph idx="1" type="body"/>
          </p:nvPr>
        </p:nvSpPr>
        <p:spPr>
          <a:xfrm>
            <a:off x="385200" y="2078875"/>
            <a:ext cx="4654200" cy="2600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 list is one way of storing multiple pieces of data in a single variable</a:t>
            </a:r>
            <a:endParaRPr/>
          </a:p>
          <a:p>
            <a:pPr indent="-311150" lvl="0" marL="457200" rtl="0" algn="l">
              <a:lnSpc>
                <a:spcPct val="115000"/>
              </a:lnSpc>
              <a:spcBef>
                <a:spcPts val="0"/>
              </a:spcBef>
              <a:spcAft>
                <a:spcPts val="0"/>
              </a:spcAft>
              <a:buSzPts val="1300"/>
              <a:buChar char="-"/>
            </a:pPr>
            <a:r>
              <a:rPr lang="en"/>
              <a:t>A list is a collection of items in a particular order. </a:t>
            </a:r>
            <a:endParaRPr/>
          </a:p>
          <a:p>
            <a:pPr indent="-311150" lvl="0" marL="457200" rtl="0" algn="l">
              <a:lnSpc>
                <a:spcPct val="115000"/>
              </a:lnSpc>
              <a:spcBef>
                <a:spcPts val="0"/>
              </a:spcBef>
              <a:spcAft>
                <a:spcPts val="0"/>
              </a:spcAft>
              <a:buSzPts val="1300"/>
              <a:buChar char="-"/>
            </a:pPr>
            <a:r>
              <a:rPr lang="en"/>
              <a:t>You can make a list that includes the letters of the alphabet, the digits from 0–9, or the names of all the people in your family (for me, my cats)</a:t>
            </a:r>
            <a:endParaRPr/>
          </a:p>
          <a:p>
            <a:pPr indent="-311150" lvl="0" marL="457200" rtl="0" algn="l">
              <a:lnSpc>
                <a:spcPct val="115000"/>
              </a:lnSpc>
              <a:spcBef>
                <a:spcPts val="0"/>
              </a:spcBef>
              <a:spcAft>
                <a:spcPts val="0"/>
              </a:spcAft>
              <a:buSzPts val="1300"/>
              <a:buChar char="-"/>
            </a:pPr>
            <a:r>
              <a:rPr lang="en"/>
              <a:t>In Python, square brackets [ ] indicate a list, and individual elements in the list are separated by commas. Here is an example of a simple list:</a:t>
            </a:r>
            <a:endParaRPr/>
          </a:p>
          <a:p>
            <a:pPr indent="0" lvl="0" marL="0" rtl="0" algn="l">
              <a:lnSpc>
                <a:spcPct val="115000"/>
              </a:lnSpc>
              <a:spcBef>
                <a:spcPts val="1200"/>
              </a:spcBef>
              <a:spcAft>
                <a:spcPts val="1200"/>
              </a:spcAft>
              <a:buSzPts val="1300"/>
              <a:buNone/>
            </a:pPr>
            <a:r>
              <a:t/>
            </a:r>
            <a:endParaRPr/>
          </a:p>
        </p:txBody>
      </p:sp>
      <p:pic>
        <p:nvPicPr>
          <p:cNvPr id="114" name="Google Shape;114;p17"/>
          <p:cNvPicPr preferRelativeResize="0"/>
          <p:nvPr/>
        </p:nvPicPr>
        <p:blipFill rotWithShape="1">
          <a:blip r:embed="rId3">
            <a:alphaModFix/>
          </a:blip>
          <a:srcRect b="11142" l="4312" r="3936" t="11212"/>
          <a:stretch/>
        </p:blipFill>
        <p:spPr>
          <a:xfrm>
            <a:off x="5203500" y="2235500"/>
            <a:ext cx="3719474" cy="14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0" name="Google Shape;120;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21" name="Google Shape;121;p18"/>
          <p:cNvSpPr/>
          <p:nvPr/>
        </p:nvSpPr>
        <p:spPr>
          <a:xfrm>
            <a:off x="1930975" y="2193675"/>
            <a:ext cx="279900" cy="2895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5403025" y="2239925"/>
            <a:ext cx="279900" cy="2895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p18"/>
          <p:cNvPicPr preferRelativeResize="0"/>
          <p:nvPr/>
        </p:nvPicPr>
        <p:blipFill rotWithShape="1">
          <a:blip r:embed="rId3">
            <a:alphaModFix/>
          </a:blip>
          <a:srcRect b="0" l="0" r="0" t="0"/>
          <a:stretch/>
        </p:blipFill>
        <p:spPr>
          <a:xfrm>
            <a:off x="1800" y="789161"/>
            <a:ext cx="9144000" cy="38479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Accessing Elements Within a List</a:t>
            </a:r>
            <a:endParaRPr/>
          </a:p>
        </p:txBody>
      </p:sp>
      <p:sp>
        <p:nvSpPr>
          <p:cNvPr id="129" name="Google Shape;129;p19"/>
          <p:cNvSpPr txBox="1"/>
          <p:nvPr>
            <p:ph idx="1" type="body"/>
          </p:nvPr>
        </p:nvSpPr>
        <p:spPr>
          <a:xfrm>
            <a:off x="296800" y="2078875"/>
            <a:ext cx="4963500" cy="29919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
              <a:t>Lists are ordered collections, so you can access any element in a list by telling Python the position, or index, of the item desired. </a:t>
            </a:r>
            <a:endParaRPr/>
          </a:p>
          <a:p>
            <a:pPr indent="-311150" lvl="0" marL="457200" rtl="0" algn="l">
              <a:lnSpc>
                <a:spcPct val="115000"/>
              </a:lnSpc>
              <a:spcBef>
                <a:spcPts val="0"/>
              </a:spcBef>
              <a:spcAft>
                <a:spcPts val="0"/>
              </a:spcAft>
              <a:buSzPts val="1300"/>
              <a:buChar char="-"/>
            </a:pPr>
            <a:r>
              <a:rPr lang="en"/>
              <a:t>To access an element in a list, write the name of the list followed by the index of the item enclosed in square brackets, known as the index number.</a:t>
            </a:r>
            <a:endParaRPr/>
          </a:p>
          <a:p>
            <a:pPr indent="-311150" lvl="0" marL="457200" rtl="0" algn="l">
              <a:lnSpc>
                <a:spcPct val="115000"/>
              </a:lnSpc>
              <a:spcBef>
                <a:spcPts val="0"/>
              </a:spcBef>
              <a:spcAft>
                <a:spcPts val="0"/>
              </a:spcAft>
              <a:buSzPts val="1300"/>
              <a:buChar char="-"/>
            </a:pPr>
            <a:r>
              <a:rPr lang="en"/>
              <a:t>Remember, the index positions start at 0, not 1* You can use negative numbers to access items in a list from the opposite direction - This means that [-1] will always retrieve the last item, even if you don’t know the length of the list.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is an </a:t>
            </a:r>
            <a:r>
              <a:rPr lang="en"/>
              <a:t>important point which will pop up often in the future</a:t>
            </a:r>
            <a:endParaRPr/>
          </a:p>
        </p:txBody>
      </p:sp>
      <p:pic>
        <p:nvPicPr>
          <p:cNvPr id="130" name="Google Shape;130;p19"/>
          <p:cNvPicPr preferRelativeResize="0"/>
          <p:nvPr/>
        </p:nvPicPr>
        <p:blipFill rotWithShape="1">
          <a:blip r:embed="rId3">
            <a:alphaModFix/>
          </a:blip>
          <a:srcRect b="12009" l="5538" r="4110" t="10805"/>
          <a:stretch/>
        </p:blipFill>
        <p:spPr>
          <a:xfrm>
            <a:off x="5260300" y="3024825"/>
            <a:ext cx="3504774" cy="13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6" name="Google Shape;136;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37" name="Google Shape;137;p20"/>
          <p:cNvSpPr/>
          <p:nvPr/>
        </p:nvSpPr>
        <p:spPr>
          <a:xfrm>
            <a:off x="1930975" y="2193675"/>
            <a:ext cx="279900" cy="2895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a:off x="5403025" y="2239925"/>
            <a:ext cx="279900" cy="2895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20"/>
          <p:cNvPicPr preferRelativeResize="0"/>
          <p:nvPr/>
        </p:nvPicPr>
        <p:blipFill rotWithShape="1">
          <a:blip r:embed="rId3">
            <a:alphaModFix/>
          </a:blip>
          <a:srcRect b="0" l="0" r="0" t="0"/>
          <a:stretch/>
        </p:blipFill>
        <p:spPr>
          <a:xfrm>
            <a:off x="1800" y="910986"/>
            <a:ext cx="9144000" cy="38479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Changing/Modifying Elements in a List</a:t>
            </a:r>
            <a:endParaRPr/>
          </a:p>
        </p:txBody>
      </p:sp>
      <p:sp>
        <p:nvSpPr>
          <p:cNvPr id="145" name="Google Shape;14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The syntax for modifying an element is similar to the syntax for accessing an element in a list. To change an element, use the name of the list followed by the index of the element you want to change, and then provide the new value you want that item to have.</a:t>
            </a:r>
            <a:endParaRPr/>
          </a:p>
          <a:p>
            <a:pPr indent="0" lvl="0" marL="0" rtl="0" algn="l">
              <a:lnSpc>
                <a:spcPct val="115000"/>
              </a:lnSpc>
              <a:spcBef>
                <a:spcPts val="1200"/>
              </a:spcBef>
              <a:spcAft>
                <a:spcPts val="1200"/>
              </a:spcAft>
              <a:buSzPts val="1300"/>
              <a:buNone/>
            </a:pPr>
            <a:r>
              <a:t/>
            </a:r>
            <a:endParaRPr/>
          </a:p>
        </p:txBody>
      </p:sp>
      <p:pic>
        <p:nvPicPr>
          <p:cNvPr id="146" name="Google Shape;146;p21"/>
          <p:cNvPicPr preferRelativeResize="0"/>
          <p:nvPr/>
        </p:nvPicPr>
        <p:blipFill rotWithShape="1">
          <a:blip r:embed="rId3">
            <a:alphaModFix/>
          </a:blip>
          <a:srcRect b="0" l="0" r="0" t="0"/>
          <a:stretch/>
        </p:blipFill>
        <p:spPr>
          <a:xfrm>
            <a:off x="110150" y="3013525"/>
            <a:ext cx="4295425" cy="1955899"/>
          </a:xfrm>
          <a:prstGeom prst="rect">
            <a:avLst/>
          </a:prstGeom>
          <a:noFill/>
          <a:ln>
            <a:noFill/>
          </a:ln>
        </p:spPr>
      </p:pic>
      <p:pic>
        <p:nvPicPr>
          <p:cNvPr id="147" name="Google Shape;147;p21"/>
          <p:cNvPicPr preferRelativeResize="0"/>
          <p:nvPr/>
        </p:nvPicPr>
        <p:blipFill rotWithShape="1">
          <a:blip r:embed="rId4">
            <a:alphaModFix/>
          </a:blip>
          <a:srcRect b="0" l="0" r="0" t="0"/>
          <a:stretch/>
        </p:blipFill>
        <p:spPr>
          <a:xfrm>
            <a:off x="4405563" y="3013521"/>
            <a:ext cx="4806438" cy="195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