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7EC759-3C4B-48C1-A1CD-1197E4A833AA}">
  <a:tblStyle styleId="{027EC759-3C4B-48C1-A1CD-1197E4A833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OldStandardT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OldStandardTT-italic.fntdata"/><Relationship Id="rId16" Type="http://schemas.openxmlformats.org/officeDocument/2006/relationships/slide" Target="slides/slide10.xml"/><Relationship Id="rId38" Type="http://schemas.openxmlformats.org/officeDocument/2006/relationships/font" Target="fonts/OldStandardT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95e53788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95e53788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Found all regions - 69 - too many </a:t>
            </a:r>
            <a:endParaRPr sz="1200">
              <a:solidFill>
                <a:srgbClr val="212121"/>
              </a:solidFill>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 finding the ones with the most streams - most population or rather, most no of people streaming music</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Compared to global charts - started off with lower ranks and then gradually becoming less whereas for global charts, it peaked around 200day-mark.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This is because for global charts - the songs need to become popular for their region first and then slowly become popular globally.</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95e53788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95e53788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95e5378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95e5378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86e1006d2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86e1006d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88498a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88498a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88498a5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88498a5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88498a5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88498a5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88498a5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88498a5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8498a54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8498a5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88498a54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88498a54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86e1006d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86e1006d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86e1006d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86e1006d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88498a54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88498a54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88498a54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88498a54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86e1006d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86e1006d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88498a5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88498a5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88498a54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88498a54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86e1006d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86e1006d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95e5378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95e5378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95e5378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95e5378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95e5378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95e5378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88498a54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88498a5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86e1006d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86e1006d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Some songs appear in the Global Top50 for a few days, but some hit songs are there like ... forever.</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For example, I remember Ed Sheeran's Shape of You was always in the Global Top50 list</a:t>
            </a:r>
            <a:endParaRPr sz="1200">
              <a:solidFill>
                <a:srgbClr val="212121"/>
              </a:solidFill>
              <a:latin typeface="Roboto"/>
              <a:ea typeface="Roboto"/>
              <a:cs typeface="Roboto"/>
              <a:sym typeface="Roboto"/>
            </a:endParaRPr>
          </a:p>
          <a:p>
            <a:pPr indent="-298450" lvl="0" marL="457200" rtl="0" algn="l">
              <a:spcBef>
                <a:spcPts val="0"/>
              </a:spcBef>
              <a:spcAft>
                <a:spcPts val="0"/>
              </a:spcAft>
              <a:buSzPts val="1100"/>
              <a:buChar char="-"/>
            </a:pPr>
            <a:r>
              <a:rPr lang="en"/>
              <a:t>Get top 50 for each day, # of streams, sum of streams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95e5378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95e5378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600"/>
              </a:spcBef>
              <a:spcAft>
                <a:spcPts val="0"/>
              </a:spcAft>
              <a:buSzPts val="1100"/>
              <a:buChar char="-"/>
            </a:pPr>
            <a:r>
              <a:rPr lang="en" sz="1200">
                <a:solidFill>
                  <a:srgbClr val="212121"/>
                </a:solidFill>
                <a:latin typeface="Roboto"/>
                <a:ea typeface="Roboto"/>
                <a:cs typeface="Roboto"/>
                <a:sym typeface="Roboto"/>
              </a:rPr>
              <a:t>At about 325-350 days (~ 1 year), the song's rank started dropping to mid-range ranks - around 25</a:t>
            </a:r>
            <a:endParaRPr sz="1200">
              <a:solidFill>
                <a:srgbClr val="212121"/>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200">
                <a:solidFill>
                  <a:srgbClr val="212121"/>
                </a:solidFill>
                <a:latin typeface="Roboto"/>
                <a:ea typeface="Roboto"/>
                <a:cs typeface="Roboto"/>
                <a:sym typeface="Roboto"/>
              </a:rPr>
              <a:t>But this plot looks kinda messy, doesn't it? Perhaps we could look at moving monthly averages for rank, instead of daily rankings.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95e5378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95e5378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200">
                <a:solidFill>
                  <a:srgbClr val="212121"/>
                </a:solidFill>
                <a:latin typeface="Roboto"/>
                <a:ea typeface="Roboto"/>
                <a:cs typeface="Roboto"/>
                <a:sym typeface="Roboto"/>
              </a:rPr>
              <a:t>Better visualization with rolling means for </a:t>
            </a:r>
            <a:r>
              <a:rPr lang="en" sz="1200">
                <a:solidFill>
                  <a:srgbClr val="212121"/>
                </a:solidFill>
                <a:latin typeface="Roboto"/>
                <a:ea typeface="Roboto"/>
                <a:cs typeface="Roboto"/>
                <a:sym typeface="Roboto"/>
              </a:rPr>
              <a:t>monthly</a:t>
            </a:r>
            <a:r>
              <a:rPr lang="en" sz="1200">
                <a:solidFill>
                  <a:srgbClr val="212121"/>
                </a:solidFill>
                <a:latin typeface="Roboto"/>
                <a:ea typeface="Roboto"/>
                <a:cs typeface="Roboto"/>
                <a:sym typeface="Roboto"/>
              </a:rPr>
              <a:t> averages</a:t>
            </a:r>
            <a:endParaRPr sz="1200">
              <a:solidFill>
                <a:srgbClr val="212121"/>
              </a:solidFill>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song came out in 8 Nov, 2018.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Song started off with rank 33 when it was released -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reached peak popularity after around 200 days of its release which is surprising.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But never came below rank 5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And had a steady decrease after 300 days here with consistent highs and lows.</a:t>
            </a:r>
            <a:endParaRPr sz="1200">
              <a:solidFill>
                <a:srgbClr val="21212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320850"/>
            <a:ext cx="8118600" cy="118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700"/>
              <a:t>Music Industry </a:t>
            </a:r>
            <a:r>
              <a:rPr lang="en" sz="4700"/>
              <a:t>Analysis with Spotify</a:t>
            </a:r>
            <a:endParaRPr sz="4700"/>
          </a:p>
        </p:txBody>
      </p:sp>
      <p:sp>
        <p:nvSpPr>
          <p:cNvPr id="60" name="Google Shape;60;p13"/>
          <p:cNvSpPr txBox="1"/>
          <p:nvPr>
            <p:ph idx="1" type="subTitle"/>
          </p:nvPr>
        </p:nvSpPr>
        <p:spPr>
          <a:xfrm>
            <a:off x="436500" y="3840639"/>
            <a:ext cx="81186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Abhishek Mishra (anm9189)</a:t>
            </a:r>
            <a:endParaRPr/>
          </a:p>
          <a:p>
            <a:pPr indent="0" lvl="0" marL="0" rtl="0" algn="l">
              <a:spcBef>
                <a:spcPts val="0"/>
              </a:spcBef>
              <a:spcAft>
                <a:spcPts val="0"/>
              </a:spcAft>
              <a:buNone/>
            </a:pPr>
            <a:r>
              <a:rPr lang="en"/>
              <a:t>Lakshana Kolur (lk2719)</a:t>
            </a:r>
            <a:endParaRPr/>
          </a:p>
          <a:p>
            <a:pPr indent="0" lvl="0" marL="0" rtl="0" algn="l">
              <a:spcBef>
                <a:spcPts val="0"/>
              </a:spcBef>
              <a:spcAft>
                <a:spcPts val="0"/>
              </a:spcAft>
              <a:buNone/>
            </a:pPr>
            <a:r>
              <a:rPr lang="en"/>
              <a:t>Shreeraj Pawar (srp8095)</a:t>
            </a:r>
            <a:endParaRPr/>
          </a:p>
        </p:txBody>
      </p:sp>
      <p:sp>
        <p:nvSpPr>
          <p:cNvPr id="61" name="Google Shape;61;p13"/>
          <p:cNvSpPr txBox="1"/>
          <p:nvPr/>
        </p:nvSpPr>
        <p:spPr>
          <a:xfrm>
            <a:off x="512700" y="1786875"/>
            <a:ext cx="342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Old Standard TT"/>
                <a:ea typeface="Old Standard TT"/>
                <a:cs typeface="Old Standard TT"/>
                <a:sym typeface="Old Standard TT"/>
              </a:rPr>
              <a:t>BIG DATA CAPSTONE PROJECT</a:t>
            </a:r>
            <a:endParaRPr sz="1200">
              <a:solidFill>
                <a:schemeClr val="lt1"/>
              </a:solidFill>
              <a:latin typeface="Old Standard TT"/>
              <a:ea typeface="Old Standard TT"/>
              <a:cs typeface="Old Standard TT"/>
              <a:sym typeface="Old Standard TT"/>
            </a:endParaRPr>
          </a:p>
        </p:txBody>
      </p:sp>
      <p:pic>
        <p:nvPicPr>
          <p:cNvPr id="62" name="Google Shape;62;p13"/>
          <p:cNvPicPr preferRelativeResize="0"/>
          <p:nvPr/>
        </p:nvPicPr>
        <p:blipFill>
          <a:blip r:embed="rId3">
            <a:alphaModFix/>
          </a:blip>
          <a:stretch>
            <a:fillRect/>
          </a:stretch>
        </p:blipFill>
        <p:spPr>
          <a:xfrm>
            <a:off x="7324875" y="140125"/>
            <a:ext cx="1410300" cy="1410300"/>
          </a:xfrm>
          <a:prstGeom prst="rect">
            <a:avLst/>
          </a:prstGeom>
          <a:noFill/>
          <a:ln>
            <a:noFill/>
          </a:ln>
          <a:effectLst>
            <a:outerShdw blurRad="285750" rotWithShape="0" algn="bl" dir="582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sp>
        <p:nvSpPr>
          <p:cNvPr id="129" name="Google Shape;129;p22"/>
          <p:cNvSpPr txBox="1"/>
          <p:nvPr/>
        </p:nvSpPr>
        <p:spPr>
          <a:xfrm>
            <a:off x="311700" y="1169475"/>
            <a:ext cx="554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Look at different regions - how does this compare to Global Charts?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Lets look at United States next :</a:t>
            </a:r>
            <a:endParaRPr>
              <a:solidFill>
                <a:schemeClr val="lt1"/>
              </a:solidFill>
              <a:latin typeface="Old Standard TT"/>
              <a:ea typeface="Old Standard TT"/>
              <a:cs typeface="Old Standard TT"/>
              <a:sym typeface="Old Standard TT"/>
            </a:endParaRPr>
          </a:p>
        </p:txBody>
      </p:sp>
      <p:pic>
        <p:nvPicPr>
          <p:cNvPr id="130" name="Google Shape;130;p22"/>
          <p:cNvPicPr preferRelativeResize="0"/>
          <p:nvPr/>
        </p:nvPicPr>
        <p:blipFill>
          <a:blip r:embed="rId3">
            <a:alphaModFix/>
          </a:blip>
          <a:stretch>
            <a:fillRect/>
          </a:stretch>
        </p:blipFill>
        <p:spPr>
          <a:xfrm>
            <a:off x="6484300" y="213975"/>
            <a:ext cx="2425025" cy="1484125"/>
          </a:xfrm>
          <a:prstGeom prst="rect">
            <a:avLst/>
          </a:prstGeom>
          <a:noFill/>
          <a:ln>
            <a:noFill/>
          </a:ln>
        </p:spPr>
      </p:pic>
      <p:pic>
        <p:nvPicPr>
          <p:cNvPr id="131" name="Google Shape;131;p22"/>
          <p:cNvPicPr preferRelativeResize="0"/>
          <p:nvPr/>
        </p:nvPicPr>
        <p:blipFill>
          <a:blip r:embed="rId4">
            <a:alphaModFix/>
          </a:blip>
          <a:stretch>
            <a:fillRect/>
          </a:stretch>
        </p:blipFill>
        <p:spPr>
          <a:xfrm>
            <a:off x="1029550" y="1896325"/>
            <a:ext cx="7084901" cy="2225550"/>
          </a:xfrm>
          <a:prstGeom prst="rect">
            <a:avLst/>
          </a:prstGeom>
          <a:noFill/>
          <a:ln>
            <a:noFill/>
          </a:ln>
        </p:spPr>
      </p:pic>
      <p:sp>
        <p:nvSpPr>
          <p:cNvPr id="132" name="Google Shape;132;p22"/>
          <p:cNvSpPr txBox="1"/>
          <p:nvPr/>
        </p:nvSpPr>
        <p:spPr>
          <a:xfrm>
            <a:off x="311700" y="4178375"/>
            <a:ext cx="635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Started off with lower ranks, reached peak early</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Compared to Global peak ~200day</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Songs become popular quickly locally, than globally</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sp>
        <p:nvSpPr>
          <p:cNvPr id="138" name="Google Shape;138;p23"/>
          <p:cNvSpPr txBox="1"/>
          <p:nvPr/>
        </p:nvSpPr>
        <p:spPr>
          <a:xfrm>
            <a:off x="311700" y="1169475"/>
            <a:ext cx="554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Look at different regions - how does this compare to Global Charts?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Lets look at Brazil next :  </a:t>
            </a:r>
            <a:endParaRPr>
              <a:solidFill>
                <a:schemeClr val="lt1"/>
              </a:solidFill>
              <a:latin typeface="Old Standard TT"/>
              <a:ea typeface="Old Standard TT"/>
              <a:cs typeface="Old Standard TT"/>
              <a:sym typeface="Old Standard TT"/>
            </a:endParaRPr>
          </a:p>
        </p:txBody>
      </p:sp>
      <p:pic>
        <p:nvPicPr>
          <p:cNvPr id="139" name="Google Shape;139;p23"/>
          <p:cNvPicPr preferRelativeResize="0"/>
          <p:nvPr/>
        </p:nvPicPr>
        <p:blipFill>
          <a:blip r:embed="rId3">
            <a:alphaModFix/>
          </a:blip>
          <a:stretch>
            <a:fillRect/>
          </a:stretch>
        </p:blipFill>
        <p:spPr>
          <a:xfrm>
            <a:off x="6594825" y="300925"/>
            <a:ext cx="2425025" cy="1484125"/>
          </a:xfrm>
          <a:prstGeom prst="rect">
            <a:avLst/>
          </a:prstGeom>
          <a:noFill/>
          <a:ln>
            <a:noFill/>
          </a:ln>
        </p:spPr>
      </p:pic>
      <p:sp>
        <p:nvSpPr>
          <p:cNvPr id="140" name="Google Shape;140;p23"/>
          <p:cNvSpPr txBox="1"/>
          <p:nvPr/>
        </p:nvSpPr>
        <p:spPr>
          <a:xfrm>
            <a:off x="311700" y="4178375"/>
            <a:ext cx="635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Portuguese</a:t>
            </a:r>
            <a:r>
              <a:rPr lang="en">
                <a:solidFill>
                  <a:schemeClr val="lt1"/>
                </a:solidFill>
                <a:latin typeface="Old Standard TT"/>
                <a:ea typeface="Old Standard TT"/>
                <a:cs typeface="Old Standard TT"/>
                <a:sym typeface="Old Standard TT"/>
              </a:rPr>
              <a:t> song is top (as expected)</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448 days top charts soaring</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Same as Global peak ~200day</a:t>
            </a:r>
            <a:endParaRPr>
              <a:solidFill>
                <a:schemeClr val="lt1"/>
              </a:solidFill>
              <a:latin typeface="Old Standard TT"/>
              <a:ea typeface="Old Standard TT"/>
              <a:cs typeface="Old Standard TT"/>
              <a:sym typeface="Old Standard TT"/>
            </a:endParaRPr>
          </a:p>
        </p:txBody>
      </p:sp>
      <p:pic>
        <p:nvPicPr>
          <p:cNvPr id="141" name="Google Shape;141;p23"/>
          <p:cNvPicPr preferRelativeResize="0"/>
          <p:nvPr/>
        </p:nvPicPr>
        <p:blipFill>
          <a:blip r:embed="rId4">
            <a:alphaModFix/>
          </a:blip>
          <a:stretch>
            <a:fillRect/>
          </a:stretch>
        </p:blipFill>
        <p:spPr>
          <a:xfrm>
            <a:off x="1113150" y="1895200"/>
            <a:ext cx="6917704" cy="217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sp>
        <p:nvSpPr>
          <p:cNvPr id="147" name="Google Shape;147;p24"/>
          <p:cNvSpPr txBox="1"/>
          <p:nvPr/>
        </p:nvSpPr>
        <p:spPr>
          <a:xfrm>
            <a:off x="572850" y="2480925"/>
            <a:ext cx="159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Conversely, how does ‘Someone You Loved’ do in US and Brazil?</a:t>
            </a:r>
            <a:endParaRPr>
              <a:solidFill>
                <a:schemeClr val="lt1"/>
              </a:solidFill>
              <a:latin typeface="Old Standard TT"/>
              <a:ea typeface="Old Standard TT"/>
              <a:cs typeface="Old Standard TT"/>
              <a:sym typeface="Old Standard TT"/>
            </a:endParaRPr>
          </a:p>
        </p:txBody>
      </p:sp>
      <p:pic>
        <p:nvPicPr>
          <p:cNvPr id="148" name="Google Shape;148;p24"/>
          <p:cNvPicPr preferRelativeResize="0"/>
          <p:nvPr/>
        </p:nvPicPr>
        <p:blipFill>
          <a:blip r:embed="rId3">
            <a:alphaModFix/>
          </a:blip>
          <a:stretch>
            <a:fillRect/>
          </a:stretch>
        </p:blipFill>
        <p:spPr>
          <a:xfrm>
            <a:off x="2788175" y="3096550"/>
            <a:ext cx="5906650" cy="1820450"/>
          </a:xfrm>
          <a:prstGeom prst="rect">
            <a:avLst/>
          </a:prstGeom>
          <a:noFill/>
          <a:ln>
            <a:noFill/>
          </a:ln>
        </p:spPr>
      </p:pic>
      <p:pic>
        <p:nvPicPr>
          <p:cNvPr id="149" name="Google Shape;149;p24"/>
          <p:cNvPicPr preferRelativeResize="0"/>
          <p:nvPr/>
        </p:nvPicPr>
        <p:blipFill>
          <a:blip r:embed="rId4">
            <a:alphaModFix/>
          </a:blip>
          <a:stretch>
            <a:fillRect/>
          </a:stretch>
        </p:blipFill>
        <p:spPr>
          <a:xfrm>
            <a:off x="2788171" y="1149675"/>
            <a:ext cx="5906649" cy="18554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solidFill>
                  <a:schemeClr val="lt1"/>
                </a:solidFill>
              </a:rPr>
              <a:t>2</a:t>
            </a:r>
            <a:r>
              <a:rPr lang="en">
                <a:solidFill>
                  <a:schemeClr val="lt1"/>
                </a:solidFill>
              </a:rPr>
              <a:t>.</a:t>
            </a:r>
            <a:r>
              <a:rPr lang="en">
                <a:solidFill>
                  <a:schemeClr val="lt1"/>
                </a:solidFill>
              </a:rPr>
              <a:t> </a:t>
            </a:r>
            <a:r>
              <a:rPr lang="en" sz="2668">
                <a:solidFill>
                  <a:schemeClr val="lt1"/>
                </a:solidFill>
              </a:rPr>
              <a:t>How is the Pandemic affecting popularity in the US?</a:t>
            </a:r>
            <a:endParaRPr sz="3666">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155" name="Google Shape;155;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We </a:t>
            </a:r>
            <a:r>
              <a:rPr lang="en">
                <a:solidFill>
                  <a:schemeClr val="accent1"/>
                </a:solidFill>
              </a:rPr>
              <a:t>wanted to explore the effects of the COVID 19 Pandemic on the top charts and how it has affected the popularity of songs and artists in the US.</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342900" lvl="0" marL="457200" rtl="0" algn="l">
              <a:spcBef>
                <a:spcPts val="1200"/>
              </a:spcBef>
              <a:spcAft>
                <a:spcPts val="0"/>
              </a:spcAft>
              <a:buClr>
                <a:schemeClr val="accent1"/>
              </a:buClr>
              <a:buSzPts val="1800"/>
              <a:buChar char="●"/>
            </a:pPr>
            <a:r>
              <a:rPr lang="en">
                <a:solidFill>
                  <a:schemeClr val="accent1"/>
                </a:solidFill>
              </a:rPr>
              <a:t>For this we followed an approach where we examine the trends of populars songs during the pandemic.</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342900" lvl="0" marL="457200" rtl="0" algn="l">
              <a:spcBef>
                <a:spcPts val="1200"/>
              </a:spcBef>
              <a:spcAft>
                <a:spcPts val="0"/>
              </a:spcAft>
              <a:buClr>
                <a:schemeClr val="accent1"/>
              </a:buClr>
              <a:buSzPts val="1800"/>
              <a:buChar char="●"/>
            </a:pPr>
            <a:r>
              <a:rPr lang="en">
                <a:solidFill>
                  <a:schemeClr val="accent1"/>
                </a:solidFill>
              </a:rPr>
              <a:t>We see the trend of the top 3 songs in US in three different time periods - pre pandemic, post pandemic and during pandemic.</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US Pandemic Artists Word Cloud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161" name="Google Shape;161;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0" y="1004335"/>
            <a:ext cx="9143999" cy="31348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US Pandemic Songs Word Cloud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168" name="Google Shape;168;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0" y="1004335"/>
            <a:ext cx="9143999" cy="31348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28"/>
          <p:cNvSpPr txBox="1"/>
          <p:nvPr>
            <p:ph type="title"/>
          </p:nvPr>
        </p:nvSpPr>
        <p:spPr>
          <a:xfrm>
            <a:off x="245875" y="445025"/>
            <a:ext cx="8520600" cy="6132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solidFill>
                  <a:schemeClr val="lt1"/>
                </a:solidFill>
              </a:rPr>
              <a:t>Top 10 Songs in US during Pandemic</a:t>
            </a:r>
            <a:endParaRPr/>
          </a:p>
        </p:txBody>
      </p:sp>
      <p:sp>
        <p:nvSpPr>
          <p:cNvPr id="175" name="Google Shape;175;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8"/>
          <p:cNvPicPr preferRelativeResize="0"/>
          <p:nvPr/>
        </p:nvPicPr>
        <p:blipFill rotWithShape="1">
          <a:blip r:embed="rId3">
            <a:alphaModFix/>
          </a:blip>
          <a:srcRect b="27351" l="0" r="70883" t="0"/>
          <a:stretch/>
        </p:blipFill>
        <p:spPr>
          <a:xfrm>
            <a:off x="0" y="1096126"/>
            <a:ext cx="4633677" cy="3731575"/>
          </a:xfrm>
          <a:prstGeom prst="rect">
            <a:avLst/>
          </a:prstGeom>
          <a:noFill/>
          <a:ln>
            <a:noFill/>
          </a:ln>
        </p:spPr>
      </p:pic>
      <p:sp>
        <p:nvSpPr>
          <p:cNvPr id="177" name="Google Shape;177;p28"/>
          <p:cNvSpPr txBox="1"/>
          <p:nvPr/>
        </p:nvSpPr>
        <p:spPr>
          <a:xfrm>
            <a:off x="5041525" y="1359525"/>
            <a:ext cx="3725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As we can see from above The Box and Blinding Lights and ROCKSTAR were the most streamed songs in United States </a:t>
            </a:r>
            <a:r>
              <a:rPr lang="en">
                <a:solidFill>
                  <a:schemeClr val="lt1"/>
                </a:solidFill>
                <a:latin typeface="Old Standard TT"/>
                <a:ea typeface="Old Standard TT"/>
                <a:cs typeface="Old Standard TT"/>
                <a:sym typeface="Old Standard TT"/>
              </a:rPr>
              <a:t>during</a:t>
            </a:r>
            <a:r>
              <a:rPr lang="en">
                <a:solidFill>
                  <a:schemeClr val="lt1"/>
                </a:solidFill>
                <a:latin typeface="Old Standard TT"/>
                <a:ea typeface="Old Standard TT"/>
                <a:cs typeface="Old Standard TT"/>
                <a:sym typeface="Old Standard TT"/>
              </a:rPr>
              <a:t> the pandemic period.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Now, let’s explore the popularity of these songs before pandemic, during the pandemic and after pandemic</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245888" y="301822"/>
            <a:ext cx="8520600" cy="5952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solidFill>
                  <a:schemeClr val="lt1"/>
                </a:solidFill>
              </a:rPr>
              <a:t>    Trend for ‘The Box’ by Roddy Ricch</a:t>
            </a:r>
            <a:endParaRPr>
              <a:solidFill>
                <a:schemeClr val="lt1"/>
              </a:solidFill>
            </a:endParaRPr>
          </a:p>
        </p:txBody>
      </p:sp>
      <p:sp>
        <p:nvSpPr>
          <p:cNvPr id="183" name="Google Shape;183;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9"/>
          <p:cNvPicPr preferRelativeResize="0"/>
          <p:nvPr/>
        </p:nvPicPr>
        <p:blipFill>
          <a:blip r:embed="rId3">
            <a:alphaModFix/>
          </a:blip>
          <a:stretch>
            <a:fillRect/>
          </a:stretch>
        </p:blipFill>
        <p:spPr>
          <a:xfrm>
            <a:off x="1620300" y="998550"/>
            <a:ext cx="6004325" cy="3894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 name="Shape 188"/>
        <p:cNvGrpSpPr/>
        <p:nvPr/>
      </p:nvGrpSpPr>
      <p:grpSpPr>
        <a:xfrm>
          <a:off x="0" y="0"/>
          <a:ext cx="0" cy="0"/>
          <a:chOff x="0" y="0"/>
          <a:chExt cx="0" cy="0"/>
        </a:xfrm>
      </p:grpSpPr>
      <p:sp>
        <p:nvSpPr>
          <p:cNvPr id="189" name="Google Shape;189;p30"/>
          <p:cNvSpPr txBox="1"/>
          <p:nvPr>
            <p:ph type="title"/>
          </p:nvPr>
        </p:nvSpPr>
        <p:spPr>
          <a:xfrm>
            <a:off x="245875" y="256497"/>
            <a:ext cx="8520600" cy="5952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solidFill>
                  <a:schemeClr val="lt1"/>
                </a:solidFill>
              </a:rPr>
              <a:t>Trend for ‘Blinding Lights’ by The Weeknd</a:t>
            </a:r>
            <a:endParaRPr>
              <a:solidFill>
                <a:schemeClr val="lt1"/>
              </a:solidFill>
            </a:endParaRPr>
          </a:p>
        </p:txBody>
      </p:sp>
      <p:sp>
        <p:nvSpPr>
          <p:cNvPr id="190" name="Google Shape;190;p30"/>
          <p:cNvSpPr txBox="1"/>
          <p:nvPr>
            <p:ph idx="1" type="body"/>
          </p:nvPr>
        </p:nvSpPr>
        <p:spPr>
          <a:xfrm>
            <a:off x="425000" y="13378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1577400" y="851700"/>
            <a:ext cx="5989199" cy="393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7" name="Google Shape;197;p31"/>
          <p:cNvGraphicFramePr/>
          <p:nvPr/>
        </p:nvGraphicFramePr>
        <p:xfrm>
          <a:off x="895850" y="3078625"/>
          <a:ext cx="3000000" cy="3000000"/>
        </p:xfrm>
        <a:graphic>
          <a:graphicData uri="http://schemas.openxmlformats.org/drawingml/2006/table">
            <a:tbl>
              <a:tblPr>
                <a:noFill/>
                <a:tableStyleId>{027EC759-3C4B-48C1-A1CD-1197E4A833AA}</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Artists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Global Rank</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The Weeknd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DaBaby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Roddy Ricch</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r>
            </a:tbl>
          </a:graphicData>
        </a:graphic>
      </p:graphicFrame>
      <p:sp>
        <p:nvSpPr>
          <p:cNvPr id="198" name="Google Shape;198;p31"/>
          <p:cNvSpPr txBox="1"/>
          <p:nvPr/>
        </p:nvSpPr>
        <p:spPr>
          <a:xfrm>
            <a:off x="351200" y="317225"/>
            <a:ext cx="852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The previous analysis was for the United States and we noticed that lot of the singers were rappers and highly streamed songs during this time was the rap and hip hop genre. This hints at a possible return to rap and hip hop culture during the tough times of the pandemic in the United States.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Let's see the case globally as to which artists are dominating and where are they most popular. Initially let's compare the top 3 pandemic artists and get their global ranks in terms of number of streams.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Problem Statement</a:t>
            </a:r>
            <a:endParaRPr b="1">
              <a:solidFill>
                <a:schemeClr val="lt1"/>
              </a:solidFill>
            </a:endParaRPr>
          </a:p>
          <a:p>
            <a:pPr indent="0" lvl="0" marL="0" rtl="0" algn="l">
              <a:spcBef>
                <a:spcPts val="0"/>
              </a:spcBef>
              <a:spcAft>
                <a:spcPts val="0"/>
              </a:spcAft>
              <a:buNone/>
            </a:pPr>
            <a:r>
              <a:t/>
            </a:r>
            <a:endParaRPr/>
          </a:p>
        </p:txBody>
      </p:sp>
      <p:sp>
        <p:nvSpPr>
          <p:cNvPr id="68" name="Google Shape;68;p14"/>
          <p:cNvSpPr txBox="1"/>
          <p:nvPr>
            <p:ph idx="1" type="body"/>
          </p:nvPr>
        </p:nvSpPr>
        <p:spPr>
          <a:xfrm>
            <a:off x="311700" y="1171600"/>
            <a:ext cx="8520600" cy="3397200"/>
          </a:xfrm>
          <a:prstGeom prst="rect">
            <a:avLst/>
          </a:prstGeom>
          <a:solidFill>
            <a:schemeClr val="dk1"/>
          </a:solidFill>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2001">
                <a:solidFill>
                  <a:schemeClr val="lt1"/>
                </a:solidFill>
              </a:rPr>
              <a:t>Imagine wanting to get started in the music industry. </a:t>
            </a:r>
            <a:endParaRPr sz="2001">
              <a:solidFill>
                <a:schemeClr val="lt1"/>
              </a:solidFill>
            </a:endParaRPr>
          </a:p>
          <a:p>
            <a:pPr indent="0" lvl="0" marL="0" rtl="0" algn="l">
              <a:lnSpc>
                <a:spcPct val="100000"/>
              </a:lnSpc>
              <a:spcBef>
                <a:spcPts val="2300"/>
              </a:spcBef>
              <a:spcAft>
                <a:spcPts val="0"/>
              </a:spcAft>
              <a:buNone/>
            </a:pPr>
            <a:r>
              <a:rPr lang="en" sz="2001">
                <a:solidFill>
                  <a:schemeClr val="lt1"/>
                </a:solidFill>
              </a:rPr>
              <a:t>You believe you </a:t>
            </a:r>
            <a:r>
              <a:rPr lang="en" sz="2001">
                <a:solidFill>
                  <a:schemeClr val="lt1"/>
                </a:solidFill>
              </a:rPr>
              <a:t>have</a:t>
            </a:r>
            <a:r>
              <a:rPr lang="en" sz="2001">
                <a:solidFill>
                  <a:schemeClr val="lt1"/>
                </a:solidFill>
              </a:rPr>
              <a:t> a skill for spotting great talent and promoting them to become stars. </a:t>
            </a:r>
            <a:endParaRPr sz="2001">
              <a:solidFill>
                <a:schemeClr val="lt1"/>
              </a:solidFill>
            </a:endParaRPr>
          </a:p>
          <a:p>
            <a:pPr indent="0" lvl="0" marL="0" rtl="0" algn="l">
              <a:lnSpc>
                <a:spcPct val="100000"/>
              </a:lnSpc>
              <a:spcBef>
                <a:spcPts val="2300"/>
              </a:spcBef>
              <a:spcAft>
                <a:spcPts val="0"/>
              </a:spcAft>
              <a:buNone/>
            </a:pPr>
            <a:r>
              <a:rPr lang="en" sz="2001">
                <a:solidFill>
                  <a:schemeClr val="lt1"/>
                </a:solidFill>
              </a:rPr>
              <a:t>Yet, apart from your ingenious ability, you need to be familiar with facts. </a:t>
            </a:r>
            <a:endParaRPr sz="2001">
              <a:solidFill>
                <a:schemeClr val="lt1"/>
              </a:solidFill>
            </a:endParaRPr>
          </a:p>
          <a:p>
            <a:pPr indent="0" lvl="0" marL="0" rtl="0" algn="l">
              <a:spcBef>
                <a:spcPts val="2300"/>
              </a:spcBef>
              <a:spcAft>
                <a:spcPts val="1200"/>
              </a:spcAft>
              <a:buNone/>
            </a:pPr>
            <a:r>
              <a:t/>
            </a:r>
            <a:endParaRPr>
              <a:solidFill>
                <a:schemeClr val="lt1"/>
              </a:solidFill>
            </a:endParaRPr>
          </a:p>
        </p:txBody>
      </p:sp>
      <p:pic>
        <p:nvPicPr>
          <p:cNvPr id="69" name="Google Shape;69;p14"/>
          <p:cNvPicPr preferRelativeResize="0"/>
          <p:nvPr/>
        </p:nvPicPr>
        <p:blipFill>
          <a:blip r:embed="rId3">
            <a:alphaModFix/>
          </a:blip>
          <a:stretch>
            <a:fillRect/>
          </a:stretch>
        </p:blipFill>
        <p:spPr>
          <a:xfrm>
            <a:off x="7324875" y="140125"/>
            <a:ext cx="1410300" cy="1410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3. Around the World</a:t>
            </a:r>
            <a:endParaRPr>
              <a:solidFill>
                <a:schemeClr val="lt1"/>
              </a:solidFill>
            </a:endParaRPr>
          </a:p>
          <a:p>
            <a:pPr indent="0" lvl="0" marL="0" rtl="0" algn="l">
              <a:spcBef>
                <a:spcPts val="0"/>
              </a:spcBef>
              <a:spcAft>
                <a:spcPts val="0"/>
              </a:spcAft>
              <a:buNone/>
            </a:pPr>
            <a:r>
              <a:t/>
            </a:r>
            <a:endParaRPr/>
          </a:p>
        </p:txBody>
      </p:sp>
      <p:sp>
        <p:nvSpPr>
          <p:cNvPr id="204" name="Google Shape;204;p32"/>
          <p:cNvSpPr txBox="1"/>
          <p:nvPr>
            <p:ph idx="1" type="body"/>
          </p:nvPr>
        </p:nvSpPr>
        <p:spPr>
          <a:xfrm>
            <a:off x="311700" y="1171600"/>
            <a:ext cx="8520600" cy="613200"/>
          </a:xfrm>
          <a:prstGeom prst="rect">
            <a:avLst/>
          </a:prstGeom>
        </p:spPr>
        <p:txBody>
          <a:bodyPr anchorCtr="0" anchor="t" bIns="91425" lIns="91425" spcFirstLastPara="1" rIns="91425" wrap="square" tIns="91425">
            <a:noAutofit/>
          </a:bodyPr>
          <a:lstStyle/>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We wanted to </a:t>
            </a:r>
            <a:r>
              <a:rPr lang="en" sz="1450">
                <a:solidFill>
                  <a:schemeClr val="accent1"/>
                </a:solidFill>
              </a:rPr>
              <a:t>explore</a:t>
            </a:r>
            <a:r>
              <a:rPr lang="en" sz="1450">
                <a:solidFill>
                  <a:schemeClr val="accent1"/>
                </a:solidFill>
              </a:rPr>
              <a:t> the influence an artist has over </a:t>
            </a:r>
            <a:r>
              <a:rPr lang="en" sz="1450">
                <a:solidFill>
                  <a:schemeClr val="accent1"/>
                </a:solidFill>
              </a:rPr>
              <a:t>the</a:t>
            </a:r>
            <a:r>
              <a:rPr lang="en" sz="1450">
                <a:solidFill>
                  <a:schemeClr val="accent1"/>
                </a:solidFill>
              </a:rPr>
              <a:t> world. </a:t>
            </a:r>
            <a:endParaRPr sz="1450">
              <a:solidFill>
                <a:schemeClr val="accent1"/>
              </a:solidFill>
            </a:endParaRPr>
          </a:p>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The artist of choice was Post Malone. </a:t>
            </a:r>
            <a:endParaRPr sz="1450">
              <a:solidFill>
                <a:schemeClr val="accent1"/>
              </a:solidFill>
            </a:endParaRPr>
          </a:p>
          <a:p>
            <a:pPr indent="0" lvl="0" marL="0" rtl="0" algn="l">
              <a:lnSpc>
                <a:spcPct val="95000"/>
              </a:lnSpc>
              <a:spcBef>
                <a:spcPts val="1200"/>
              </a:spcBef>
              <a:spcAft>
                <a:spcPts val="1200"/>
              </a:spcAft>
              <a:buSzPts val="275"/>
              <a:buNone/>
            </a:pPr>
            <a:r>
              <a:t/>
            </a:r>
            <a:endParaRPr sz="1450">
              <a:highlight>
                <a:schemeClr val="lt1"/>
              </a:highlight>
            </a:endParaRPr>
          </a:p>
        </p:txBody>
      </p:sp>
      <p:pic>
        <p:nvPicPr>
          <p:cNvPr id="205" name="Google Shape;205;p32"/>
          <p:cNvPicPr preferRelativeResize="0"/>
          <p:nvPr/>
        </p:nvPicPr>
        <p:blipFill>
          <a:blip r:embed="rId3">
            <a:alphaModFix/>
          </a:blip>
          <a:stretch>
            <a:fillRect/>
          </a:stretch>
        </p:blipFill>
        <p:spPr>
          <a:xfrm>
            <a:off x="3153125" y="1828300"/>
            <a:ext cx="5679175" cy="2843050"/>
          </a:xfrm>
          <a:prstGeom prst="rect">
            <a:avLst/>
          </a:prstGeom>
          <a:noFill/>
          <a:ln>
            <a:noFill/>
          </a:ln>
          <a:effectLst>
            <a:outerShdw blurRad="57150" rotWithShape="0" algn="bl" dir="5400000" dist="19050">
              <a:srgbClr val="000000">
                <a:alpha val="50000"/>
              </a:srgbClr>
            </a:outerShdw>
          </a:effectLst>
        </p:spPr>
      </p:pic>
      <p:sp>
        <p:nvSpPr>
          <p:cNvPr id="206" name="Google Shape;206;p32"/>
          <p:cNvSpPr txBox="1"/>
          <p:nvPr/>
        </p:nvSpPr>
        <p:spPr>
          <a:xfrm>
            <a:off x="341550" y="1784800"/>
            <a:ext cx="2692200" cy="28629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Post Malone is an American rapper, singer, and songwriter. Known for his introspective songwriting and </a:t>
            </a:r>
            <a:endParaRPr sz="145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rPr lang="en" sz="1450">
                <a:solidFill>
                  <a:schemeClr val="lt1"/>
                </a:solidFill>
                <a:latin typeface="Old Standard TT"/>
                <a:ea typeface="Old Standard TT"/>
                <a:cs typeface="Old Standard TT"/>
                <a:sym typeface="Old Standard TT"/>
              </a:rPr>
              <a:t>variegated vocal styles. </a:t>
            </a:r>
            <a:endParaRPr sz="145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450">
              <a:solidFill>
                <a:schemeClr val="lt1"/>
              </a:solidFill>
              <a:latin typeface="Old Standard TT"/>
              <a:ea typeface="Old Standard TT"/>
              <a:cs typeface="Old Standard TT"/>
              <a:sym typeface="Old Standard TT"/>
            </a:endParaRPr>
          </a:p>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The choropleth shows Post Malone has more influence in America which is plausible being born in American. </a:t>
            </a:r>
            <a:endParaRPr sz="1450">
              <a:solidFill>
                <a:schemeClr val="lt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p33"/>
          <p:cNvSpPr txBox="1"/>
          <p:nvPr>
            <p:ph idx="1" type="body"/>
          </p:nvPr>
        </p:nvSpPr>
        <p:spPr>
          <a:xfrm>
            <a:off x="311700" y="1058225"/>
            <a:ext cx="8520600" cy="613200"/>
          </a:xfrm>
          <a:prstGeom prst="rect">
            <a:avLst/>
          </a:prstGeom>
        </p:spPr>
        <p:txBody>
          <a:bodyPr anchorCtr="0" anchor="t" bIns="91425" lIns="91425" spcFirstLastPara="1" rIns="91425" wrap="square" tIns="91425">
            <a:noAutofit/>
          </a:bodyPr>
          <a:lstStyle/>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Let see if region of origin a</a:t>
            </a:r>
            <a:r>
              <a:rPr lang="en" sz="1450">
                <a:solidFill>
                  <a:schemeClr val="accent1"/>
                </a:solidFill>
              </a:rPr>
              <a:t>ffects</a:t>
            </a:r>
            <a:r>
              <a:rPr lang="en" sz="1450">
                <a:solidFill>
                  <a:schemeClr val="accent1"/>
                </a:solidFill>
              </a:rPr>
              <a:t> the </a:t>
            </a:r>
            <a:r>
              <a:rPr lang="en" sz="1450">
                <a:solidFill>
                  <a:schemeClr val="accent1"/>
                </a:solidFill>
              </a:rPr>
              <a:t>influence</a:t>
            </a:r>
            <a:r>
              <a:rPr lang="en" sz="1450">
                <a:solidFill>
                  <a:schemeClr val="accent1"/>
                </a:solidFill>
              </a:rPr>
              <a:t> of an artist. </a:t>
            </a:r>
            <a:endParaRPr sz="1450">
              <a:solidFill>
                <a:schemeClr val="accent1"/>
              </a:solidFill>
            </a:endParaRPr>
          </a:p>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Artist here would be One Direction. </a:t>
            </a:r>
            <a:endParaRPr sz="1450">
              <a:solidFill>
                <a:schemeClr val="accent1"/>
              </a:solidFill>
            </a:endParaRPr>
          </a:p>
          <a:p>
            <a:pPr indent="0" lvl="0" marL="0" rtl="0" algn="l">
              <a:lnSpc>
                <a:spcPct val="95000"/>
              </a:lnSpc>
              <a:spcBef>
                <a:spcPts val="1200"/>
              </a:spcBef>
              <a:spcAft>
                <a:spcPts val="1200"/>
              </a:spcAft>
              <a:buSzPts val="275"/>
              <a:buNone/>
            </a:pPr>
            <a:r>
              <a:t/>
            </a:r>
            <a:endParaRPr sz="1450">
              <a:highlight>
                <a:schemeClr val="lt1"/>
              </a:highlight>
            </a:endParaRPr>
          </a:p>
        </p:txBody>
      </p:sp>
      <p:pic>
        <p:nvPicPr>
          <p:cNvPr id="212" name="Google Shape;212;p33"/>
          <p:cNvPicPr preferRelativeResize="0"/>
          <p:nvPr/>
        </p:nvPicPr>
        <p:blipFill rotWithShape="1">
          <a:blip r:embed="rId3">
            <a:alphaModFix/>
          </a:blip>
          <a:srcRect b="0" l="1380" r="1371" t="0"/>
          <a:stretch/>
        </p:blipFill>
        <p:spPr>
          <a:xfrm>
            <a:off x="3153125" y="1784175"/>
            <a:ext cx="5679175" cy="2843051"/>
          </a:xfrm>
          <a:prstGeom prst="rect">
            <a:avLst/>
          </a:prstGeom>
          <a:noFill/>
          <a:ln>
            <a:noFill/>
          </a:ln>
          <a:effectLst>
            <a:outerShdw blurRad="57150" rotWithShape="0" algn="bl" dir="5400000" dist="19050">
              <a:srgbClr val="000000">
                <a:alpha val="50000"/>
              </a:srgbClr>
            </a:outerShdw>
          </a:effectLst>
        </p:spPr>
      </p:pic>
      <p:sp>
        <p:nvSpPr>
          <p:cNvPr id="213" name="Google Shape;213;p33"/>
          <p:cNvSpPr txBox="1"/>
          <p:nvPr/>
        </p:nvSpPr>
        <p:spPr>
          <a:xfrm>
            <a:off x="311700" y="1997450"/>
            <a:ext cx="2692200" cy="24165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One Direction, often shortened to 1D, are an English-Irish pop boy band formed in London, England in 2010.</a:t>
            </a:r>
            <a:endParaRPr sz="145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450">
              <a:solidFill>
                <a:schemeClr val="lt1"/>
              </a:solidFill>
              <a:latin typeface="Old Standard TT"/>
              <a:ea typeface="Old Standard TT"/>
              <a:cs typeface="Old Standard TT"/>
              <a:sym typeface="Old Standard TT"/>
            </a:endParaRPr>
          </a:p>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Here we see a </a:t>
            </a:r>
            <a:r>
              <a:rPr lang="en" sz="1450">
                <a:solidFill>
                  <a:schemeClr val="lt1"/>
                </a:solidFill>
                <a:latin typeface="Old Standard TT"/>
                <a:ea typeface="Old Standard TT"/>
                <a:cs typeface="Old Standard TT"/>
                <a:sym typeface="Old Standard TT"/>
              </a:rPr>
              <a:t>different</a:t>
            </a:r>
            <a:r>
              <a:rPr lang="en" sz="1450">
                <a:solidFill>
                  <a:schemeClr val="lt1"/>
                </a:solidFill>
                <a:latin typeface="Old Standard TT"/>
                <a:ea typeface="Old Standard TT"/>
                <a:cs typeface="Old Standard TT"/>
                <a:sym typeface="Old Standard TT"/>
              </a:rPr>
              <a:t> trend here. A rather conflicting one than the previous. </a:t>
            </a:r>
            <a:endParaRPr sz="1450">
              <a:solidFill>
                <a:schemeClr val="lt1"/>
              </a:solidFill>
              <a:latin typeface="Old Standard TT"/>
              <a:ea typeface="Old Standard TT"/>
              <a:cs typeface="Old Standard TT"/>
              <a:sym typeface="Old Standard TT"/>
            </a:endParaRPr>
          </a:p>
        </p:txBody>
      </p:sp>
      <p:sp>
        <p:nvSpPr>
          <p:cNvPr id="214" name="Google Shape;21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3. Around the World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34"/>
          <p:cNvSpPr txBox="1"/>
          <p:nvPr>
            <p:ph idx="1" type="body"/>
          </p:nvPr>
        </p:nvSpPr>
        <p:spPr>
          <a:xfrm>
            <a:off x="311700" y="1058225"/>
            <a:ext cx="8520600" cy="765600"/>
          </a:xfrm>
          <a:prstGeom prst="rect">
            <a:avLst/>
          </a:prstGeom>
        </p:spPr>
        <p:txBody>
          <a:bodyPr anchorCtr="0" anchor="t" bIns="91425" lIns="91425" spcFirstLastPara="1" rIns="91425" wrap="square" tIns="91425">
            <a:noAutofit/>
          </a:bodyPr>
          <a:lstStyle/>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Till now the artist were producing songs in English which is in International Language. </a:t>
            </a:r>
            <a:endParaRPr sz="1450">
              <a:solidFill>
                <a:schemeClr val="accent1"/>
              </a:solidFill>
            </a:endParaRPr>
          </a:p>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Lets see if </a:t>
            </a:r>
            <a:r>
              <a:rPr lang="en" sz="1450">
                <a:solidFill>
                  <a:schemeClr val="accent1"/>
                </a:solidFill>
              </a:rPr>
              <a:t>language</a:t>
            </a:r>
            <a:r>
              <a:rPr lang="en" sz="1450">
                <a:solidFill>
                  <a:schemeClr val="accent1"/>
                </a:solidFill>
              </a:rPr>
              <a:t> plays an important role in on the influence of an artist</a:t>
            </a:r>
            <a:endParaRPr sz="1450">
              <a:solidFill>
                <a:schemeClr val="accent1"/>
              </a:solidFill>
            </a:endParaRPr>
          </a:p>
          <a:p>
            <a:pPr indent="-320675" lvl="0" marL="457200" rtl="0" algn="l">
              <a:lnSpc>
                <a:spcPct val="95000"/>
              </a:lnSpc>
              <a:spcBef>
                <a:spcPts val="0"/>
              </a:spcBef>
              <a:spcAft>
                <a:spcPts val="0"/>
              </a:spcAft>
              <a:buClr>
                <a:schemeClr val="accent1"/>
              </a:buClr>
              <a:buSzPts val="1450"/>
              <a:buChar char="●"/>
            </a:pPr>
            <a:r>
              <a:rPr lang="en" sz="1450">
                <a:solidFill>
                  <a:schemeClr val="accent1"/>
                </a:solidFill>
              </a:rPr>
              <a:t>We look into BTS here. </a:t>
            </a:r>
            <a:endParaRPr sz="1450">
              <a:solidFill>
                <a:schemeClr val="accent1"/>
              </a:solidFill>
            </a:endParaRPr>
          </a:p>
          <a:p>
            <a:pPr indent="0" lvl="0" marL="0" rtl="0" algn="l">
              <a:lnSpc>
                <a:spcPct val="95000"/>
              </a:lnSpc>
              <a:spcBef>
                <a:spcPts val="1200"/>
              </a:spcBef>
              <a:spcAft>
                <a:spcPts val="1200"/>
              </a:spcAft>
              <a:buSzPts val="275"/>
              <a:buNone/>
            </a:pPr>
            <a:r>
              <a:t/>
            </a:r>
            <a:endParaRPr sz="1450">
              <a:highlight>
                <a:schemeClr val="lt1"/>
              </a:highlight>
            </a:endParaRPr>
          </a:p>
        </p:txBody>
      </p:sp>
      <p:sp>
        <p:nvSpPr>
          <p:cNvPr id="220" name="Google Shape;220;p34"/>
          <p:cNvSpPr txBox="1"/>
          <p:nvPr/>
        </p:nvSpPr>
        <p:spPr>
          <a:xfrm>
            <a:off x="311700" y="1812738"/>
            <a:ext cx="2692200" cy="28629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BTS, also known as the Bangtan Boys, is a South Korean boy band that was formed in 2010. Majority of </a:t>
            </a:r>
            <a:r>
              <a:rPr lang="en" sz="1450">
                <a:solidFill>
                  <a:schemeClr val="lt1"/>
                </a:solidFill>
                <a:latin typeface="Old Standard TT"/>
                <a:ea typeface="Old Standard TT"/>
                <a:cs typeface="Old Standard TT"/>
                <a:sym typeface="Old Standard TT"/>
              </a:rPr>
              <a:t>their</a:t>
            </a:r>
            <a:r>
              <a:rPr lang="en" sz="1450">
                <a:solidFill>
                  <a:schemeClr val="lt1"/>
                </a:solidFill>
                <a:latin typeface="Old Standard TT"/>
                <a:ea typeface="Old Standard TT"/>
                <a:cs typeface="Old Standard TT"/>
                <a:sym typeface="Old Standard TT"/>
              </a:rPr>
              <a:t> songs are in Korean.</a:t>
            </a:r>
            <a:endParaRPr sz="145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450">
              <a:solidFill>
                <a:schemeClr val="lt1"/>
              </a:solidFill>
              <a:latin typeface="Old Standard TT"/>
              <a:ea typeface="Old Standard TT"/>
              <a:cs typeface="Old Standard TT"/>
              <a:sym typeface="Old Standard TT"/>
            </a:endParaRPr>
          </a:p>
          <a:p>
            <a:pPr indent="-320675" lvl="0" marL="457200" rtl="0" algn="l">
              <a:spcBef>
                <a:spcPts val="0"/>
              </a:spcBef>
              <a:spcAft>
                <a:spcPts val="0"/>
              </a:spcAft>
              <a:buClr>
                <a:schemeClr val="lt1"/>
              </a:buClr>
              <a:buSzPts val="1450"/>
              <a:buFont typeface="Old Standard TT"/>
              <a:buChar char="●"/>
            </a:pPr>
            <a:r>
              <a:rPr lang="en" sz="1450">
                <a:solidFill>
                  <a:schemeClr val="lt1"/>
                </a:solidFill>
                <a:latin typeface="Old Standard TT"/>
                <a:ea typeface="Old Standard TT"/>
                <a:cs typeface="Old Standard TT"/>
                <a:sym typeface="Old Standard TT"/>
              </a:rPr>
              <a:t>It is evident that language do not affect the fan base or the </a:t>
            </a:r>
            <a:r>
              <a:rPr lang="en" sz="1450">
                <a:solidFill>
                  <a:schemeClr val="lt1"/>
                </a:solidFill>
                <a:latin typeface="Old Standard TT"/>
                <a:ea typeface="Old Standard TT"/>
                <a:cs typeface="Old Standard TT"/>
                <a:sym typeface="Old Standard TT"/>
              </a:rPr>
              <a:t>influence</a:t>
            </a:r>
            <a:r>
              <a:rPr lang="en" sz="1450">
                <a:solidFill>
                  <a:schemeClr val="lt1"/>
                </a:solidFill>
                <a:latin typeface="Old Standard TT"/>
                <a:ea typeface="Old Standard TT"/>
                <a:cs typeface="Old Standard TT"/>
                <a:sym typeface="Old Standard TT"/>
              </a:rPr>
              <a:t> of an artist over the world </a:t>
            </a:r>
            <a:endParaRPr sz="1450">
              <a:solidFill>
                <a:schemeClr val="lt1"/>
              </a:solidFill>
              <a:latin typeface="Old Standard TT"/>
              <a:ea typeface="Old Standard TT"/>
              <a:cs typeface="Old Standard TT"/>
              <a:sym typeface="Old Standard TT"/>
            </a:endParaRPr>
          </a:p>
        </p:txBody>
      </p:sp>
      <p:pic>
        <p:nvPicPr>
          <p:cNvPr id="221" name="Google Shape;221;p34"/>
          <p:cNvPicPr preferRelativeResize="0"/>
          <p:nvPr/>
        </p:nvPicPr>
        <p:blipFill>
          <a:blip r:embed="rId3">
            <a:alphaModFix/>
          </a:blip>
          <a:stretch>
            <a:fillRect/>
          </a:stretch>
        </p:blipFill>
        <p:spPr>
          <a:xfrm>
            <a:off x="3003897" y="1812750"/>
            <a:ext cx="6087428" cy="2862900"/>
          </a:xfrm>
          <a:prstGeom prst="rect">
            <a:avLst/>
          </a:prstGeom>
          <a:noFill/>
          <a:ln>
            <a:noFill/>
          </a:ln>
        </p:spPr>
      </p:pic>
      <p:sp>
        <p:nvSpPr>
          <p:cNvPr id="222" name="Google Shape;222;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3. Around the World</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solidFill>
                  <a:schemeClr val="lt1"/>
                </a:solidFill>
              </a:rPr>
              <a:t>4</a:t>
            </a:r>
            <a:r>
              <a:rPr lang="en">
                <a:solidFill>
                  <a:schemeClr val="lt1"/>
                </a:solidFill>
              </a:rPr>
              <a:t>.</a:t>
            </a:r>
            <a:r>
              <a:rPr lang="en">
                <a:solidFill>
                  <a:schemeClr val="lt1"/>
                </a:solidFill>
              </a:rPr>
              <a:t> </a:t>
            </a:r>
            <a:r>
              <a:rPr lang="en" sz="2668">
                <a:solidFill>
                  <a:schemeClr val="lt1"/>
                </a:solidFill>
              </a:rPr>
              <a:t>What is the trend of songs in the Top Charts?</a:t>
            </a:r>
            <a:endParaRPr sz="3666">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228" name="Google Shape;228;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Leveraged Spark ML Library to apply ML techniques.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One of the use cases for ML : Using Logistic Regression to do multi- class classification on the trend column.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a:t>
            </a:r>
            <a:r>
              <a:rPr lang="en">
                <a:solidFill>
                  <a:schemeClr val="lt1"/>
                </a:solidFill>
              </a:rPr>
              <a:t>ains the model based on the rank and number of streams column while using trend (MOVE_UP, MOVE_DOWN and SAME_POSITION) as a label.</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model can be used to predict future values on the trend of a particular songs based on the rank on that date and number of times it was streamed on that day.</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Mariah Carey Christmas Spirit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Mariah’s Carey famous song “All I Want for Christmas is You” is an all time holiday classic and we wished to explore the trends based on our trained model.</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For our first </a:t>
            </a:r>
            <a:r>
              <a:rPr lang="en">
                <a:solidFill>
                  <a:schemeClr val="lt1"/>
                </a:solidFill>
              </a:rPr>
              <a:t>prediction</a:t>
            </a:r>
            <a:r>
              <a:rPr lang="en">
                <a:solidFill>
                  <a:schemeClr val="lt1"/>
                </a:solidFill>
              </a:rPr>
              <a:t> we </a:t>
            </a:r>
            <a:r>
              <a:rPr lang="en">
                <a:solidFill>
                  <a:schemeClr val="lt1"/>
                </a:solidFill>
              </a:rPr>
              <a:t>assume</a:t>
            </a:r>
            <a:r>
              <a:rPr lang="en">
                <a:solidFill>
                  <a:schemeClr val="lt1"/>
                </a:solidFill>
              </a:rPr>
              <a:t> our song has a rank of number 63 and streams as 68087 and we get a trend of “MOVE_DOWN”.</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For values of rank number 4 and stream number 3489570 we get a trend of “SAME_POSITION”</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Proposed Improvements to ML Model</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240" name="Google Shape;240;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We can </a:t>
            </a:r>
            <a:r>
              <a:rPr lang="en">
                <a:solidFill>
                  <a:schemeClr val="lt1"/>
                </a:solidFill>
              </a:rPr>
              <a:t>incorporate</a:t>
            </a:r>
            <a:r>
              <a:rPr lang="en">
                <a:solidFill>
                  <a:schemeClr val="lt1"/>
                </a:solidFill>
              </a:rPr>
              <a:t> region into </a:t>
            </a:r>
            <a:r>
              <a:rPr lang="en">
                <a:solidFill>
                  <a:schemeClr val="lt1"/>
                </a:solidFill>
              </a:rPr>
              <a:t>the prediction as we notice that trend depends on the region too.</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In the Christmas of 2018 Mariah Carey’s “All I want For Christmas is You” was ranked number 63 in India as Christmas is not such a big festival in India and access to Spotify was limited at that time.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However at the same time in United States we obtain a rank of 4 and a trend of “SAME_POSITION” as Christmas Spirit is on full swing during this time.</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 next</a:t>
            </a:r>
            <a:endParaRPr/>
          </a:p>
        </p:txBody>
      </p:sp>
      <p:pic>
        <p:nvPicPr>
          <p:cNvPr id="246" name="Google Shape;246;p38"/>
          <p:cNvPicPr preferRelativeResize="0"/>
          <p:nvPr/>
        </p:nvPicPr>
        <p:blipFill>
          <a:blip r:embed="rId3">
            <a:alphaModFix/>
          </a:blip>
          <a:stretch>
            <a:fillRect/>
          </a:stretch>
        </p:blipFill>
        <p:spPr>
          <a:xfrm>
            <a:off x="1612250" y="312250"/>
            <a:ext cx="3464850" cy="194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do we want to know?</a:t>
            </a:r>
            <a:endParaRPr b="1">
              <a:solidFill>
                <a:schemeClr val="lt1"/>
              </a:solidFill>
            </a:endParaRPr>
          </a:p>
          <a:p>
            <a:pPr indent="0" lvl="0" marL="0" rtl="0" algn="l">
              <a:spcBef>
                <a:spcPts val="0"/>
              </a:spcBef>
              <a:spcAft>
                <a:spcPts val="0"/>
              </a:spcAft>
              <a:buNone/>
            </a:pPr>
            <a:r>
              <a:t/>
            </a:r>
            <a:endParaRPr/>
          </a:p>
        </p:txBody>
      </p:sp>
      <p:sp>
        <p:nvSpPr>
          <p:cNvPr id="75" name="Google Shape;75;p15"/>
          <p:cNvSpPr txBox="1"/>
          <p:nvPr>
            <p:ph idx="1" type="body"/>
          </p:nvPr>
        </p:nvSpPr>
        <p:spPr>
          <a:xfrm>
            <a:off x="311700" y="1171600"/>
            <a:ext cx="8520600" cy="3397200"/>
          </a:xfrm>
          <a:prstGeom prst="rect">
            <a:avLst/>
          </a:prstGeom>
          <a:solidFill>
            <a:schemeClr val="dk1"/>
          </a:solidFill>
        </p:spPr>
        <p:txBody>
          <a:bodyPr anchorCtr="0" anchor="ctr" bIns="91425" lIns="91425" spcFirstLastPara="1" rIns="91425" wrap="square" tIns="91425">
            <a:normAutofit/>
          </a:bodyPr>
          <a:lstStyle/>
          <a:p>
            <a:pPr indent="-355715" lvl="0" marL="457200" rtl="0" algn="l">
              <a:lnSpc>
                <a:spcPct val="100000"/>
              </a:lnSpc>
              <a:spcBef>
                <a:spcPts val="0"/>
              </a:spcBef>
              <a:spcAft>
                <a:spcPts val="0"/>
              </a:spcAft>
              <a:buClr>
                <a:schemeClr val="lt1"/>
              </a:buClr>
              <a:buSzPts val="2002"/>
              <a:buAutoNum type="arabicPeriod"/>
            </a:pPr>
            <a:r>
              <a:rPr lang="en" sz="2001">
                <a:solidFill>
                  <a:schemeClr val="lt1"/>
                </a:solidFill>
              </a:rPr>
              <a:t>I am on top of the charts for now, but for how long?</a:t>
            </a:r>
            <a:endParaRPr sz="2001">
              <a:solidFill>
                <a:schemeClr val="lt1"/>
              </a:solidFill>
            </a:endParaRPr>
          </a:p>
          <a:p>
            <a:pPr indent="-355715" lvl="0" marL="457200" rtl="0" algn="l">
              <a:lnSpc>
                <a:spcPct val="100000"/>
              </a:lnSpc>
              <a:spcBef>
                <a:spcPts val="0"/>
              </a:spcBef>
              <a:spcAft>
                <a:spcPts val="0"/>
              </a:spcAft>
              <a:buClr>
                <a:schemeClr val="lt1"/>
              </a:buClr>
              <a:buSzPts val="2002"/>
              <a:buAutoNum type="arabicPeriod"/>
            </a:pPr>
            <a:r>
              <a:rPr lang="en" sz="2001">
                <a:solidFill>
                  <a:schemeClr val="lt1"/>
                </a:solidFill>
              </a:rPr>
              <a:t>How has the pandemic affected popularity in the US?</a:t>
            </a:r>
            <a:endParaRPr sz="2001">
              <a:solidFill>
                <a:schemeClr val="lt1"/>
              </a:solidFill>
            </a:endParaRPr>
          </a:p>
          <a:p>
            <a:pPr indent="-355715" lvl="0" marL="457200" rtl="0" algn="l">
              <a:lnSpc>
                <a:spcPct val="100000"/>
              </a:lnSpc>
              <a:spcBef>
                <a:spcPts val="0"/>
              </a:spcBef>
              <a:spcAft>
                <a:spcPts val="0"/>
              </a:spcAft>
              <a:buClr>
                <a:schemeClr val="lt1"/>
              </a:buClr>
              <a:buSzPts val="2002"/>
              <a:buAutoNum type="arabicPeriod"/>
            </a:pPr>
            <a:r>
              <a:rPr lang="en" sz="2001">
                <a:solidFill>
                  <a:schemeClr val="lt1"/>
                </a:solidFill>
              </a:rPr>
              <a:t>What is happening around the world?</a:t>
            </a:r>
            <a:endParaRPr sz="2001">
              <a:solidFill>
                <a:schemeClr val="lt1"/>
              </a:solidFill>
            </a:endParaRPr>
          </a:p>
          <a:p>
            <a:pPr indent="-355715" lvl="0" marL="457200" rtl="0" algn="l">
              <a:lnSpc>
                <a:spcPct val="100000"/>
              </a:lnSpc>
              <a:spcBef>
                <a:spcPts val="0"/>
              </a:spcBef>
              <a:spcAft>
                <a:spcPts val="0"/>
              </a:spcAft>
              <a:buClr>
                <a:schemeClr val="lt1"/>
              </a:buClr>
              <a:buSzPts val="2002"/>
              <a:buAutoNum type="arabicPeriod"/>
            </a:pPr>
            <a:r>
              <a:rPr lang="en" sz="2001">
                <a:solidFill>
                  <a:schemeClr val="lt1"/>
                </a:solidFill>
              </a:rPr>
              <a:t>What is the trend of songs in the Top Charts?</a:t>
            </a:r>
            <a:endParaRPr sz="2001">
              <a:solidFill>
                <a:schemeClr val="lt1"/>
              </a:solidFill>
            </a:endParaRPr>
          </a:p>
          <a:p>
            <a:pPr indent="0" lvl="0" marL="0" rtl="0" algn="l">
              <a:spcBef>
                <a:spcPts val="2300"/>
              </a:spcBef>
              <a:spcAft>
                <a:spcPts val="1200"/>
              </a:spcAft>
              <a:buNone/>
            </a:pPr>
            <a:r>
              <a:t/>
            </a:r>
            <a:endParaRPr>
              <a:solidFill>
                <a:schemeClr val="lt1"/>
              </a:solidFill>
            </a:endParaRPr>
          </a:p>
        </p:txBody>
      </p:sp>
      <p:pic>
        <p:nvPicPr>
          <p:cNvPr id="76" name="Google Shape;76;p15"/>
          <p:cNvPicPr preferRelativeResize="0"/>
          <p:nvPr/>
        </p:nvPicPr>
        <p:blipFill>
          <a:blip r:embed="rId3">
            <a:alphaModFix/>
          </a:blip>
          <a:stretch>
            <a:fillRect/>
          </a:stretch>
        </p:blipFill>
        <p:spPr>
          <a:xfrm>
            <a:off x="7324875" y="140125"/>
            <a:ext cx="1410300" cy="141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About our data</a:t>
            </a:r>
            <a:endParaRPr>
              <a:solidFill>
                <a:schemeClr val="lt1"/>
              </a:solidFill>
            </a:endParaRPr>
          </a:p>
          <a:p>
            <a:pPr indent="0" lvl="0" marL="0" rtl="0" algn="l">
              <a:spcBef>
                <a:spcPts val="0"/>
              </a:spcBef>
              <a:spcAft>
                <a:spcPts val="0"/>
              </a:spcAft>
              <a:buNone/>
            </a:pPr>
            <a:r>
              <a:t/>
            </a:r>
            <a:endParaRPr/>
          </a:p>
        </p:txBody>
      </p:sp>
      <p:sp>
        <p:nvSpPr>
          <p:cNvPr id="82" name="Google Shape;82;p16"/>
          <p:cNvSpPr txBox="1"/>
          <p:nvPr>
            <p:ph idx="1" type="body"/>
          </p:nvPr>
        </p:nvSpPr>
        <p:spPr>
          <a:xfrm>
            <a:off x="311700" y="1171600"/>
            <a:ext cx="4334100" cy="3767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00">
                <a:solidFill>
                  <a:schemeClr val="lt1"/>
                </a:solidFill>
              </a:rPr>
              <a:t>Spotify releases Top 200 Charts &amp; Viral 50 Charts every 2 days. This can be accessed using Spotify APIs.  It gives us information about:</a:t>
            </a:r>
            <a:endParaRPr sz="2800">
              <a:solidFill>
                <a:schemeClr val="lt1"/>
              </a:solidFill>
            </a:endParaRPr>
          </a:p>
          <a:p>
            <a:pPr indent="-339725" lvl="0" marL="457200" rtl="0" algn="l">
              <a:spcBef>
                <a:spcPts val="2300"/>
              </a:spcBef>
              <a:spcAft>
                <a:spcPts val="0"/>
              </a:spcAft>
              <a:buClr>
                <a:schemeClr val="lt1"/>
              </a:buClr>
              <a:buSzPct val="100000"/>
              <a:buChar char="●"/>
            </a:pPr>
            <a:r>
              <a:rPr lang="en" sz="2800">
                <a:solidFill>
                  <a:schemeClr val="lt1"/>
                </a:solidFill>
              </a:rPr>
              <a:t>Regions where the charts are topping - Argentina, Paraguay, Global, United States</a:t>
            </a:r>
            <a:endParaRPr sz="2800">
              <a:solidFill>
                <a:schemeClr val="lt1"/>
              </a:solidFill>
            </a:endParaRPr>
          </a:p>
          <a:p>
            <a:pPr indent="-339725" lvl="0" marL="457200" rtl="0" algn="l">
              <a:spcBef>
                <a:spcPts val="0"/>
              </a:spcBef>
              <a:spcAft>
                <a:spcPts val="0"/>
              </a:spcAft>
              <a:buClr>
                <a:schemeClr val="lt1"/>
              </a:buClr>
              <a:buSzPct val="100000"/>
              <a:buChar char="●"/>
            </a:pPr>
            <a:r>
              <a:rPr lang="en" sz="2800">
                <a:solidFill>
                  <a:schemeClr val="lt1"/>
                </a:solidFill>
              </a:rPr>
              <a:t>Various artists along with their titles</a:t>
            </a:r>
            <a:endParaRPr sz="2800">
              <a:solidFill>
                <a:schemeClr val="lt1"/>
              </a:solidFill>
            </a:endParaRPr>
          </a:p>
          <a:p>
            <a:pPr indent="-339725" lvl="0" marL="457200" rtl="0" algn="l">
              <a:spcBef>
                <a:spcPts val="0"/>
              </a:spcBef>
              <a:spcAft>
                <a:spcPts val="0"/>
              </a:spcAft>
              <a:buClr>
                <a:schemeClr val="lt1"/>
              </a:buClr>
              <a:buSzPct val="100000"/>
              <a:buChar char="●"/>
            </a:pPr>
            <a:r>
              <a:rPr lang="en" sz="2800">
                <a:solidFill>
                  <a:schemeClr val="lt1"/>
                </a:solidFill>
              </a:rPr>
              <a:t>Total amount of data: 3.48GB</a:t>
            </a:r>
            <a:endParaRPr sz="2800">
              <a:solidFill>
                <a:schemeClr val="lt1"/>
              </a:solidFill>
            </a:endParaRPr>
          </a:p>
          <a:p>
            <a:pPr indent="0" lvl="0" marL="457200" rtl="0" algn="l">
              <a:spcBef>
                <a:spcPts val="2300"/>
              </a:spcBef>
              <a:spcAft>
                <a:spcPts val="0"/>
              </a:spcAft>
              <a:buNone/>
            </a:pPr>
            <a:r>
              <a:t/>
            </a:r>
            <a:endParaRPr sz="1500">
              <a:solidFill>
                <a:schemeClr val="lt1"/>
              </a:solidFill>
            </a:endParaRPr>
          </a:p>
          <a:p>
            <a:pPr indent="0" lvl="0" marL="0" rtl="0" algn="l">
              <a:spcBef>
                <a:spcPts val="2300"/>
              </a:spcBef>
              <a:spcAft>
                <a:spcPts val="1200"/>
              </a:spcAft>
              <a:buNone/>
            </a:pPr>
            <a:r>
              <a:t/>
            </a:r>
            <a:endParaRPr>
              <a:solidFill>
                <a:schemeClr val="lt1"/>
              </a:solidFill>
            </a:endParaRPr>
          </a:p>
        </p:txBody>
      </p:sp>
      <p:pic>
        <p:nvPicPr>
          <p:cNvPr id="83" name="Google Shape;83;p16"/>
          <p:cNvPicPr preferRelativeResize="0"/>
          <p:nvPr/>
        </p:nvPicPr>
        <p:blipFill rotWithShape="1">
          <a:blip r:embed="rId3">
            <a:alphaModFix/>
          </a:blip>
          <a:srcRect b="13848" l="2136" r="49204" t="18299"/>
          <a:stretch/>
        </p:blipFill>
        <p:spPr>
          <a:xfrm>
            <a:off x="4694550" y="1620150"/>
            <a:ext cx="4449450" cy="3396476"/>
          </a:xfrm>
          <a:prstGeom prst="rect">
            <a:avLst/>
          </a:prstGeom>
          <a:noFill/>
          <a:ln>
            <a:noFill/>
          </a:ln>
        </p:spPr>
      </p:pic>
      <p:pic>
        <p:nvPicPr>
          <p:cNvPr id="84" name="Google Shape;84;p16"/>
          <p:cNvPicPr preferRelativeResize="0"/>
          <p:nvPr/>
        </p:nvPicPr>
        <p:blipFill rotWithShape="1">
          <a:blip r:embed="rId4">
            <a:alphaModFix/>
          </a:blip>
          <a:srcRect b="55167" l="0" r="27562" t="0"/>
          <a:stretch/>
        </p:blipFill>
        <p:spPr>
          <a:xfrm>
            <a:off x="4694550" y="0"/>
            <a:ext cx="4449449" cy="162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Why Big Data? </a:t>
            </a:r>
            <a:endParaRPr/>
          </a:p>
        </p:txBody>
      </p:sp>
      <p:sp>
        <p:nvSpPr>
          <p:cNvPr id="90" name="Google Shape;90;p17"/>
          <p:cNvSpPr txBox="1"/>
          <p:nvPr>
            <p:ph idx="1" type="body"/>
          </p:nvPr>
        </p:nvSpPr>
        <p:spPr>
          <a:xfrm>
            <a:off x="311700" y="1171600"/>
            <a:ext cx="8520600" cy="3397200"/>
          </a:xfrm>
          <a:prstGeom prst="rect">
            <a:avLst/>
          </a:prstGeom>
          <a:solidFill>
            <a:schemeClr val="dk1"/>
          </a:solidFill>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t/>
            </a:r>
            <a:endParaRPr sz="2187">
              <a:solidFill>
                <a:schemeClr val="lt1"/>
              </a:solidFill>
            </a:endParaRPr>
          </a:p>
          <a:p>
            <a:pPr indent="-367508" lvl="0" marL="457200" rtl="0" algn="l">
              <a:lnSpc>
                <a:spcPct val="100000"/>
              </a:lnSpc>
              <a:spcBef>
                <a:spcPts val="2300"/>
              </a:spcBef>
              <a:spcAft>
                <a:spcPts val="0"/>
              </a:spcAft>
              <a:buClr>
                <a:schemeClr val="lt1"/>
              </a:buClr>
              <a:buSzPts val="2188"/>
              <a:buChar char="●"/>
            </a:pPr>
            <a:r>
              <a:rPr lang="en" sz="2187">
                <a:solidFill>
                  <a:schemeClr val="lt1"/>
                </a:solidFill>
                <a:highlight>
                  <a:schemeClr val="dk1"/>
                </a:highlight>
              </a:rPr>
              <a:t>Data is updated every 2 days, it keeps accumulating and its not possible to use the single node solutions for analysis. </a:t>
            </a:r>
            <a:endParaRPr sz="2187">
              <a:solidFill>
                <a:schemeClr val="lt1"/>
              </a:solidFill>
              <a:highlight>
                <a:schemeClr val="dk1"/>
              </a:highlight>
            </a:endParaRPr>
          </a:p>
          <a:p>
            <a:pPr indent="-367508" lvl="0" marL="457200" rtl="0" algn="l">
              <a:lnSpc>
                <a:spcPct val="100000"/>
              </a:lnSpc>
              <a:spcBef>
                <a:spcPts val="0"/>
              </a:spcBef>
              <a:spcAft>
                <a:spcPts val="0"/>
              </a:spcAft>
              <a:buClr>
                <a:schemeClr val="lt1"/>
              </a:buClr>
              <a:buSzPts val="2188"/>
              <a:buChar char="●"/>
            </a:pPr>
            <a:r>
              <a:rPr lang="en" sz="2187">
                <a:solidFill>
                  <a:schemeClr val="lt1"/>
                </a:solidFill>
                <a:highlight>
                  <a:schemeClr val="dk1"/>
                </a:highlight>
              </a:rPr>
              <a:t>As the number of years increase, the scale of the data increases</a:t>
            </a:r>
            <a:endParaRPr sz="2187">
              <a:solidFill>
                <a:schemeClr val="lt1"/>
              </a:solidFill>
              <a:highlight>
                <a:schemeClr val="dk1"/>
              </a:highlight>
            </a:endParaRPr>
          </a:p>
          <a:p>
            <a:pPr indent="-367508" lvl="0" marL="457200" rtl="0" algn="l">
              <a:lnSpc>
                <a:spcPct val="100000"/>
              </a:lnSpc>
              <a:spcBef>
                <a:spcPts val="0"/>
              </a:spcBef>
              <a:spcAft>
                <a:spcPts val="0"/>
              </a:spcAft>
              <a:buClr>
                <a:schemeClr val="lt1"/>
              </a:buClr>
              <a:buSzPts val="2188"/>
              <a:buChar char="●"/>
            </a:pPr>
            <a:r>
              <a:rPr lang="en" sz="2187">
                <a:solidFill>
                  <a:schemeClr val="lt1"/>
                </a:solidFill>
                <a:highlight>
                  <a:schemeClr val="dk1"/>
                </a:highlight>
              </a:rPr>
              <a:t>To perform analysis with machine learning, with larger number of features, we would need Big Data infrastructure</a:t>
            </a:r>
            <a:endParaRPr sz="2187">
              <a:solidFill>
                <a:schemeClr val="lt1"/>
              </a:solidFill>
              <a:highlight>
                <a:schemeClr val="dk1"/>
              </a:highlight>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Architecture</a:t>
            </a:r>
            <a:endParaRPr/>
          </a:p>
        </p:txBody>
      </p:sp>
      <p:sp>
        <p:nvSpPr>
          <p:cNvPr id="96" name="Google Shape;96;p18"/>
          <p:cNvSpPr txBox="1"/>
          <p:nvPr>
            <p:ph idx="1" type="body"/>
          </p:nvPr>
        </p:nvSpPr>
        <p:spPr>
          <a:xfrm>
            <a:off x="311700" y="1171600"/>
            <a:ext cx="8520600" cy="3397200"/>
          </a:xfrm>
          <a:prstGeom prst="rect">
            <a:avLst/>
          </a:prstGeom>
          <a:solidFill>
            <a:schemeClr val="dk1"/>
          </a:solidFill>
        </p:spPr>
        <p:txBody>
          <a:bodyPr anchorCtr="0" anchor="ctr" bIns="91425" lIns="91425" spcFirstLastPara="1" rIns="91425" wrap="square" tIns="91425">
            <a:normAutofit/>
          </a:bodyPr>
          <a:lstStyle/>
          <a:p>
            <a:pPr indent="0" lvl="0" marL="0" rtl="0" algn="l">
              <a:lnSpc>
                <a:spcPct val="100000"/>
              </a:lnSpc>
              <a:spcBef>
                <a:spcPts val="1200"/>
              </a:spcBef>
              <a:spcAft>
                <a:spcPts val="0"/>
              </a:spcAft>
              <a:buNone/>
            </a:pPr>
            <a:r>
              <a:t/>
            </a:r>
            <a:endParaRPr sz="2187">
              <a:solidFill>
                <a:schemeClr val="lt1"/>
              </a:solidFill>
              <a:highlight>
                <a:schemeClr val="dk1"/>
              </a:highlight>
            </a:endParaRPr>
          </a:p>
          <a:p>
            <a:pPr indent="0" lvl="0" marL="0" rtl="0" algn="l">
              <a:spcBef>
                <a:spcPts val="1200"/>
              </a:spcBef>
              <a:spcAft>
                <a:spcPts val="1200"/>
              </a:spcAft>
              <a:buNone/>
            </a:pPr>
            <a:r>
              <a:t/>
            </a:r>
            <a:endParaRPr>
              <a:solidFill>
                <a:schemeClr val="lt1"/>
              </a:solidFill>
            </a:endParaRPr>
          </a:p>
        </p:txBody>
      </p:sp>
      <p:pic>
        <p:nvPicPr>
          <p:cNvPr id="97" name="Google Shape;97;p18"/>
          <p:cNvPicPr preferRelativeResize="0"/>
          <p:nvPr/>
        </p:nvPicPr>
        <p:blipFill>
          <a:blip r:embed="rId3">
            <a:alphaModFix/>
          </a:blip>
          <a:stretch>
            <a:fillRect/>
          </a:stretch>
        </p:blipFill>
        <p:spPr>
          <a:xfrm>
            <a:off x="875900" y="1758850"/>
            <a:ext cx="3315948" cy="1721151"/>
          </a:xfrm>
          <a:prstGeom prst="rect">
            <a:avLst/>
          </a:prstGeom>
          <a:noFill/>
          <a:ln>
            <a:noFill/>
          </a:ln>
        </p:spPr>
      </p:pic>
      <p:pic>
        <p:nvPicPr>
          <p:cNvPr id="98" name="Google Shape;98;p18"/>
          <p:cNvPicPr preferRelativeResize="0"/>
          <p:nvPr/>
        </p:nvPicPr>
        <p:blipFill>
          <a:blip r:embed="rId4">
            <a:alphaModFix/>
          </a:blip>
          <a:stretch>
            <a:fillRect/>
          </a:stretch>
        </p:blipFill>
        <p:spPr>
          <a:xfrm>
            <a:off x="5562700" y="1461863"/>
            <a:ext cx="3426575" cy="2453425"/>
          </a:xfrm>
          <a:prstGeom prst="rect">
            <a:avLst/>
          </a:prstGeom>
          <a:noFill/>
          <a:ln>
            <a:noFill/>
          </a:ln>
        </p:spPr>
      </p:pic>
      <p:pic>
        <p:nvPicPr>
          <p:cNvPr id="99" name="Google Shape;99;p18"/>
          <p:cNvPicPr preferRelativeResize="0"/>
          <p:nvPr/>
        </p:nvPicPr>
        <p:blipFill>
          <a:blip r:embed="rId5">
            <a:alphaModFix/>
          </a:blip>
          <a:stretch>
            <a:fillRect/>
          </a:stretch>
        </p:blipFill>
        <p:spPr>
          <a:xfrm>
            <a:off x="0" y="1531013"/>
            <a:ext cx="5754776" cy="2315126"/>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sp>
        <p:nvSpPr>
          <p:cNvPr id="105" name="Google Shape;105;p19"/>
          <p:cNvSpPr txBox="1"/>
          <p:nvPr>
            <p:ph idx="1" type="body"/>
          </p:nvPr>
        </p:nvSpPr>
        <p:spPr>
          <a:xfrm>
            <a:off x="358700" y="1171588"/>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lt1"/>
                </a:solidFill>
              </a:rPr>
              <a:t>How many days does a song stay in Global Top50? </a:t>
            </a:r>
            <a:endParaRPr sz="1600">
              <a:solidFill>
                <a:schemeClr val="lt1"/>
              </a:solidFill>
            </a:endParaRPr>
          </a:p>
        </p:txBody>
      </p:sp>
      <p:pic>
        <p:nvPicPr>
          <p:cNvPr id="106" name="Google Shape;106;p19"/>
          <p:cNvPicPr preferRelativeResize="0"/>
          <p:nvPr/>
        </p:nvPicPr>
        <p:blipFill>
          <a:blip r:embed="rId3">
            <a:alphaModFix/>
          </a:blip>
          <a:stretch>
            <a:fillRect/>
          </a:stretch>
        </p:blipFill>
        <p:spPr>
          <a:xfrm>
            <a:off x="727825" y="1670787"/>
            <a:ext cx="7688325" cy="2398825"/>
          </a:xfrm>
          <a:prstGeom prst="rect">
            <a:avLst/>
          </a:prstGeom>
          <a:noFill/>
          <a:ln>
            <a:noFill/>
          </a:ln>
        </p:spPr>
      </p:pic>
      <p:sp>
        <p:nvSpPr>
          <p:cNvPr id="107" name="Google Shape;107;p19"/>
          <p:cNvSpPr txBox="1"/>
          <p:nvPr/>
        </p:nvSpPr>
        <p:spPr>
          <a:xfrm>
            <a:off x="311688" y="4030775"/>
            <a:ext cx="8215800" cy="10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lang="en" sz="1600">
                <a:solidFill>
                  <a:schemeClr val="lt1"/>
                </a:solidFill>
                <a:latin typeface="Old Standard TT"/>
                <a:ea typeface="Old Standard TT"/>
                <a:cs typeface="Old Standard TT"/>
                <a:sym typeface="Old Standard TT"/>
              </a:rPr>
              <a:t>As we expected most songs were there just about one or two months (notice the logscale on the y-axis). There are some songs which were on Global Top50 for over two years!!</a:t>
            </a:r>
            <a:endParaRPr sz="1200">
              <a:solidFill>
                <a:schemeClr val="lt1"/>
              </a:solidFill>
              <a:latin typeface="Roboto"/>
              <a:ea typeface="Roboto"/>
              <a:cs typeface="Roboto"/>
              <a:sym typeface="Roboto"/>
            </a:endParaRPr>
          </a:p>
          <a:p>
            <a:pPr indent="0" lvl="0" marL="0" rtl="0" algn="l">
              <a:spcBef>
                <a:spcPts val="50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sp>
        <p:nvSpPr>
          <p:cNvPr id="113" name="Google Shape;113;p20"/>
          <p:cNvSpPr txBox="1"/>
          <p:nvPr>
            <p:ph idx="1" type="body"/>
          </p:nvPr>
        </p:nvSpPr>
        <p:spPr>
          <a:xfrm>
            <a:off x="311700" y="1171600"/>
            <a:ext cx="8520600" cy="184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lt1"/>
                </a:solidFill>
              </a:rPr>
              <a:t>Which songs are these? </a:t>
            </a:r>
            <a:r>
              <a:rPr lang="en" sz="1600">
                <a:solidFill>
                  <a:schemeClr val="lt1"/>
                </a:solidFill>
              </a:rPr>
              <a:t> </a:t>
            </a:r>
            <a:endParaRPr sz="1600">
              <a:solidFill>
                <a:schemeClr val="lt1"/>
              </a:solidFill>
            </a:endParaRPr>
          </a:p>
        </p:txBody>
      </p:sp>
      <p:pic>
        <p:nvPicPr>
          <p:cNvPr id="114" name="Google Shape;114;p20"/>
          <p:cNvPicPr preferRelativeResize="0"/>
          <p:nvPr/>
        </p:nvPicPr>
        <p:blipFill rotWithShape="1">
          <a:blip r:embed="rId3">
            <a:alphaModFix/>
          </a:blip>
          <a:srcRect b="38563" l="0" r="0" t="0"/>
          <a:stretch/>
        </p:blipFill>
        <p:spPr>
          <a:xfrm>
            <a:off x="1185300" y="1617575"/>
            <a:ext cx="6773376" cy="791087"/>
          </a:xfrm>
          <a:prstGeom prst="rect">
            <a:avLst/>
          </a:prstGeom>
          <a:noFill/>
          <a:ln>
            <a:noFill/>
          </a:ln>
        </p:spPr>
      </p:pic>
      <p:sp>
        <p:nvSpPr>
          <p:cNvPr id="115" name="Google Shape;115;p20"/>
          <p:cNvSpPr txBox="1"/>
          <p:nvPr/>
        </p:nvSpPr>
        <p:spPr>
          <a:xfrm>
            <a:off x="311700" y="2408650"/>
            <a:ext cx="73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It’s been in the top charts for over 2 years - but how does the rank change over time? </a:t>
            </a:r>
            <a:endParaRPr>
              <a:solidFill>
                <a:schemeClr val="lt1"/>
              </a:solidFill>
              <a:latin typeface="Old Standard TT"/>
              <a:ea typeface="Old Standard TT"/>
              <a:cs typeface="Old Standard TT"/>
              <a:sym typeface="Old Standard TT"/>
            </a:endParaRPr>
          </a:p>
        </p:txBody>
      </p:sp>
      <p:pic>
        <p:nvPicPr>
          <p:cNvPr id="116" name="Google Shape;116;p20"/>
          <p:cNvPicPr preferRelativeResize="0"/>
          <p:nvPr/>
        </p:nvPicPr>
        <p:blipFill>
          <a:blip r:embed="rId4">
            <a:alphaModFix/>
          </a:blip>
          <a:stretch>
            <a:fillRect/>
          </a:stretch>
        </p:blipFill>
        <p:spPr>
          <a:xfrm>
            <a:off x="1128573" y="2808850"/>
            <a:ext cx="6886851" cy="216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
                <a:solidFill>
                  <a:schemeClr val="lt1"/>
                </a:solidFill>
              </a:rPr>
              <a:t>I am on top. But for how long? </a:t>
            </a:r>
            <a:endParaRPr/>
          </a:p>
        </p:txBody>
      </p:sp>
      <p:pic>
        <p:nvPicPr>
          <p:cNvPr id="122" name="Google Shape;122;p21"/>
          <p:cNvPicPr preferRelativeResize="0"/>
          <p:nvPr/>
        </p:nvPicPr>
        <p:blipFill>
          <a:blip r:embed="rId3">
            <a:alphaModFix/>
          </a:blip>
          <a:stretch>
            <a:fillRect/>
          </a:stretch>
        </p:blipFill>
        <p:spPr>
          <a:xfrm>
            <a:off x="357188" y="1176550"/>
            <a:ext cx="8429625" cy="2647950"/>
          </a:xfrm>
          <a:prstGeom prst="rect">
            <a:avLst/>
          </a:prstGeom>
          <a:noFill/>
          <a:ln>
            <a:noFill/>
          </a:ln>
        </p:spPr>
      </p:pic>
      <p:sp>
        <p:nvSpPr>
          <p:cNvPr id="123" name="Google Shape;123;p21"/>
          <p:cNvSpPr txBox="1"/>
          <p:nvPr/>
        </p:nvSpPr>
        <p:spPr>
          <a:xfrm>
            <a:off x="420100" y="3985350"/>
            <a:ext cx="7062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Better visualization</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Started off with rank #33</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Reached peak ~200 days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Decrease after ~300 days</a:t>
            </a:r>
            <a:endParaRPr>
              <a:solidFill>
                <a:schemeClr val="l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