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57" r:id="rId5"/>
    <p:sldId id="273" r:id="rId6"/>
    <p:sldId id="274" r:id="rId7"/>
    <p:sldId id="275" r:id="rId8"/>
    <p:sldId id="259" r:id="rId9"/>
    <p:sldId id="260" r:id="rId10"/>
    <p:sldId id="258" r:id="rId11"/>
    <p:sldId id="276" r:id="rId12"/>
    <p:sldId id="277" r:id="rId13"/>
    <p:sldId id="262" r:id="rId14"/>
    <p:sldId id="264" r:id="rId15"/>
    <p:sldId id="263" r:id="rId16"/>
    <p:sldId id="265" r:id="rId17"/>
    <p:sldId id="266" r:id="rId18"/>
    <p:sldId id="267" r:id="rId19"/>
    <p:sldId id="268" r:id="rId20"/>
    <p:sldId id="261" r:id="rId21"/>
    <p:sldId id="269" r:id="rId22"/>
    <p:sldId id="27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1DEA5-EDFE-4DB4-ADD1-77DEB64F6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C085A0-47AA-4252-8310-79C5E6AFB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D399B-DE38-4495-ADA2-9D6BAA9A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5E41-F964-43DF-ACAA-ADE9B3601C02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D4FAB-78A9-4676-A6C9-AA3846B1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C3AB32-007D-4958-9ADB-820307BF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F978-CFD7-4CE6-8B48-B0CD67C60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80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E20D0-C43B-4A82-B290-B8312102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6CCA1E-6E5A-49C7-BE68-43888A9C0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9694F9-5E9C-4B9E-A586-5B6494A0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5E41-F964-43DF-ACAA-ADE9B3601C02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36F2D8-DF18-4E0C-8825-94EA0F7D4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663877-4244-4543-ABF7-9D3C3D84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F978-CFD7-4CE6-8B48-B0CD67C60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04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58FE1A-88ED-44BB-BE06-4AF642DD3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C0383D-B8E7-4775-8942-5868F5297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99B93-3642-40B8-9A43-17F36E53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5E41-F964-43DF-ACAA-ADE9B3601C02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14BDEB-BCA9-4326-A404-A0AC9B60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DEF513-FE44-463A-9024-D4B974E4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F978-CFD7-4CE6-8B48-B0CD67C60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49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CA1B3-C893-4FD9-9774-2DCD8062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A2868-8F80-4D9F-9175-D6EA93C77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EB2EAF-8E43-4F1A-B2EF-DFE7F244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5E41-F964-43DF-ACAA-ADE9B3601C02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1458A9-2AF1-4F62-8F4E-49CF1A1F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6D4799-979D-4F95-8E77-919C189F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F978-CFD7-4CE6-8B48-B0CD67C60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79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346E2-97CC-4A2A-A8B6-2E516CB2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C4204B-98A7-467D-9E2C-18230921B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5BEEDC-0BEB-4127-9C8A-417CFA28D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5E41-F964-43DF-ACAA-ADE9B3601C02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6B1233-650A-4F11-8D97-AAACA963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695CF-A633-40C0-A77F-F70E5EE6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F978-CFD7-4CE6-8B48-B0CD67C60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51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95250-4BD9-49CA-97AC-7663FE30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BC6EB4-89F4-4725-BED4-8D3F86326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C0948A-2DC0-46A7-868D-06A8E7202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B34D1C-A454-4511-9B9C-3362A17F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5E41-F964-43DF-ACAA-ADE9B3601C02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C4D921-C907-489C-A159-BEEC497A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7FE2E6-D379-4A51-9486-F96CC72C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F978-CFD7-4CE6-8B48-B0CD67C60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32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95CE8-1C6C-420B-AF23-0AE34872F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08C984-5E5D-447D-8DAD-EF6EBDCA1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BF163E-8DD6-4012-AA24-EBEDE20C8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EEA8AC-0060-4A19-B6FA-FD9ABFAD3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FE82EC-3495-42E3-8C03-2C244D4C1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BD7470-7228-49A9-B5ED-E64C92360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5E41-F964-43DF-ACAA-ADE9B3601C02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E90DA0-FD46-4E71-9680-D36EC5D8C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F08011-4D9A-4677-B723-5B183715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F978-CFD7-4CE6-8B48-B0CD67C60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78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03626-7BD9-4605-9D47-C25002DF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845CFB-867B-4DB2-A03D-0DEF20C9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5E41-F964-43DF-ACAA-ADE9B3601C02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6A6CBC-81E4-435B-850E-6ABD4DF3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D86406-0DCA-4418-8C37-EC71D0AF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F978-CFD7-4CE6-8B48-B0CD67C60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61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D065D9-4A8B-452C-8F6C-F3F1F204E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5E41-F964-43DF-ACAA-ADE9B3601C02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CA1969-9A63-4D5D-8C3E-6ED8BE3B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CF0ADC-51E6-464A-812C-1EA2385EE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F978-CFD7-4CE6-8B48-B0CD67C60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92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07973-C80B-43FA-BF15-761ED9E9B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3B54F3-AB32-4DD9-B137-6E450D38C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B400D4-503D-4461-8FF7-A3554760D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EF447D-3F04-4BB7-A76A-C87E0BCE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5E41-F964-43DF-ACAA-ADE9B3601C02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08AD1E-2B58-4A3E-BFAD-D34C2A6F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28184F-D9AB-4663-80E5-A7A8E49C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F978-CFD7-4CE6-8B48-B0CD67C60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66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CE38D-5F4C-4E7E-8465-276B6248B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387B04-54B5-44C1-A151-6C3A7F976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37CE19-D3BE-4058-A21B-F7BC12FCF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BFE5A-5D59-4936-B918-1EAA8BBC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5E41-F964-43DF-ACAA-ADE9B3601C02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F4055A-0631-4CD9-9BEA-87F3401D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3047CF-97EB-4ECF-95C9-24C83E76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F978-CFD7-4CE6-8B48-B0CD67C60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66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273E55-D3A1-4177-BB96-91D5E31E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1BB250-D466-4A4A-AAD6-F18CE7C0D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9CC3A6-E098-4664-9009-2A248797E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95E41-F964-43DF-ACAA-ADE9B3601C02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A9A9B-F5FF-41F6-B844-CD1EF2DA2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AAB37A-9A70-4136-9C32-6696209D4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9F978-CFD7-4CE6-8B48-B0CD67C60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13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book-daraz.com/pattern-recognition-4th-edition-by-sergios-theodoridis-ebook-free-download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572E8-F119-4A29-929D-B00E1C4C27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第一章　</a:t>
            </a:r>
            <a:r>
              <a:rPr lang="zh-CN" altLang="en-US" dirty="0"/>
              <a:t>概</a:t>
            </a:r>
            <a:r>
              <a:rPr lang="zh-CN" altLang="zh-CN" dirty="0"/>
              <a:t>论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140563-E451-409C-B691-C111B7E3C0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丁建东</a:t>
            </a:r>
            <a:endParaRPr lang="en-US" altLang="zh-CN" dirty="0"/>
          </a:p>
          <a:p>
            <a:r>
              <a:rPr lang="zh-CN" altLang="en-US" dirty="0"/>
              <a:t>南京工业大学</a:t>
            </a:r>
          </a:p>
        </p:txBody>
      </p:sp>
    </p:spTree>
    <p:extLst>
      <p:ext uri="{BB962C8B-B14F-4D97-AF65-F5344CB8AC3E}">
        <p14:creationId xmlns:p14="http://schemas.microsoft.com/office/powerpoint/2010/main" val="2849841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1C6520A-8307-4B45-988A-E8FD0E7C3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604" y="1979359"/>
            <a:ext cx="4238095" cy="1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2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1CE7F2B-B35B-40CB-BAC0-1B7E543F5E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zh-CN" sz="3600" b="1" dirty="0"/>
              <a:t>1-3  </a:t>
            </a:r>
            <a:r>
              <a:rPr lang="zh-CN" altLang="en-US" sz="3600" b="1" dirty="0"/>
              <a:t>模式识别的应用</a:t>
            </a:r>
            <a:endParaRPr lang="zh-CN" altLang="en-US" sz="5400" dirty="0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69D4CD2-BF5D-45DA-B061-71C0AB30A3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458200" cy="4876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/>
              <a:t>1 .</a:t>
            </a:r>
            <a:r>
              <a:rPr lang="zh-CN" altLang="en-US"/>
              <a:t>字符识别：包括印刷体字符的识别；手写体字符的识别（脱机），各种</a:t>
            </a:r>
            <a:r>
              <a:rPr lang="en-US" altLang="zh-CN"/>
              <a:t>OCR</a:t>
            </a:r>
            <a:r>
              <a:rPr lang="zh-CN" altLang="en-US"/>
              <a:t>设备例如信函分拣、文件处理、卡片输入、支票查对、自动排板、期刊阅读、稿件输入；在线手写字符的识别（联机），各种书写输入板。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/>
              <a:t>2. </a:t>
            </a:r>
            <a:r>
              <a:rPr lang="zh-CN" altLang="en-US"/>
              <a:t>医疗诊断：心电图，脑电图，染色体，癌细胞识别，疾病诊断，例如关幼波肝炎专家系统。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/>
              <a:t>3. </a:t>
            </a:r>
            <a:r>
              <a:rPr lang="zh-CN" altLang="en-US"/>
              <a:t>遥感：资源卫星照片，气象卫星照片处理，数字化地球，图象分辨率可以达到</a:t>
            </a:r>
            <a:r>
              <a:rPr lang="en-US" altLang="zh-CN"/>
              <a:t>1</a:t>
            </a:r>
            <a:r>
              <a:rPr lang="zh-CN" altLang="en-US"/>
              <a:t>米。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912D6A1-0604-4851-89BC-4931D6855A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762000"/>
            <a:ext cx="77724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4. </a:t>
            </a:r>
            <a:r>
              <a:rPr lang="zh-CN" altLang="en-US"/>
              <a:t>指纹识别 脸形识别</a:t>
            </a:r>
          </a:p>
          <a:p>
            <a:pPr>
              <a:buFontTx/>
              <a:buNone/>
            </a:pPr>
            <a:r>
              <a:rPr lang="en-US" altLang="zh-CN"/>
              <a:t>5. </a:t>
            </a:r>
            <a:r>
              <a:rPr lang="zh-CN" altLang="en-US"/>
              <a:t>检测污染分析，大气，水源，环境监测。</a:t>
            </a:r>
          </a:p>
          <a:p>
            <a:pPr>
              <a:buFontTx/>
              <a:buNone/>
            </a:pPr>
            <a:r>
              <a:rPr lang="en-US" altLang="zh-CN"/>
              <a:t>6. </a:t>
            </a:r>
            <a:r>
              <a:rPr lang="zh-CN" altLang="en-US"/>
              <a:t>自动检测：产品质量自动检测</a:t>
            </a:r>
          </a:p>
          <a:p>
            <a:pPr>
              <a:buFontTx/>
              <a:buNone/>
            </a:pPr>
            <a:r>
              <a:rPr lang="en-US" altLang="zh-CN"/>
              <a:t>7. </a:t>
            </a:r>
            <a:r>
              <a:rPr lang="zh-CN" altLang="en-US"/>
              <a:t>语声识别，机器翻译，电话号码自动查询，侦听，机器故障判断。</a:t>
            </a:r>
          </a:p>
          <a:p>
            <a:pPr>
              <a:buFontTx/>
              <a:buNone/>
            </a:pPr>
            <a:r>
              <a:rPr lang="en-US" altLang="zh-CN"/>
              <a:t>8. </a:t>
            </a:r>
            <a:r>
              <a:rPr lang="zh-CN" altLang="en-US"/>
              <a:t>军事应用</a:t>
            </a:r>
          </a:p>
          <a:p>
            <a:pPr>
              <a:buFontTx/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99DDC-E121-4CA4-957E-50A0E2982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zh-CN" dirty="0"/>
              <a:t>模式识别系统举例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F68AE2-2C8D-42E8-AB08-9965952ED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例：语音识别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879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AD64E8-C89D-4271-AA2B-8A2367F99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527"/>
            <a:ext cx="10515600" cy="5848436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简化的语音识别系统的基本框架。首先语音通过信号采集系统进入计算机，成为数字化的时间序列信号，这种原始语音信号经过预处理：片段（帧），提取成特征向量（样本），音素，音素识别就是把样本分到多类中的一类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0" name="图片 5">
            <a:extLst>
              <a:ext uri="{FF2B5EF4-FFF2-40B4-BE49-F238E27FC236}">
                <a16:creationId xmlns:a16="http://schemas.microsoft.com/office/drawing/2014/main" id="{CCF2C228-7FBF-4DEE-84F3-BF3EF7EB9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204" y="481127"/>
            <a:ext cx="65436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038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29641-D80D-45BF-BF52-AE6177D8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4A0B9E-8D77-4061-930B-EC398A662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图片 6">
            <a:extLst>
              <a:ext uri="{FF2B5EF4-FFF2-40B4-BE49-F238E27FC236}">
                <a16:creationId xmlns:a16="http://schemas.microsoft.com/office/drawing/2014/main" id="{139DB227-EDF0-46F9-9ADE-8AE99C2D2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008" y="1027906"/>
            <a:ext cx="4872038" cy="433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609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255C5-5D2D-4764-B645-D951AE42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例：字符和文字识别</a:t>
            </a:r>
            <a:endParaRPr lang="zh-CN" altLang="en-US" dirty="0"/>
          </a:p>
        </p:txBody>
      </p:sp>
      <p:pic>
        <p:nvPicPr>
          <p:cNvPr id="4099" name="图片 3" descr="t5-6">
            <a:extLst>
              <a:ext uri="{FF2B5EF4-FFF2-40B4-BE49-F238E27FC236}">
                <a16:creationId xmlns:a16="http://schemas.microsoft.com/office/drawing/2014/main" id="{FB39A8B5-F6E6-4335-B25B-8A9D32913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162" y="1620020"/>
            <a:ext cx="3459610" cy="4156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72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85C57-8527-4496-85D0-B8157F8CF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复杂图象中特定目标的识别</a:t>
            </a:r>
            <a:endParaRPr lang="zh-CN" altLang="en-US" dirty="0"/>
          </a:p>
        </p:txBody>
      </p:sp>
      <p:pic>
        <p:nvPicPr>
          <p:cNvPr id="5125" name="图片 8">
            <a:extLst>
              <a:ext uri="{FF2B5EF4-FFF2-40B4-BE49-F238E27FC236}">
                <a16:creationId xmlns:a16="http://schemas.microsoft.com/office/drawing/2014/main" id="{E5774F37-7D77-4EB9-841E-C137CD22B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59" y="1871892"/>
            <a:ext cx="3510475" cy="4137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图片 48">
            <a:extLst>
              <a:ext uri="{FF2B5EF4-FFF2-40B4-BE49-F238E27FC236}">
                <a16:creationId xmlns:a16="http://schemas.microsoft.com/office/drawing/2014/main" id="{82834409-641C-4F05-AD94-2BFEF6C12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625" y="1433856"/>
            <a:ext cx="3716870" cy="186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3A3549-7672-4F83-8C74-73C1AF269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625" y="3723507"/>
            <a:ext cx="3611391" cy="232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1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50D66-A377-47CB-80C7-30FBD067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例：利用基因表达数据进行癌症的分类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0A8C18-866B-439F-9E1A-D2ABFA4B9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516" y="1324238"/>
            <a:ext cx="4694056" cy="540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2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DBC1D-A3F9-4FCC-886B-4F2FE145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zh-CN" dirty="0"/>
              <a:t>模式识别系统的典型构成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91D8D-AF5B-44D1-8156-71A7109EA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有已知样本情况：监督模式识别</a:t>
            </a:r>
            <a:r>
              <a:rPr lang="en-US" altLang="zh-CN" dirty="0"/>
              <a:t>(supervised PR)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无已知样本情况：非监督模式识别</a:t>
            </a:r>
            <a:r>
              <a:rPr lang="en-US" altLang="zh-CN" dirty="0"/>
              <a:t>(unsupervised PR)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80A84B-AF30-45C4-85A2-47B0ED341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5" y="2506662"/>
            <a:ext cx="5561905" cy="12095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D378E64-B1DF-45DD-88BB-CA4E3CD01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355" y="4626622"/>
            <a:ext cx="5495238" cy="1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8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A90E942-E56B-4E32-881B-5F4B537A3A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参考书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4DFCB54-E2CA-4EA2-A723-680B3B9BE2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828800"/>
            <a:ext cx="8915400" cy="4267200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</a:rPr>
              <a:t>模式识别   清华大学出版社    张学工</a:t>
            </a:r>
          </a:p>
          <a:p>
            <a:r>
              <a:rPr lang="zh-CN" altLang="en-US" b="1" dirty="0">
                <a:latin typeface="宋体" panose="02010600030101010101" pitchFamily="2" charset="-122"/>
              </a:rPr>
              <a:t>模式识别人民邮电出版社   罗耀光 盛立东</a:t>
            </a:r>
          </a:p>
          <a:p>
            <a:r>
              <a:rPr lang="zh-CN" altLang="en-US" b="1" dirty="0"/>
              <a:t>模式识别及应用  科学出版社  付京荪</a:t>
            </a:r>
            <a:endParaRPr lang="en-US" altLang="zh-CN" b="1" dirty="0"/>
          </a:p>
          <a:p>
            <a:r>
              <a:rPr lang="en-US" altLang="zh-CN" u="sng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Pattern Recognition 4th Edition by </a:t>
            </a:r>
            <a:r>
              <a:rPr lang="en-US" altLang="zh-CN" u="sng" dirty="0" err="1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Sergios</a:t>
            </a:r>
            <a:r>
              <a:rPr lang="en-US" altLang="zh-CN" u="sng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Theodoridis</a:t>
            </a:r>
            <a:endParaRPr lang="zh-CN" altLang="en-US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D9DAC-470D-44E6-9BCF-388C80967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zh-CN" dirty="0"/>
              <a:t>监督模式识别与非监督模式识别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DB23D7-1AAB-4E80-96D4-376346404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监督模式识别（</a:t>
            </a:r>
            <a:r>
              <a:rPr lang="en-US" altLang="zh-CN" dirty="0"/>
              <a:t>supervised pattern recognition</a:t>
            </a:r>
            <a:r>
              <a:rPr lang="zh-CN" altLang="zh-CN" dirty="0"/>
              <a:t>）已知要划分的类别，并且能够获得一定数量的类别已知的训练样本，这种情况下建立分类器的问题为</a:t>
            </a:r>
          </a:p>
          <a:p>
            <a:r>
              <a:rPr lang="zh-CN" altLang="zh-CN" dirty="0"/>
              <a:t>非监督模式识别（</a:t>
            </a:r>
            <a:r>
              <a:rPr lang="en-US" altLang="zh-CN" dirty="0"/>
              <a:t>unsupervised pattern recognition</a:t>
            </a:r>
            <a:r>
              <a:rPr lang="zh-CN" altLang="zh-CN" dirty="0"/>
              <a:t>）在面对一堆未知的对象时，我们自然要试图通过考察这些对象之间的相似性来将它们区分开来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91528C-A387-4F90-AF4F-9C2473B17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67" y="4735227"/>
            <a:ext cx="4541978" cy="167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3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7066A-B14E-40E6-8A06-854D9998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2AEB93-D303-40D5-80A0-B81F848B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处理监督模式识别问题的一般步骤：</a:t>
            </a:r>
          </a:p>
          <a:p>
            <a:pPr lvl="0"/>
            <a:r>
              <a:rPr lang="zh-CN" altLang="zh-CN" dirty="0"/>
              <a:t>分析问题：深入研究应用领域的问题，分析是否属于模式识别问题，把所研究的目标表示为一定的类别，分析给定数据或者可以观测的数据中哪些因素可能与分类有关。</a:t>
            </a:r>
          </a:p>
          <a:p>
            <a:pPr lvl="0"/>
            <a:r>
              <a:rPr lang="zh-CN" altLang="zh-CN" dirty="0"/>
              <a:t>原始特征获取：设计实验，得到已知样本，对样本实施观测和预处理，获取可能与样本分类有关的观测向量（原始特征）。</a:t>
            </a:r>
          </a:p>
          <a:p>
            <a:pPr lvl="0"/>
            <a:r>
              <a:rPr lang="zh-CN" altLang="zh-CN" dirty="0"/>
              <a:t>特征提取与选择：为了更好地进行分类，可能需要采用一定的算法对特征进行再次提取和选择。</a:t>
            </a:r>
          </a:p>
          <a:p>
            <a:pPr lvl="0"/>
            <a:r>
              <a:rPr lang="zh-CN" altLang="zh-CN" dirty="0"/>
              <a:t>分类器设计：选定一定的分类器方法，用已知样本进行分类器训练。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98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002A4-A5C7-4EC9-9D0F-3B84581F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F7C1F-D6DC-4FBE-B39D-BB503A65E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处理非监督模式识别问题的一般步骤：</a:t>
            </a:r>
          </a:p>
          <a:p>
            <a:pPr lvl="0"/>
            <a:r>
              <a:rPr lang="zh-CN" altLang="zh-CN" dirty="0"/>
              <a:t>分析问题：深入研究应用领域的问题，分析研究目标能否通过寻找适当的聚类来达到；如果可能，猜测可能的或希望的类别数目；分析给定数据或者可以观测的数据中哪些因素可能与聚类有关。</a:t>
            </a:r>
          </a:p>
          <a:p>
            <a:pPr lvl="0"/>
            <a:r>
              <a:rPr lang="zh-CN" altLang="zh-CN" dirty="0"/>
              <a:t>原始特征获取：设计实验，得到待分析的样本，对样本实施观测和预处理，获取可能与样本聚类有关的观测向量（原始特征）。</a:t>
            </a:r>
          </a:p>
          <a:p>
            <a:pPr lvl="0"/>
            <a:r>
              <a:rPr lang="zh-CN" altLang="zh-CN" dirty="0"/>
              <a:t>特征提取与选择：为了更好地进行聚类，可能需要采用一定的算法对特征进行再次提取和选择。</a:t>
            </a:r>
          </a:p>
          <a:p>
            <a:pPr lvl="0"/>
            <a:r>
              <a:rPr lang="zh-CN" altLang="zh-CN" dirty="0"/>
              <a:t>聚类分析：选定一定的非监督模式识别方法，用样本进行聚类分析。</a:t>
            </a:r>
          </a:p>
          <a:p>
            <a:r>
              <a:rPr lang="zh-CN" altLang="zh-CN" dirty="0"/>
              <a:t>结果解释：考察聚类结果的性能，分析所得聚类与研究目标之间的关系，根据领域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26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B19B100-3654-4B3C-9BFE-39026DB2EE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609600"/>
            <a:ext cx="7772400" cy="5486400"/>
          </a:xfrm>
        </p:spPr>
        <p:txBody>
          <a:bodyPr/>
          <a:lstStyle/>
          <a:p>
            <a:r>
              <a:rPr lang="zh-CN" altLang="en-US"/>
              <a:t>作业：大型上机作业题</a:t>
            </a:r>
          </a:p>
          <a:p>
            <a:r>
              <a:rPr lang="zh-CN" altLang="en-US"/>
              <a:t>考试：开卷考试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30E24-01F2-4267-B610-67631D05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zh-CN" dirty="0"/>
              <a:t>模式与模式识别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150F04-A14E-448F-9E08-A8BA5DD20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60866" cy="4351338"/>
          </a:xfrm>
        </p:spPr>
        <p:txBody>
          <a:bodyPr>
            <a:normAutofit lnSpcReduction="10000"/>
          </a:bodyPr>
          <a:lstStyle/>
          <a:p>
            <a:r>
              <a:rPr lang="zh-CN" altLang="zh-CN" dirty="0"/>
              <a:t>从对一幅照片的识别看人们日常活动中的模式识别问题。</a:t>
            </a:r>
          </a:p>
          <a:p>
            <a:r>
              <a:rPr lang="zh-CN" altLang="zh-CN" dirty="0"/>
              <a:t>人们对外界事物的识别，很大部分是把事物按分类来进行的。</a:t>
            </a:r>
          </a:p>
          <a:p>
            <a:endParaRPr lang="en-US" altLang="zh-CN" dirty="0"/>
          </a:p>
          <a:p>
            <a:r>
              <a:rPr lang="zh-CN" altLang="zh-CN" dirty="0"/>
              <a:t>模式识别（</a:t>
            </a:r>
            <a:r>
              <a:rPr lang="en-US" altLang="zh-CN" dirty="0"/>
              <a:t>pattern recognition</a:t>
            </a:r>
            <a:r>
              <a:rPr lang="zh-CN" altLang="zh-CN" dirty="0"/>
              <a:t>）</a:t>
            </a:r>
            <a:endParaRPr lang="en-US" altLang="zh-CN" dirty="0"/>
          </a:p>
          <a:p>
            <a:r>
              <a:rPr lang="en-US" altLang="zh-CN" dirty="0"/>
              <a:t>Pattern:</a:t>
            </a:r>
            <a:r>
              <a:rPr lang="zh-CN" altLang="en-US" dirty="0"/>
              <a:t>代表事物的模板或原型</a:t>
            </a:r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chemeClr val="bg2"/>
                </a:solidFill>
              </a:rPr>
              <a:t>------ </a:t>
            </a:r>
            <a:r>
              <a:rPr lang="zh-CN" altLang="en-US" dirty="0"/>
              <a:t>存在于时间，空间中可观察</a:t>
            </a:r>
          </a:p>
          <a:p>
            <a:pPr>
              <a:buNone/>
            </a:pPr>
            <a:r>
              <a:rPr lang="zh-CN" altLang="en-US" dirty="0">
                <a:solidFill>
                  <a:schemeClr val="bg2"/>
                </a:solidFill>
              </a:rPr>
              <a:t>             </a:t>
            </a:r>
            <a:r>
              <a:rPr lang="zh-CN" altLang="en-US" dirty="0"/>
              <a:t>的事物，具有时间或空间分布的信息。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946E95-1472-49A6-A47D-01C656BE2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175" y="1315675"/>
            <a:ext cx="2752381" cy="4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3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13779486-7399-4E12-9AE7-64635CC0A6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127943"/>
            <a:ext cx="8534400" cy="496805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   </a:t>
            </a:r>
            <a:r>
              <a:rPr lang="en-US" altLang="zh-CN" dirty="0"/>
              <a:t>Recognition</a:t>
            </a:r>
            <a:r>
              <a:rPr lang="zh-CN" altLang="en-US" dirty="0"/>
              <a:t>：再认识</a:t>
            </a:r>
            <a:endParaRPr lang="zh-CN" altLang="zh-CN" dirty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>
                <a:solidFill>
                  <a:schemeClr val="bg2"/>
                </a:solidFill>
              </a:rPr>
              <a:t> </a:t>
            </a:r>
            <a:endParaRPr lang="en-US" altLang="zh-CN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>
                <a:solidFill>
                  <a:srgbClr val="333399"/>
                </a:solidFill>
              </a:rPr>
              <a:t>模式识别</a:t>
            </a:r>
            <a:r>
              <a:rPr lang="en-US" altLang="zh-CN" dirty="0">
                <a:solidFill>
                  <a:srgbClr val="333399"/>
                </a:solidFill>
              </a:rPr>
              <a:t>(Pattern Recognition)</a:t>
            </a:r>
            <a:r>
              <a:rPr lang="en-US" altLang="zh-CN" dirty="0">
                <a:solidFill>
                  <a:schemeClr val="bg2"/>
                </a:solidFill>
              </a:rPr>
              <a:t> ------ </a:t>
            </a:r>
            <a:r>
              <a:rPr lang="zh-CN" altLang="en-US" dirty="0"/>
              <a:t>用计算机实 </a:t>
            </a:r>
          </a:p>
          <a:p>
            <a:pPr>
              <a:buNone/>
            </a:pPr>
            <a:r>
              <a:rPr lang="zh-CN" altLang="en-US" dirty="0"/>
              <a:t>          现人对各种事物或现象的分析</a:t>
            </a:r>
            <a:r>
              <a:rPr lang="en-US" altLang="zh-CN" dirty="0"/>
              <a:t>,</a:t>
            </a:r>
            <a:r>
              <a:rPr lang="zh-CN" altLang="en-US" dirty="0"/>
              <a:t>描述</a:t>
            </a:r>
            <a:r>
              <a:rPr lang="en-US" altLang="zh-CN" dirty="0"/>
              <a:t>,</a:t>
            </a:r>
            <a:r>
              <a:rPr lang="zh-CN" altLang="en-US" dirty="0"/>
              <a:t>判断</a:t>
            </a:r>
            <a:r>
              <a:rPr lang="en-US" altLang="zh-CN" dirty="0"/>
              <a:t>,</a:t>
            </a:r>
            <a:r>
              <a:rPr lang="zh-CN" altLang="en-US" dirty="0"/>
              <a:t>识别。</a:t>
            </a:r>
            <a:endParaRPr lang="en-US" altLang="zh-CN" dirty="0"/>
          </a:p>
          <a:p>
            <a:pPr>
              <a:buNone/>
            </a:pPr>
            <a:r>
              <a:rPr lang="zh-CN" altLang="zh-CN" dirty="0"/>
              <a:t>模式分类（</a:t>
            </a:r>
            <a:r>
              <a:rPr lang="en-US" altLang="zh-CN" dirty="0"/>
              <a:t>pattern classification</a:t>
            </a:r>
            <a:r>
              <a:rPr lang="zh-CN" altLang="zh-CN" dirty="0"/>
              <a:t>）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/>
              <a:t>模式识别与图象识别，图象处理的关系</a:t>
            </a:r>
            <a:r>
              <a:rPr lang="zh-CN" altLang="en-US" dirty="0">
                <a:solidFill>
                  <a:schemeClr val="bg2"/>
                </a:solidFill>
              </a:rPr>
              <a:t>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>
                <a:solidFill>
                  <a:srgbClr val="333399"/>
                </a:solidFill>
              </a:rPr>
              <a:t>模式识别是模拟人的某些功能</a:t>
            </a:r>
            <a:r>
              <a:rPr lang="zh-CN" altLang="en-US" dirty="0">
                <a:solidFill>
                  <a:schemeClr val="bg2"/>
                </a:solidFill>
              </a:rPr>
              <a:t>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>
                <a:solidFill>
                  <a:schemeClr val="bg2"/>
                </a:solidFill>
              </a:rPr>
              <a:t>                 </a:t>
            </a:r>
            <a:r>
              <a:rPr lang="zh-CN" altLang="en-US" dirty="0"/>
              <a:t>模拟人的视觉</a:t>
            </a:r>
            <a:r>
              <a:rPr lang="en-US" altLang="zh-CN" dirty="0"/>
              <a:t>:   </a:t>
            </a:r>
            <a:r>
              <a:rPr lang="zh-CN" altLang="en-US" dirty="0"/>
              <a:t>计算机</a:t>
            </a:r>
            <a:r>
              <a:rPr lang="en-US" altLang="zh-CN" dirty="0"/>
              <a:t>+</a:t>
            </a:r>
            <a:r>
              <a:rPr lang="zh-CN" altLang="en-US" dirty="0"/>
              <a:t>光学系统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dirty="0"/>
              <a:t>   模拟人的听觉</a:t>
            </a:r>
            <a:r>
              <a:rPr lang="en-US" altLang="zh-CN" dirty="0"/>
              <a:t>:   </a:t>
            </a:r>
            <a:r>
              <a:rPr lang="zh-CN" altLang="en-US" dirty="0"/>
              <a:t>计算机</a:t>
            </a:r>
            <a:r>
              <a:rPr lang="en-US" altLang="zh-CN" dirty="0"/>
              <a:t>+</a:t>
            </a:r>
            <a:r>
              <a:rPr lang="zh-CN" altLang="en-US" dirty="0"/>
              <a:t>声音传感器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dirty="0"/>
              <a:t>       模拟人的嗅觉和触觉</a:t>
            </a:r>
            <a:r>
              <a:rPr lang="en-US" altLang="zh-CN" dirty="0"/>
              <a:t>:   </a:t>
            </a:r>
            <a:r>
              <a:rPr lang="zh-CN" altLang="en-US" dirty="0"/>
              <a:t>计算机</a:t>
            </a:r>
            <a:r>
              <a:rPr lang="en-US" altLang="zh-CN" dirty="0"/>
              <a:t>+</a:t>
            </a:r>
            <a:r>
              <a:rPr lang="zh-CN" altLang="en-US" dirty="0"/>
              <a:t>传感器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C97FC2E-4201-4AA4-92E7-3F2316055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zh-CN" altLang="en-US" b="1" dirty="0"/>
              <a:t>模式识别的发展史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2EFF058-BC1B-481B-A616-91936A037C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153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1929</a:t>
            </a:r>
            <a:r>
              <a:rPr lang="zh-CN" altLang="en-US"/>
              <a:t>年 </a:t>
            </a:r>
            <a:r>
              <a:rPr lang="en-US" altLang="zh-CN"/>
              <a:t>G. Tauschek</a:t>
            </a:r>
            <a:r>
              <a:rPr lang="zh-CN" altLang="en-US"/>
              <a:t>发明阅读机 ，能够阅读</a:t>
            </a:r>
            <a:r>
              <a:rPr lang="en-US" altLang="zh-CN"/>
              <a:t>0-9</a:t>
            </a:r>
            <a:r>
              <a:rPr lang="zh-CN" altLang="en-US"/>
              <a:t>的数字。</a:t>
            </a:r>
          </a:p>
          <a:p>
            <a:pPr>
              <a:lnSpc>
                <a:spcPct val="90000"/>
              </a:lnSpc>
            </a:pPr>
            <a:r>
              <a:rPr lang="en-US" altLang="zh-CN"/>
              <a:t>30</a:t>
            </a:r>
            <a:r>
              <a:rPr lang="zh-CN" altLang="en-US"/>
              <a:t>年代 </a:t>
            </a:r>
            <a:r>
              <a:rPr lang="en-US" altLang="zh-CN"/>
              <a:t>Fisher</a:t>
            </a:r>
            <a:r>
              <a:rPr lang="zh-CN" altLang="en-US"/>
              <a:t>提出统计分类理论</a:t>
            </a:r>
            <a:r>
              <a:rPr lang="en-US" altLang="zh-CN"/>
              <a:t>,</a:t>
            </a:r>
            <a:r>
              <a:rPr lang="zh-CN" altLang="en-US"/>
              <a:t>奠定了统计模式识别的基础。因此，在</a:t>
            </a:r>
            <a:r>
              <a:rPr lang="en-US" altLang="zh-CN"/>
              <a:t>60</a:t>
            </a:r>
            <a:r>
              <a:rPr lang="zh-CN" altLang="en-US"/>
              <a:t>～</a:t>
            </a:r>
            <a:r>
              <a:rPr lang="en-US" altLang="zh-CN"/>
              <a:t>70</a:t>
            </a:r>
            <a:r>
              <a:rPr lang="zh-CN" altLang="en-US"/>
              <a:t>年代，统计模式识别发展很快，但由于被识别的模式愈来愈复杂，特征也愈多，就出现“维数灾难”。但由于计算机运算速度的迅猛发展，这个问题得到一定克服。统计模式识别仍是模式识别的主要理论。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/>
          </a:p>
          <a:p>
            <a:pPr>
              <a:lnSpc>
                <a:spcPct val="90000"/>
              </a:lnSpc>
              <a:buFontTx/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B9D26BE-BF83-40A9-9E3B-72E8725C8F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609600"/>
            <a:ext cx="8001000" cy="5486400"/>
          </a:xfrm>
        </p:spPr>
        <p:txBody>
          <a:bodyPr/>
          <a:lstStyle/>
          <a:p>
            <a:r>
              <a:rPr lang="en-US" altLang="zh-CN"/>
              <a:t>50</a:t>
            </a:r>
            <a:r>
              <a:rPr lang="zh-CN" altLang="en-US"/>
              <a:t>年代 </a:t>
            </a:r>
            <a:r>
              <a:rPr lang="en-US" altLang="zh-CN"/>
              <a:t>Noam Chemsky </a:t>
            </a:r>
            <a:r>
              <a:rPr lang="zh-CN" altLang="en-US"/>
              <a:t>提出形式语言理论</a:t>
            </a:r>
          </a:p>
          <a:p>
            <a:pPr>
              <a:buFontTx/>
              <a:buNone/>
            </a:pPr>
            <a:r>
              <a:rPr lang="zh-CN" altLang="en-US"/>
              <a:t>    美籍华人付京荪 提出句法结构模式识别。</a:t>
            </a:r>
          </a:p>
          <a:p>
            <a:r>
              <a:rPr lang="en-US" altLang="zh-CN"/>
              <a:t>60</a:t>
            </a:r>
            <a:r>
              <a:rPr lang="zh-CN" altLang="en-US"/>
              <a:t>年代 </a:t>
            </a:r>
            <a:r>
              <a:rPr lang="en-US" altLang="zh-CN"/>
              <a:t>L.A.Zadeh</a:t>
            </a:r>
            <a:r>
              <a:rPr lang="zh-CN" altLang="en-US"/>
              <a:t>提出了模糊集理论，模糊模式识别理论得到了较广泛的应用。</a:t>
            </a:r>
          </a:p>
          <a:p>
            <a:r>
              <a:rPr lang="en-US" altLang="zh-CN"/>
              <a:t>80</a:t>
            </a:r>
            <a:r>
              <a:rPr lang="zh-CN" altLang="en-US"/>
              <a:t>年代 </a:t>
            </a:r>
            <a:r>
              <a:rPr lang="en-US" altLang="zh-CN"/>
              <a:t>Hopfield</a:t>
            </a:r>
            <a:r>
              <a:rPr lang="zh-CN" altLang="en-US"/>
              <a:t>提出神经元网络模型理论。近些年人工神经元网络在模式识别和人工智能上得到较广泛的应用。</a:t>
            </a:r>
          </a:p>
          <a:p>
            <a:r>
              <a:rPr lang="en-US" altLang="zh-CN"/>
              <a:t>90</a:t>
            </a:r>
            <a:r>
              <a:rPr lang="zh-CN" altLang="en-US"/>
              <a:t>年代 小样本学习理论，支持向量机也受到了很大的重视。</a:t>
            </a:r>
          </a:p>
          <a:p>
            <a:pPr>
              <a:buFontTx/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722A27-15EF-492F-9AE4-624BD7BD9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150"/>
            <a:ext cx="10515600" cy="5875813"/>
          </a:xfrm>
        </p:spPr>
        <p:txBody>
          <a:bodyPr/>
          <a:lstStyle/>
          <a:p>
            <a:r>
              <a:rPr lang="zh-CN" altLang="zh-CN" dirty="0"/>
              <a:t>名词约定：</a:t>
            </a:r>
          </a:p>
          <a:p>
            <a:r>
              <a:rPr lang="zh-CN" altLang="zh-CN" dirty="0"/>
              <a:t>样本（</a:t>
            </a:r>
            <a:r>
              <a:rPr lang="en-US" altLang="zh-CN" dirty="0"/>
              <a:t>sample</a:t>
            </a:r>
            <a:r>
              <a:rPr lang="zh-CN" altLang="zh-CN" dirty="0"/>
              <a:t>）：所研究对象的一个个体。</a:t>
            </a:r>
          </a:p>
          <a:p>
            <a:r>
              <a:rPr lang="zh-CN" altLang="zh-CN" dirty="0"/>
              <a:t>样本集（</a:t>
            </a:r>
            <a:r>
              <a:rPr lang="en-US" altLang="zh-CN" dirty="0"/>
              <a:t>sample set</a:t>
            </a:r>
            <a:r>
              <a:rPr lang="zh-CN" altLang="zh-CN" dirty="0"/>
              <a:t>）：若干样本的集合。</a:t>
            </a:r>
          </a:p>
          <a:p>
            <a:r>
              <a:rPr lang="zh-CN" altLang="zh-CN" dirty="0"/>
              <a:t>类或类别（</a:t>
            </a:r>
            <a:r>
              <a:rPr lang="en-US" altLang="zh-CN" dirty="0"/>
              <a:t>class</a:t>
            </a:r>
            <a:r>
              <a:rPr lang="zh-CN" altLang="zh-CN" dirty="0"/>
              <a:t>）：在所有样本上定义的一个子集，处于同一类的样本在我们所关心的某种性质上是不可区分的，即具有相同的模式。</a:t>
            </a:r>
          </a:p>
          <a:p>
            <a:r>
              <a:rPr lang="zh-CN" altLang="zh-CN" dirty="0"/>
              <a:t>特征（</a:t>
            </a:r>
            <a:r>
              <a:rPr lang="en-US" altLang="zh-CN" dirty="0"/>
              <a:t>features</a:t>
            </a:r>
            <a:r>
              <a:rPr lang="zh-CN" altLang="zh-CN" dirty="0"/>
              <a:t>）：指用于表征样本的观测。</a:t>
            </a:r>
          </a:p>
          <a:p>
            <a:r>
              <a:rPr lang="zh-CN" altLang="zh-CN" dirty="0"/>
              <a:t>已知样本（</a:t>
            </a:r>
            <a:r>
              <a:rPr lang="en-US" altLang="zh-CN" dirty="0"/>
              <a:t>known samples</a:t>
            </a:r>
            <a:r>
              <a:rPr lang="zh-CN" altLang="zh-CN" dirty="0"/>
              <a:t>）：指事先知道类别标号的样本。</a:t>
            </a:r>
          </a:p>
          <a:p>
            <a:r>
              <a:rPr lang="zh-CN" altLang="zh-CN" dirty="0"/>
              <a:t>未知样本（</a:t>
            </a:r>
            <a:r>
              <a:rPr lang="en-US" altLang="zh-CN" dirty="0"/>
              <a:t>unknown samples</a:t>
            </a:r>
            <a:r>
              <a:rPr lang="zh-CN" altLang="zh-CN" dirty="0"/>
              <a:t>）：指类别标号未知但特征已知的样本。</a:t>
            </a:r>
          </a:p>
          <a:p>
            <a:r>
              <a:rPr lang="zh-CN" altLang="zh-CN" dirty="0"/>
              <a:t>所谓模式识别的问题，就是用计算的方法根据样本的特征将样本划分到一定的类别中去。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175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B81C7-6175-4224-80F4-C6754915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zh-CN" dirty="0"/>
              <a:t>模式识别的主要方法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B4B5E-1B5D-4DF9-9198-29608E494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190"/>
            <a:ext cx="10515600" cy="4769773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zh-CN" dirty="0"/>
              <a:t>基于知识的方法</a:t>
            </a:r>
            <a:r>
              <a:rPr lang="en-US" altLang="zh-CN" dirty="0"/>
              <a:t>   </a:t>
            </a:r>
            <a:r>
              <a:rPr lang="zh-CN" altLang="zh-CN" dirty="0"/>
              <a:t>专家系统，句法模式识别</a:t>
            </a:r>
          </a:p>
          <a:p>
            <a:pPr lvl="0"/>
            <a:r>
              <a:rPr lang="zh-CN" altLang="zh-CN" dirty="0"/>
              <a:t>基于数据的模式识别方法</a:t>
            </a:r>
            <a:r>
              <a:rPr lang="en-US" altLang="zh-CN" dirty="0"/>
              <a:t>  </a:t>
            </a:r>
            <a:r>
              <a:rPr lang="zh-CN" altLang="zh-CN" dirty="0"/>
              <a:t>收集一定数量的已知样本，利用这些样本作为训练集来训练一定的模式识别机器，使之能对未知样本进行分类。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在类别标号</a:t>
            </a:r>
            <a:r>
              <a:rPr lang="en-US" altLang="zh-CN" dirty="0"/>
              <a:t>y</a:t>
            </a:r>
            <a:r>
              <a:rPr lang="zh-CN" altLang="en-US" dirty="0"/>
              <a:t>与特征向量</a:t>
            </a:r>
            <a:r>
              <a:rPr lang="en-US" altLang="zh-CN" dirty="0"/>
              <a:t>x</a:t>
            </a:r>
            <a:r>
              <a:rPr lang="zh-CN" altLang="en-US" dirty="0"/>
              <a:t>存在一定的未知依赖关系、但已知的信息只有一组训练数据对</a:t>
            </a:r>
            <a:r>
              <a:rPr lang="en-US" altLang="zh-CN" dirty="0"/>
              <a:t>{(</a:t>
            </a:r>
            <a:r>
              <a:rPr lang="en-US" altLang="zh-CN" dirty="0" err="1"/>
              <a:t>x,y</a:t>
            </a:r>
            <a:r>
              <a:rPr lang="en-US" altLang="zh-CN" dirty="0"/>
              <a:t>)}</a:t>
            </a:r>
            <a:r>
              <a:rPr lang="zh-CN" altLang="en-US" dirty="0"/>
              <a:t>的情况下，求解定义在</a:t>
            </a:r>
            <a:r>
              <a:rPr lang="en-US" altLang="zh-CN" dirty="0"/>
              <a:t>x</a:t>
            </a:r>
            <a:r>
              <a:rPr lang="zh-CN" altLang="en-US" dirty="0"/>
              <a:t>上的某一函数 ，对未知样本的类别进行预测。这一函数叫做分类器（</a:t>
            </a:r>
            <a:r>
              <a:rPr lang="en-US" altLang="zh-CN" dirty="0"/>
              <a:t>classifier</a:t>
            </a:r>
            <a:r>
              <a:rPr lang="zh-CN" altLang="en-US" dirty="0"/>
              <a:t>）。</a:t>
            </a:r>
            <a:r>
              <a:rPr lang="zh-CN" altLang="zh-CN" dirty="0"/>
              <a:t>这种根据样本建立分类器的过程也称作学习过程或训练过程。</a:t>
            </a:r>
            <a:endParaRPr lang="en-US" altLang="zh-CN" dirty="0"/>
          </a:p>
        </p:txBody>
      </p:sp>
      <p:pic>
        <p:nvPicPr>
          <p:cNvPr id="1036" name="图片 1">
            <a:extLst>
              <a:ext uri="{FF2B5EF4-FFF2-40B4-BE49-F238E27FC236}">
                <a16:creationId xmlns:a16="http://schemas.microsoft.com/office/drawing/2014/main" id="{8C14636E-CA85-4000-BEE2-0D2707786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962" y="2813668"/>
            <a:ext cx="4491038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09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1217</Words>
  <Application>Microsoft Office PowerPoint</Application>
  <PresentationFormat>宽屏</PresentationFormat>
  <Paragraphs>93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宋体</vt:lpstr>
      <vt:lpstr>Arial</vt:lpstr>
      <vt:lpstr>Office 主题​​</vt:lpstr>
      <vt:lpstr>第一章　概论</vt:lpstr>
      <vt:lpstr>参考书</vt:lpstr>
      <vt:lpstr>PowerPoint 演示文稿</vt:lpstr>
      <vt:lpstr>1.1 模式与模式识别</vt:lpstr>
      <vt:lpstr>PowerPoint 演示文稿</vt:lpstr>
      <vt:lpstr>模式识别的发展史</vt:lpstr>
      <vt:lpstr>PowerPoint 演示文稿</vt:lpstr>
      <vt:lpstr>PowerPoint 演示文稿</vt:lpstr>
      <vt:lpstr>1.2 模式识别的主要方法</vt:lpstr>
      <vt:lpstr>PowerPoint 演示文稿</vt:lpstr>
      <vt:lpstr>1-3  模式识别的应用</vt:lpstr>
      <vt:lpstr>PowerPoint 演示文稿</vt:lpstr>
      <vt:lpstr>1.3 模式识别系统举例</vt:lpstr>
      <vt:lpstr>PowerPoint 演示文稿</vt:lpstr>
      <vt:lpstr>PowerPoint 演示文稿</vt:lpstr>
      <vt:lpstr>例：字符和文字识别</vt:lpstr>
      <vt:lpstr>复杂图象中特定目标的识别</vt:lpstr>
      <vt:lpstr>例：利用基因表达数据进行癌症的分类</vt:lpstr>
      <vt:lpstr>1.4 模式识别系统的典型构成</vt:lpstr>
      <vt:lpstr>1.4 监督模式识别与非监督模式识别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　绪论</dc:title>
  <dc:creator>djd</dc:creator>
  <cp:lastModifiedBy>djd</cp:lastModifiedBy>
  <cp:revision>16</cp:revision>
  <dcterms:created xsi:type="dcterms:W3CDTF">2020-02-24T13:59:46Z</dcterms:created>
  <dcterms:modified xsi:type="dcterms:W3CDTF">2020-02-25T00:18:37Z</dcterms:modified>
</cp:coreProperties>
</file>