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67" r:id="rId16"/>
    <p:sldId id="277" r:id="rId17"/>
    <p:sldId id="269" r:id="rId18"/>
    <p:sldId id="272" r:id="rId19"/>
    <p:sldId id="273" r:id="rId20"/>
    <p:sldId id="276" r:id="rId21"/>
    <p:sldId id="274" r:id="rId22"/>
    <p:sldId id="283" r:id="rId23"/>
    <p:sldId id="284" r:id="rId24"/>
    <p:sldId id="285" r:id="rId25"/>
    <p:sldId id="286" r:id="rId26"/>
    <p:sldId id="288" r:id="rId27"/>
    <p:sldId id="278" r:id="rId28"/>
    <p:sldId id="279" r:id="rId29"/>
    <p:sldId id="280" r:id="rId30"/>
    <p:sldId id="281" r:id="rId31"/>
    <p:sldId id="628" r:id="rId32"/>
    <p:sldId id="629" r:id="rId33"/>
    <p:sldId id="630" r:id="rId34"/>
    <p:sldId id="287" r:id="rId35"/>
    <p:sldId id="282" r:id="rId36"/>
    <p:sldId id="631" r:id="rId37"/>
    <p:sldId id="632" r:id="rId38"/>
    <p:sldId id="633" r:id="rId39"/>
    <p:sldId id="634" r:id="rId40"/>
    <p:sldId id="635" r:id="rId41"/>
    <p:sldId id="636" r:id="rId42"/>
    <p:sldId id="638" r:id="rId43"/>
    <p:sldId id="639" r:id="rId44"/>
    <p:sldId id="640" r:id="rId45"/>
    <p:sldId id="641" r:id="rId46"/>
    <p:sldId id="642" r:id="rId47"/>
    <p:sldId id="643" r:id="rId48"/>
    <p:sldId id="644" r:id="rId49"/>
    <p:sldId id="645" r:id="rId50"/>
    <p:sldId id="646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310C2-7026-4046-9485-30BFCCC2E0B1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520B6-BD4D-4CAC-B98E-66D4C2532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29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DA724-9F8A-4092-A6FB-87AC9B63B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CF20BF-FBF5-4836-8469-BB2DAEE00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8C8736-4E2B-4D8B-92E1-F3045B0F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3F97-EB44-4BD6-B24A-502F1F240235}" type="datetime1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62F47B-F2AB-4837-B545-E2F1618D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3F701-3A64-4E0B-8B2A-6D795188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028-81A4-48C8-AD07-99A35D654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06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554F2-99BD-4485-AB15-8271F3D6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37D014-FADF-4B78-A935-F44ED2AE2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F5BC4-5CF2-4532-AD9F-C687F4D4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FF80-D704-4A14-BDBF-5FAB9072461E}" type="datetime1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69291-1944-4FBD-B5D7-6993656F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B750F-E998-46DC-BBFD-8E20F028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028-81A4-48C8-AD07-99A35D654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8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8747EC-65A9-400A-9AA8-6BAE182B4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0A85A0-6160-4197-8415-A7077375A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47F70-335F-44F8-B88C-ED3ADF23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B7F0-F8C4-44DB-972F-C154ECE911B5}" type="datetime1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B0E90-42C0-4047-AC11-C1866177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17E81-E781-47F7-91C8-E86AFB02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028-81A4-48C8-AD07-99A35D654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71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CD1FF-EECB-4B1D-841F-1A323E5F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9E6FA-6245-466F-AADB-D685F79F6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99FCC-E49B-43CC-A75A-61DC6AE9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471E-DD98-4175-B2C6-9FC5344CC421}" type="datetime1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D2234-7260-41AF-980D-231EABBC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02D24-8033-4B41-B6B0-9ACF06C9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028-81A4-48C8-AD07-99A35D654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60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4EF70-50A3-4813-874E-A301BE2B0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44A9F9-B141-4DBA-A85D-11C7A0BE5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08D61-F41B-49E8-B8A1-17DA8C10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0670-3341-4D89-844A-794209DCF1EC}" type="datetime1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23483-F41C-45C5-A276-9D37CD99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F139D-B5F9-4B57-B01D-2F2F5F4D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028-81A4-48C8-AD07-99A35D654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45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522D0-0C46-4548-A824-586C8393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FF2F6-F43B-41C8-B0EF-4934CC2E8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D04EAF-4FEB-41F3-926D-2CA50482B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548EF6-47B7-4009-A24E-51B9482E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9732-80D4-40BE-A2C7-2E90E631F3DB}" type="datetime1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6CB98B-148E-45A3-87F6-194BD9F7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5F8C37-E39F-4AB6-BBC8-2917BAF5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028-81A4-48C8-AD07-99A35D654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74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047F2-56EE-4125-A447-E6ABE827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960049-CB96-4EB1-A077-4F3CA8734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614A9C-283B-49A7-B4AA-28F01076D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FA0630-1344-4CAC-BF72-0E1D6EECA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34A5C6-8A64-40F0-A99E-543D46892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907FD7-9E5D-4D5C-8511-A245E9F3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8F1A-1A27-4118-8B11-A343ADE3B0E8}" type="datetime1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16B5E8-ADBB-4DC6-9E5E-7D6BEF12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638D4C-EAA2-4CD4-9C3F-D8832FE1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028-81A4-48C8-AD07-99A35D654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66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3C951-EC1D-4DF8-8C52-384B17B8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BAD27C-B05F-4C0B-9500-FFA36367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93AB-D6A7-4C42-A502-298B6568DBA1}" type="datetime1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70E0B9-8E85-451C-8D9D-A11F9903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4EEB33-473F-4C49-A23A-1A50FB4F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028-81A4-48C8-AD07-99A35D654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78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D3DB4D-8530-4F83-B905-EDB2BA5A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96BB-0888-4008-94CF-BBFBFABA5CA5}" type="datetime1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85EEA9-3A57-43A8-A0E4-649CDCC0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B4F555-305D-4FEB-9A9B-90E13338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028-81A4-48C8-AD07-99A35D654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66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D3CE9-F043-4E1C-A2BB-2FBB09F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39C2D-5AD8-4C79-8674-731349384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D24851-F26D-4CBF-92F9-7092FF4B2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764FA7-0875-4C45-AB3B-7C9FADE4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5653-CB5F-4147-B721-59D0A7069419}" type="datetime1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568EEC-99EC-4478-A1A7-D1B04E1D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406B8F-D9AF-4266-AE7E-52BB51CB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028-81A4-48C8-AD07-99A35D654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35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754CD-76BF-4539-AFA3-D74FA546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7F22D8-A259-49F6-B3AA-69AF1E7E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EDAB28-AB3E-476C-9467-C5669B8E7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278C7C-313C-40E4-A42C-4108E3C8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E736-A8A7-4290-B962-6E2E76E3430D}" type="datetime1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977C27-63B8-4D3A-A4F6-6E13757F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6C2028-D7AB-4EEF-82DA-4B1BDCA7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C028-81A4-48C8-AD07-99A35D654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57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7BF1E5-E0A1-4A5E-9A46-B98816BA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20983-E16F-41C3-B157-88CACF0D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2FB93-8D7F-4AB4-B13B-F025B552D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A1DDA-03E5-4CDE-B9C2-6049298A78CA}" type="datetime1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03EAA-A5EF-426A-BD09-7DBCB0FC4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315F2-6A77-4827-9A47-0C12A4D52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FC028-81A4-48C8-AD07-99A35D654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13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AD1F2-B481-4553-A991-129138E10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 统计决策方法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0DC36A-3F7D-4D2F-BAD8-96C6005D9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南京工业大学</a:t>
            </a:r>
            <a:endParaRPr lang="en-US" altLang="zh-CN" dirty="0"/>
          </a:p>
          <a:p>
            <a:r>
              <a:rPr lang="zh-CN" altLang="en-US" dirty="0"/>
              <a:t>丁建东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95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018F6CE-7AE9-44E6-A708-F559B3A523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23223"/>
              </p:ext>
            </p:extLst>
          </p:nvPr>
        </p:nvGraphicFramePr>
        <p:xfrm>
          <a:off x="820737" y="726406"/>
          <a:ext cx="9270515" cy="6204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Document" r:id="rId3" imgW="8284803" imgH="5545820" progId="Word.Document.8">
                  <p:embed/>
                </p:oleObj>
              </mc:Choice>
              <mc:Fallback>
                <p:oleObj name="Document" r:id="rId3" imgW="8284803" imgH="554582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0737" y="726406"/>
                        <a:ext cx="9270515" cy="6204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5796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0922C78-C215-4B25-B763-56353D0F08C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799832"/>
              </p:ext>
            </p:extLst>
          </p:nvPr>
        </p:nvGraphicFramePr>
        <p:xfrm>
          <a:off x="1038463" y="366856"/>
          <a:ext cx="937577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Document" r:id="rId3" imgW="8115321" imgH="2852043" progId="Word.Document.8">
                  <p:embed/>
                </p:oleObj>
              </mc:Choice>
              <mc:Fallback>
                <p:oleObj name="Document" r:id="rId3" imgW="8115321" imgH="2852043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8463" y="366856"/>
                        <a:ext cx="9375775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7C6B339-259E-4C9C-BF10-82192483BE9C}"/>
                  </a:ext>
                </a:extLst>
              </p:cNvPr>
              <p:cNvSpPr/>
              <p:nvPr/>
            </p:nvSpPr>
            <p:spPr>
              <a:xfrm>
                <a:off x="2478553" y="4171437"/>
                <a:ext cx="6096000" cy="163121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ts val="1600"/>
                  </a:lnSpc>
                  <a:spcAft>
                    <a:spcPts val="800"/>
                  </a:spcAft>
                </a:pPr>
                <a:r>
                  <a:rPr lang="zh-CN" altLang="zh-CN" sz="2800" dirty="0">
                    <a:latin typeface="Arial" panose="020B0604020202020204" pitchFamily="34" charset="0"/>
                    <a:ea typeface="SimHei" panose="02010609060101010101" pitchFamily="49" charset="-122"/>
                    <a:cs typeface="Arial" panose="020B0604020202020204" pitchFamily="34" charset="0"/>
                  </a:rPr>
                  <a:t>错误率：</a:t>
                </a:r>
                <a:endParaRPr lang="zh-CN" altLang="zh-CN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1600"/>
                  </a:lnSpc>
                  <a:spcAft>
                    <a:spcPts val="800"/>
                  </a:spcAft>
                </a:pPr>
                <a:r>
                  <a:rPr lang="en-US" altLang="zh-CN" dirty="0">
                    <a:latin typeface="Arial" panose="020B0604020202020204" pitchFamily="34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       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1600"/>
                  </a:lnSpc>
                  <a:spcAft>
                    <a:spcPts val="800"/>
                  </a:spcAft>
                </a:pPr>
                <a:endParaRPr lang="en-US" altLang="zh-CN" i="1" dirty="0"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1600"/>
                  </a:lnSpc>
                  <a:spcAft>
                    <a:spcPts val="800"/>
                  </a:spcAft>
                </a:pPr>
                <a:endParaRPr lang="en-US" altLang="zh-CN" i="1" dirty="0"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16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nary>
                        <m:naryPr>
                          <m:supHide m:val="on"/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Cambria Math" panose="02040503050406030204" pitchFamily="18" charset="0"/>
                                </a:rPr>
                                <m:t>ℜ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nary>
                        <m:naryPr>
                          <m:supHide m:val="on"/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Cambria Math" panose="02040503050406030204" pitchFamily="18" charset="0"/>
                                </a:rPr>
                                <m:t>ℜ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zh-CN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7C6B339-259E-4C9C-BF10-82192483BE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553" y="4171437"/>
                <a:ext cx="6096000" cy="1631216"/>
              </a:xfrm>
              <a:prstGeom prst="rect">
                <a:avLst/>
              </a:prstGeom>
              <a:blipFill>
                <a:blip r:embed="rId5"/>
                <a:stretch>
                  <a:fillRect l="-2100" t="-16791" b="-98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74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0EC9E-1786-4373-BB68-35863680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2.1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D61C3C-FFDB-4690-9179-922B63E2F5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假设在某个局部地区细胞识别中正常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和异常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两类的先验概率分别为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)=0.9</a:t>
                </a:r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)=0.1;</a:t>
                </a:r>
                <a:r>
                  <a:rPr lang="zh-CN" altLang="en-US" dirty="0"/>
                  <a:t>现有一待识细胞，其观察值为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从类条件概率密度曲线上分别查得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)=0.2,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)=0.4</a:t>
                </a:r>
              </a:p>
              <a:p>
                <a:r>
                  <a:rPr lang="zh-CN" altLang="en-US" dirty="0"/>
                  <a:t>试对该细胞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进行</m:t>
                    </m:r>
                  </m:oMath>
                </a14:m>
                <a:r>
                  <a:rPr lang="zh-CN" altLang="en-US" dirty="0"/>
                  <a:t>分类。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>
                    <a:ea typeface="Cambria Math" panose="02040503050406030204" pitchFamily="18" charset="0"/>
                  </a:rPr>
                  <a:t>                            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0.2∗0.9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0.2∗0.9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+0.4∗0.1</m:t>
                        </m:r>
                      </m:den>
                    </m:f>
                  </m:oMath>
                </a14:m>
                <a:r>
                  <a:rPr lang="en-US" altLang="zh-CN" dirty="0"/>
                  <a:t>=0.818</a:t>
                </a:r>
              </a:p>
              <a:p>
                <a:r>
                  <a:rPr lang="zh-CN" altLang="en-US" dirty="0"/>
                  <a:t>同理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=0.182</a:t>
                </a:r>
              </a:p>
              <a:p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所以决策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归类为正常状态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D61C3C-FFDB-4690-9179-922B63E2F5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93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072FB-68BE-44B1-9BF8-66D1355D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A4442-3A57-4758-B5EE-465F99D9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Adobe 楷体 Std R"/>
              </a:rPr>
              <a:t>例题 </a:t>
            </a:r>
            <a:r>
              <a:rPr lang="en-US" altLang="zh-CN" dirty="0">
                <a:ea typeface="Adobe 楷体 Std R"/>
              </a:rPr>
              <a:t>2.2  </a:t>
            </a:r>
            <a:r>
              <a:rPr lang="zh-CN" altLang="zh-CN" dirty="0">
                <a:ea typeface="Adobe 楷体 Std R"/>
              </a:rPr>
              <a:t>地震预报是比较困难的一个课题，可以根据地震与生物异常反应之间的联系来进行研究。根据历史记录的统计，地震前一周内出现生物异常反应的概率为</a:t>
            </a:r>
            <a:r>
              <a:rPr lang="en-US" altLang="zh-CN" dirty="0">
                <a:ea typeface="Adobe 楷体 Std R"/>
              </a:rPr>
              <a:t>50</a:t>
            </a:r>
            <a:r>
              <a:rPr lang="zh-CN" altLang="zh-CN" dirty="0">
                <a:ea typeface="Adobe 楷体 Std R"/>
              </a:rPr>
              <a:t>％，而一周内没有发生地震但也出现了生物异常反应的概率为</a:t>
            </a:r>
            <a:r>
              <a:rPr lang="en-US" altLang="zh-CN" dirty="0">
                <a:ea typeface="Adobe 楷体 Std R"/>
              </a:rPr>
              <a:t>10</a:t>
            </a:r>
            <a:r>
              <a:rPr lang="zh-CN" altLang="zh-CN" dirty="0">
                <a:ea typeface="Adobe 楷体 Std R"/>
              </a:rPr>
              <a:t>％。假设某一个地区属于地震高发区，发生地震的概率为</a:t>
            </a:r>
            <a:r>
              <a:rPr lang="en-US" altLang="zh-CN" dirty="0">
                <a:ea typeface="Adobe 楷体 Std R"/>
              </a:rPr>
              <a:t>20</a:t>
            </a:r>
            <a:r>
              <a:rPr lang="zh-CN" altLang="zh-CN" dirty="0">
                <a:ea typeface="Adobe 楷体 Std R"/>
              </a:rPr>
              <a:t>％。问：如果某日观察到明显的生物异常反应现象，是否应当预报一周内将发生地震？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300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72A3C-1A7C-4EB7-A8E3-F2193BF8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1.png">
            <a:extLst>
              <a:ext uri="{FF2B5EF4-FFF2-40B4-BE49-F238E27FC236}">
                <a16:creationId xmlns:a16="http://schemas.microsoft.com/office/drawing/2014/main" id="{DD22454C-A507-4376-9D19-AECA3AC38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2119" y="225188"/>
            <a:ext cx="9677917" cy="615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8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951E2B3-88CE-4628-AF86-57801338D9F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949131"/>
              </p:ext>
            </p:extLst>
          </p:nvPr>
        </p:nvGraphicFramePr>
        <p:xfrm>
          <a:off x="873125" y="549441"/>
          <a:ext cx="9088438" cy="608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Document" r:id="rId3" imgW="8121078" imgH="5441630" progId="Word.Document.8">
                  <p:embed/>
                </p:oleObj>
              </mc:Choice>
              <mc:Fallback>
                <p:oleObj name="Document" r:id="rId3" imgW="8121078" imgH="544163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3125" y="549441"/>
                        <a:ext cx="9088438" cy="608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79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BED9A-4689-4F86-B4B2-F7D98491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最小风险贝叶斯决策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4DA0B-7E4C-4EBE-B055-85BDE542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在癌细胞识别的例子中，我们不仅要关心所作的决策是否错误，而且更要关心决策错误所带来的风险或损失。</a:t>
            </a:r>
            <a:endParaRPr lang="en-US" altLang="zh-CN" dirty="0"/>
          </a:p>
          <a:p>
            <a:r>
              <a:rPr lang="zh-CN" altLang="en-US" dirty="0"/>
              <a:t>比如如果把正常细胞误判为癌细胞，会给病人带来精神上的负担和一些不必要的进一步检查，这是一种损失；反之，把癌细胞误判为正常细胞，则损失更大，因为这个可能会导致病人丧失了宝贵的早期发现癌症的机会，可能会造成影响病人生命的严重后果。</a:t>
            </a:r>
          </a:p>
        </p:txBody>
      </p:sp>
    </p:spTree>
    <p:extLst>
      <p:ext uri="{BB962C8B-B14F-4D97-AF65-F5344CB8AC3E}">
        <p14:creationId xmlns:p14="http://schemas.microsoft.com/office/powerpoint/2010/main" val="42806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1B3D9-9B02-422D-A3BB-78713227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最小风险贝叶斯决策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45AC5-C3AA-471B-A4A9-B8456A7C8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最小错误率只考虑了错误</a:t>
            </a:r>
          </a:p>
          <a:p>
            <a:pPr lvl="0"/>
            <a:r>
              <a:rPr lang="zh-CN" altLang="zh-CN" dirty="0"/>
              <a:t>进一步可考虑不同错误所带来的损失（代价）</a:t>
            </a:r>
          </a:p>
          <a:p>
            <a:r>
              <a:rPr lang="zh-CN" altLang="zh-CN" dirty="0"/>
              <a:t>用决策论方法把问题表述如下：</a:t>
            </a: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C489899-F7EF-433A-AB12-004750EE71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716"/>
              </p:ext>
            </p:extLst>
          </p:nvPr>
        </p:nvGraphicFramePr>
        <p:xfrm>
          <a:off x="838200" y="3676532"/>
          <a:ext cx="11471423" cy="3556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Document" r:id="rId3" imgW="9092628" imgH="2823562" progId="Word.Document.8">
                  <p:embed/>
                </p:oleObj>
              </mc:Choice>
              <mc:Fallback>
                <p:oleObj name="Document" r:id="rId3" imgW="9092628" imgH="282356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676532"/>
                        <a:ext cx="11471423" cy="3556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467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BF09217-9D89-4F95-8416-D0258A2B1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584544"/>
              </p:ext>
            </p:extLst>
          </p:nvPr>
        </p:nvGraphicFramePr>
        <p:xfrm>
          <a:off x="835973" y="417727"/>
          <a:ext cx="10720388" cy="614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Document" r:id="rId3" imgW="9624898" imgH="5724360" progId="Word.Document.8">
                  <p:embed/>
                </p:oleObj>
              </mc:Choice>
              <mc:Fallback>
                <p:oleObj name="Document" r:id="rId3" imgW="9624898" imgH="572436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5973" y="417727"/>
                        <a:ext cx="10720388" cy="614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75B0E5A-E8DF-4010-B6CB-8BF350604B68}"/>
                  </a:ext>
                </a:extLst>
              </p:cNvPr>
              <p:cNvSpPr/>
              <p:nvPr/>
            </p:nvSpPr>
            <p:spPr>
              <a:xfrm>
                <a:off x="1833348" y="4743230"/>
                <a:ext cx="7679141" cy="328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6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)|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𝑐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𝜆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 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=1,⋯,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zh-CN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75B0E5A-E8DF-4010-B6CB-8BF350604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348" y="4743230"/>
                <a:ext cx="7679141" cy="328488"/>
              </a:xfrm>
              <a:prstGeom prst="rect">
                <a:avLst/>
              </a:prstGeom>
              <a:blipFill>
                <a:blip r:embed="rId5"/>
                <a:stretch>
                  <a:fillRect t="-155556" b="-2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7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6E9F7-C3C2-485D-ABB5-B655B3E5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6A260F3-E2FE-49BF-AFC7-D1C1917AF50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424546"/>
              </p:ext>
            </p:extLst>
          </p:nvPr>
        </p:nvGraphicFramePr>
        <p:xfrm>
          <a:off x="852488" y="712788"/>
          <a:ext cx="10406062" cy="540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Document" r:id="rId3" imgW="8150225" imgH="4233901" progId="Word.Document.8">
                  <p:embed/>
                </p:oleObj>
              </mc:Choice>
              <mc:Fallback>
                <p:oleObj name="Document" r:id="rId3" imgW="8150225" imgH="4233901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2488" y="712788"/>
                        <a:ext cx="10406062" cy="540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815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20D17-AED1-435E-B369-A47213CDD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699"/>
            <a:ext cx="10515600" cy="1325563"/>
          </a:xfrm>
        </p:spPr>
        <p:txBody>
          <a:bodyPr/>
          <a:lstStyle/>
          <a:p>
            <a:r>
              <a:rPr lang="en-US" altLang="zh-CN" dirty="0"/>
              <a:t>2.1</a:t>
            </a:r>
            <a:r>
              <a:rPr lang="zh-CN" altLang="zh-CN" dirty="0"/>
              <a:t>　引言</a:t>
            </a:r>
            <a:r>
              <a:rPr lang="zh-CN" altLang="en-US" dirty="0"/>
              <a:t>：一个简单的例子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77F9D-1B0F-4305-81DC-8DDCBE8FE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分类可以看成是一种决策，即我们根据观测对样本做出应归属于哪一类的决策</a:t>
            </a:r>
            <a:endParaRPr lang="en-US" altLang="zh-CN" dirty="0"/>
          </a:p>
          <a:p>
            <a:r>
              <a:rPr lang="zh-CN" altLang="en-US" dirty="0"/>
              <a:t>我手里有一枚硬币，让你猜是多少钱的硬币？</a:t>
            </a:r>
            <a:endParaRPr lang="en-US" altLang="zh-CN" dirty="0"/>
          </a:p>
          <a:p>
            <a:r>
              <a:rPr lang="zh-CN" altLang="en-US" dirty="0"/>
              <a:t>如果我告诉你这枚硬币只能是一元或</a:t>
            </a:r>
            <a:r>
              <a:rPr lang="en-US" altLang="zh-CN" dirty="0"/>
              <a:t>5</a:t>
            </a:r>
            <a:r>
              <a:rPr lang="zh-CN" altLang="en-US" dirty="0"/>
              <a:t>角，这就是一个两类的分类问题。</a:t>
            </a:r>
            <a:endParaRPr lang="en-US" altLang="zh-CN" dirty="0"/>
          </a:p>
          <a:p>
            <a:r>
              <a:rPr lang="zh-CN" altLang="en-US" dirty="0"/>
              <a:t>在没有关于这枚硬币任何信息的情况下，有人可能猜测这是一枚一元的硬币，因为他最近一段时间以来他接触到的一元的硬币比五角的多，因此他觉得更可能是一元。这就是一种决策。</a:t>
            </a:r>
            <a:endParaRPr lang="en-US" altLang="zh-CN" dirty="0"/>
          </a:p>
          <a:p>
            <a:r>
              <a:rPr lang="zh-CN" altLang="en-US" dirty="0"/>
              <a:t>这种决策是有理论依据的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993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11A5D48-D630-447A-B492-F1988DF8B6C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212682"/>
              </p:ext>
            </p:extLst>
          </p:nvPr>
        </p:nvGraphicFramePr>
        <p:xfrm>
          <a:off x="847725" y="511175"/>
          <a:ext cx="10467975" cy="590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Document" r:id="rId3" imgW="8190886" imgH="4622177" progId="Word.Document.8">
                  <p:embed/>
                </p:oleObj>
              </mc:Choice>
              <mc:Fallback>
                <p:oleObj name="Document" r:id="rId3" imgW="8190886" imgH="4622177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7725" y="511175"/>
                        <a:ext cx="10467975" cy="590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8234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34D978D-5F22-40CD-BE3D-3C1A8CEA8EC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9680"/>
              </p:ext>
            </p:extLst>
          </p:nvPr>
        </p:nvGraphicFramePr>
        <p:xfrm>
          <a:off x="852488" y="495300"/>
          <a:ext cx="10406062" cy="562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Document" r:id="rId3" imgW="8150225" imgH="4403344" progId="Word.Document.8">
                  <p:embed/>
                </p:oleObj>
              </mc:Choice>
              <mc:Fallback>
                <p:oleObj name="Document" r:id="rId3" imgW="8150225" imgH="440334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2488" y="495300"/>
                        <a:ext cx="10406062" cy="562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3790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C45A2-D734-4D7F-8BA3-A74BF1ECB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836"/>
            <a:ext cx="10515600" cy="5938127"/>
          </a:xfrm>
        </p:spPr>
        <p:txBody>
          <a:bodyPr/>
          <a:lstStyle/>
          <a:p>
            <a:r>
              <a:rPr lang="zh-CN" altLang="en-US" dirty="0"/>
              <a:t>在例</a:t>
            </a:r>
            <a:r>
              <a:rPr lang="en-US" altLang="zh-CN" dirty="0"/>
              <a:t>2.1</a:t>
            </a:r>
            <a:r>
              <a:rPr lang="zh-CN" altLang="en-US" dirty="0"/>
              <a:t>给出条件的基础上，利用表</a:t>
            </a:r>
            <a:r>
              <a:rPr lang="en-US" altLang="zh-CN" dirty="0"/>
              <a:t>2-2</a:t>
            </a:r>
            <a:r>
              <a:rPr lang="zh-CN" altLang="en-US" dirty="0"/>
              <a:t>的决策表，按最小风险贝叶斯决策进行分类。</a:t>
            </a:r>
            <a:endParaRPr lang="en-US" altLang="zh-CN" dirty="0"/>
          </a:p>
          <a:p>
            <a:r>
              <a:rPr lang="zh-CN" altLang="en-US" dirty="0"/>
              <a:t>表</a:t>
            </a:r>
            <a:r>
              <a:rPr lang="en-US" altLang="zh-CN" dirty="0"/>
              <a:t>2-2  </a:t>
            </a:r>
            <a:r>
              <a:rPr lang="zh-CN" altLang="en-US" dirty="0"/>
              <a:t>例</a:t>
            </a:r>
            <a:r>
              <a:rPr lang="en-US" altLang="zh-CN" dirty="0"/>
              <a:t>2.3 </a:t>
            </a:r>
            <a:r>
              <a:rPr lang="zh-CN" altLang="en-US" dirty="0"/>
              <a:t>的决策风险表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0BF6F2F9-CC13-41B7-A72C-1ED37C72B0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6339138"/>
                  </p:ext>
                </p:extLst>
              </p:nvPr>
            </p:nvGraphicFramePr>
            <p:xfrm>
              <a:off x="1221475" y="1530011"/>
              <a:ext cx="8269782" cy="28660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56594">
                      <a:extLst>
                        <a:ext uri="{9D8B030D-6E8A-4147-A177-3AD203B41FA5}">
                          <a16:colId xmlns:a16="http://schemas.microsoft.com/office/drawing/2014/main" val="3564214820"/>
                        </a:ext>
                      </a:extLst>
                    </a:gridCol>
                    <a:gridCol w="2756594">
                      <a:extLst>
                        <a:ext uri="{9D8B030D-6E8A-4147-A177-3AD203B41FA5}">
                          <a16:colId xmlns:a16="http://schemas.microsoft.com/office/drawing/2014/main" val="946443119"/>
                        </a:ext>
                      </a:extLst>
                    </a:gridCol>
                    <a:gridCol w="2756594">
                      <a:extLst>
                        <a:ext uri="{9D8B030D-6E8A-4147-A177-3AD203B41FA5}">
                          <a16:colId xmlns:a16="http://schemas.microsoft.com/office/drawing/2014/main" val="3848808187"/>
                        </a:ext>
                      </a:extLst>
                    </a:gridCol>
                  </a:tblGrid>
                  <a:tr h="48030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决策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状态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3802411"/>
                      </a:ext>
                    </a:extLst>
                  </a:tr>
                  <a:tr h="47714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4051893"/>
                      </a:ext>
                    </a:extLst>
                  </a:tr>
                  <a:tr h="95429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7457602"/>
                      </a:ext>
                    </a:extLst>
                  </a:tr>
                  <a:tr h="95429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77172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0BF6F2F9-CC13-41B7-A72C-1ED37C72B0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6339138"/>
                  </p:ext>
                </p:extLst>
              </p:nvPr>
            </p:nvGraphicFramePr>
            <p:xfrm>
              <a:off x="1221475" y="1530011"/>
              <a:ext cx="8269782" cy="28660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56594">
                      <a:extLst>
                        <a:ext uri="{9D8B030D-6E8A-4147-A177-3AD203B41FA5}">
                          <a16:colId xmlns:a16="http://schemas.microsoft.com/office/drawing/2014/main" val="3564214820"/>
                        </a:ext>
                      </a:extLst>
                    </a:gridCol>
                    <a:gridCol w="2756594">
                      <a:extLst>
                        <a:ext uri="{9D8B030D-6E8A-4147-A177-3AD203B41FA5}">
                          <a16:colId xmlns:a16="http://schemas.microsoft.com/office/drawing/2014/main" val="946443119"/>
                        </a:ext>
                      </a:extLst>
                    </a:gridCol>
                    <a:gridCol w="2756594">
                      <a:extLst>
                        <a:ext uri="{9D8B030D-6E8A-4147-A177-3AD203B41FA5}">
                          <a16:colId xmlns:a16="http://schemas.microsoft.com/office/drawing/2014/main" val="3848808187"/>
                        </a:ext>
                      </a:extLst>
                    </a:gridCol>
                  </a:tblGrid>
                  <a:tr h="48030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决策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状态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3802411"/>
                      </a:ext>
                    </a:extLst>
                  </a:tr>
                  <a:tr h="47714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6329" r="-10088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442" t="-106329" r="-1106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051893"/>
                      </a:ext>
                    </a:extLst>
                  </a:tr>
                  <a:tr h="9542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21" t="-103822" r="-201327" b="-1012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7457602"/>
                      </a:ext>
                    </a:extLst>
                  </a:tr>
                  <a:tr h="9542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21" t="-203822" r="-201327" b="-12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77172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6822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4B393C-9FA2-4818-B0B9-534472531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0722"/>
                <a:ext cx="10515600" cy="5856241"/>
              </a:xfrm>
            </p:spPr>
            <p:txBody>
              <a:bodyPr/>
              <a:lstStyle/>
              <a:p>
                <a:r>
                  <a:rPr lang="zh-CN" altLang="en-US" dirty="0"/>
                  <a:t>解：已知条件为：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=0.9,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=0.1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=0.2,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=0.4</a:t>
                </a:r>
              </a:p>
              <a:p>
                <a:r>
                  <a:rPr lang="zh-CN" altLang="en-US" dirty="0"/>
                  <a:t>由例</a:t>
                </a:r>
                <a:r>
                  <a:rPr lang="en-US" altLang="zh-CN" dirty="0"/>
                  <a:t>2.1</a:t>
                </a:r>
                <a:r>
                  <a:rPr lang="zh-CN" altLang="en-US" dirty="0"/>
                  <a:t>得：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=0.818,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=0.182</a:t>
                </a:r>
              </a:p>
              <a:p>
                <a:r>
                  <a:rPr lang="zh-CN" altLang="en-US" dirty="0"/>
                  <a:t>在决策风险表中：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6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0</a:t>
                </a:r>
              </a:p>
              <a:p>
                <a:r>
                  <a:rPr lang="zh-CN" altLang="en-US" dirty="0"/>
                  <a:t>则条件风险：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=6*0182=1.092</a:t>
                </a:r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=1*0.818=0.818</a:t>
                </a:r>
              </a:p>
              <a:p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采用决策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，即判断待识细胞为异常细胞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4B393C-9FA2-4818-B0B9-534472531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0722"/>
                <a:ext cx="10515600" cy="5856241"/>
              </a:xfrm>
              <a:blipFill>
                <a:blip r:embed="rId2"/>
                <a:stretch>
                  <a:fillRect l="-1043" t="-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77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CFDC6-998E-4DAE-AA3E-3E144B73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01484" cy="11224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2.4</a:t>
            </a:r>
            <a:r>
              <a:rPr lang="zh-CN" altLang="zh-CN" dirty="0"/>
              <a:t>两类错误率、</a:t>
            </a:r>
            <a:r>
              <a:rPr lang="en-US" altLang="zh-CN" dirty="0" err="1"/>
              <a:t>Neyman</a:t>
            </a:r>
            <a:r>
              <a:rPr lang="en-US" altLang="zh-CN" dirty="0"/>
              <a:t>-Pearson</a:t>
            </a:r>
            <a:r>
              <a:rPr lang="zh-CN" altLang="zh-CN" dirty="0"/>
              <a:t>决策与</a:t>
            </a:r>
            <a:r>
              <a:rPr lang="en-US" altLang="zh-CN" dirty="0"/>
              <a:t>ROC</a:t>
            </a:r>
            <a:r>
              <a:rPr lang="zh-CN" altLang="zh-CN" dirty="0"/>
              <a:t>曲线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DFDC6-EE3F-4F8A-9E2C-DF6BDB95C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决策表，是由于不同情况的分类错误所带来的损失是不同的</a:t>
            </a:r>
            <a:endParaRPr lang="en-US" altLang="zh-CN" dirty="0"/>
          </a:p>
          <a:p>
            <a:r>
              <a:rPr lang="zh-CN" altLang="en-US" dirty="0"/>
              <a:t>在很多两类问题中，两类并不是同等的 </a:t>
            </a:r>
            <a:endParaRPr lang="en-US" altLang="zh-CN" dirty="0"/>
          </a:p>
          <a:p>
            <a:r>
              <a:rPr lang="zh-CN" altLang="en-US" dirty="0"/>
              <a:t>在医学领域，人们通常用阳性</a:t>
            </a:r>
            <a:r>
              <a:rPr lang="en-US" altLang="zh-CN" dirty="0"/>
              <a:t>(positive)</a:t>
            </a:r>
            <a:r>
              <a:rPr lang="zh-CN" altLang="en-US" dirty="0"/>
              <a:t>和阴性</a:t>
            </a:r>
            <a:r>
              <a:rPr lang="en-US" altLang="zh-CN" dirty="0"/>
              <a:t>(negative)</a:t>
            </a:r>
            <a:r>
              <a:rPr lang="zh-CN" altLang="en-US" dirty="0"/>
              <a:t>来代表两类，阳性表示某一症状存在或检测到某一指标异常；阴性表示某一症状不存在或检测到某一指标没有异常。人们在体检时都希望所有指标都是阴性。</a:t>
            </a:r>
            <a:endParaRPr lang="en-US" altLang="zh-CN" dirty="0"/>
          </a:p>
          <a:p>
            <a:r>
              <a:rPr lang="zh-CN" altLang="en-US" dirty="0"/>
              <a:t>在流行病学中，阳性又称为病理样本</a:t>
            </a:r>
            <a:r>
              <a:rPr lang="en-US" altLang="zh-CN" dirty="0"/>
              <a:t>(case examples)</a:t>
            </a:r>
          </a:p>
          <a:p>
            <a:r>
              <a:rPr lang="en-US" altLang="zh-CN" dirty="0"/>
              <a:t>                          </a:t>
            </a:r>
            <a:r>
              <a:rPr lang="zh-CN" altLang="en-US" dirty="0"/>
              <a:t>阴性称为对照样本</a:t>
            </a:r>
            <a:r>
              <a:rPr lang="en-US" altLang="zh-CN" dirty="0"/>
              <a:t>(control examples)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24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4">
                <a:extLst>
                  <a:ext uri="{FF2B5EF4-FFF2-40B4-BE49-F238E27FC236}">
                    <a16:creationId xmlns:a16="http://schemas.microsoft.com/office/drawing/2014/main" id="{D4A90948-44EF-4AB3-8182-C0CBAB0903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053355"/>
                  </p:ext>
                </p:extLst>
              </p:nvPr>
            </p:nvGraphicFramePr>
            <p:xfrm>
              <a:off x="1249476" y="1059162"/>
              <a:ext cx="8222015" cy="28660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8827">
                      <a:extLst>
                        <a:ext uri="{9D8B030D-6E8A-4147-A177-3AD203B41FA5}">
                          <a16:colId xmlns:a16="http://schemas.microsoft.com/office/drawing/2014/main" val="3564214820"/>
                        </a:ext>
                      </a:extLst>
                    </a:gridCol>
                    <a:gridCol w="2756594">
                      <a:extLst>
                        <a:ext uri="{9D8B030D-6E8A-4147-A177-3AD203B41FA5}">
                          <a16:colId xmlns:a16="http://schemas.microsoft.com/office/drawing/2014/main" val="946443119"/>
                        </a:ext>
                      </a:extLst>
                    </a:gridCol>
                    <a:gridCol w="2756594">
                      <a:extLst>
                        <a:ext uri="{9D8B030D-6E8A-4147-A177-3AD203B41FA5}">
                          <a16:colId xmlns:a16="http://schemas.microsoft.com/office/drawing/2014/main" val="3848808187"/>
                        </a:ext>
                      </a:extLst>
                    </a:gridCol>
                  </a:tblGrid>
                  <a:tr h="48030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决策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状态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3802411"/>
                      </a:ext>
                    </a:extLst>
                  </a:tr>
                  <a:tr h="47714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阳性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阴性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4051893"/>
                      </a:ext>
                    </a:extLst>
                  </a:tr>
                  <a:tr h="95429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阳性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真阳性</a:t>
                          </a:r>
                          <a:r>
                            <a:rPr lang="en-US" altLang="zh-CN" dirty="0"/>
                            <a:t>(TP)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假阳性</a:t>
                          </a:r>
                          <a:r>
                            <a:rPr lang="en-US" altLang="zh-CN" dirty="0"/>
                            <a:t>(FP)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7457602"/>
                      </a:ext>
                    </a:extLst>
                  </a:tr>
                  <a:tr h="954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阴性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假阴性</a:t>
                          </a:r>
                          <a:r>
                            <a:rPr lang="en-US" altLang="zh-CN" dirty="0"/>
                            <a:t>(FN)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真阴性</a:t>
                          </a:r>
                          <a:r>
                            <a:rPr lang="en-US" altLang="zh-CN" dirty="0"/>
                            <a:t>(TN)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77172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4">
                <a:extLst>
                  <a:ext uri="{FF2B5EF4-FFF2-40B4-BE49-F238E27FC236}">
                    <a16:creationId xmlns:a16="http://schemas.microsoft.com/office/drawing/2014/main" id="{D4A90948-44EF-4AB3-8182-C0CBAB0903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053355"/>
                  </p:ext>
                </p:extLst>
              </p:nvPr>
            </p:nvGraphicFramePr>
            <p:xfrm>
              <a:off x="1249476" y="1059162"/>
              <a:ext cx="8222015" cy="28660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8827">
                      <a:extLst>
                        <a:ext uri="{9D8B030D-6E8A-4147-A177-3AD203B41FA5}">
                          <a16:colId xmlns:a16="http://schemas.microsoft.com/office/drawing/2014/main" val="3564214820"/>
                        </a:ext>
                      </a:extLst>
                    </a:gridCol>
                    <a:gridCol w="2756594">
                      <a:extLst>
                        <a:ext uri="{9D8B030D-6E8A-4147-A177-3AD203B41FA5}">
                          <a16:colId xmlns:a16="http://schemas.microsoft.com/office/drawing/2014/main" val="946443119"/>
                        </a:ext>
                      </a:extLst>
                    </a:gridCol>
                    <a:gridCol w="2756594">
                      <a:extLst>
                        <a:ext uri="{9D8B030D-6E8A-4147-A177-3AD203B41FA5}">
                          <a16:colId xmlns:a16="http://schemas.microsoft.com/office/drawing/2014/main" val="3848808187"/>
                        </a:ext>
                      </a:extLst>
                    </a:gridCol>
                  </a:tblGrid>
                  <a:tr h="48030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决策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状态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3802411"/>
                      </a:ext>
                    </a:extLst>
                  </a:tr>
                  <a:tr h="47714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8673" t="-107692" r="-101106" b="-4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8234" t="-107692" r="-883" b="-405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4051893"/>
                      </a:ext>
                    </a:extLst>
                  </a:tr>
                  <a:tr h="9542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25" t="-103185" r="-204270" b="-1012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真阳性</a:t>
                          </a:r>
                          <a:r>
                            <a:rPr lang="en-US" altLang="zh-CN" dirty="0"/>
                            <a:t>(TP)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假阳性</a:t>
                          </a:r>
                          <a:r>
                            <a:rPr lang="en-US" altLang="zh-CN" dirty="0"/>
                            <a:t>(FP)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7457602"/>
                      </a:ext>
                    </a:extLst>
                  </a:tr>
                  <a:tr h="954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阴性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假阴性</a:t>
                          </a:r>
                          <a:r>
                            <a:rPr lang="en-US" altLang="zh-CN" dirty="0"/>
                            <a:t>(FN)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真阴性</a:t>
                          </a:r>
                          <a:r>
                            <a:rPr lang="en-US" altLang="zh-CN" dirty="0"/>
                            <a:t>(TN)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77172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3AF3E92C-2599-4652-9A8C-04F2179DCAB8}"/>
              </a:ext>
            </a:extLst>
          </p:cNvPr>
          <p:cNvSpPr txBox="1"/>
          <p:nvPr/>
        </p:nvSpPr>
        <p:spPr>
          <a:xfrm>
            <a:off x="1269242" y="600502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表</a:t>
            </a:r>
            <a:r>
              <a:rPr lang="en-US" altLang="zh-CN" dirty="0"/>
              <a:t>2-3  </a:t>
            </a:r>
            <a:r>
              <a:rPr lang="zh-CN" altLang="en-US" dirty="0"/>
              <a:t>状态与决策的可能关系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4A8943-DD72-4D0C-A981-F63CBA4EF4D0}"/>
                  </a:ext>
                </a:extLst>
              </p:cNvPr>
              <p:cNvSpPr txBox="1"/>
              <p:nvPr/>
            </p:nvSpPr>
            <p:spPr>
              <a:xfrm>
                <a:off x="1016758" y="4128924"/>
                <a:ext cx="82868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zh-CN" dirty="0"/>
                  <a:t>第一类错误率（</a:t>
                </a:r>
                <a:r>
                  <a:rPr lang="en-US" altLang="zh-CN" dirty="0"/>
                  <a:t>Type-I error rate</a:t>
                </a:r>
                <a:r>
                  <a:rPr lang="zh-CN" altLang="zh-CN" dirty="0"/>
                  <a:t>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= </a:t>
                </a:r>
                <a:r>
                  <a:rPr lang="zh-CN" altLang="zh-CN" dirty="0"/>
                  <a:t>假阳性率</a:t>
                </a:r>
                <a:r>
                  <a:rPr lang="en-US" altLang="zh-CN" dirty="0"/>
                  <a:t> = </a:t>
                </a:r>
                <a:r>
                  <a:rPr lang="zh-CN" altLang="zh-CN" dirty="0"/>
                  <a:t>假阳性样本数</a:t>
                </a:r>
                <a:r>
                  <a:rPr lang="en-US" altLang="zh-CN" dirty="0"/>
                  <a:t> / </a:t>
                </a:r>
                <a:r>
                  <a:rPr lang="zh-CN" altLang="zh-CN" dirty="0"/>
                  <a:t>总阴性样本数</a:t>
                </a:r>
                <a:endParaRPr lang="en-US" altLang="zh-CN" dirty="0"/>
              </a:p>
              <a:p>
                <a:r>
                  <a:rPr lang="zh-CN" altLang="zh-CN" dirty="0"/>
                  <a:t>第二类错误率（</a:t>
                </a:r>
                <a:r>
                  <a:rPr lang="en-US" altLang="zh-CN" dirty="0"/>
                  <a:t>Type-II error rate</a:t>
                </a:r>
                <a:r>
                  <a:rPr lang="zh-CN" altLang="zh-CN" dirty="0"/>
                  <a:t>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= </a:t>
                </a:r>
                <a:r>
                  <a:rPr lang="zh-CN" altLang="zh-CN" dirty="0"/>
                  <a:t>假阴性率</a:t>
                </a:r>
                <a:r>
                  <a:rPr lang="en-US" altLang="zh-CN" dirty="0"/>
                  <a:t> = </a:t>
                </a:r>
                <a:r>
                  <a:rPr lang="zh-CN" altLang="zh-CN" dirty="0"/>
                  <a:t>假阴性样本数</a:t>
                </a:r>
                <a:r>
                  <a:rPr lang="en-US" altLang="zh-CN" dirty="0"/>
                  <a:t> / </a:t>
                </a:r>
                <a:r>
                  <a:rPr lang="zh-CN" altLang="zh-CN" dirty="0"/>
                  <a:t>总阳性样本数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F4A8943-DD72-4D0C-A981-F63CBA4EF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58" y="4128924"/>
                <a:ext cx="8286820" cy="646331"/>
              </a:xfrm>
              <a:prstGeom prst="rect">
                <a:avLst/>
              </a:prstGeom>
              <a:blipFill>
                <a:blip r:embed="rId3"/>
                <a:stretch>
                  <a:fillRect l="-662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1ED0333-41DE-4CDD-B128-4BF4F9E0213B}"/>
                  </a:ext>
                </a:extLst>
              </p:cNvPr>
              <p:cNvSpPr txBox="1"/>
              <p:nvPr/>
            </p:nvSpPr>
            <p:spPr>
              <a:xfrm>
                <a:off x="1016758" y="4884463"/>
                <a:ext cx="8734568" cy="1173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dirty="0"/>
                  <a:t>灵敏度（</a:t>
                </a:r>
                <a:r>
                  <a:rPr lang="en-US" altLang="zh-CN" dirty="0"/>
                  <a:t>sensitivity</a:t>
                </a:r>
                <a:r>
                  <a:rPr lang="zh-CN" altLang="zh-CN" dirty="0"/>
                  <a:t>）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altLang="zh-CN" dirty="0"/>
                  <a:t>  ,</a:t>
                </a:r>
                <a:r>
                  <a:rPr lang="zh-CN" altLang="en-US" dirty="0"/>
                  <a:t>真阳性中能正确地被检验出的比例（能力）</a:t>
                </a:r>
                <a:endParaRPr lang="zh-CN" altLang="zh-CN" dirty="0"/>
              </a:p>
              <a:p>
                <a:r>
                  <a:rPr lang="zh-CN" altLang="zh-CN" dirty="0"/>
                  <a:t>特异度（</a:t>
                </a:r>
                <a:r>
                  <a:rPr lang="en-US" altLang="zh-CN" dirty="0"/>
                  <a:t>specificity</a:t>
                </a:r>
                <a:r>
                  <a:rPr lang="zh-CN" altLang="zh-CN" dirty="0"/>
                  <a:t>）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zh-CN" dirty="0"/>
                  <a:t>  </a:t>
                </a:r>
                <a:r>
                  <a:rPr lang="zh-CN" altLang="en-US" dirty="0"/>
                  <a:t>，真阴性中被正确检出的比例（能力）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1ED0333-41DE-4CDD-B128-4BF4F9E02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58" y="4884463"/>
                <a:ext cx="8734568" cy="1173655"/>
              </a:xfrm>
              <a:prstGeom prst="rect">
                <a:avLst/>
              </a:prstGeom>
              <a:blipFill>
                <a:blip r:embed="rId4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F5DFAD9-54BB-45B8-87B2-12A0D7718B0E}"/>
                  </a:ext>
                </a:extLst>
              </p:cNvPr>
              <p:cNvSpPr txBox="1"/>
              <p:nvPr/>
            </p:nvSpPr>
            <p:spPr>
              <a:xfrm>
                <a:off x="1958454" y="6108290"/>
                <a:ext cx="214840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/>
                  <a:t>,,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F5DFAD9-54BB-45B8-87B2-12A0D7718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454" y="6108290"/>
                <a:ext cx="2148409" cy="298415"/>
              </a:xfrm>
              <a:prstGeom prst="rect">
                <a:avLst/>
              </a:prstGeom>
              <a:blipFill>
                <a:blip r:embed="rId5"/>
                <a:stretch>
                  <a:fillRect l="-2833" t="-24490" b="-4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37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1AA8E-7129-4543-B68B-1971D337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Neyman</a:t>
            </a:r>
            <a:r>
              <a:rPr lang="en-US" altLang="zh-CN" dirty="0"/>
              <a:t>-Pearson</a:t>
            </a:r>
            <a:r>
              <a:rPr lang="zh-CN" altLang="zh-CN" dirty="0"/>
              <a:t>决策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75745-BC56-43FD-A8D6-8CEB48C496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Bayes</a:t>
                </a:r>
                <a:r>
                  <a:rPr lang="zh-CN" altLang="en-US" dirty="0"/>
                  <a:t>最优决策中，要已知先验概率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和类别概率密度函数</a:t>
                </a:r>
                <a:r>
                  <a:rPr lang="en-US" altLang="zh-CN" dirty="0"/>
                  <a:t>p(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。但在实际问题中有时并不知道先验概率，仅知道类别概率密度函数，在这种情况下，可以用</a:t>
                </a:r>
                <a:r>
                  <a:rPr lang="en-US" altLang="zh-CN" dirty="0" err="1"/>
                  <a:t>Neyman</a:t>
                </a:r>
                <a:r>
                  <a:rPr lang="en-US" altLang="zh-CN" dirty="0"/>
                  <a:t>-Pearson</a:t>
                </a:r>
                <a:r>
                  <a:rPr lang="zh-CN" altLang="en-US" dirty="0"/>
                  <a:t>判别规则，来确定判决阈值。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D75745-BC56-43FD-A8D6-8CEB48C496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184AFC1-C6EA-4E20-B07C-FACB66999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902" y="3921900"/>
            <a:ext cx="9741825" cy="366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2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2425FC-DE6B-48AE-8F61-D90E1FA12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4922"/>
                <a:ext cx="10515600" cy="5602041"/>
              </a:xfrm>
            </p:spPr>
            <p:txBody>
              <a:bodyPr/>
              <a:lstStyle/>
              <a:p>
                <a:r>
                  <a:rPr lang="zh-CN" altLang="zh-CN" dirty="0"/>
                  <a:t>某些实际情况，可能要求一类错误率控制在很小（不大于某数），在满足此条件的前提下再使另一类错误率尽可能小。</a:t>
                </a:r>
                <a:endParaRPr lang="en-US" altLang="zh-CN" dirty="0"/>
              </a:p>
              <a:p>
                <a:r>
                  <a:rPr lang="zh-CN" altLang="zh-CN" dirty="0"/>
                  <a:t>比如：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			</a:t>
                </a:r>
                <a:r>
                  <a:rPr lang="zh-CN" altLang="zh-CN" dirty="0"/>
                  <a:t>（对分类边界求最小）</a:t>
                </a:r>
              </a:p>
              <a:p>
                <a:r>
                  <a:rPr lang="en-US" altLang="zh-CN" dirty="0"/>
                  <a:t>	  	</a:t>
                </a:r>
                <a:r>
                  <a:rPr lang="en-US" altLang="zh-CN" dirty="0" err="1"/>
                  <a:t>s.t.</a:t>
                </a: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zh-CN" dirty="0"/>
                  <a:t>，</a:t>
                </a: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zh-CN" dirty="0"/>
                  <a:t>是个很小的常数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2425FC-DE6B-48AE-8F61-D90E1FA12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4922"/>
                <a:ext cx="10515600" cy="5602041"/>
              </a:xfrm>
              <a:blipFill>
                <a:blip r:embed="rId2"/>
                <a:stretch>
                  <a:fillRect l="-1043" t="-1959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1D6F33C0-25B1-42AB-9270-0A684F8C6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194" y="2763376"/>
            <a:ext cx="10621739" cy="351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3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内容占位符 19">
            <a:extLst>
              <a:ext uri="{FF2B5EF4-FFF2-40B4-BE49-F238E27FC236}">
                <a16:creationId xmlns:a16="http://schemas.microsoft.com/office/drawing/2014/main" id="{D2E816B2-299C-469B-A49D-921714705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640" y="542069"/>
            <a:ext cx="9758866" cy="531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21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内容占位符 42">
            <a:extLst>
              <a:ext uri="{FF2B5EF4-FFF2-40B4-BE49-F238E27FC236}">
                <a16:creationId xmlns:a16="http://schemas.microsoft.com/office/drawing/2014/main" id="{D3073E89-030B-4465-8E93-7F938E397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876" y="476140"/>
            <a:ext cx="9332332" cy="518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9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288C9-A4DE-4FE8-8955-29E478908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82" y="653879"/>
                <a:ext cx="10515600" cy="5516952"/>
              </a:xfrm>
            </p:spPr>
            <p:txBody>
              <a:bodyPr/>
              <a:lstStyle/>
              <a:p>
                <a:r>
                  <a:rPr lang="zh-CN" altLang="en-US" dirty="0"/>
                  <a:t>设硬币为</a:t>
                </a:r>
                <a:r>
                  <a:rPr lang="en-US" altLang="zh-CN" dirty="0"/>
                  <a:t>x,</a:t>
                </a:r>
                <a:r>
                  <a:rPr lang="zh-CN" altLang="en-US" dirty="0"/>
                  <a:t>把一元和五角这两种硬币分别记为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分别表示两类的概率，这一决策规则：</a:t>
                </a:r>
                <a:endParaRPr lang="en-US" altLang="zh-CN" dirty="0"/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，则决策</a:t>
                </a:r>
                <a:r>
                  <a:rPr lang="en-US" altLang="zh-CN" dirty="0"/>
                  <a:t>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否则决策</a:t>
                </a:r>
                <a:r>
                  <a:rPr lang="en-US" altLang="zh-CN" dirty="0"/>
                  <a:t>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           (2-1)</a:t>
                </a:r>
              </a:p>
              <a:p>
                <a:r>
                  <a:rPr lang="zh-CN" altLang="en-US" dirty="0"/>
                  <a:t>因为采用这种决策规则犯错误的概率最小</a:t>
                </a:r>
                <a:endParaRPr lang="en-US" altLang="zh-CN" dirty="0"/>
              </a:p>
              <a:p>
                <a:r>
                  <a:rPr lang="zh-CN" altLang="en-US" dirty="0"/>
                  <a:t>只有两类的情况下，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)=1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),</a:t>
                </a:r>
                <a:r>
                  <a:rPr lang="zh-CN" altLang="en-US" dirty="0"/>
                  <a:t>采用决策</a:t>
                </a:r>
                <a:r>
                  <a:rPr lang="en-US" altLang="zh-CN" dirty="0"/>
                  <a:t>(2-1),</a:t>
                </a:r>
                <a:r>
                  <a:rPr lang="zh-CN" altLang="en-US" dirty="0"/>
                  <a:t>犯错误的概率就小；</a:t>
                </a:r>
                <a:endParaRPr lang="en-US" altLang="zh-CN" dirty="0"/>
              </a:p>
              <a:p>
                <a:r>
                  <a:rPr lang="zh-CN" altLang="en-US" dirty="0"/>
                  <a:t>上述的概率是在没有对样本进行任何观测的情况下的概率，所以叫做先验概率（</a:t>
                </a:r>
                <a:r>
                  <a:rPr lang="en-US" altLang="zh-CN" dirty="0"/>
                  <a:t>a priori probability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下面假如还是不允许看硬币，但可以用天枰来称量硬币的重量，让你用重量来做决策。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288C9-A4DE-4FE8-8955-29E478908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82" y="653879"/>
                <a:ext cx="10515600" cy="5516952"/>
              </a:xfrm>
              <a:blipFill>
                <a:blip r:embed="rId2"/>
                <a:stretch>
                  <a:fillRect l="-1043" t="-1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5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265C18-E809-4E65-A99A-A6E4B47AB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5" y="367477"/>
            <a:ext cx="9547553" cy="58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09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279651" y="404813"/>
            <a:ext cx="7699375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000" dirty="0">
                <a:solidFill>
                  <a:srgbClr val="262699"/>
                </a:solidFill>
                <a:latin typeface="Adobe 楷体 Std R" pitchFamily="18" charset="-122"/>
                <a:ea typeface="Adobe 楷体 Std R"/>
              </a:rPr>
              <a:t>贝叶斯决策理论</a:t>
            </a:r>
            <a:endParaRPr lang="zh-CN" altLang="en-US" sz="2000" kern="0" dirty="0">
              <a:ea typeface="Adobe 楷体 Std R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279650" y="2752084"/>
            <a:ext cx="5976664" cy="504056"/>
          </a:xfrm>
          <a:prstGeom prst="rect">
            <a:avLst/>
          </a:prstGeom>
        </p:spPr>
        <p:txBody>
          <a:bodyPr/>
          <a:lstStyle/>
          <a:p>
            <a:endParaRPr lang="zh-CN" altLang="zh-CN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  <a:p>
            <a:endParaRPr lang="zh-CN" altLang="zh-CN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  <a:p>
            <a:endParaRPr lang="zh-CN" altLang="zh-CN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  <a:p>
            <a:pPr lvl="0"/>
            <a:endParaRPr lang="zh-CN" altLang="en-US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980728"/>
            <a:ext cx="7757638" cy="25689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599" y="3429000"/>
            <a:ext cx="9013431" cy="373094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4943872" y="5962666"/>
            <a:ext cx="5976664" cy="360040"/>
          </a:xfrm>
          <a:prstGeom prst="rect">
            <a:avLst/>
          </a:prstGeom>
        </p:spPr>
        <p:txBody>
          <a:bodyPr/>
          <a:lstStyle/>
          <a:p>
            <a:r>
              <a:rPr lang="zh-CN" altLang="zh-CN" dirty="0">
                <a:ea typeface="Adobe 楷体 Std R"/>
              </a:rPr>
              <a:t>图</a:t>
            </a:r>
            <a:r>
              <a:rPr lang="en-US" altLang="zh-CN" dirty="0">
                <a:ea typeface="Adobe 楷体 Std R"/>
              </a:rPr>
              <a:t>2-3 </a:t>
            </a:r>
            <a:r>
              <a:rPr lang="zh-CN" altLang="zh-CN" dirty="0">
                <a:ea typeface="Adobe 楷体 Std R"/>
              </a:rPr>
              <a:t>决策区域</a:t>
            </a:r>
          </a:p>
          <a:p>
            <a:endParaRPr lang="zh-CN" altLang="zh-CN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  <a:p>
            <a:endParaRPr lang="zh-CN" altLang="zh-CN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  <a:p>
            <a:endParaRPr lang="zh-CN" altLang="zh-CN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  <a:p>
            <a:endParaRPr lang="zh-CN" altLang="zh-CN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  <a:p>
            <a:pPr lvl="0"/>
            <a:endParaRPr lang="zh-CN" altLang="en-US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84277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279651" y="404813"/>
            <a:ext cx="7699375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000" dirty="0">
                <a:solidFill>
                  <a:srgbClr val="262699"/>
                </a:solidFill>
                <a:latin typeface="Adobe 楷体 Std R" pitchFamily="18" charset="-122"/>
                <a:ea typeface="Adobe 楷体 Std R"/>
              </a:rPr>
              <a:t>贝叶斯决策理论</a:t>
            </a:r>
            <a:endParaRPr lang="zh-CN" altLang="en-US" sz="2000" kern="0" dirty="0">
              <a:ea typeface="Adobe 楷体 Std R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279650" y="2752084"/>
            <a:ext cx="5976664" cy="504056"/>
          </a:xfrm>
          <a:prstGeom prst="rect">
            <a:avLst/>
          </a:prstGeom>
        </p:spPr>
        <p:txBody>
          <a:bodyPr/>
          <a:lstStyle/>
          <a:p>
            <a:endParaRPr lang="zh-CN" altLang="zh-CN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  <a:p>
            <a:endParaRPr lang="zh-CN" altLang="zh-CN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  <a:p>
            <a:endParaRPr lang="zh-CN" altLang="zh-CN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  <a:p>
            <a:pPr lvl="0"/>
            <a:endParaRPr lang="zh-CN" altLang="en-US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052736"/>
            <a:ext cx="7056784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06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279651" y="404813"/>
            <a:ext cx="7699375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000" dirty="0">
                <a:solidFill>
                  <a:srgbClr val="262699"/>
                </a:solidFill>
                <a:latin typeface="Adobe 楷体 Std R" pitchFamily="18" charset="-122"/>
                <a:ea typeface="Adobe 楷体 Std R"/>
              </a:rPr>
              <a:t>贝叶斯决策理论</a:t>
            </a:r>
            <a:endParaRPr lang="zh-CN" altLang="en-US" sz="2000" kern="0" dirty="0">
              <a:ea typeface="Adobe 楷体 Std R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279650" y="2752084"/>
            <a:ext cx="5976664" cy="504056"/>
          </a:xfrm>
          <a:prstGeom prst="rect">
            <a:avLst/>
          </a:prstGeom>
        </p:spPr>
        <p:txBody>
          <a:bodyPr/>
          <a:lstStyle/>
          <a:p>
            <a:endParaRPr lang="zh-CN" altLang="zh-CN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  <a:p>
            <a:endParaRPr lang="zh-CN" altLang="zh-CN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  <a:p>
            <a:endParaRPr lang="zh-CN" altLang="zh-CN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  <a:p>
            <a:pPr lvl="0"/>
            <a:endParaRPr lang="zh-CN" altLang="en-US" sz="2800" kern="0" dirty="0">
              <a:solidFill>
                <a:schemeClr val="accent2"/>
              </a:solidFill>
              <a:latin typeface="+mj-lt"/>
              <a:ea typeface="Adobe 楷体 Std R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772817"/>
            <a:ext cx="8568952" cy="27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86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B725A6-FFBD-44A9-895B-FBA9D1CA7E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779" y="494968"/>
                <a:ext cx="10515600" cy="5694291"/>
              </a:xfrm>
            </p:spPr>
            <p:txBody>
              <a:bodyPr/>
              <a:lstStyle/>
              <a:p>
                <a:r>
                  <a:rPr lang="zh-CN" altLang="en-US" dirty="0"/>
                  <a:t>例</a:t>
                </a:r>
                <a:r>
                  <a:rPr lang="en-US" altLang="zh-CN" dirty="0"/>
                  <a:t>2.4</a:t>
                </a:r>
                <a:r>
                  <a:rPr lang="zh-CN" altLang="en-US" dirty="0"/>
                  <a:t>已知两类问题，且两类的概率密度函数均为正态分布，其均值向量分别为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，协方差矩阵相等且都为单位矩阵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=</a:t>
                </a:r>
                <a:r>
                  <a:rPr lang="el-G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给定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zh-CN" dirty="0"/>
                  <a:t>.09</a:t>
                </a:r>
                <a:r>
                  <a:rPr lang="zh-CN" altLang="en-US" dirty="0"/>
                  <a:t>，试求</a:t>
                </a:r>
                <a:r>
                  <a:rPr lang="en-US" altLang="zh-CN" dirty="0" err="1"/>
                  <a:t>Neyman</a:t>
                </a:r>
                <a:r>
                  <a:rPr lang="en-US" altLang="zh-CN" dirty="0"/>
                  <a:t>-Pearson</a:t>
                </a:r>
                <a:r>
                  <a:rPr lang="zh-CN" altLang="en-US" dirty="0"/>
                  <a:t>决策阈值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解：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B725A6-FFBD-44A9-895B-FBA9D1CA7E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779" y="494968"/>
                <a:ext cx="10515600" cy="5694291"/>
              </a:xfrm>
              <a:blipFill>
                <a:blip r:embed="rId2"/>
                <a:stretch>
                  <a:fillRect l="-1043" t="-1927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025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0F714-1CA9-4A57-9D98-12D99AF3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726"/>
            <a:ext cx="10515600" cy="5558237"/>
          </a:xfrm>
        </p:spPr>
        <p:txBody>
          <a:bodyPr/>
          <a:lstStyle/>
          <a:p>
            <a:r>
              <a:rPr lang="en-US" altLang="zh-CN" dirty="0"/>
              <a:t>ROC</a:t>
            </a:r>
            <a:r>
              <a:rPr lang="zh-CN" altLang="zh-CN" dirty="0"/>
              <a:t>曲线（</a:t>
            </a:r>
            <a:r>
              <a:rPr lang="en-US" altLang="zh-CN" dirty="0"/>
              <a:t>ROC Curve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AC7C1D-790A-4B2E-BFA3-70968057A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045" y="1456597"/>
            <a:ext cx="4258764" cy="425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18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D3A1C-0F4E-430F-8DCE-EB556BB4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</a:t>
            </a:r>
            <a:r>
              <a:rPr lang="zh-CN" altLang="zh-CN" dirty="0"/>
              <a:t>　正态分布时的统计决策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CC1365-38D6-4F63-9412-7F2535F04B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2400" b="1" kern="100" dirty="0">
                    <a:latin typeface="Arial" panose="020B0604020202020204" pitchFamily="34" charset="0"/>
                    <a:ea typeface="SimHei" panose="02010609060101010101" pitchFamily="49" charset="-122"/>
                  </a:rPr>
                  <a:t>2.5.1</a:t>
                </a:r>
                <a:r>
                  <a:rPr lang="zh-CN" altLang="zh-CN" sz="2400" b="1" kern="100" dirty="0">
                    <a:latin typeface="Arial" panose="020B0604020202020204" pitchFamily="34" charset="0"/>
                    <a:ea typeface="SimHei" panose="02010609060101010101" pitchFamily="49" charset="-122"/>
                    <a:cs typeface="Arial" panose="020B0604020202020204" pitchFamily="34" charset="0"/>
                  </a:rPr>
                  <a:t>　</a:t>
                </a:r>
                <a:r>
                  <a:rPr lang="zh-CN" altLang="zh-CN" sz="2400" kern="100" dirty="0">
                    <a:latin typeface="Arial" panose="020B0604020202020204" pitchFamily="34" charset="0"/>
                    <a:ea typeface="SimHei" panose="02010609060101010101" pitchFamily="49" charset="-122"/>
                    <a:cs typeface="Arial" panose="020B0604020202020204" pitchFamily="34" charset="0"/>
                  </a:rPr>
                  <a:t>关于正态分布的知识</a:t>
                </a:r>
                <a:endParaRPr lang="zh-CN" altLang="zh-CN" sz="2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ts val="1600"/>
                  </a:lnSpc>
                  <a:spcAft>
                    <a:spcPts val="0"/>
                  </a:spcAft>
                </a:pPr>
                <a:r>
                  <a:rPr lang="en-US" altLang="zh-CN" sz="2400" kern="100" dirty="0">
                    <a:latin typeface="Arial" panose="020B0604020202020204" pitchFamily="34" charset="0"/>
                    <a:ea typeface="SimHei" panose="02010609060101010101" pitchFamily="49" charset="-122"/>
                  </a:rPr>
                  <a:t>	</a:t>
                </a:r>
                <a:endParaRPr lang="zh-CN" altLang="zh-CN" sz="2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ts val="1600"/>
                  </a:lnSpc>
                  <a:spcAft>
                    <a:spcPts val="0"/>
                  </a:spcAft>
                </a:pPr>
                <a:r>
                  <a:rPr lang="zh-CN" altLang="zh-CN" sz="2400" kern="100" dirty="0">
                    <a:latin typeface="Arial" panose="020B0604020202020204" pitchFamily="34" charset="0"/>
                    <a:ea typeface="SimHei" panose="02010609060101010101" pitchFamily="49" charset="-122"/>
                    <a:cs typeface="Arial" panose="020B0604020202020204" pitchFamily="34" charset="0"/>
                  </a:rPr>
                  <a:t>单变量：</a:t>
                </a:r>
                <a:endParaRPr lang="en-US" altLang="zh-CN" sz="2400" kern="100" dirty="0">
                  <a:latin typeface="Arial" panose="020B0604020202020204" pitchFamily="34" charset="0"/>
                  <a:ea typeface="SimHei" panose="02010609060101010101" pitchFamily="49" charset="-122"/>
                  <a:cs typeface="Arial" panose="020B0604020202020204" pitchFamily="34" charset="0"/>
                </a:endParaRPr>
              </a:p>
              <a:p>
                <a:pPr algn="just">
                  <a:lnSpc>
                    <a:spcPts val="1600"/>
                  </a:lnSpc>
                  <a:spcAft>
                    <a:spcPts val="0"/>
                  </a:spcAft>
                </a:pPr>
                <a:endParaRPr lang="zh-CN" altLang="zh-CN" sz="2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indent="1066800" algn="just">
                  <a:lnSpc>
                    <a:spcPts val="16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)=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  <m:t>𝜋</m:t>
                            </m:r>
                          </m:e>
                        </m:rad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𝜎</m:t>
                        </m:r>
                      </m:den>
                    </m:f>
                    <m:func>
                      <m:func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𝑒𝑥𝑝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zh-CN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ea typeface="SimHei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ea typeface="SimHei" panose="02010609060101010101" pitchFamily="49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ea typeface="SimHei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ea typeface="SimHei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zh-CN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indent="1066800" algn="just">
                  <a:lnSpc>
                    <a:spcPts val="1600"/>
                  </a:lnSpc>
                  <a:spcAft>
                    <a:spcPts val="0"/>
                  </a:spcAft>
                </a:pPr>
                <a:endParaRPr lang="en-US" altLang="zh-CN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indent="1066800" algn="just">
                  <a:lnSpc>
                    <a:spcPts val="1600"/>
                  </a:lnSpc>
                  <a:spcAft>
                    <a:spcPts val="0"/>
                  </a:spcAft>
                </a:pPr>
                <a:endParaRPr lang="zh-CN" altLang="zh-CN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ctr">
                  <a:lnSpc>
                    <a:spcPts val="16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𝜇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𝐸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{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}=</m:t>
                    </m:r>
                    <m:nary>
                      <m:naryPr>
                        <m:subHide m:val="on"/>
                        <m:supHide m:val="on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)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CN" sz="4400" kern="100" dirty="0">
                    <a:latin typeface="Arial" panose="020B0604020202020204" pitchFamily="34" charset="0"/>
                    <a:ea typeface="SimHei" panose="02010609060101010101" pitchFamily="49" charset="-122"/>
                  </a:rPr>
                  <a:t>,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𝜇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)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𝑑𝑥</m:t>
                        </m:r>
                      </m:e>
                    </m:nary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 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𝜇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ctr">
                  <a:lnSpc>
                    <a:spcPts val="1600"/>
                  </a:lnSpc>
                  <a:spcAft>
                    <a:spcPts val="0"/>
                  </a:spcAft>
                </a:pPr>
                <a:endParaRPr lang="en-US" altLang="zh-CN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ctr">
                  <a:lnSpc>
                    <a:spcPts val="1600"/>
                  </a:lnSpc>
                  <a:spcAft>
                    <a:spcPts val="0"/>
                  </a:spcAft>
                </a:pPr>
                <a:endParaRPr lang="zh-CN" altLang="zh-CN" sz="2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533400" indent="647700" algn="just">
                  <a:lnSpc>
                    <a:spcPts val="1600"/>
                  </a:lnSpc>
                  <a:spcAft>
                    <a:spcPts val="0"/>
                  </a:spcAft>
                </a:pPr>
                <a:r>
                  <a:rPr lang="zh-CN" altLang="zh-CN" sz="2400" kern="100" dirty="0">
                    <a:latin typeface="Arial" panose="020B0604020202020204" pitchFamily="34" charset="0"/>
                    <a:ea typeface="SimHei" panose="02010609060101010101" pitchFamily="49" charset="-122"/>
                    <a:cs typeface="Arial" panose="020B0604020202020204" pitchFamily="34" charset="0"/>
                  </a:rPr>
                  <a:t>记作</a:t>
                </a:r>
                <a:r>
                  <a:rPr lang="en-US" altLang="zh-CN" sz="2400" kern="100" dirty="0">
                    <a:latin typeface="Arial" panose="020B0604020202020204" pitchFamily="34" charset="0"/>
                    <a:ea typeface="SimHei" panose="02010609060101010101" pitchFamily="49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𝜇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SimHei" panose="02010609060101010101" pitchFamily="49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zh-CN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CC1365-38D6-4F63-9412-7F2535F04B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21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C65E2C-B872-4221-B583-D0C7110010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0659"/>
                <a:ext cx="10515600" cy="5766304"/>
              </a:xfrm>
            </p:spPr>
            <p:txBody>
              <a:bodyPr/>
              <a:lstStyle/>
              <a:p>
                <a:r>
                  <a:rPr lang="zh-CN" altLang="zh-CN" dirty="0"/>
                  <a:t>多变量：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/>
                      <m:t>𝑝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𝑥</m:t>
                    </m:r>
                    <m:r>
                      <a:rPr lang="en-US" altLang="zh-CN" i="1"/>
                      <m:t>)=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1</m:t>
                        </m:r>
                      </m:num>
                      <m:den>
                        <m:r>
                          <a:rPr lang="en-US" altLang="zh-CN" i="1"/>
                          <m:t>(2</m:t>
                        </m:r>
                        <m:r>
                          <a:rPr lang="en-US" altLang="zh-CN" i="1"/>
                          <m:t>𝜋</m:t>
                        </m:r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a:rPr lang="en-US" altLang="zh-CN" i="1"/>
                              <m:t>)</m:t>
                            </m:r>
                          </m:e>
                          <m:sup>
                            <m:r>
                              <a:rPr lang="en-US" altLang="zh-CN" i="1"/>
                              <m:t>𝑑</m:t>
                            </m:r>
                            <m:r>
                              <a:rPr lang="en-US" altLang="zh-CN" i="1"/>
                              <m:t>/2</m:t>
                            </m:r>
                          </m:sup>
                        </m:sSup>
                        <m:r>
                          <a:rPr lang="en-US" altLang="zh-CN" i="1"/>
                          <m:t>|∑</m:t>
                        </m:r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a:rPr lang="en-US" altLang="zh-CN" i="1"/>
                              <m:t>|</m:t>
                            </m:r>
                          </m:e>
                          <m:sup>
                            <m:r>
                              <a:rPr lang="en-US" altLang="zh-CN" i="1"/>
                              <m:t>1/2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a:rPr lang="en-US" altLang="zh-CN" i="1"/>
                          <m:t>𝑒𝑥𝑝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i="1"/>
                              <m:t>−</m:t>
                            </m:r>
                            <m:f>
                              <m:fPr>
                                <m:ctrlPr>
                                  <a:rPr lang="zh-CN" altLang="zh-CN" i="1"/>
                                </m:ctrlPr>
                              </m:fPr>
                              <m:num>
                                <m:r>
                                  <a:rPr lang="en-US" altLang="zh-CN" i="1"/>
                                  <m:t>1</m:t>
                                </m:r>
                              </m:num>
                              <m:den>
                                <m:r>
                                  <a:rPr lang="en-US" altLang="zh-CN" i="1"/>
                                  <m:t>2</m:t>
                                </m:r>
                              </m:den>
                            </m:f>
                            <m:r>
                              <a:rPr lang="en-US" altLang="zh-CN" i="1"/>
                              <m:t>(</m:t>
                            </m:r>
                            <m:r>
                              <a:rPr lang="en-US" altLang="zh-CN" i="1"/>
                              <m:t>𝑥</m:t>
                            </m:r>
                            <m:r>
                              <a:rPr lang="en-US" altLang="zh-CN" i="1"/>
                              <m:t>−</m:t>
                            </m:r>
                            <m:r>
                              <a:rPr lang="en-US" altLang="zh-CN" i="1"/>
                              <m:t>𝜇</m:t>
                            </m:r>
                            <m:sSup>
                              <m:sSupPr>
                                <m:ctrlPr>
                                  <a:rPr lang="zh-CN" altLang="zh-CN" i="1"/>
                                </m:ctrlPr>
                              </m:sSupPr>
                              <m:e>
                                <m:r>
                                  <a:rPr lang="en-US" altLang="zh-CN" i="1"/>
                                  <m:t>)</m:t>
                                </m:r>
                              </m:e>
                              <m:sup>
                                <m:r>
                                  <a:rPr lang="en-US" altLang="zh-CN" i="1"/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CN" altLang="zh-CN" i="1"/>
                                </m:ctrlPr>
                              </m:sSupPr>
                              <m:e>
                                <m:r>
                                  <a:rPr lang="en-US" altLang="zh-CN" i="1"/>
                                  <m:t>∑</m:t>
                                </m:r>
                              </m:e>
                              <m:sup>
                                <m:r>
                                  <a:rPr lang="en-US" altLang="zh-CN" i="1"/>
                                  <m:t>−1</m:t>
                                </m:r>
                              </m:sup>
                            </m:sSup>
                            <m:r>
                              <a:rPr lang="en-US" altLang="zh-CN" i="1"/>
                              <m:t>(</m:t>
                            </m:r>
                            <m:r>
                              <a:rPr lang="en-US" altLang="zh-CN" i="1"/>
                              <m:t>𝑥</m:t>
                            </m:r>
                            <m:r>
                              <a:rPr lang="en-US" altLang="zh-CN" i="1"/>
                              <m:t>−</m:t>
                            </m:r>
                            <m:r>
                              <a:rPr lang="en-US" altLang="zh-CN" i="1"/>
                              <m:t>𝜇</m:t>
                            </m:r>
                            <m:r>
                              <a:rPr lang="en-US" altLang="zh-CN" i="1"/>
                              <m:t>)</m:t>
                            </m:r>
                          </m:e>
                        </m:d>
                      </m:e>
                    </m:func>
                    <m:r>
                      <a:rPr lang="en-US" altLang="zh-CN" i="1"/>
                      <m:t>,   </m:t>
                    </m:r>
                    <m:r>
                      <a:rPr lang="en-US" altLang="zh-CN" i="1"/>
                      <m:t>𝑥</m:t>
                    </m:r>
                    <m:r>
                      <a:rPr lang="zh-CN" altLang="zh-CN" i="1"/>
                      <m:t>∈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𝑅</m:t>
                        </m:r>
                      </m:e>
                      <m:sup>
                        <m:r>
                          <a:rPr lang="en-US" altLang="zh-CN" i="1"/>
                          <m:t>𝑑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/>
                      <m:t>𝜇</m:t>
                    </m:r>
                    <m:r>
                      <a:rPr lang="en-US" altLang="zh-CN" i="1"/>
                      <m:t>=</m:t>
                    </m:r>
                    <m:r>
                      <a:rPr lang="en-US" altLang="zh-CN" i="1"/>
                      <m:t>𝐸</m:t>
                    </m:r>
                    <m:r>
                      <a:rPr lang="en-US" altLang="zh-CN" i="1"/>
                      <m:t>[</m:t>
                    </m:r>
                    <m:r>
                      <a:rPr lang="en-US" altLang="zh-CN" i="1"/>
                      <m:t>𝑥</m:t>
                    </m:r>
                    <m:r>
                      <a:rPr lang="en-US" altLang="zh-CN" i="1"/>
                      <m:t>]</m:t>
                    </m:r>
                  </m:oMath>
                </a14:m>
                <a:r>
                  <a:rPr lang="en-US" altLang="zh-CN" dirty="0"/>
                  <a:t>		</a:t>
                </a:r>
                <a:r>
                  <a:rPr lang="zh-CN" altLang="zh-CN" dirty="0"/>
                  <a:t>均值向量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/>
                      <m:t>∑=</m:t>
                    </m:r>
                    <m:r>
                      <a:rPr lang="en-US" altLang="zh-CN" i="1"/>
                      <m:t>𝐸</m:t>
                    </m:r>
                    <m:r>
                      <a:rPr lang="en-US" altLang="zh-CN" i="1"/>
                      <m:t>[(</m:t>
                    </m:r>
                    <m:r>
                      <a:rPr lang="en-US" altLang="zh-CN" i="1"/>
                      <m:t>𝑥</m:t>
                    </m:r>
                    <m:r>
                      <a:rPr lang="en-US" altLang="zh-CN" i="1"/>
                      <m:t>−</m:t>
                    </m:r>
                    <m:r>
                      <a:rPr lang="en-US" altLang="zh-CN" i="1"/>
                      <m:t>𝜇</m:t>
                    </m:r>
                    <m:r>
                      <a:rPr lang="en-US" altLang="zh-CN" i="1"/>
                      <m:t>)(</m:t>
                    </m:r>
                    <m:r>
                      <a:rPr lang="en-US" altLang="zh-CN" i="1"/>
                      <m:t>𝑥</m:t>
                    </m:r>
                    <m:r>
                      <a:rPr lang="en-US" altLang="zh-CN" i="1"/>
                      <m:t>−</m:t>
                    </m:r>
                    <m:r>
                      <a:rPr lang="en-US" altLang="zh-CN" i="1"/>
                      <m:t>𝜇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)</m:t>
                        </m:r>
                      </m:e>
                      <m:sup>
                        <m:r>
                          <a:rPr lang="en-US" altLang="zh-CN" i="1"/>
                          <m:t>𝑇</m:t>
                        </m:r>
                      </m:sup>
                    </m:sSup>
                    <m:r>
                      <a:rPr lang="en-US" altLang="zh-CN" i="1"/>
                      <m:t>]</m:t>
                    </m:r>
                  </m:oMath>
                </a14:m>
                <a:r>
                  <a:rPr lang="zh-CN" altLang="zh-CN" dirty="0"/>
                  <a:t>　协方差矩阵（</a:t>
                </a:r>
                <a14:m>
                  <m:oMath xmlns:m="http://schemas.openxmlformats.org/officeDocument/2006/math">
                    <m:r>
                      <a:rPr lang="en-US" altLang="zh-CN" i="1"/>
                      <m:t>𝑑</m:t>
                    </m:r>
                    <m:r>
                      <a:rPr lang="en-US" altLang="zh-CN" i="1"/>
                      <m:t>×</m:t>
                    </m:r>
                    <m:r>
                      <a:rPr lang="en-US" altLang="zh-CN" i="1"/>
                      <m:t>𝑑</m:t>
                    </m:r>
                  </m:oMath>
                </a14:m>
                <a:r>
                  <a:rPr lang="zh-CN" altLang="zh-CN" dirty="0"/>
                  <a:t>），对角线元素为方差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zh-CN" dirty="0"/>
                  <a:t>记作</a:t>
                </a: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i="1"/>
                      <m:t>𝑁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𝜇</m:t>
                    </m:r>
                    <m:r>
                      <a:rPr lang="en-US" altLang="zh-CN" i="1"/>
                      <m:t>,∑)</m:t>
                    </m:r>
                  </m:oMath>
                </a14:m>
                <a:endParaRPr lang="zh-CN" altLang="zh-CN" dirty="0"/>
              </a:p>
              <a:p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C65E2C-B872-4221-B583-D0C711001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0659"/>
                <a:ext cx="10515600" cy="5766304"/>
              </a:xfrm>
              <a:blipFill>
                <a:blip r:embed="rId2"/>
                <a:stretch>
                  <a:fillRect l="-1043" t="-1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99928F4-91E6-4D6A-B8C1-E4558A5B9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123" y="3935522"/>
            <a:ext cx="3177050" cy="25118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33FB72-3763-4777-BC23-539BDE9D2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176" y="3555620"/>
            <a:ext cx="2582621" cy="298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5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9C2C10-1904-461D-A68C-6B9345899C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133" y="319876"/>
                <a:ext cx="10515600" cy="4351338"/>
              </a:xfrm>
            </p:spPr>
            <p:txBody>
              <a:bodyPr/>
              <a:lstStyle/>
              <a:p>
                <a:r>
                  <a:rPr lang="zh-CN" altLang="zh-CN" dirty="0"/>
                  <a:t>正态分布的性质：</a:t>
                </a:r>
              </a:p>
              <a:p>
                <a:r>
                  <a:rPr lang="zh-CN" altLang="zh-CN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）</a:t>
                </a:r>
                <a14:m>
                  <m:oMath xmlns:m="http://schemas.openxmlformats.org/officeDocument/2006/math">
                    <m:r>
                      <a:rPr lang="en-US" altLang="zh-CN" i="1"/>
                      <m:t>𝑝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𝑥</m:t>
                    </m:r>
                    <m:r>
                      <a:rPr lang="en-US" altLang="zh-CN" i="1"/>
                      <m:t>)~</m:t>
                    </m:r>
                    <m:r>
                      <a:rPr lang="en-US" altLang="zh-CN" i="1"/>
                      <m:t>𝑁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𝜇</m:t>
                    </m:r>
                    <m:r>
                      <a:rPr lang="en-US" altLang="zh-CN" i="1"/>
                      <m:t>,∑)</m:t>
                    </m:r>
                  </m:oMath>
                </a14:m>
                <a:r>
                  <a:rPr lang="zh-CN" altLang="zh-CN" dirty="0"/>
                  <a:t>。</a:t>
                </a: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i="1"/>
                      <m:t>𝑑</m:t>
                    </m:r>
                    <m:r>
                      <a:rPr lang="en-US" altLang="zh-CN" i="1"/>
                      <m:t>+</m:t>
                    </m:r>
                    <m:r>
                      <a:rPr lang="en-US" altLang="zh-CN" i="1"/>
                      <m:t>𝑑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𝑑</m:t>
                    </m:r>
                    <m:r>
                      <a:rPr lang="en-US" altLang="zh-CN" i="1"/>
                      <m:t>+1)/2</m:t>
                    </m:r>
                  </m:oMath>
                </a14:m>
                <a:r>
                  <a:rPr lang="zh-CN" altLang="zh-CN" dirty="0"/>
                  <a:t>个参数决定</a:t>
                </a:r>
              </a:p>
              <a:p>
                <a:r>
                  <a:rPr lang="zh-CN" altLang="zh-CN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）等密度点形成超椭球面</a:t>
                </a: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i="1"/>
                      <m:t>(</m:t>
                    </m:r>
                    <m:r>
                      <a:rPr lang="en-US" altLang="zh-CN" i="1"/>
                      <m:t>𝑥</m:t>
                    </m:r>
                    <m:r>
                      <a:rPr lang="en-US" altLang="zh-CN" i="1"/>
                      <m:t>−</m:t>
                    </m:r>
                    <m:r>
                      <a:rPr lang="en-US" altLang="zh-CN" i="1"/>
                      <m:t>𝜇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)</m:t>
                        </m:r>
                      </m:e>
                      <m:sup>
                        <m:r>
                          <a:rPr lang="en-US" altLang="zh-CN" i="1"/>
                          <m:t>𝑇</m:t>
                        </m:r>
                      </m:sup>
                    </m:sSup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∑</m:t>
                        </m:r>
                      </m:e>
                      <m:sup>
                        <m:r>
                          <a:rPr lang="en-US" altLang="zh-CN" i="1"/>
                          <m:t>−1</m:t>
                        </m:r>
                      </m:sup>
                    </m:sSup>
                    <m:r>
                      <a:rPr lang="en-US" altLang="zh-CN" i="1"/>
                      <m:t>(</m:t>
                    </m:r>
                    <m:r>
                      <a:rPr lang="en-US" altLang="zh-CN" i="1"/>
                      <m:t>𝑥</m:t>
                    </m:r>
                    <m:r>
                      <a:rPr lang="en-US" altLang="zh-CN" i="1"/>
                      <m:t>−</m:t>
                    </m:r>
                    <m:r>
                      <a:rPr lang="en-US" altLang="zh-CN" i="1"/>
                      <m:t>𝜇</m:t>
                    </m:r>
                    <m:r>
                      <a:rPr lang="en-US" altLang="zh-CN" i="1"/>
                      <m:t>)=</m:t>
                    </m:r>
                    <m:r>
                      <a:rPr lang="en-US" altLang="zh-CN" i="1"/>
                      <m:t>𝐶</m:t>
                    </m:r>
                    <m:limUpp>
                      <m:limUppPr>
                        <m:ctrlPr>
                          <a:rPr lang="zh-CN" altLang="zh-CN" i="1"/>
                        </m:ctrlPr>
                      </m:limUppPr>
                      <m:e>
                        <m:r>
                          <a:rPr lang="en-US" altLang="zh-CN" i="1"/>
                          <m:t>=</m:t>
                        </m:r>
                      </m:e>
                      <m:lim>
                        <m:r>
                          <a:rPr lang="en-US" altLang="zh-CN" i="1"/>
                          <m:t>𝛥</m:t>
                        </m:r>
                      </m:lim>
                    </m:limUpp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𝛾</m:t>
                        </m:r>
                      </m:e>
                      <m:sup>
                        <m:r>
                          <a:rPr lang="en-US" altLang="zh-CN" i="1"/>
                          <m:t>2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9C2C10-1904-461D-A68C-6B9345899C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133" y="319876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841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09B84A55-ED43-412C-85BA-3AD7D2CBD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662" y="627080"/>
            <a:ext cx="9190688" cy="53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3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FC9A03-2729-47E4-AD7A-F48B0A39B9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4953"/>
                <a:ext cx="10515600" cy="583201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这时把硬币的重量仍记为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，与前面类似的考虑，假设在已知硬币重量为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情况下，硬币属于各类的概率分别记为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|x)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|x),</a:t>
                </a:r>
                <a:r>
                  <a:rPr lang="zh-CN" altLang="en-US" dirty="0"/>
                  <a:t>称为后验概率（</a:t>
                </a:r>
                <a:r>
                  <a:rPr lang="en-US" altLang="zh-CN" dirty="0"/>
                  <a:t>a posterior probability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决策规则：</a:t>
                </a:r>
                <a:endParaRPr lang="en-US" altLang="zh-CN" dirty="0"/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|x)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|x)</a:t>
                </a:r>
                <a:r>
                  <a:rPr lang="zh-CN" altLang="en-US" dirty="0"/>
                  <a:t>，则决策</a:t>
                </a:r>
                <a:r>
                  <a:rPr lang="en-US" altLang="zh-CN" dirty="0"/>
                  <a:t>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否则决策</a:t>
                </a:r>
                <a:r>
                  <a:rPr lang="en-US" altLang="zh-CN" dirty="0"/>
                  <a:t>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    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2-2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只有两类的情况下，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|x)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|x)=1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|x)=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|x),</a:t>
                </a:r>
                <a:r>
                  <a:rPr lang="zh-CN" altLang="en-US" dirty="0"/>
                  <a:t>采用决策</a:t>
                </a:r>
                <a:r>
                  <a:rPr lang="en-US" altLang="zh-CN" dirty="0"/>
                  <a:t>(2-2),</a:t>
                </a:r>
                <a:r>
                  <a:rPr lang="zh-CN" altLang="en-US" dirty="0"/>
                  <a:t>犯错误的概率就小</a:t>
                </a:r>
                <a:endParaRPr lang="en-US" altLang="zh-CN" dirty="0"/>
              </a:p>
              <a:p>
                <a:r>
                  <a:rPr lang="zh-CN" altLang="en-US" dirty="0"/>
                  <a:t>问题：只测了</a:t>
                </a:r>
                <a:r>
                  <a:rPr lang="en-US" altLang="zh-CN" dirty="0"/>
                  <a:t>x,</a:t>
                </a:r>
                <a:r>
                  <a:rPr lang="zh-CN" altLang="en-US" dirty="0"/>
                  <a:t>如何才能知道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|x)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r>
                  <a:rPr lang="en-US" altLang="zh-CN" dirty="0"/>
                  <a:t>Bayes formula: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|x)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的联合概率密度，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)是</m:t>
                    </m:r>
                  </m:oMath>
                </a14:m>
                <a:r>
                  <a:rPr lang="zh-CN" altLang="en-US" dirty="0"/>
                  <a:t>两类所有硬币重量的概率密度函数，或称为总体密度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FC9A03-2729-47E4-AD7A-F48B0A39B9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4953"/>
                <a:ext cx="10515600" cy="5832010"/>
              </a:xfrm>
              <a:blipFill>
                <a:blip r:embed="rId2"/>
                <a:stretch>
                  <a:fillRect l="-1043" t="-2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50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8D95B-48CA-4023-8FE2-8DD8A850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0F12E4-6F1E-4873-B35D-C4F90D7FA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/>
                      <m:t>𝑝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𝑥</m:t>
                    </m:r>
                    <m:r>
                      <a:rPr lang="en-US" altLang="zh-CN" i="1"/>
                      <m:t>)~</m:t>
                    </m:r>
                    <m:r>
                      <a:rPr lang="en-US" altLang="zh-CN" i="1"/>
                      <m:t>𝑁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𝜇</m:t>
                    </m:r>
                    <m:r>
                      <a:rPr lang="en-US" altLang="zh-CN" i="1"/>
                      <m:t>,∑)</m:t>
                    </m:r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/>
                      <m:t>𝑦</m:t>
                    </m:r>
                    <m:r>
                      <a:rPr lang="en-US" altLang="zh-CN" i="1"/>
                      <m:t>=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𝑎</m:t>
                        </m:r>
                      </m:e>
                      <m:sup>
                        <m:r>
                          <a:rPr lang="en-US" altLang="zh-CN" i="1"/>
                          <m:t>𝑇</m:t>
                        </m:r>
                      </m:sup>
                    </m:sSup>
                    <m:r>
                      <a:rPr lang="en-US" altLang="zh-CN" i="1"/>
                      <m:t>𝑥</m:t>
                    </m:r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/>
                      <m:t>𝑝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𝑦</m:t>
                    </m:r>
                    <m:r>
                      <a:rPr lang="en-US" altLang="zh-CN" i="1"/>
                      <m:t>)~</m:t>
                    </m:r>
                    <m:r>
                      <a:rPr lang="en-US" altLang="zh-CN" i="1"/>
                      <m:t>𝑁</m:t>
                    </m:r>
                    <m:r>
                      <a:rPr lang="en-US" altLang="zh-CN" i="1"/>
                      <m:t>(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𝑎</m:t>
                        </m:r>
                      </m:e>
                      <m:sup>
                        <m:r>
                          <a:rPr lang="en-US" altLang="zh-CN" i="1"/>
                          <m:t>𝑇</m:t>
                        </m:r>
                      </m:sup>
                    </m:sSup>
                    <m:r>
                      <a:rPr lang="en-US" altLang="zh-CN" i="1"/>
                      <m:t>𝜇</m:t>
                    </m:r>
                    <m:r>
                      <a:rPr lang="en-US" altLang="zh-CN" i="1"/>
                      <m:t>,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𝑎</m:t>
                        </m:r>
                      </m:e>
                      <m:sup>
                        <m:r>
                          <a:rPr lang="en-US" altLang="zh-CN" i="1"/>
                          <m:t>𝑇</m:t>
                        </m:r>
                      </m:sup>
                    </m:sSup>
                    <m:r>
                      <a:rPr lang="en-US" altLang="zh-CN" i="1"/>
                      <m:t>∑</m:t>
                    </m:r>
                    <m:r>
                      <a:rPr lang="en-US" altLang="zh-CN" i="1"/>
                      <m:t>𝑎</m:t>
                    </m:r>
                    <m:r>
                      <a:rPr lang="en-US" altLang="zh-CN" i="1"/>
                      <m:t>)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0F12E4-6F1E-4873-B35D-C4F90D7FA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808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6DBA0-1ACB-4BBE-B0F5-F01836D3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2.5.2</a:t>
            </a:r>
            <a:r>
              <a:rPr lang="zh-CN" altLang="zh-CN" dirty="0"/>
              <a:t>　正态分布下的贝叶斯决策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7F3707-F35A-4A79-8252-91641C1F11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/>
                      <m:t>𝑝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𝑥</m:t>
                    </m:r>
                    <m:r>
                      <a:rPr lang="en-US" altLang="zh-CN" i="1"/>
                      <m:t>|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𝜔</m:t>
                        </m:r>
                      </m:e>
                      <m:sub>
                        <m:r>
                          <a:rPr lang="en-US" altLang="zh-CN" i="1"/>
                          <m:t>𝐼</m:t>
                        </m:r>
                      </m:sub>
                    </m:sSub>
                    <m:r>
                      <a:rPr lang="en-US" altLang="zh-CN" i="1"/>
                      <m:t>)=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1</m:t>
                        </m:r>
                      </m:num>
                      <m:den>
                        <m:r>
                          <a:rPr lang="en-US" altLang="zh-CN" i="1"/>
                          <m:t>(2</m:t>
                        </m:r>
                        <m:r>
                          <a:rPr lang="en-US" altLang="zh-CN" i="1"/>
                          <m:t>𝜋</m:t>
                        </m:r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a:rPr lang="en-US" altLang="zh-CN" i="1"/>
                              <m:t>)</m:t>
                            </m:r>
                          </m:e>
                          <m:sup>
                            <m:r>
                              <a:rPr lang="en-US" altLang="zh-CN" i="1"/>
                              <m:t>𝑑</m:t>
                            </m:r>
                            <m:r>
                              <a:rPr lang="en-US" altLang="zh-CN" i="1"/>
                              <m:t>/2</m:t>
                            </m:r>
                          </m:sup>
                        </m:sSup>
                        <m:r>
                          <a:rPr lang="en-US" altLang="zh-CN" i="1"/>
                          <m:t>|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∑</m:t>
                            </m:r>
                          </m:e>
                          <m:sub>
                            <m:r>
                              <a:rPr lang="en-US" altLang="zh-CN" i="1"/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a:rPr lang="en-US" altLang="zh-CN" i="1"/>
                              <m:t>|</m:t>
                            </m:r>
                          </m:e>
                          <m:sup>
                            <m:r>
                              <a:rPr lang="en-US" altLang="zh-CN" i="1"/>
                              <m:t>1/2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a:rPr lang="en-US" altLang="zh-CN" i="1"/>
                          <m:t>𝑒𝑥𝑝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i="1"/>
                              <m:t>−</m:t>
                            </m:r>
                            <m:f>
                              <m:fPr>
                                <m:ctrlPr>
                                  <a:rPr lang="zh-CN" altLang="zh-CN" i="1"/>
                                </m:ctrlPr>
                              </m:fPr>
                              <m:num>
                                <m:r>
                                  <a:rPr lang="en-US" altLang="zh-CN" i="1"/>
                                  <m:t>1</m:t>
                                </m:r>
                              </m:num>
                              <m:den>
                                <m:r>
                                  <a:rPr lang="en-US" altLang="zh-CN" i="1"/>
                                  <m:t>2</m:t>
                                </m:r>
                              </m:den>
                            </m:f>
                            <m:r>
                              <a:rPr lang="en-US" altLang="zh-CN" i="1"/>
                              <m:t>(</m:t>
                            </m:r>
                            <m:r>
                              <a:rPr lang="en-US" altLang="zh-CN" i="1"/>
                              <m:t>𝑥</m:t>
                            </m:r>
                            <m:r>
                              <a:rPr lang="en-US" altLang="zh-CN" i="1"/>
                              <m:t>−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𝜇</m:t>
                                </m:r>
                              </m:e>
                              <m:sub>
                                <m:r>
                                  <a:rPr lang="en-US" altLang="zh-CN" i="1"/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zh-CN" i="1"/>
                                </m:ctrlPr>
                              </m:sSupPr>
                              <m:e>
                                <m:r>
                                  <a:rPr lang="en-US" altLang="zh-CN" i="1"/>
                                  <m:t>)</m:t>
                                </m:r>
                              </m:e>
                              <m:sup>
                                <m:r>
                                  <a:rPr lang="en-US" altLang="zh-CN" i="1"/>
                                  <m:t>𝑇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zh-CN" altLang="zh-CN" i="1"/>
                                </m:ctrlPr>
                              </m:sSubSupPr>
                              <m:e>
                                <m:r>
                                  <a:rPr lang="en-US" altLang="zh-CN" i="1"/>
                                  <m:t>∑</m:t>
                                </m:r>
                              </m:e>
                              <m:sub>
                                <m:r>
                                  <a:rPr lang="en-US" altLang="zh-CN" i="1"/>
                                  <m:t>𝑖</m:t>
                                </m:r>
                              </m:sub>
                              <m:sup>
                                <m:r>
                                  <a:rPr lang="en-US" altLang="zh-CN" i="1"/>
                                  <m:t>−1</m:t>
                                </m:r>
                              </m:sup>
                            </m:sSubSup>
                            <m:r>
                              <a:rPr lang="en-US" altLang="zh-CN" i="1"/>
                              <m:t>(</m:t>
                            </m:r>
                            <m:r>
                              <a:rPr lang="en-US" altLang="zh-CN" i="1"/>
                              <m:t>𝑥</m:t>
                            </m:r>
                            <m:r>
                              <a:rPr lang="en-US" altLang="zh-CN" i="1"/>
                              <m:t>−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𝜇</m:t>
                                </m:r>
                              </m:e>
                              <m:sub>
                                <m:r>
                                  <a:rPr lang="en-US" altLang="zh-CN" i="1"/>
                                  <m:t>𝑖</m:t>
                                </m:r>
                              </m:sub>
                            </m:sSub>
                            <m:r>
                              <a:rPr lang="en-US" altLang="zh-CN" i="1"/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zh-CN" altLang="zh-CN" dirty="0"/>
              </a:p>
              <a:p>
                <a:r>
                  <a:rPr lang="zh-CN" altLang="zh-CN" dirty="0"/>
                  <a:t>考虑判别函数　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𝑔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  <m:r>
                      <a:rPr lang="en-US" altLang="zh-CN" i="1"/>
                      <m:t>(</m:t>
                    </m:r>
                    <m:r>
                      <a:rPr lang="en-US" altLang="zh-CN" i="1"/>
                      <m:t>𝑥</m:t>
                    </m:r>
                    <m:r>
                      <a:rPr lang="en-US" altLang="zh-CN" i="1"/>
                      <m:t>)=</m:t>
                    </m:r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a:rPr lang="en-US" altLang="zh-CN" i="1"/>
                          <m:t>𝑙𝑛</m:t>
                        </m:r>
                      </m:fName>
                      <m:e>
                        <m:r>
                          <a:rPr lang="en-US" altLang="zh-CN" i="1"/>
                          <m:t>[</m:t>
                        </m:r>
                      </m:e>
                    </m:func>
                    <m:r>
                      <a:rPr lang="en-US" altLang="zh-CN" i="1"/>
                      <m:t>𝑝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𝑥</m:t>
                    </m:r>
                    <m:r>
                      <a:rPr lang="en-US" altLang="zh-CN" i="1"/>
                      <m:t>|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𝜔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  <m:r>
                      <a:rPr lang="en-US" altLang="zh-CN" i="1"/>
                      <m:t>)</m:t>
                    </m:r>
                    <m:r>
                      <a:rPr lang="en-US" altLang="zh-CN" i="1"/>
                      <m:t>𝑃</m:t>
                    </m:r>
                    <m:r>
                      <a:rPr lang="en-US" altLang="zh-CN" i="1"/>
                      <m:t>(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𝜔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  <m:r>
                      <a:rPr lang="en-US" altLang="zh-CN" i="1"/>
                      <m:t>)]=</m:t>
                    </m:r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a:rPr lang="en-US" altLang="zh-CN" i="1"/>
                          <m:t>𝑙𝑛</m:t>
                        </m:r>
                      </m:fName>
                      <m:e>
                        <m:r>
                          <a:rPr lang="en-US" altLang="zh-CN" i="1"/>
                          <m:t>𝑝</m:t>
                        </m:r>
                      </m:e>
                    </m:func>
                    <m:r>
                      <a:rPr lang="en-US" altLang="zh-CN" i="1"/>
                      <m:t>(</m:t>
                    </m:r>
                    <m:r>
                      <a:rPr lang="en-US" altLang="zh-CN" i="1"/>
                      <m:t>𝑥</m:t>
                    </m:r>
                    <m:r>
                      <a:rPr lang="en-US" altLang="zh-CN" i="1"/>
                      <m:t>|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𝜔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  <m:r>
                      <a:rPr lang="en-US" altLang="zh-CN" i="1"/>
                      <m:t>)+</m:t>
                    </m:r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a:rPr lang="en-US" altLang="zh-CN" i="1"/>
                          <m:t>𝑙𝑛</m:t>
                        </m:r>
                      </m:fName>
                      <m:e>
                        <m:r>
                          <a:rPr lang="en-US" altLang="zh-CN" i="1"/>
                          <m:t>𝑃</m:t>
                        </m:r>
                      </m:e>
                    </m:func>
                    <m:r>
                      <a:rPr lang="en-US" altLang="zh-CN" i="1"/>
                      <m:t>(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𝜔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  <m:r>
                      <a:rPr lang="en-US" altLang="zh-CN" i="1"/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      </a:t>
                </a:r>
                <a14:m>
                  <m:oMath xmlns:m="http://schemas.openxmlformats.org/officeDocument/2006/math">
                    <m:r>
                      <a:rPr lang="en-US" altLang="zh-CN" i="1"/>
                      <m:t>=−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𝑑</m:t>
                        </m:r>
                      </m:num>
                      <m:den>
                        <m:r>
                          <a:rPr lang="en-US" altLang="zh-CN" i="1"/>
                          <m:t>2</m:t>
                        </m:r>
                      </m:den>
                    </m:f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a:rPr lang="en-US" altLang="zh-CN" i="1"/>
                          <m:t>𝑙𝑛</m:t>
                        </m:r>
                      </m:fName>
                      <m:e>
                        <m:r>
                          <a:rPr lang="en-US" altLang="zh-CN" i="1"/>
                          <m:t>2</m:t>
                        </m:r>
                      </m:e>
                    </m:func>
                    <m:r>
                      <a:rPr lang="en-US" altLang="zh-CN" i="1"/>
                      <m:t>𝜋</m:t>
                    </m:r>
                    <m:r>
                      <a:rPr lang="en-US" altLang="zh-CN" i="1"/>
                      <m:t>−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1</m:t>
                        </m:r>
                      </m:num>
                      <m:den>
                        <m:r>
                          <a:rPr lang="en-US" altLang="zh-CN" i="1"/>
                          <m:t>2</m:t>
                        </m:r>
                      </m:den>
                    </m:f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a:rPr lang="en-US" altLang="zh-CN" i="1"/>
                          <m:t>𝑙𝑛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∑</m:t>
                                </m:r>
                              </m:e>
                              <m:sub>
                                <m:r>
                                  <a:rPr lang="en-US" altLang="zh-CN" i="1"/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i="1"/>
                      <m:t>−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1</m:t>
                        </m:r>
                      </m:num>
                      <m:den>
                        <m:r>
                          <a:rPr lang="en-US" altLang="zh-CN" i="1"/>
                          <m:t>2</m:t>
                        </m:r>
                      </m:den>
                    </m:f>
                    <m:r>
                      <a:rPr lang="en-US" altLang="zh-CN" i="1"/>
                      <m:t>(</m:t>
                    </m:r>
                    <m:r>
                      <a:rPr lang="en-US" altLang="zh-CN" i="1"/>
                      <m:t>𝑥</m:t>
                    </m:r>
                    <m:r>
                      <a:rPr lang="en-US" altLang="zh-CN" i="1"/>
                      <m:t>−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𝜇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)</m:t>
                        </m:r>
                      </m:e>
                      <m:sup>
                        <m:r>
                          <a:rPr lang="en-US" altLang="zh-CN" i="1"/>
                          <m:t>𝑇</m:t>
                        </m:r>
                      </m:sup>
                    </m:sSup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a:rPr lang="en-US" altLang="zh-CN" i="1"/>
                          <m:t>∑</m:t>
                        </m:r>
                      </m:e>
                      <m:sub>
                        <m:r>
                          <a:rPr lang="en-US" altLang="zh-CN" i="1"/>
                          <m:t>𝑗</m:t>
                        </m:r>
                      </m:sub>
                      <m:sup>
                        <m:r>
                          <a:rPr lang="en-US" altLang="zh-CN" i="1"/>
                          <m:t>𝑇</m:t>
                        </m:r>
                      </m:sup>
                    </m:sSubSup>
                    <m:r>
                      <a:rPr lang="en-US" altLang="zh-CN" i="1"/>
                      <m:t>(</m:t>
                    </m:r>
                    <m:r>
                      <a:rPr lang="en-US" altLang="zh-CN" i="1"/>
                      <m:t>𝑥</m:t>
                    </m:r>
                    <m:r>
                      <a:rPr lang="en-US" altLang="zh-CN" i="1"/>
                      <m:t>−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𝜇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  <m:r>
                      <a:rPr lang="en-US" altLang="zh-CN" i="1"/>
                      <m:t>)+</m:t>
                    </m:r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a:rPr lang="en-US" altLang="zh-CN" i="1"/>
                          <m:t>𝑙𝑛</m:t>
                        </m:r>
                      </m:fName>
                      <m:e>
                        <m:r>
                          <a:rPr lang="en-US" altLang="zh-CN" i="1"/>
                          <m:t>𝑃</m:t>
                        </m:r>
                      </m:e>
                    </m:func>
                    <m:r>
                      <a:rPr lang="en-US" altLang="zh-CN" i="1"/>
                      <m:t>(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𝜔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  <m:r>
                      <a:rPr lang="en-US" altLang="zh-CN" i="1"/>
                      <m:t>)</m:t>
                    </m:r>
                  </m:oMath>
                </a14:m>
                <a:endParaRPr lang="zh-CN" altLang="zh-CN" dirty="0"/>
              </a:p>
              <a:p>
                <a:endParaRPr lang="en-US" altLang="zh-CN" dirty="0"/>
              </a:p>
              <a:p>
                <a:r>
                  <a:rPr lang="zh-CN" altLang="zh-CN" dirty="0"/>
                  <a:t>决策面方程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𝑔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  <m:r>
                      <a:rPr lang="en-US" altLang="zh-CN" i="1"/>
                      <m:t>(</m:t>
                    </m:r>
                    <m:r>
                      <a:rPr lang="en-US" altLang="zh-CN" i="1"/>
                      <m:t>𝑥</m:t>
                    </m:r>
                    <m:r>
                      <a:rPr lang="en-US" altLang="zh-CN" i="1"/>
                      <m:t>)=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𝑔</m:t>
                        </m:r>
                      </m:e>
                      <m:sub>
                        <m:r>
                          <a:rPr lang="en-US" altLang="zh-CN" i="1"/>
                          <m:t>𝑗</m:t>
                        </m:r>
                      </m:sub>
                    </m:sSub>
                    <m:r>
                      <a:rPr lang="en-US" altLang="zh-CN" i="1"/>
                      <m:t>(</m:t>
                    </m:r>
                    <m:r>
                      <a:rPr lang="en-US" altLang="zh-CN" i="1"/>
                      <m:t>𝑥</m:t>
                    </m:r>
                    <m:r>
                      <a:rPr lang="en-US" altLang="zh-CN" i="1"/>
                      <m:t>)</m:t>
                    </m:r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/>
                      <m:t>−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1</m:t>
                        </m:r>
                      </m:num>
                      <m:den>
                        <m:r>
                          <a:rPr lang="en-US" altLang="zh-CN" i="1"/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(</m:t>
                        </m:r>
                        <m:r>
                          <a:rPr lang="en-US" altLang="zh-CN" i="1"/>
                          <m:t>𝑥</m:t>
                        </m:r>
                        <m:r>
                          <a:rPr lang="en-US" altLang="zh-CN" i="1"/>
                          <m:t>−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𝜇</m:t>
                            </m:r>
                          </m:e>
                          <m:sub>
                            <m:r>
                              <a:rPr lang="en-US" altLang="zh-CN" i="1"/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a:rPr lang="en-US" altLang="zh-CN" i="1"/>
                              <m:t>)</m:t>
                            </m:r>
                          </m:e>
                          <m:sup>
                            <m:r>
                              <a:rPr lang="en-US" altLang="zh-CN" i="1"/>
                              <m:t>𝑇</m:t>
                            </m:r>
                          </m:sup>
                        </m:sSup>
                        <m:sSubSup>
                          <m:sSubSupPr>
                            <m:ctrlPr>
                              <a:rPr lang="zh-CN" altLang="zh-CN" i="1"/>
                            </m:ctrlPr>
                          </m:sSubSupPr>
                          <m:e>
                            <m:r>
                              <a:rPr lang="en-US" altLang="zh-CN" i="1"/>
                              <m:t>∑</m:t>
                            </m:r>
                          </m:e>
                          <m:sub>
                            <m:r>
                              <a:rPr lang="en-US" altLang="zh-CN" i="1"/>
                              <m:t>𝑖</m:t>
                            </m:r>
                          </m:sub>
                          <m:sup>
                            <m:r>
                              <a:rPr lang="en-US" altLang="zh-CN" i="1"/>
                              <m:t>−1</m:t>
                            </m:r>
                          </m:sup>
                        </m:sSubSup>
                        <m:r>
                          <a:rPr lang="en-US" altLang="zh-CN" i="1"/>
                          <m:t>(</m:t>
                        </m:r>
                        <m:r>
                          <a:rPr lang="en-US" altLang="zh-CN" i="1"/>
                          <m:t>𝑥</m:t>
                        </m:r>
                        <m:r>
                          <a:rPr lang="en-US" altLang="zh-CN" i="1"/>
                          <m:t>−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𝜇</m:t>
                            </m:r>
                          </m:e>
                          <m:sub>
                            <m:r>
                              <a:rPr lang="en-US" altLang="zh-CN" i="1"/>
                              <m:t>𝑖</m:t>
                            </m:r>
                          </m:sub>
                        </m:sSub>
                        <m:r>
                          <a:rPr lang="en-US" altLang="zh-CN" i="1"/>
                          <m:t>)−(</m:t>
                        </m:r>
                        <m:r>
                          <a:rPr lang="en-US" altLang="zh-CN" i="1"/>
                          <m:t>𝑥</m:t>
                        </m:r>
                        <m:r>
                          <a:rPr lang="en-US" altLang="zh-CN" i="1"/>
                          <m:t>−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𝜇</m:t>
                            </m:r>
                          </m:e>
                          <m:sub>
                            <m:r>
                              <a:rPr lang="en-US" altLang="zh-CN" i="1"/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a:rPr lang="en-US" altLang="zh-CN" i="1"/>
                              <m:t>)</m:t>
                            </m:r>
                          </m:e>
                          <m:sup>
                            <m:r>
                              <a:rPr lang="en-US" altLang="zh-CN" i="1"/>
                              <m:t>𝑇</m:t>
                            </m:r>
                          </m:sup>
                        </m:sSup>
                        <m:sSubSup>
                          <m:sSubSupPr>
                            <m:ctrlPr>
                              <a:rPr lang="zh-CN" altLang="zh-CN" i="1"/>
                            </m:ctrlPr>
                          </m:sSubSupPr>
                          <m:e>
                            <m:r>
                              <a:rPr lang="en-US" altLang="zh-CN" i="1"/>
                              <m:t>∑</m:t>
                            </m:r>
                          </m:e>
                          <m:sub>
                            <m:r>
                              <a:rPr lang="en-US" altLang="zh-CN" i="1"/>
                              <m:t>𝑗</m:t>
                            </m:r>
                          </m:sub>
                          <m:sup>
                            <m:r>
                              <a:rPr lang="en-US" altLang="zh-CN" i="1"/>
                              <m:t>−1</m:t>
                            </m:r>
                          </m:sup>
                        </m:sSubSup>
                        <m:r>
                          <a:rPr lang="en-US" altLang="zh-CN" i="1"/>
                          <m:t>(</m:t>
                        </m:r>
                        <m:r>
                          <a:rPr lang="en-US" altLang="zh-CN" i="1"/>
                          <m:t>𝑥</m:t>
                        </m:r>
                        <m:r>
                          <a:rPr lang="en-US" altLang="zh-CN" i="1"/>
                          <m:t>−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𝜇</m:t>
                            </m:r>
                          </m:e>
                          <m:sub>
                            <m:r>
                              <a:rPr lang="en-US" altLang="zh-CN" i="1"/>
                              <m:t>𝑗</m:t>
                            </m:r>
                          </m:sub>
                        </m:sSub>
                        <m:r>
                          <a:rPr lang="en-US" altLang="zh-CN" i="1"/>
                          <m:t>)</m:t>
                        </m:r>
                      </m:e>
                    </m:d>
                    <m:r>
                      <a:rPr lang="en-US" altLang="zh-CN" i="1"/>
                      <m:t>−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1</m:t>
                        </m:r>
                      </m:num>
                      <m:den>
                        <m:r>
                          <a:rPr lang="en-US" altLang="zh-CN" i="1"/>
                          <m:t>2</m:t>
                        </m:r>
                      </m:den>
                    </m:f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a:rPr lang="en-US" altLang="zh-CN" i="1"/>
                          <m:t>𝑙𝑛</m:t>
                        </m:r>
                      </m:fName>
                      <m:e>
                        <m:f>
                          <m:fPr>
                            <m:ctrlPr>
                              <a:rPr lang="zh-CN" altLang="zh-CN" i="1"/>
                            </m:ctrlPr>
                          </m:fPr>
                          <m:num>
                            <m:r>
                              <a:rPr lang="en-US" altLang="zh-CN" i="1"/>
                              <m:t>|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∑</m:t>
                                </m:r>
                              </m:e>
                              <m:sub>
                                <m:r>
                                  <a:rPr lang="en-US" altLang="zh-CN" i="1"/>
                                  <m:t>𝑖</m:t>
                                </m:r>
                              </m:sub>
                            </m:sSub>
                            <m:r>
                              <a:rPr lang="en-US" altLang="zh-CN" i="1"/>
                              <m:t>|</m:t>
                            </m:r>
                          </m:num>
                          <m:den>
                            <m:r>
                              <a:rPr lang="en-US" altLang="zh-CN" i="1"/>
                              <m:t>|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∑</m:t>
                                </m:r>
                              </m:e>
                              <m:sub>
                                <m:r>
                                  <a:rPr lang="en-US" altLang="zh-CN" i="1"/>
                                  <m:t>𝑗</m:t>
                                </m:r>
                              </m:sub>
                            </m:sSub>
                            <m:r>
                              <a:rPr lang="en-US" altLang="zh-CN" i="1"/>
                              <m:t>|</m:t>
                            </m:r>
                          </m:den>
                        </m:f>
                      </m:e>
                    </m:func>
                    <m:r>
                      <a:rPr lang="en-US" altLang="zh-CN" i="1"/>
                      <m:t>+</m:t>
                    </m:r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a:rPr lang="en-US" altLang="zh-CN" i="1"/>
                          <m:t>𝑙𝑛</m:t>
                        </m:r>
                      </m:fName>
                      <m:e>
                        <m:f>
                          <m:fPr>
                            <m:ctrlPr>
                              <a:rPr lang="zh-CN" altLang="zh-CN" i="1"/>
                            </m:ctrlPr>
                          </m:fPr>
                          <m:num>
                            <m:r>
                              <a:rPr lang="en-US" altLang="zh-CN" i="1"/>
                              <m:t>𝑃</m:t>
                            </m:r>
                            <m:r>
                              <a:rPr lang="en-US" altLang="zh-CN" i="1"/>
                              <m:t>(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𝜔</m:t>
                                </m:r>
                              </m:e>
                              <m:sub>
                                <m:r>
                                  <a:rPr lang="en-US" altLang="zh-CN" i="1"/>
                                  <m:t>𝑖</m:t>
                                </m:r>
                              </m:sub>
                            </m:sSub>
                            <m:r>
                              <a:rPr lang="en-US" altLang="zh-CN" i="1"/>
                              <m:t>)</m:t>
                            </m:r>
                          </m:num>
                          <m:den>
                            <m:r>
                              <a:rPr lang="en-US" altLang="zh-CN" i="1"/>
                              <m:t>𝑃</m:t>
                            </m:r>
                            <m:r>
                              <a:rPr lang="en-US" altLang="zh-CN" i="1"/>
                              <m:t>(</m:t>
                            </m:r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𝜔</m:t>
                                </m:r>
                              </m:e>
                              <m:sub>
                                <m:r>
                                  <a:rPr lang="en-US" altLang="zh-CN" i="1"/>
                                  <m:t>𝑗</m:t>
                                </m:r>
                              </m:sub>
                            </m:sSub>
                            <m:r>
                              <a:rPr lang="en-US" altLang="zh-CN" i="1"/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zh-CN" i="1"/>
                      <m:t>   =   0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7F3707-F35A-4A79-8252-91641C1F1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83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内容占位符 17">
            <a:extLst>
              <a:ext uri="{FF2B5EF4-FFF2-40B4-BE49-F238E27FC236}">
                <a16:creationId xmlns:a16="http://schemas.microsoft.com/office/drawing/2014/main" id="{732F4D2D-DDF2-406E-8006-4BC112FF1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741" y="120278"/>
            <a:ext cx="10860868" cy="610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22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C7AA6FE-B363-4347-86B0-2B8364C8A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934" y="1303158"/>
            <a:ext cx="8360339" cy="333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13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95ED57C-D869-463B-AE8C-C828788A2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418" y="409725"/>
            <a:ext cx="8708574" cy="494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770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内容占位符 27">
            <a:extLst>
              <a:ext uri="{FF2B5EF4-FFF2-40B4-BE49-F238E27FC236}">
                <a16:creationId xmlns:a16="http://schemas.microsoft.com/office/drawing/2014/main" id="{DF1E6D42-40A4-42AA-AC4F-7A7320650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318" y="279247"/>
            <a:ext cx="10490828" cy="609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64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CFF8630-6203-4595-917B-047DC5BFE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752" y="330695"/>
            <a:ext cx="9529969" cy="302027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F2028D2-6DC8-47EB-9344-10B686B4E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83" y="3656658"/>
            <a:ext cx="9643092" cy="258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97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DD4BDB5-14B8-47CD-B98F-47398BA20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243" y="637555"/>
            <a:ext cx="8984014" cy="521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394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A2EC73-9723-41B5-9384-A9D730051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906" y="224240"/>
            <a:ext cx="10252403" cy="59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37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E4B6A-56C0-41B8-9F28-B6F16D5B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</a:t>
            </a:r>
            <a:r>
              <a:rPr lang="zh-CN" altLang="zh-CN" dirty="0"/>
              <a:t>关于分类器的错误率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D7D25F-0B6C-4E4B-97EC-64C42798C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zh-CN" dirty="0"/>
                  <a:t>研究错误的意义</a:t>
                </a:r>
              </a:p>
              <a:p>
                <a:pPr lvl="0"/>
                <a:r>
                  <a:rPr lang="zh-CN" altLang="zh-CN" dirty="0"/>
                  <a:t>对于同一方法，不同的错误率反映问题的复杂程度（适合程度）</a:t>
                </a:r>
              </a:p>
              <a:p>
                <a:pPr lvl="0"/>
                <a:r>
                  <a:rPr lang="zh-CN" altLang="zh-CN" dirty="0"/>
                  <a:t>对于同一问题，不同的错误率反映了方法的优劣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en-US" altLang="zh-CN" dirty="0"/>
                  <a:t>	</a:t>
                </a:r>
                <a:endParaRPr lang="zh-CN" altLang="zh-CN" dirty="0"/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/>
                      <m:t>𝑃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𝑒</m:t>
                    </m:r>
                    <m:r>
                      <a:rPr lang="en-US" altLang="zh-CN" i="1"/>
                      <m:t>)=</m:t>
                    </m:r>
                    <m:r>
                      <a:rPr lang="en-US" altLang="zh-CN" i="1"/>
                      <m:t>𝑃</m:t>
                    </m:r>
                    <m:r>
                      <a:rPr lang="en-US" altLang="zh-CN" i="1"/>
                      <m:t>(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𝜔</m:t>
                        </m:r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  <m:r>
                      <a:rPr lang="en-US" altLang="zh-CN" i="1"/>
                      <m:t>)</m:t>
                    </m:r>
                    <m:nary>
                      <m:naryPr>
                        <m:supHide m:val="on"/>
                        <m:ctrlPr>
                          <a:rPr lang="zh-CN" altLang="zh-CN" i="1"/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𝑅</m:t>
                            </m:r>
                          </m:e>
                          <m:sub>
                            <m:r>
                              <a:rPr lang="en-US" altLang="zh-CN" i="1"/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i="1"/>
                          <m:t>𝑝</m:t>
                        </m:r>
                        <m:r>
                          <a:rPr lang="en-US" altLang="zh-CN" i="1"/>
                          <m:t>(</m:t>
                        </m:r>
                        <m:r>
                          <a:rPr lang="en-US" altLang="zh-CN" i="1"/>
                          <m:t>𝑥</m:t>
                        </m:r>
                        <m:r>
                          <a:rPr lang="en-US" altLang="zh-CN" i="1"/>
                          <m:t>|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𝜔</m:t>
                            </m:r>
                          </m:e>
                          <m:sub>
                            <m:r>
                              <a:rPr lang="en-US" altLang="zh-CN" i="1"/>
                              <m:t>1</m:t>
                            </m:r>
                          </m:sub>
                        </m:sSub>
                        <m:r>
                          <a:rPr lang="en-US" altLang="zh-CN" i="1"/>
                          <m:t>)</m:t>
                        </m:r>
                        <m:r>
                          <a:rPr lang="en-US" altLang="zh-CN" i="1"/>
                          <m:t>𝑑𝑥</m:t>
                        </m:r>
                      </m:e>
                    </m:nary>
                    <m:r>
                      <a:rPr lang="en-US" altLang="zh-CN" i="1"/>
                      <m:t>+</m:t>
                    </m:r>
                    <m:r>
                      <a:rPr lang="en-US" altLang="zh-CN" i="1"/>
                      <m:t>𝑃</m:t>
                    </m:r>
                    <m:r>
                      <a:rPr lang="en-US" altLang="zh-CN" i="1"/>
                      <m:t>(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𝜔</m:t>
                        </m:r>
                      </m:e>
                      <m:sub>
                        <m:r>
                          <a:rPr lang="en-US" altLang="zh-CN" i="1"/>
                          <m:t>2</m:t>
                        </m:r>
                      </m:sub>
                    </m:sSub>
                    <m:r>
                      <a:rPr lang="en-US" altLang="zh-CN" i="1"/>
                      <m:t>)</m:t>
                    </m:r>
                    <m:nary>
                      <m:naryPr>
                        <m:supHide m:val="on"/>
                        <m:ctrlPr>
                          <a:rPr lang="zh-CN" altLang="zh-CN" i="1"/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𝑅</m:t>
                            </m:r>
                          </m:e>
                          <m:sub>
                            <m:r>
                              <a:rPr lang="en-US" altLang="zh-CN" i="1"/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i="1"/>
                          <m:t>𝑝</m:t>
                        </m:r>
                        <m:r>
                          <a:rPr lang="en-US" altLang="zh-CN" i="1"/>
                          <m:t>(</m:t>
                        </m:r>
                        <m:r>
                          <a:rPr lang="en-US" altLang="zh-CN" i="1"/>
                          <m:t>𝑥</m:t>
                        </m:r>
                        <m:r>
                          <a:rPr lang="en-US" altLang="zh-CN" i="1"/>
                          <m:t>|</m:t>
                        </m:r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𝜔</m:t>
                            </m:r>
                          </m:e>
                          <m:sub>
                            <m:r>
                              <a:rPr lang="en-US" altLang="zh-CN" i="1"/>
                              <m:t>2</m:t>
                            </m:r>
                          </m:sub>
                        </m:sSub>
                        <m:r>
                          <a:rPr lang="en-US" altLang="zh-CN" i="1"/>
                          <m:t>)</m:t>
                        </m:r>
                        <m:r>
                          <a:rPr lang="en-US" altLang="zh-CN" i="1"/>
                          <m:t>𝑑𝑥</m:t>
                        </m:r>
                      </m:e>
                    </m:nary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   </a:t>
                </a:r>
                <a:r>
                  <a:rPr lang="zh-CN" altLang="zh-CN" dirty="0"/>
                  <a:t>　</a:t>
                </a: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 i="1"/>
                      <m:t>=</m:t>
                    </m:r>
                    <m:r>
                      <a:rPr lang="en-US" altLang="zh-CN" i="1"/>
                      <m:t>𝑃</m:t>
                    </m:r>
                    <m:r>
                      <a:rPr lang="en-US" altLang="zh-CN" i="1"/>
                      <m:t>(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𝜔</m:t>
                        </m:r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  <m:r>
                      <a:rPr lang="en-US" altLang="zh-CN" i="1"/>
                      <m:t>)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𝑃</m:t>
                        </m:r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  <m:r>
                      <a:rPr lang="en-US" altLang="zh-CN" i="1"/>
                      <m:t>(</m:t>
                    </m:r>
                    <m:r>
                      <a:rPr lang="en-US" altLang="zh-CN" i="1"/>
                      <m:t>𝑒</m:t>
                    </m:r>
                    <m:r>
                      <a:rPr lang="en-US" altLang="zh-CN" i="1"/>
                      <m:t>)+</m:t>
                    </m:r>
                    <m:r>
                      <a:rPr lang="en-US" altLang="zh-CN" i="1"/>
                      <m:t>𝑃</m:t>
                    </m:r>
                    <m:r>
                      <a:rPr lang="en-US" altLang="zh-CN" i="1"/>
                      <m:t>(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𝜔</m:t>
                        </m:r>
                      </m:e>
                      <m:sub>
                        <m:r>
                          <a:rPr lang="en-US" altLang="zh-CN" i="1"/>
                          <m:t>2</m:t>
                        </m:r>
                      </m:sub>
                    </m:sSub>
                    <m:r>
                      <a:rPr lang="en-US" altLang="zh-CN" i="1"/>
                      <m:t>)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𝑃</m:t>
                        </m:r>
                      </m:e>
                      <m:sub>
                        <m:r>
                          <a:rPr lang="en-US" altLang="zh-CN" i="1"/>
                          <m:t>2</m:t>
                        </m:r>
                      </m:sub>
                    </m:sSub>
                    <m:r>
                      <a:rPr lang="en-US" altLang="zh-CN" i="1"/>
                      <m:t>(</m:t>
                    </m:r>
                    <m:r>
                      <a:rPr lang="en-US" altLang="zh-CN" i="1"/>
                      <m:t>𝑒</m:t>
                    </m:r>
                    <m:r>
                      <a:rPr lang="en-US" altLang="zh-CN" i="1"/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三类处理方法：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D7D25F-0B6C-4E4B-97EC-64C42798C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081" b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13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53E9C-C982-4386-AC8D-95F9B8A5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 </a:t>
            </a:r>
            <a:r>
              <a:rPr lang="zh-CN" altLang="en-US" dirty="0"/>
              <a:t>约定</a:t>
            </a:r>
            <a:br>
              <a:rPr lang="zh-CN" altLang="en-US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6E6B7A-9FAC-444F-988B-01BAB949B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zh-CN" dirty="0"/>
                  <a:t>统计模式识别：用概率统计的观点和方法来解决模式识别问题</a:t>
                </a:r>
              </a:p>
              <a:p>
                <a:r>
                  <a:rPr lang="zh-CN" altLang="en-US" dirty="0"/>
                  <a:t>基本概念：</a:t>
                </a:r>
              </a:p>
              <a:p>
                <a:r>
                  <a:rPr lang="zh-CN" altLang="en-US" dirty="0"/>
                  <a:t>	样本</a:t>
                </a:r>
                <a:r>
                  <a:rPr lang="en-US" altLang="zh-CN" dirty="0"/>
                  <a:t>(sample)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	</a:t>
                </a:r>
                <a:r>
                  <a:rPr lang="zh-CN" altLang="en-US" dirty="0"/>
                  <a:t>状态</a:t>
                </a:r>
                <a:r>
                  <a:rPr lang="en-US" altLang="zh-CN" dirty="0"/>
                  <a:t>(state)  </a:t>
                </a:r>
                <a:r>
                  <a:rPr lang="zh-CN" altLang="en-US" dirty="0"/>
                  <a:t>第一类：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 ， 第二类：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            </a:t>
                </a:r>
              </a:p>
              <a:p>
                <a:r>
                  <a:rPr lang="zh-CN" altLang="en-US" dirty="0"/>
                  <a:t>	先验概率 </a:t>
                </a:r>
                <a:r>
                  <a:rPr lang="en-US" altLang="zh-CN" dirty="0"/>
                  <a:t>(a priori </a:t>
                </a:r>
                <a:r>
                  <a:rPr lang="en-US" altLang="zh-CN" dirty="0" err="1"/>
                  <a:t>probablity</a:t>
                </a:r>
                <a:r>
                  <a:rPr lang="en-US" altLang="zh-CN" dirty="0"/>
                  <a:t> or prior):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  </a:t>
                </a:r>
                <a:r>
                  <a:rPr lang="zh-CN" altLang="en-US" dirty="0"/>
                  <a:t>          </a:t>
                </a:r>
              </a:p>
              <a:p>
                <a:r>
                  <a:rPr lang="zh-CN" altLang="en-US" dirty="0"/>
                  <a:t>	样本分布密度</a:t>
                </a:r>
                <a:r>
                  <a:rPr lang="en-US" altLang="zh-CN" dirty="0"/>
                  <a:t>(sample distribution density)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 	 </a:t>
                </a:r>
              </a:p>
              <a:p>
                <a:r>
                  <a:rPr lang="zh-CN" altLang="en-US" dirty="0"/>
                  <a:t>（总体概率密度）   </a:t>
                </a:r>
              </a:p>
              <a:p>
                <a:r>
                  <a:rPr lang="zh-CN" altLang="en-US" dirty="0"/>
                  <a:t>	类条件概率密度</a:t>
                </a:r>
                <a:r>
                  <a:rPr lang="en-US" altLang="zh-CN" dirty="0"/>
                  <a:t>(class-conditional </a:t>
                </a:r>
                <a:r>
                  <a:rPr lang="en-US" altLang="zh-CN" dirty="0" err="1"/>
                  <a:t>probablity</a:t>
                </a:r>
                <a:r>
                  <a:rPr lang="en-US" altLang="zh-CN" dirty="0"/>
                  <a:t> density) :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6E6B7A-9FAC-444F-988B-01BAB949B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85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4DA08-61CD-4267-8BDD-1672AC1D7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479" y="336302"/>
            <a:ext cx="10515600" cy="5604559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）按理论公式计算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）计算错误率上限（估计）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）实验估计：</a:t>
            </a:r>
          </a:p>
          <a:p>
            <a:r>
              <a:rPr lang="en-US" altLang="zh-CN" dirty="0"/>
              <a:t>C</a:t>
            </a:r>
            <a:r>
              <a:rPr lang="zh-CN" altLang="zh-CN" dirty="0"/>
              <a:t>法（用所有样本），</a:t>
            </a:r>
            <a:r>
              <a:rPr lang="en-US" altLang="zh-CN" dirty="0"/>
              <a:t>H</a:t>
            </a:r>
            <a:r>
              <a:rPr lang="zh-CN" altLang="zh-CN" dirty="0"/>
              <a:t>法（划分测试集），</a:t>
            </a:r>
            <a:r>
              <a:rPr lang="en-US" altLang="zh-CN" dirty="0"/>
              <a:t>U</a:t>
            </a:r>
            <a:r>
              <a:rPr lang="zh-CN" altLang="zh-CN" dirty="0"/>
              <a:t>法（留一法），</a:t>
            </a:r>
          </a:p>
          <a:p>
            <a:r>
              <a:rPr lang="zh-CN" altLang="zh-CN" dirty="0"/>
              <a:t>交叉验证（</a:t>
            </a:r>
            <a:r>
              <a:rPr lang="en-US" altLang="zh-CN" dirty="0"/>
              <a:t>cross-validation</a:t>
            </a:r>
            <a:r>
              <a:rPr lang="zh-CN" altLang="zh-CN" dirty="0"/>
              <a:t>）：</a:t>
            </a:r>
            <a:r>
              <a:rPr lang="en-US" altLang="zh-CN" dirty="0"/>
              <a:t>leave-one-out, 10-fold, …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0995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CC5ACE-34C3-4997-B684-F670529D20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9447"/>
                <a:ext cx="10515600" cy="5607516"/>
              </a:xfrm>
            </p:spPr>
            <p:txBody>
              <a:bodyPr/>
              <a:lstStyle/>
              <a:p>
                <a:r>
                  <a:rPr lang="zh-CN" altLang="zh-CN" dirty="0"/>
                  <a:t>后验概率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a posteriori </a:t>
                </a:r>
                <a:r>
                  <a:rPr lang="en-US" altLang="zh-CN" dirty="0" err="1"/>
                  <a:t>probablity</a:t>
                </a:r>
                <a:r>
                  <a:rPr lang="en-US" altLang="zh-CN" dirty="0"/>
                  <a:t> or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posterior)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|x)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|x)</a:t>
                </a:r>
              </a:p>
              <a:p>
                <a:r>
                  <a:rPr lang="zh-CN" altLang="zh-CN" dirty="0"/>
                  <a:t>错误概率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probablity</a:t>
                </a:r>
                <a:r>
                  <a:rPr lang="en-US" altLang="zh-CN" dirty="0"/>
                  <a:t> of error) 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𝑎𝑠𝑠𝑖𝑔𝑛𝑒𝑑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𝑎𝑠𝑠𝑖𝑔𝑛𝑒𝑑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zh-CN" altLang="zh-CN" dirty="0"/>
              </a:p>
              <a:p>
                <a:r>
                  <a:rPr lang="zh-CN" altLang="zh-CN" dirty="0"/>
                  <a:t>平均错误率</a:t>
                </a:r>
                <a:r>
                  <a:rPr lang="en-US" altLang="zh-CN" dirty="0"/>
                  <a:t>(average </a:t>
                </a:r>
                <a:r>
                  <a:rPr lang="en-US" altLang="zh-CN" dirty="0" err="1"/>
                  <a:t>probablity</a:t>
                </a:r>
                <a:r>
                  <a:rPr lang="en-US" altLang="zh-CN" dirty="0"/>
                  <a:t> of error): </a:t>
                </a:r>
                <a:endParaRPr lang="zh-CN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b="0" dirty="0"/>
              </a:p>
              <a:p>
                <a:r>
                  <a:rPr lang="zh-CN" altLang="zh-CN" dirty="0"/>
                  <a:t>正确率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proabality</a:t>
                </a:r>
                <a:r>
                  <a:rPr lang="en-US" altLang="zh-CN" dirty="0"/>
                  <a:t> of correctness):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CC5ACE-34C3-4997-B684-F670529D2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9447"/>
                <a:ext cx="10515600" cy="5607516"/>
              </a:xfrm>
              <a:blipFill>
                <a:blip r:embed="rId2"/>
                <a:stretch>
                  <a:fillRect l="-1043" t="-1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20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12A9F7-E568-49CE-81C2-7380210F7C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9217"/>
                <a:ext cx="10515600" cy="5667746"/>
              </a:xfrm>
            </p:spPr>
            <p:txBody>
              <a:bodyPr/>
              <a:lstStyle/>
              <a:p>
                <a:r>
                  <a:rPr lang="zh-CN" altLang="zh-CN" dirty="0"/>
                  <a:t>贝叶斯决策（统计决策理论）</a:t>
                </a:r>
              </a:p>
              <a:p>
                <a:r>
                  <a:rPr lang="zh-CN" altLang="zh-CN" dirty="0"/>
                  <a:t>是统计模式识别的基本方法和基础。</a:t>
                </a:r>
              </a:p>
              <a:p>
                <a:r>
                  <a:rPr lang="zh-CN" altLang="zh-CN" dirty="0"/>
                  <a:t>是“最优分类器”：使平均错误率最小</a:t>
                </a:r>
              </a:p>
              <a:p>
                <a:r>
                  <a:rPr lang="zh-CN" altLang="en-US" dirty="0"/>
                  <a:t>条件：</a:t>
                </a:r>
              </a:p>
              <a:p>
                <a:r>
                  <a:rPr lang="zh-CN" altLang="en-US" dirty="0"/>
                  <a:t>类别数一定，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（决策论中把类别称作状态）</a:t>
                </a:r>
              </a:p>
              <a:p>
                <a:r>
                  <a:rPr lang="zh-CN" altLang="en-US" dirty="0"/>
                  <a:t>已知类先验概率和类条件概率密度 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),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12A9F7-E568-49CE-81C2-7380210F7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9217"/>
                <a:ext cx="10515600" cy="5667746"/>
              </a:xfrm>
              <a:blipFill>
                <a:blip r:embed="rId2"/>
                <a:stretch>
                  <a:fillRect l="-1043" t="-2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22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6842F-132B-4650-A67F-1BB3D638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zh-CN" dirty="0"/>
              <a:t>　最小错误率贝叶斯决策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8E0E9A-79BE-4CE4-8D57-41AB1B1CD6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由于对于所有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上式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等价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对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所有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最小化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𝑎𝑠𝑠𝑖𝑔𝑛𝑒𝑑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𝑎𝑠𝑠𝑖𝑔𝑛𝑒𝑑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If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type m:val="noBar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den>
                    </m:f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,assign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------ </a:t>
                </a:r>
                <a:r>
                  <a:rPr lang="zh-CN" altLang="zh-CN" dirty="0"/>
                  <a:t>最小错误率贝叶斯决策，简称贝叶斯决策</a:t>
                </a:r>
                <a:r>
                  <a:rPr lang="en-US" altLang="zh-CN" dirty="0"/>
                  <a:t> 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8E0E9A-79BE-4CE4-8D57-41AB1B1CD6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80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4DCCCA-0CAB-48CD-81F2-25A2B1778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9615" y="597326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如何计算后验概率？</a:t>
                </a:r>
                <a:endParaRPr lang="en-US" altLang="zh-CN" dirty="0"/>
              </a:p>
              <a:p>
                <a:r>
                  <a:rPr lang="zh-CN" altLang="en-US" dirty="0"/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Bayes formula: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|x)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If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type m:val="noBar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den>
                    </m:f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,assign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4DCCCA-0CAB-48CD-81F2-25A2B1778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615" y="597326"/>
                <a:ext cx="10515600" cy="4351338"/>
              </a:xfrm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68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2248</Words>
  <Application>Microsoft Office PowerPoint</Application>
  <PresentationFormat>宽屏</PresentationFormat>
  <Paragraphs>193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Adobe 楷体 Std R</vt:lpstr>
      <vt:lpstr>DengXian</vt:lpstr>
      <vt:lpstr>DengXian Light</vt:lpstr>
      <vt:lpstr>Arial</vt:lpstr>
      <vt:lpstr>Calibri</vt:lpstr>
      <vt:lpstr>Cambria Math</vt:lpstr>
      <vt:lpstr>Times New Roman</vt:lpstr>
      <vt:lpstr>Office 主题​​</vt:lpstr>
      <vt:lpstr>Document</vt:lpstr>
      <vt:lpstr>Equation.3</vt:lpstr>
      <vt:lpstr>第二章 统计决策方法</vt:lpstr>
      <vt:lpstr>2.1　引言：一个简单的例子</vt:lpstr>
      <vt:lpstr>PowerPoint 演示文稿</vt:lpstr>
      <vt:lpstr>PowerPoint 演示文稿</vt:lpstr>
      <vt:lpstr>2.2  约定 </vt:lpstr>
      <vt:lpstr>PowerPoint 演示文稿</vt:lpstr>
      <vt:lpstr>PowerPoint 演示文稿</vt:lpstr>
      <vt:lpstr>2.2　最小错误率贝叶斯决策</vt:lpstr>
      <vt:lpstr>PowerPoint 演示文稿</vt:lpstr>
      <vt:lpstr>PowerPoint 演示文稿</vt:lpstr>
      <vt:lpstr>PowerPoint 演示文稿</vt:lpstr>
      <vt:lpstr>例题2.1</vt:lpstr>
      <vt:lpstr>PowerPoint 演示文稿</vt:lpstr>
      <vt:lpstr>PowerPoint 演示文稿</vt:lpstr>
      <vt:lpstr>PowerPoint 演示文稿</vt:lpstr>
      <vt:lpstr>2.3 最小风险贝叶斯决策</vt:lpstr>
      <vt:lpstr>2.3 最小风险贝叶斯决策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2.4两类错误率、Neyman-Pearson决策与ROC曲线</vt:lpstr>
      <vt:lpstr>PowerPoint 演示文稿</vt:lpstr>
      <vt:lpstr>Neyman-Pearson决策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2.5　正态分布时的统计决策</vt:lpstr>
      <vt:lpstr>PowerPoint 演示文稿</vt:lpstr>
      <vt:lpstr>PowerPoint 演示文稿</vt:lpstr>
      <vt:lpstr>PowerPoint 演示文稿</vt:lpstr>
      <vt:lpstr>PowerPoint 演示文稿</vt:lpstr>
      <vt:lpstr>2.5.2　正态分布下的贝叶斯决策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2.6 关于分类器的错误率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统计决策方法</dc:title>
  <dc:creator>djd</dc:creator>
  <cp:lastModifiedBy>djd</cp:lastModifiedBy>
  <cp:revision>76</cp:revision>
  <dcterms:created xsi:type="dcterms:W3CDTF">2020-02-25T04:07:13Z</dcterms:created>
  <dcterms:modified xsi:type="dcterms:W3CDTF">2020-03-01T14:04:33Z</dcterms:modified>
</cp:coreProperties>
</file>