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D689C-6BFF-4A4D-8D8C-925FDF857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CEA2C-0612-4805-8DB9-78A0C8CA7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7F3F7-61F2-4F56-AAE3-620A2637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57CC5-0D0B-446E-AA91-2D17C27B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1CFEB-FD39-4640-AD24-DB32EB8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5DCA-5D8F-434A-89FD-B635FE58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0824A-5CF9-4BAB-A4CF-5761326A1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F4540-4A11-45D1-9933-6DA0EE4D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0414F-6837-4D25-842F-38FDB635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1991E-784E-41CE-92E2-2FA39491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783B18-25B8-481F-8EF7-9CE5EB993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34968-3452-4C83-9A5F-EDE16126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17326-DAEE-4A0B-AC73-FA4E38DF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C4F07-89C0-4E00-A673-6A9722C2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2F921-83F8-4014-881E-F8FAE628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4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1DD5B-C374-48C4-9F5D-54079C22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74101-A0D3-420B-B83D-73C3B9DA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4B36A-506A-4729-AC73-8603CDDA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B5583-5168-4075-B597-0F1F3888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086AF-7EBC-4148-ACE0-504612D1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D1C8-72D6-49F0-877A-0B7CE0CF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E35B7-C52A-4FD7-85DB-EF9DDD15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4E643-1C2A-42CD-AC47-9B1C7A5D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C0EAC-E87F-4058-AD4C-3A0C62DA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B5F33-FACF-40E1-801E-45E37342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0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9E13E-E1F6-4E76-A4FD-1FCBFCF7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08190-FCCD-40B1-A6FD-B36DE2B16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FEFD2-3708-4EA3-A828-01B1ADF8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B05DD8-5AC9-4593-AD0F-7A7A0EF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94752-7240-4E99-A0A5-828BA9E2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AE7815-1448-4C21-BA5B-761B40CE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FCEC-CF55-4AC5-84A8-E68F66F6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F9A97-F0B9-40C1-9702-97E89AD2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6E9E5-EC4A-4887-9010-533802597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C51647-AB62-4DBC-8621-C3A216308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917785-B3F5-41CD-9A7D-F94D9D0B8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31318F-23CD-4012-AA59-0D67BDEF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97D480-3426-4332-915C-DE854434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26B2F3-8013-435A-9C66-1D7A85A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69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3810-D6F2-4920-BCD5-A56B05C9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ACDC5-3A69-4867-98F4-5660BEA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89A95-8444-498E-866D-089AF9F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F61293-BCE5-4B2D-88D1-00657988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4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F1690D-6DEB-4809-91BA-15790501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77171C-3B04-4907-8A51-A2187765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32B9F-1DAD-4A4D-B4C0-8DA6E78C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3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A346-0AC8-46B4-A991-EAA92A1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31DD30-DAA1-479F-A8D1-1CD689A1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F32D5-6925-4338-A690-844CDF00D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128F6-FE8C-4B70-A092-3F722A00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C2744-2DBF-4E76-9D59-BB7DE920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C8DE07-1DF5-4CA2-987E-2EBFC674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26E9A-A1A1-4D20-B460-207F957D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57AC7A-EC0D-4814-8723-B35C63815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8B9648-F615-4DA2-AF11-31E844B0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7F5C9-94AE-4B62-80FC-64800E5F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35F58-54E0-420E-9430-AA74FDBA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00B0E-A85C-4776-8143-72CF1406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028A93-2B18-4B9C-A81C-21F5A841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CE03D-1954-409B-B2E3-77175744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2DAFD-0400-493F-B834-09B928304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627C9-CFC5-4286-8D2F-020F502A09B8}" type="datetimeFigureOut">
              <a:rPr lang="zh-CN" altLang="en-US" smtClean="0"/>
              <a:t>2020/3/20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D400B-D3F9-48F7-A692-5D1EBC25B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C45CC-F832-49A9-9E77-CBFD66B74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4C0C6-6F89-43CD-8CAC-DE27AB963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3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ACF69-24C0-4D6C-8D06-F3AC4EF9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1160"/>
          </a:xfrm>
        </p:spPr>
        <p:txBody>
          <a:bodyPr>
            <a:normAutofit/>
          </a:bodyPr>
          <a:lstStyle/>
          <a:p>
            <a:r>
              <a:rPr lang="zh-CN" altLang="zh-CN" sz="4000" dirty="0"/>
              <a:t>第四章</a:t>
            </a:r>
            <a:r>
              <a:rPr lang="en-US" altLang="zh-CN" sz="4000" dirty="0"/>
              <a:t>  </a:t>
            </a:r>
            <a:r>
              <a:rPr lang="zh-CN" altLang="zh-CN" sz="4000" dirty="0"/>
              <a:t>线性判别函数（线性分类器）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3BCEF3-234C-4020-B165-096D656CF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南京工业大学</a:t>
            </a:r>
            <a:endParaRPr lang="en-US" altLang="zh-CN" dirty="0"/>
          </a:p>
          <a:p>
            <a:r>
              <a:rPr lang="zh-CN" altLang="en-US" dirty="0"/>
              <a:t>丁建东</a:t>
            </a:r>
          </a:p>
        </p:txBody>
      </p:sp>
    </p:spTree>
    <p:extLst>
      <p:ext uri="{BB962C8B-B14F-4D97-AF65-F5344CB8AC3E}">
        <p14:creationId xmlns:p14="http://schemas.microsoft.com/office/powerpoint/2010/main" val="315188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E12A85-780F-47D8-8D10-91D8369C7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13" y="839338"/>
            <a:ext cx="8874700" cy="426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7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EBF0-D956-4526-B68D-A553D47D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</a:t>
            </a:r>
            <a:r>
              <a:rPr lang="zh-CN" altLang="zh-CN" dirty="0"/>
              <a:t>　感知器（</a:t>
            </a:r>
            <a:r>
              <a:rPr lang="en-US" altLang="zh-CN" dirty="0"/>
              <a:t>Perceptron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41810A3-C222-4943-9006-4B29114BB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83" y="1519311"/>
            <a:ext cx="8933122" cy="46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16CE70-7E2B-4CCF-AD01-FB657B05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22" y="980105"/>
            <a:ext cx="9161449" cy="47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469F26-5ED9-42FE-AD01-A7E89A1E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92" y="914400"/>
            <a:ext cx="10399869" cy="47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26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04412-A133-4B1E-BE86-8E02F53EC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8663"/>
                <a:ext cx="10515600" cy="50983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zh-CN" dirty="0"/>
                  <a:t>引入余量</a:t>
                </a:r>
                <a14:m>
                  <m:oMath xmlns:m="http://schemas.openxmlformats.org/officeDocument/2006/math">
                    <m:r>
                      <a:rPr lang="en-US" altLang="zh-CN" i="1"/>
                      <m:t>𝑏</m:t>
                    </m:r>
                    <m:r>
                      <a:rPr lang="en-US" altLang="zh-CN" i="1"/>
                      <m:t>&gt;0</m:t>
                    </m:r>
                  </m:oMath>
                </a14:m>
                <a:r>
                  <a:rPr lang="zh-CN" altLang="zh-CN" dirty="0"/>
                  <a:t>，要求解向量满足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𝛼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r>
                      <a:rPr lang="en-US" altLang="zh-CN" i="1"/>
                      <m:t>≥</m:t>
                    </m:r>
                    <m:r>
                      <a:rPr lang="en-US" altLang="zh-CN" i="1"/>
                      <m:t>𝑏</m:t>
                    </m:r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/>
                      <m:t>𝑖</m:t>
                    </m:r>
                    <m:r>
                      <a:rPr lang="en-US" altLang="zh-CN" i="1"/>
                      <m:t>=1,⋯.</m:t>
                    </m:r>
                    <m:r>
                      <a:rPr lang="en-US" altLang="zh-CN" i="1"/>
                      <m:t>𝑁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（若要求</a:t>
                </a:r>
                <a14:m>
                  <m:oMath xmlns:m="http://schemas.openxmlformats.org/officeDocument/2006/math">
                    <m:r>
                      <a:rPr lang="en-US" altLang="zh-CN" i="1"/>
                      <m:t>𝑏</m:t>
                    </m:r>
                  </m:oMath>
                </a14:m>
                <a:r>
                  <a:rPr lang="zh-CN" altLang="zh-CN" dirty="0"/>
                  <a:t>最大则为“最优分类面”）</a:t>
                </a:r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目的：</a:t>
                </a:r>
                <a:r>
                  <a:rPr lang="en-US" altLang="zh-CN" dirty="0"/>
                  <a:t>	1. </a:t>
                </a:r>
                <a:r>
                  <a:rPr lang="zh-CN" altLang="zh-CN" dirty="0"/>
                  <a:t>解更可靠，（推广性更强）</a:t>
                </a:r>
              </a:p>
              <a:p>
                <a:r>
                  <a:rPr lang="en-US" altLang="zh-CN" dirty="0"/>
                  <a:t>				2. </a:t>
                </a:r>
                <a:r>
                  <a:rPr lang="zh-CN" altLang="zh-CN" dirty="0"/>
                  <a:t>防止算法收敛到解区边界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感知准则函数及其求解：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如果样本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被错分，则有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𝛼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&lt;0</m:t>
                    </m:r>
                  </m:oMath>
                </a14:m>
                <a:r>
                  <a:rPr lang="zh-CN" altLang="zh-CN" dirty="0"/>
                  <a:t>，因此可定义如下的感知准则函数：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𝐽</m:t>
                        </m:r>
                      </m:e>
                      <m:sub>
                        <m:r>
                          <a:rPr lang="en-US" altLang="zh-CN" i="1"/>
                          <m:t>𝑃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𝛼</m:t>
                    </m:r>
                    <m:r>
                      <a:rPr lang="en-US" altLang="zh-CN" i="1"/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𝑦</m:t>
                            </m:r>
                          </m:e>
                          <m:sub>
                            <m:r>
                              <a:rPr lang="en-US" altLang="zh-CN" i="1"/>
                              <m:t>𝑗</m:t>
                            </m:r>
                          </m:sub>
                        </m:sSub>
                        <m:r>
                          <a:rPr lang="zh-CN" altLang="zh-CN" i="1"/>
                          <m:t>∈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𝑌</m:t>
                            </m:r>
                          </m:e>
                          <m:sup>
                            <m:r>
                              <a:rPr lang="en-US" altLang="zh-CN" i="1"/>
                              <m:t>𝑘</m:t>
                            </m:r>
                          </m:sup>
                        </m:sSup>
                      </m:sub>
                      <m:sup/>
                      <m:e/>
                    </m:nary>
                    <m:r>
                      <a:rPr lang="en-US" altLang="zh-CN" i="1"/>
                      <m:t>(−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𝛼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  <m:r>
                      <a:rPr lang="en-US" altLang="zh-CN" i="1"/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</a:t>
                </a: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𝑌</m:t>
                        </m:r>
                      </m:e>
                      <m:sup>
                        <m:r>
                          <a:rPr lang="en-US" altLang="zh-CN" i="1"/>
                          <m:t>𝑘</m:t>
                        </m:r>
                      </m:sup>
                    </m:sSup>
                  </m:oMath>
                </a14:m>
                <a:r>
                  <a:rPr lang="zh-CN" altLang="zh-CN" dirty="0"/>
                  <a:t>是被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</m:oMath>
                </a14:m>
                <a:r>
                  <a:rPr lang="zh-CN" altLang="zh-CN" dirty="0"/>
                  <a:t>错分样本的集合。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04412-A133-4B1E-BE86-8E02F53EC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8663"/>
                <a:ext cx="10515600" cy="5098300"/>
              </a:xfrm>
              <a:blipFill>
                <a:blip r:embed="rId2"/>
                <a:stretch>
                  <a:fillRect l="-812" t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5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1C56-932E-4BDB-934C-E95E72D1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F373B5-057B-48DB-A3CD-2051D04D4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𝐽</m:t>
                        </m:r>
                      </m:e>
                      <m:sub>
                        <m:r>
                          <a:rPr lang="en-US" altLang="zh-CN" i="1"/>
                          <m:t>𝑃</m:t>
                        </m:r>
                      </m:sub>
                    </m:sSub>
                    <m:r>
                      <a:rPr lang="en-US" altLang="zh-CN" i="1"/>
                      <m:t>(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𝛼</m:t>
                        </m:r>
                      </m:e>
                      <m:sup>
                        <m:r>
                          <a:rPr lang="en-US" altLang="zh-CN" i="1"/>
                          <m:t>∗</m:t>
                        </m:r>
                      </m:sup>
                    </m:sSup>
                    <m:r>
                      <a:rPr lang="en-US" altLang="zh-CN" i="1"/>
                      <m:t>)=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a:rPr lang="en-US" altLang="zh-CN" i="1"/>
                          <m:t>𝑚𝑖𝑛</m:t>
                        </m:r>
                      </m:fName>
                      <m:e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𝐽</m:t>
                            </m:r>
                          </m:e>
                          <m:sub>
                            <m:r>
                              <a:rPr lang="en-US" altLang="zh-CN" i="1"/>
                              <m:t>𝑃</m:t>
                            </m:r>
                          </m:sub>
                        </m:sSub>
                      </m:e>
                    </m:func>
                    <m:r>
                      <a:rPr lang="en-US" altLang="zh-CN" i="1"/>
                      <m:t>(</m:t>
                    </m:r>
                    <m:r>
                      <a:rPr lang="en-US" altLang="zh-CN" i="1"/>
                      <m:t>𝛼</m:t>
                    </m:r>
                    <m:r>
                      <a:rPr lang="en-US" altLang="zh-CN" i="1"/>
                      <m:t>)=0</m:t>
                    </m:r>
                  </m:oMath>
                </a14:m>
                <a:r>
                  <a:rPr lang="zh-CN" altLang="zh-CN" dirty="0"/>
                  <a:t>时，无错分样本。</a:t>
                </a:r>
              </a:p>
              <a:p>
                <a:pPr latinLnBrk="1"/>
                <a:r>
                  <a:rPr lang="en-US" altLang="zh-CN" dirty="0"/>
                  <a:t>---- Rosenblatt        </a:t>
                </a:r>
                <a:endParaRPr lang="zh-CN" altLang="zh-CN" dirty="0"/>
              </a:p>
              <a:p>
                <a:r>
                  <a:rPr lang="zh-CN" altLang="zh-CN" dirty="0"/>
                  <a:t>用梯度下降法求解：</a:t>
                </a:r>
              </a:p>
              <a:p>
                <a:r>
                  <a:rPr lang="en-US" altLang="zh-CN" dirty="0"/>
                  <a:t>		              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+1)=</m:t>
                    </m:r>
                    <m:r>
                      <a:rPr lang="en-US" altLang="zh-CN" i="1"/>
                      <m:t>𝛼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)−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𝜌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𝛻</m:t>
                    </m:r>
                    <m:r>
                      <a:rPr lang="en-US" altLang="zh-CN" i="1"/>
                      <m:t>𝐽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           </a:t>
                </a:r>
                <a14:m>
                  <m:oMath xmlns:m="http://schemas.openxmlformats.org/officeDocument/2006/math">
                    <m:r>
                      <a:rPr lang="en-US" altLang="zh-CN" i="1"/>
                      <m:t>𝛻</m:t>
                    </m:r>
                    <m:r>
                      <a:rPr lang="en-US" altLang="zh-CN" i="1"/>
                      <m:t>𝐽</m:t>
                    </m:r>
                    <m:r>
                      <a:rPr lang="en-US" altLang="zh-CN" i="1"/>
                      <m:t>=</m:t>
                    </m:r>
                    <m:r>
                      <a:rPr lang="en-US" altLang="zh-CN" i="1"/>
                      <m:t>𝜕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𝐽</m:t>
                        </m:r>
                      </m:e>
                      <m:sub>
                        <m:r>
                          <a:rPr lang="en-US" altLang="zh-CN" i="1"/>
                          <m:t>𝑃</m:t>
                        </m:r>
                      </m:sub>
                    </m:sSub>
                    <m:r>
                      <a:rPr lang="en-US" altLang="zh-CN" i="1"/>
                      <m:t>(</m:t>
                    </m:r>
                    <m:r>
                      <a:rPr lang="en-US" altLang="zh-CN" i="1"/>
                      <m:t>𝛼</m:t>
                    </m:r>
                    <m:r>
                      <a:rPr lang="en-US" altLang="zh-CN" i="1"/>
                      <m:t>)/</m:t>
                    </m:r>
                    <m:r>
                      <a:rPr lang="en-US" altLang="zh-CN" i="1"/>
                      <m:t>𝜕𝛼</m:t>
                    </m:r>
                    <m:r>
                      <a:rPr lang="en-US" altLang="zh-CN" i="1"/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𝑦</m:t>
                            </m:r>
                          </m:e>
                          <m:sub>
                            <m:r>
                              <a:rPr lang="en-US" altLang="zh-CN" i="1"/>
                              <m:t>𝑗</m:t>
                            </m:r>
                          </m:sub>
                        </m:sSub>
                        <m:r>
                          <a:rPr lang="zh-CN" altLang="zh-CN" i="1"/>
                          <m:t>∈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𝑌</m:t>
                            </m:r>
                          </m:e>
                          <m:sup>
                            <m:r>
                              <a:rPr lang="en-US" altLang="zh-CN" i="1"/>
                              <m:t>𝑘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zh-CN" dirty="0"/>
                          <m:t> </m:t>
                        </m:r>
                      </m:e>
                    </m:nary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/>
                      <m:t>∴</m:t>
                    </m:r>
                  </m:oMath>
                </a14:m>
                <a:r>
                  <a:rPr lang="en-US" altLang="zh-CN" dirty="0"/>
                  <a:t>      	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CN" i="1"/>
                      <m:t>𝛼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+1)=</m:t>
                    </m:r>
                    <m:r>
                      <a:rPr lang="en-US" altLang="zh-CN" i="1"/>
                      <m:t>𝛼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)+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𝜌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sSub>
                          <m:sSubPr>
                            <m:ctrlPr>
                              <a:rPr lang="zh-CN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𝑦</m:t>
                            </m:r>
                          </m:e>
                          <m:sub>
                            <m:r>
                              <a:rPr lang="en-US" altLang="zh-CN" i="1"/>
                              <m:t>𝑗</m:t>
                            </m:r>
                          </m:sub>
                        </m:sSub>
                        <m:r>
                          <a:rPr lang="zh-CN" altLang="zh-CN" i="1"/>
                          <m:t>∈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𝑌</m:t>
                            </m:r>
                          </m:e>
                          <m:sup>
                            <m:r>
                              <a:rPr lang="en-US" altLang="zh-CN" i="1"/>
                              <m:t>𝑘</m:t>
                            </m:r>
                          </m:sup>
                        </m:sSup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F373B5-057B-48DB-A3CD-2051D04D4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A00F7E4-63EE-4501-B7AA-944A64CB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907" y="563972"/>
            <a:ext cx="2522596" cy="23380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A4942D-D5A2-4D77-BDD5-F0A22461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0768BD-6173-4F73-AF8B-C14EDAF2D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986763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zh-CN" dirty="0"/>
                  <a:t>单样本修正：</a:t>
                </a:r>
              </a:p>
              <a:p>
                <a:pPr lvl="0"/>
                <a:r>
                  <a:rPr lang="zh-CN" altLang="zh-CN" dirty="0"/>
                  <a:t>固定增量法： 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）初值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  <m:r>
                      <a:rPr lang="en-US" altLang="zh-CN" i="1"/>
                      <m:t>(0)</m:t>
                    </m:r>
                  </m:oMath>
                </a14:m>
                <a:r>
                  <a:rPr lang="zh-CN" altLang="zh-CN" dirty="0"/>
                  <a:t>任意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）对样本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</m:oMath>
                </a14:m>
                <a:r>
                  <a:rPr lang="zh-CN" altLang="zh-CN" dirty="0"/>
                  <a:t>，若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  <m:r>
                      <a:rPr lang="en-US" altLang="zh-CN" i="1"/>
                      <m:t>&lt;0</m:t>
                    </m:r>
                  </m:oMath>
                </a14:m>
                <a:r>
                  <a:rPr lang="zh-CN" altLang="zh-CN" dirty="0"/>
                  <a:t>，则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+1)=</m:t>
                    </m:r>
                    <m:r>
                      <a:rPr lang="en-US" altLang="zh-CN" i="1"/>
                      <m:t>𝛼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r>
                      <a:rPr lang="en-US" altLang="zh-CN" i="1"/>
                      <m:t>)+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  </a:t>
                </a:r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𝜌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=1</m:t>
                    </m:r>
                  </m:oMath>
                </a14:m>
                <a:r>
                  <a:rPr lang="zh-CN" altLang="zh-CN" dirty="0"/>
                  <a:t>）</a:t>
                </a:r>
              </a:p>
              <a:p>
                <a:r>
                  <a:rPr lang="zh-CN" altLang="zh-CN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）对所有样本重复（</a:t>
                </a:r>
                <a:r>
                  <a:rPr lang="en-US" altLang="zh-CN" dirty="0"/>
                  <a:t>2</a:t>
                </a:r>
                <a:r>
                  <a:rPr lang="zh-CN" altLang="zh-CN" dirty="0"/>
                  <a:t>），直至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𝐽</m:t>
                        </m:r>
                      </m:e>
                      <m:sub>
                        <m:r>
                          <a:rPr lang="en-US" altLang="zh-CN" i="1"/>
                          <m:t>𝑃</m:t>
                        </m:r>
                      </m:sub>
                    </m:sSub>
                    <m:r>
                      <a:rPr lang="en-US" altLang="zh-CN" i="1"/>
                      <m:t>=0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zh-CN" altLang="zh-CN" dirty="0"/>
                  <a:t>显然，如果错分条件改为</a:t>
                </a:r>
                <a14:m>
                  <m:oMath xmlns:m="http://schemas.openxmlformats.org/officeDocument/2006/math">
                    <m:r>
                      <a:rPr lang="en-US" altLang="zh-CN" i="1"/>
                      <m:t>𝛼</m:t>
                    </m:r>
                    <m:r>
                      <a:rPr lang="en-US" altLang="zh-CN" i="1"/>
                      <m:t>(</m:t>
                    </m:r>
                    <m:r>
                      <a:rPr lang="en-US" altLang="zh-CN" i="1"/>
                      <m:t>𝑘</m:t>
                    </m:r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)</m:t>
                        </m:r>
                      </m:e>
                      <m:sup>
                        <m:r>
                          <a:rPr lang="en-US" altLang="zh-CN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𝑦</m:t>
                        </m:r>
                      </m:e>
                      <m:sub>
                        <m:r>
                          <a:rPr lang="en-US" altLang="zh-CN" i="1"/>
                          <m:t>𝑗</m:t>
                        </m:r>
                      </m:sub>
                    </m:sSub>
                    <m:r>
                      <a:rPr lang="en-US" altLang="zh-CN" i="1"/>
                      <m:t>&lt;</m:t>
                    </m:r>
                    <m:r>
                      <a:rPr lang="en-US" altLang="zh-CN" i="1"/>
                      <m:t>𝑏</m:t>
                    </m:r>
                  </m:oMath>
                </a14:m>
                <a:r>
                  <a:rPr lang="zh-CN" altLang="zh-CN" dirty="0"/>
                  <a:t>，则考虑了余量</a:t>
                </a:r>
                <a14:m>
                  <m:oMath xmlns:m="http://schemas.openxmlformats.org/officeDocument/2006/math">
                    <m:r>
                      <a:rPr lang="en-US" altLang="zh-CN" i="1"/>
                      <m:t>𝑏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zh-CN" altLang="zh-CN" dirty="0"/>
                  <a:t>变增量，如绝对修正法：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𝜌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zh-CN" altLang="zh-CN" i="1"/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𝛼</m:t>
                            </m:r>
                            <m:r>
                              <a:rPr lang="en-US" altLang="zh-CN" i="1"/>
                              <m:t>(</m:t>
                            </m:r>
                            <m:r>
                              <a:rPr lang="en-US" altLang="zh-CN" i="1"/>
                              <m:t>𝑘</m:t>
                            </m:r>
                            <m:sSup>
                              <m:sSupPr>
                                <m:ctrlPr>
                                  <a:rPr lang="zh-CN" altLang="zh-CN" i="1"/>
                                </m:ctrlPr>
                              </m:sSupPr>
                              <m:e>
                                <m:r>
                                  <a:rPr lang="en-US" altLang="zh-CN" i="1"/>
                                  <m:t>)</m:t>
                                </m:r>
                              </m:e>
                              <m:sup>
                                <m:r>
                                  <a:rPr lang="en-US" altLang="zh-CN" i="1"/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𝑦</m:t>
                                </m:r>
                              </m:e>
                              <m:sub>
                                <m:r>
                                  <a:rPr lang="en-US" altLang="zh-CN" i="1"/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收敛：对线性可分样本集，经过有限次修正后一定可以找到一个解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/>
                        </m:ctrlPr>
                      </m:sSupPr>
                      <m:e>
                        <m:r>
                          <a:rPr lang="en-US" altLang="zh-CN" i="1"/>
                          <m:t>𝛼</m:t>
                        </m:r>
                      </m:e>
                      <m:sup>
                        <m:r>
                          <a:rPr lang="en-US" altLang="zh-CN" i="1"/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0768BD-6173-4F73-AF8B-C14EDAF2D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986763" cy="4351338"/>
              </a:xfrm>
              <a:blipFill>
                <a:blip r:embed="rId3"/>
                <a:stretch>
                  <a:fillRect l="-1099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4F1A5-F751-4AEF-965B-981BE02C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zh-CN" dirty="0"/>
              <a:t>　引言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41929-8960-4CA8-A692-C9F613B15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从基于概率密度（估计）的分类器设计</a:t>
                </a:r>
                <a:r>
                  <a:rPr lang="en-US" altLang="zh-CN" dirty="0"/>
                  <a:t>  </a:t>
                </a:r>
                <a:r>
                  <a:rPr lang="en-US" altLang="zh-CN" i="1" dirty="0"/>
                  <a:t>--- model-based method</a:t>
                </a:r>
                <a:endParaRPr lang="zh-CN" altLang="zh-CN" dirty="0"/>
              </a:p>
              <a:p>
                <a:r>
                  <a:rPr lang="en-US" altLang="zh-CN" dirty="0"/>
                  <a:t>	  </a:t>
                </a:r>
                <a:r>
                  <a:rPr lang="zh-CN" altLang="zh-CN" dirty="0"/>
                  <a:t>到基于样本的直接分类器设计</a:t>
                </a:r>
              </a:p>
              <a:p>
                <a:r>
                  <a:rPr lang="zh-CN" altLang="zh-CN" dirty="0"/>
                  <a:t>思路： 首先选定</a:t>
                </a:r>
                <a:r>
                  <a:rPr lang="zh-CN" altLang="zh-CN" u="sng" dirty="0"/>
                  <a:t>判别函数类</a:t>
                </a:r>
                <a:r>
                  <a:rPr lang="zh-CN" altLang="zh-CN" dirty="0"/>
                  <a:t>和一定的</a:t>
                </a:r>
                <a:r>
                  <a:rPr lang="zh-CN" altLang="zh-CN" u="sng" dirty="0"/>
                  <a:t>目标（准则）</a:t>
                </a:r>
                <a:r>
                  <a:rPr lang="zh-CN" altLang="zh-CN" dirty="0"/>
                  <a:t>，利用样本集确定出函数类中的</a:t>
                </a:r>
                <a:r>
                  <a:rPr lang="zh-CN" altLang="zh-CN" u="sng" dirty="0"/>
                  <a:t>某些未知参数</a:t>
                </a:r>
                <a:r>
                  <a:rPr lang="zh-CN" altLang="zh-CN" dirty="0"/>
                  <a:t>，使所选的准则最好。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dirty="0"/>
                  <a:t>形式化：</a:t>
                </a:r>
                <a:r>
                  <a:rPr lang="en-US" altLang="zh-CN" dirty="0"/>
                  <a:t>	</a:t>
                </a:r>
                <a:r>
                  <a:rPr lang="zh-CN" altLang="zh-CN" dirty="0"/>
                  <a:t>判别函数类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zh-CN" dirty="0"/>
                  <a:t>：未定参数</a:t>
                </a:r>
              </a:p>
              <a:p>
                <a:r>
                  <a:rPr lang="en-US" altLang="zh-CN" dirty="0"/>
                  <a:t>				</a:t>
                </a:r>
                <a:r>
                  <a:rPr lang="zh-CN" altLang="zh-CN" dirty="0"/>
                  <a:t>准则函数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			</a:t>
                </a:r>
                <a:r>
                  <a:rPr lang="zh-CN" altLang="zh-CN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141929-8960-4CA8-A692-C9F613B15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8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BDE27-533D-40B9-8AF4-56DB7909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292F6-6CEB-4265-8AF2-F3B516612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本章只考虑线性判别函数</a:t>
                </a: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r>
                  <a:rPr lang="zh-CN" altLang="zh-CN" dirty="0"/>
                  <a:t>多类情况</a:t>
                </a: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zh-CN" dirty="0"/>
              </a:p>
              <a:p>
                <a:r>
                  <a:rPr lang="en-US" altLang="zh-CN" dirty="0"/>
                  <a:t>	                               —— </a:t>
                </a:r>
                <a:r>
                  <a:rPr lang="zh-CN" altLang="zh-CN" dirty="0"/>
                  <a:t>次优分类器（相对于贝叶斯分类器）</a:t>
                </a:r>
              </a:p>
              <a:p>
                <a:r>
                  <a:rPr lang="en-US" altLang="zh-CN" dirty="0"/>
                  <a:t>											</a:t>
                </a:r>
                <a:r>
                  <a:rPr lang="zh-CN" altLang="zh-CN" dirty="0"/>
                  <a:t>当正态分布且各类协方差相同时可为最优分类器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5292F6-6CEB-4265-8AF2-F3B516612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2BC9-978B-4C89-A822-59824CFD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zh-CN" dirty="0"/>
              <a:t>　一些基本概念</a:t>
            </a: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5F6066-C2E0-4AE7-AED2-D1B35339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717" y="1806187"/>
            <a:ext cx="6450792" cy="443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3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67F2A-E5A8-4110-A07F-1BF4EEDF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4.3</a:t>
            </a:r>
            <a:r>
              <a:rPr lang="zh-CN" altLang="zh-CN" dirty="0"/>
              <a:t>　</a:t>
            </a:r>
            <a:r>
              <a:rPr lang="en-US" altLang="zh-CN" dirty="0"/>
              <a:t>Fisher</a:t>
            </a:r>
            <a:r>
              <a:rPr lang="zh-CN" altLang="zh-CN" dirty="0"/>
              <a:t>线性判别 </a:t>
            </a:r>
            <a:r>
              <a:rPr lang="en-US" altLang="zh-CN" dirty="0"/>
              <a:t>Fisher Discriminant Analysis (FDA)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76736CC-30F8-479B-ACCB-66049CE7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429" y="1456469"/>
            <a:ext cx="9799975" cy="51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0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内容占位符 33">
            <a:extLst>
              <a:ext uri="{FF2B5EF4-FFF2-40B4-BE49-F238E27FC236}">
                <a16:creationId xmlns:a16="http://schemas.microsoft.com/office/drawing/2014/main" id="{54E8E609-72A2-4123-9F48-EEFB328A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83" y="268297"/>
            <a:ext cx="10404548" cy="5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AFE5E7F-4F5F-43A9-A1C5-7ED7C290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66" y="367686"/>
            <a:ext cx="8650525" cy="56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8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9008E42-FF9B-4F03-9C05-8F757773F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92" y="574923"/>
            <a:ext cx="9185724" cy="52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B2A2FE-588B-4361-BFB4-EAADAA5C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33" y="1030407"/>
            <a:ext cx="8819909" cy="42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1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498</Words>
  <Application>Microsoft Office PowerPoint</Application>
  <PresentationFormat>宽屏</PresentationFormat>
  <Paragraphs>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</vt:lpstr>
      <vt:lpstr>DengXian Light</vt:lpstr>
      <vt:lpstr>Arial</vt:lpstr>
      <vt:lpstr>Cambria Math</vt:lpstr>
      <vt:lpstr>Office 主题​​</vt:lpstr>
      <vt:lpstr>第四章  线性判别函数（线性分类器）</vt:lpstr>
      <vt:lpstr>4.1　引言</vt:lpstr>
      <vt:lpstr>PowerPoint 演示文稿</vt:lpstr>
      <vt:lpstr>4.2　一些基本概念</vt:lpstr>
      <vt:lpstr>4.3　Fisher线性判别 Fisher Discriminant Analysis (FDA)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　感知器（Perceptron）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线性判别函数（线性分类器）</dc:title>
  <dc:creator>djd</dc:creator>
  <cp:lastModifiedBy>djd</cp:lastModifiedBy>
  <cp:revision>8</cp:revision>
  <dcterms:created xsi:type="dcterms:W3CDTF">2020-03-17T01:26:20Z</dcterms:created>
  <dcterms:modified xsi:type="dcterms:W3CDTF">2020-03-20T01:44:16Z</dcterms:modified>
</cp:coreProperties>
</file>