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6" r:id="rId11"/>
    <p:sldId id="267" r:id="rId12"/>
    <p:sldId id="265" r:id="rId13"/>
    <p:sldId id="268" r:id="rId14"/>
    <p:sldId id="269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0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02A7C-04D2-4981-B051-FBC3A6233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36BBAC-F8C4-473C-838C-9629D0C77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766C7-1BC3-443C-A510-17F01F15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CD0B-9CDE-4C41-9C03-50003E6B6279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2B39C-31EA-4CD7-8A2C-6C8DA402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594B0-6ACD-4C73-B3EA-E6FCA184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745C-9C71-4158-A08E-EEB2B8354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7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2F7DF-B609-4783-B736-28005372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B0AD80-139B-42D4-9933-C57D58AF8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5CCD8-AE06-41E4-B395-E0310DDD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CD0B-9CDE-4C41-9C03-50003E6B6279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55986-7157-4009-B957-646392F6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11C87-29B8-4CC5-8AC2-33BAAC46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745C-9C71-4158-A08E-EEB2B8354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0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224614-B114-464B-938E-2C73AB829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BD4F04-D551-4EC5-93A9-262C6A03C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23363-7C02-44ED-93E7-ED105E3E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CD0B-9CDE-4C41-9C03-50003E6B6279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B28EE-79F9-4D87-8993-E862DAD4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BF5ED-E3F0-48CC-B0ED-3473E2D7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745C-9C71-4158-A08E-EEB2B8354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3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4F994-FADB-436F-9250-459E2596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77A02-E244-45AE-9B45-88BDDE10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40EC-BEA7-4C33-B4D8-0991F8C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CD0B-9CDE-4C41-9C03-50003E6B6279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4536E-CDC5-4515-9091-39C5EFBB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F9001-4DF1-4C70-8F9D-DF9F5755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745C-9C71-4158-A08E-EEB2B8354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3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FB753-C8B5-43D7-85FF-8508A32E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4E3DD-A42D-4356-9B9B-43A8A0548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16D6D-93CF-453D-98FD-F8994952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CD0B-9CDE-4C41-9C03-50003E6B6279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7372F-3837-4599-9DEF-B2956806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3BBD5-3171-417B-AB36-0FD6C103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745C-9C71-4158-A08E-EEB2B8354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4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CA25D-653F-4B24-BFC6-8325E728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D3023-C97E-4E44-BA49-8B750DDB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1B6684-C42D-41C2-85C6-B98427444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26944-0789-4741-AD3D-DC2E7455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CD0B-9CDE-4C41-9C03-50003E6B6279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71A36-7BDD-4720-8872-3EC638DA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E99C3-9A29-4F5A-BD09-547B8646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745C-9C71-4158-A08E-EEB2B8354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9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01CE5-5CB6-424B-9601-2A61AE12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46C8C-A1C4-4923-A6B0-2330B03A8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1A927-2F0A-407A-B4A4-4747783B2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7609D4-BB07-42EF-8B52-9979BC98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348BB6-8B44-4F60-973E-D34D788C1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97D39-C3AE-409B-87B4-BD0AE4E0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CD0B-9CDE-4C41-9C03-50003E6B6279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556911-1268-4838-A032-F07D2F94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8363A4-6F56-4211-9975-6B7CB3E4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745C-9C71-4158-A08E-EEB2B8354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CE880-EC3D-4D51-AA7F-5DB298CA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355CDB-FEA7-4C5E-A699-D969486D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CD0B-9CDE-4C41-9C03-50003E6B6279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5ECC27-AB97-4CDB-95FF-AE064791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9FCAF7-2334-43F9-83AD-CBB405E4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745C-9C71-4158-A08E-EEB2B8354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32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F02B21-3E1C-4AEC-96D8-DBB630E8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CD0B-9CDE-4C41-9C03-50003E6B6279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8D92C-C05D-4CED-8F20-FFCFE7E9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4BBCEB-0DAB-47CF-9734-778FA87C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745C-9C71-4158-A08E-EEB2B8354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69CD0-CB59-47D6-BFF1-2D78CD9A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E4247-BF21-486A-9EBE-CFFCF0022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89F974-76FF-4F95-84DB-2070A391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61141-03E0-4D85-9763-1145DEC9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CD0B-9CDE-4C41-9C03-50003E6B6279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D6534A-9EFC-4DCB-BCD2-65D4BDB0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86EB4-FCD8-414C-9FFD-660F1A26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745C-9C71-4158-A08E-EEB2B8354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0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55BAD-874E-40D3-AC9E-BF65AB8B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745132-61AC-4D9E-97F5-466FBBC14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FAAE7F-AC88-4AB7-ACA0-28EB10E7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B72E3-8BD7-41C8-A595-977B2FAF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CD0B-9CDE-4C41-9C03-50003E6B6279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4AC45-5075-4FD8-8F3E-59344496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B1E65-FB24-4696-ACAF-62EFAA90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745C-9C71-4158-A08E-EEB2B8354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1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36295C-60AC-4426-A858-48CA68F6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BB125-4B14-4F64-AF76-4E103B00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83005-60C0-4B08-97E0-F5553F10E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ECD0B-9CDE-4C41-9C03-50003E6B6279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21927-FF6F-485E-9604-BB9DC44BC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B348C-A796-4ECA-8386-7B303D79D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0745C-9C71-4158-A08E-EEB2B8354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8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6D850-E52D-4787-BCAB-802A82EE9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第七章　特征选择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427A2F-8092-41F1-8CCB-F96707506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丁建东</a:t>
            </a:r>
          </a:p>
        </p:txBody>
      </p:sp>
    </p:spTree>
    <p:extLst>
      <p:ext uri="{BB962C8B-B14F-4D97-AF65-F5344CB8AC3E}">
        <p14:creationId xmlns:p14="http://schemas.microsoft.com/office/powerpoint/2010/main" val="333496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3FB675-0625-4A17-AF75-0E2CE175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83" y="603885"/>
            <a:ext cx="8836795" cy="49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3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C9A151-1E76-4F90-B0B4-F001FE61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55" y="679229"/>
            <a:ext cx="9455521" cy="54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6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57E20-7157-49B2-8800-7DE9EF7D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</a:t>
            </a:r>
            <a:r>
              <a:rPr lang="zh-CN" altLang="zh-CN" dirty="0"/>
              <a:t>　基于概率分布的可分性判据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A609CF-8002-41B1-8271-0A05CEF19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007" y="1690688"/>
            <a:ext cx="9134952" cy="45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7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8E5077-716B-4D43-AD9A-A50A831DB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51" y="838252"/>
            <a:ext cx="9332762" cy="51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9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67AB86-21EB-4690-B93A-1A230BBF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84" y="734225"/>
            <a:ext cx="8810710" cy="512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2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34F1C7-4CF5-4A09-9792-3ABCFFCD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03" y="507295"/>
            <a:ext cx="9647162" cy="56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3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D5DF6B-D39C-454D-8EA4-565B69DE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33" y="579127"/>
            <a:ext cx="10775684" cy="56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C2EDD5-B73E-4B20-8156-6FB2A266E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21" y="618726"/>
            <a:ext cx="10489763" cy="55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300976-E31F-4E6D-B045-A6D8C544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0" y="531119"/>
            <a:ext cx="9228738" cy="487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87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4E3921-A8F1-4D7F-A4C5-59197BB8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2" y="256539"/>
            <a:ext cx="10963720" cy="623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0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273467-D420-43FA-99C1-2EFB68DBD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13" y="772038"/>
            <a:ext cx="9919225" cy="5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0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B2D49E-4DD4-4043-A754-53D0D4BCF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81" y="602815"/>
            <a:ext cx="9358788" cy="54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72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9E0B963-759A-4B6E-B7F1-07300D86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21" y="1002007"/>
            <a:ext cx="9731209" cy="44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5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14064C-6F87-495D-9257-D206E4DE0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54" y="240920"/>
            <a:ext cx="9203208" cy="551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0D75F1-C83A-422F-82E5-1C420D9E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52" y="1034861"/>
            <a:ext cx="8963021" cy="426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04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8061A3-91FA-4DA1-ACF0-0453CA8D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16" y="580398"/>
            <a:ext cx="9251101" cy="52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7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8D0128-6441-4455-B42B-277CF212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49" y="438036"/>
            <a:ext cx="8890729" cy="517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43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76FD72-562E-4BDB-84B2-D8FB3059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40" y="651578"/>
            <a:ext cx="9337622" cy="46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19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CFF3A1-482E-4860-B09E-F7D613BD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28" y="328527"/>
            <a:ext cx="9043634" cy="543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15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ED26E0-29B0-49D7-A099-78251D1F0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54" y="591349"/>
            <a:ext cx="9171124" cy="47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24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D114E1-FE20-4E64-AE1A-F15F7C9B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73" y="372330"/>
            <a:ext cx="9332290" cy="49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8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F6FC31-3786-4F3C-80D3-4B342CAC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75" y="1023909"/>
            <a:ext cx="9830923" cy="36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68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952F60-2611-4F9E-A18C-D79A07A6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26" y="384800"/>
            <a:ext cx="9875935" cy="52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47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F8B7276-6AA3-4428-AA40-CDEC5C27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43" y="717284"/>
            <a:ext cx="9553694" cy="43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66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2DE9FDD-C455-49E4-A2AC-551E9F4A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77" y="0"/>
            <a:ext cx="9724398" cy="65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61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ADD4AE-26BB-479E-8B68-CA37F0449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25" y="536594"/>
            <a:ext cx="9145753" cy="49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8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CC45E3-91A8-418F-A137-3F693EFEE2F0}"/>
              </a:ext>
            </a:extLst>
          </p:cNvPr>
          <p:cNvSpPr/>
          <p:nvPr/>
        </p:nvSpPr>
        <p:spPr>
          <a:xfrm>
            <a:off x="777514" y="914881"/>
            <a:ext cx="9921514" cy="405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"/>
              <a:tabLst>
                <a:tab pos="2667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SimHei" panose="02010609060101010101" pitchFamily="49" charset="-122"/>
              </a:rPr>
              <a:t>算法：</a:t>
            </a:r>
            <a:endParaRPr lang="zh-CN" altLang="zh-CN" sz="11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初始化，</a:t>
            </a:r>
            <a:r>
              <a:rPr lang="en-US" altLang="zh-CN" i="1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t</a:t>
            </a:r>
            <a:r>
              <a:rPr lang="en-US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=0</a:t>
            </a:r>
            <a:r>
              <a:rPr lang="zh-CN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，随机地产生一个包含</a:t>
            </a:r>
            <a:r>
              <a:rPr lang="en-US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L</a:t>
            </a:r>
            <a:r>
              <a:rPr lang="zh-CN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个染色体的种群</a:t>
            </a:r>
            <a:r>
              <a:rPr lang="en-US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M( 0 )</a:t>
            </a:r>
            <a:r>
              <a:rPr lang="zh-CN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；</a:t>
            </a:r>
            <a:endParaRPr lang="zh-CN" altLang="zh-CN" sz="11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计算当前种群</a:t>
            </a:r>
            <a:r>
              <a:rPr lang="en-US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M( </a:t>
            </a:r>
            <a:r>
              <a:rPr lang="en-US" altLang="zh-CN" i="1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t </a:t>
            </a:r>
            <a:r>
              <a:rPr lang="en-US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)</a:t>
            </a:r>
            <a:r>
              <a:rPr lang="zh-CN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中每一条染色体的适应度</a:t>
            </a:r>
            <a:r>
              <a:rPr lang="en-US" altLang="zh-CN" i="1" kern="100" dirty="0">
                <a:latin typeface="Times New Roman" panose="02020603050405020304" pitchFamily="18" charset="0"/>
                <a:ea typeface="SimHei" panose="02010609060101010101" pitchFamily="49" charset="-122"/>
              </a:rPr>
              <a:t>f </a:t>
            </a:r>
            <a:r>
              <a:rPr lang="en-US" altLang="zh-CN" kern="100" dirty="0">
                <a:latin typeface="Times New Roman" panose="02020603050405020304" pitchFamily="18" charset="0"/>
                <a:ea typeface="SimHei" panose="02010609060101010101" pitchFamily="49" charset="-122"/>
              </a:rPr>
              <a:t>( </a:t>
            </a:r>
            <a:r>
              <a:rPr lang="en-US" altLang="zh-CN" b="1" kern="100" dirty="0">
                <a:latin typeface="Times New Roman" panose="02020603050405020304" pitchFamily="18" charset="0"/>
                <a:ea typeface="SimHei" panose="02010609060101010101" pitchFamily="49" charset="-122"/>
              </a:rPr>
              <a:t>m </a:t>
            </a:r>
            <a:r>
              <a:rPr lang="en-US" altLang="zh-CN" kern="100" dirty="0">
                <a:latin typeface="Times New Roman" panose="02020603050405020304" pitchFamily="18" charset="0"/>
                <a:ea typeface="SimHei" panose="02010609060101010101" pitchFamily="49" charset="-122"/>
              </a:rPr>
              <a:t>)</a:t>
            </a:r>
            <a:r>
              <a:rPr lang="zh-CN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；</a:t>
            </a:r>
            <a:endParaRPr lang="zh-CN" altLang="zh-CN" sz="11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6858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按照选择概率</a:t>
            </a:r>
            <a:r>
              <a:rPr lang="en-US" altLang="zh-CN" i="1" kern="100" dirty="0">
                <a:latin typeface="Times New Roman" panose="02020603050405020304" pitchFamily="18" charset="0"/>
                <a:ea typeface="SimHei" panose="02010609060101010101" pitchFamily="49" charset="-122"/>
              </a:rPr>
              <a:t>p</a:t>
            </a:r>
            <a:r>
              <a:rPr lang="en-US" altLang="zh-CN" kern="100" dirty="0">
                <a:latin typeface="Times New Roman" panose="02020603050405020304" pitchFamily="18" charset="0"/>
                <a:ea typeface="SimHei" panose="02010609060101010101" pitchFamily="49" charset="-122"/>
              </a:rPr>
              <a:t> ( </a:t>
            </a:r>
            <a:r>
              <a:rPr lang="en-US" altLang="zh-CN" i="1" kern="100" dirty="0">
                <a:latin typeface="Times New Roman" panose="02020603050405020304" pitchFamily="18" charset="0"/>
                <a:ea typeface="SimHei" panose="02010609060101010101" pitchFamily="49" charset="-122"/>
              </a:rPr>
              <a:t>f</a:t>
            </a:r>
            <a:r>
              <a:rPr lang="en-US" altLang="zh-CN" kern="100" dirty="0">
                <a:latin typeface="Times New Roman" panose="02020603050405020304" pitchFamily="18" charset="0"/>
                <a:ea typeface="SimHei" panose="02010609060101010101" pitchFamily="49" charset="-122"/>
              </a:rPr>
              <a:t> ( </a:t>
            </a:r>
            <a:r>
              <a:rPr lang="en-US" altLang="zh-CN" b="1" kern="100" dirty="0">
                <a:latin typeface="Times New Roman" panose="02020603050405020304" pitchFamily="18" charset="0"/>
                <a:ea typeface="SimHei" panose="02010609060101010101" pitchFamily="49" charset="-122"/>
              </a:rPr>
              <a:t>m</a:t>
            </a:r>
            <a:r>
              <a:rPr lang="en-US" altLang="zh-CN" kern="100" dirty="0">
                <a:latin typeface="Times New Roman" panose="02020603050405020304" pitchFamily="18" charset="0"/>
                <a:ea typeface="SimHei" panose="02010609060101010101" pitchFamily="49" charset="-122"/>
              </a:rPr>
              <a:t> ) )</a:t>
            </a:r>
            <a:r>
              <a:rPr lang="zh-CN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对种群中的染色体进行采样，由采样出的染色体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60101010101" pitchFamily="49" charset="-122"/>
              </a:rPr>
              <a:t>繁殖</a:t>
            </a:r>
            <a:r>
              <a:rPr lang="zh-CN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下一代染色体，组成下一代的种群</a:t>
            </a:r>
            <a:r>
              <a:rPr lang="en-US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M( </a:t>
            </a:r>
            <a:r>
              <a:rPr lang="en-US" altLang="zh-CN" i="1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t</a:t>
            </a:r>
            <a:r>
              <a:rPr lang="en-US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+1 )</a:t>
            </a:r>
            <a:r>
              <a:rPr lang="zh-CN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；</a:t>
            </a:r>
            <a:endParaRPr lang="zh-CN" altLang="zh-CN" sz="11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回到</a:t>
            </a:r>
            <a:r>
              <a:rPr lang="en-US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KaiTi_GB2312" panose="02010609060101010101" pitchFamily="49" charset="-122"/>
              </a:rPr>
              <a:t>，直到达到终止条件，输出适应度最大的染色体作为找到的最优解。终止条件通常是某条染色体的适应度达到设定的阈值。</a:t>
            </a:r>
            <a:endParaRPr lang="zh-CN" altLang="zh-CN" sz="11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"/>
              <a:tabLst>
                <a:tab pos="266700" algn="l"/>
              </a:tabLst>
            </a:pPr>
            <a:r>
              <a:rPr lang="zh-CN" altLang="zh-CN" kern="1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遗传与变异</a:t>
            </a:r>
            <a:endParaRPr lang="zh-CN" altLang="zh-CN" sz="11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"/>
              <a:tabLst>
                <a:tab pos="800100" algn="l"/>
              </a:tabLst>
            </a:pPr>
            <a:r>
              <a:rPr lang="zh-CN" altLang="zh-CN" kern="100" dirty="0">
                <a:latin typeface="Arial" panose="020B0604020202020204" pitchFamily="34" charset="0"/>
                <a:ea typeface="STXihei" panose="02010600040101010101" pitchFamily="2" charset="-122"/>
                <a:cs typeface="Arial" panose="020B0604020202020204" pitchFamily="34" charset="0"/>
              </a:rPr>
              <a:t>重组（</a:t>
            </a:r>
            <a:r>
              <a:rPr lang="en-US" altLang="zh-CN" kern="100" dirty="0">
                <a:latin typeface="Arial" panose="020B0604020202020204" pitchFamily="34" charset="0"/>
                <a:ea typeface="STXihei" panose="02010600040101010101" pitchFamily="2" charset="-122"/>
              </a:rPr>
              <a:t>recombination</a:t>
            </a:r>
            <a:r>
              <a:rPr lang="zh-CN" altLang="zh-CN" kern="100" dirty="0">
                <a:latin typeface="Arial" panose="020B0604020202020204" pitchFamily="34" charset="0"/>
                <a:ea typeface="STXihei" panose="02010600040101010101" pitchFamily="2" charset="-122"/>
                <a:cs typeface="Arial" panose="020B0604020202020204" pitchFamily="34" charset="0"/>
              </a:rPr>
              <a:t>）或交叉（</a:t>
            </a:r>
            <a:r>
              <a:rPr lang="en-US" altLang="zh-CN" kern="100" dirty="0">
                <a:latin typeface="Arial" panose="020B0604020202020204" pitchFamily="34" charset="0"/>
                <a:ea typeface="STXihei" panose="02010600040101010101" pitchFamily="2" charset="-122"/>
              </a:rPr>
              <a:t>crossover</a:t>
            </a:r>
            <a:r>
              <a:rPr lang="zh-CN" altLang="zh-CN" kern="100" dirty="0">
                <a:latin typeface="Arial" panose="020B0604020202020204" pitchFamily="34" charset="0"/>
                <a:ea typeface="STXihei" panose="02010600040101010101" pitchFamily="2" charset="-122"/>
                <a:cs typeface="Arial" panose="020B0604020202020204" pitchFamily="34" charset="0"/>
              </a:rPr>
              <a:t>）</a:t>
            </a:r>
            <a:endParaRPr lang="zh-CN" altLang="zh-CN" sz="11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"/>
              <a:tabLst>
                <a:tab pos="800100" algn="l"/>
              </a:tabLst>
            </a:pPr>
            <a:r>
              <a:rPr lang="zh-CN" altLang="zh-CN" kern="100" dirty="0">
                <a:latin typeface="Arial" panose="020B0604020202020204" pitchFamily="34" charset="0"/>
                <a:ea typeface="STXihei" panose="02010600040101010101" pitchFamily="2" charset="-122"/>
                <a:cs typeface="Arial" panose="020B0604020202020204" pitchFamily="34" charset="0"/>
              </a:rPr>
              <a:t>突变（</a:t>
            </a:r>
            <a:r>
              <a:rPr lang="en-US" altLang="zh-CN" kern="100" dirty="0">
                <a:latin typeface="Arial" panose="020B0604020202020204" pitchFamily="34" charset="0"/>
                <a:ea typeface="STXihei" panose="02010600040101010101" pitchFamily="2" charset="-122"/>
              </a:rPr>
              <a:t>mutation</a:t>
            </a:r>
            <a:r>
              <a:rPr lang="zh-CN" altLang="zh-CN" kern="100" dirty="0">
                <a:latin typeface="Arial" panose="020B0604020202020204" pitchFamily="34" charset="0"/>
                <a:ea typeface="STXihei" panose="02010600040101010101" pitchFamily="2" charset="-122"/>
                <a:cs typeface="Arial" panose="020B0604020202020204" pitchFamily="34" charset="0"/>
              </a:rPr>
              <a:t>）</a:t>
            </a:r>
            <a:endParaRPr lang="zh-CN" altLang="zh-CN" sz="11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"/>
              <a:tabLst>
                <a:tab pos="800100" algn="l"/>
              </a:tabLst>
            </a:pPr>
            <a:r>
              <a:rPr lang="en-US" altLang="zh-CN" kern="100" dirty="0">
                <a:latin typeface="Arial" panose="020B0604020202020204" pitchFamily="34" charset="0"/>
                <a:ea typeface="STXihei" panose="02010600040101010101" pitchFamily="2" charset="-122"/>
              </a:rPr>
              <a:t>reversion, transposition, …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99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7B5E9F-08B8-4A54-B261-51154CE4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75" y="635152"/>
            <a:ext cx="9906450" cy="47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6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168A3-3BD8-49B2-AA22-536FE1A3D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236" y="958204"/>
            <a:ext cx="10291563" cy="5218759"/>
          </a:xfrm>
        </p:spPr>
        <p:txBody>
          <a:bodyPr/>
          <a:lstStyle/>
          <a:p>
            <a:r>
              <a:rPr lang="zh-CN" altLang="zh-CN" dirty="0"/>
              <a:t>监督的特征选择与提取：</a:t>
            </a:r>
            <a:endParaRPr lang="zh-CN" altLang="zh-CN" sz="1600" dirty="0"/>
          </a:p>
          <a:p>
            <a:r>
              <a:rPr lang="en-US" altLang="zh-CN" dirty="0"/>
              <a:t>		</a:t>
            </a:r>
            <a:r>
              <a:rPr lang="zh-CN" altLang="zh-CN" dirty="0"/>
              <a:t>以训练样本为依据</a:t>
            </a:r>
            <a:endParaRPr lang="zh-CN" altLang="zh-CN" sz="1600" dirty="0"/>
          </a:p>
          <a:p>
            <a:r>
              <a:rPr lang="zh-CN" altLang="zh-CN" dirty="0"/>
              <a:t>非监督的特征选择与提取：</a:t>
            </a:r>
            <a:endParaRPr lang="zh-CN" altLang="zh-CN" sz="1600" dirty="0"/>
          </a:p>
          <a:p>
            <a:r>
              <a:rPr lang="en-US" altLang="zh-CN" dirty="0"/>
              <a:t>		</a:t>
            </a:r>
            <a:r>
              <a:rPr lang="zh-CN" altLang="zh-CN" dirty="0"/>
              <a:t>从未知数据出发，需利用知识或假定。比如以方差最大为准则</a:t>
            </a:r>
            <a:endParaRPr lang="zh-CN" altLang="zh-CN" sz="1600" dirty="0"/>
          </a:p>
          <a:p>
            <a:r>
              <a:rPr lang="en-US" altLang="zh-CN" dirty="0"/>
              <a:t> </a:t>
            </a:r>
            <a:endParaRPr lang="zh-CN" altLang="zh-CN" sz="1600" dirty="0"/>
          </a:p>
          <a:p>
            <a:r>
              <a:rPr lang="zh-CN" altLang="zh-CN" dirty="0"/>
              <a:t>为什么要进行特选择与提取？</a:t>
            </a:r>
            <a:endParaRPr lang="zh-CN" altLang="zh-CN" sz="1600" dirty="0"/>
          </a:p>
          <a:p>
            <a:pPr lvl="2"/>
            <a:r>
              <a:rPr lang="zh-CN" altLang="zh-CN" dirty="0"/>
              <a:t>计算上的考虑</a:t>
            </a:r>
            <a:endParaRPr lang="zh-CN" altLang="zh-CN" sz="1200" dirty="0"/>
          </a:p>
          <a:p>
            <a:pPr lvl="2"/>
            <a:r>
              <a:rPr lang="zh-CN" altLang="zh-CN" dirty="0"/>
              <a:t>性能上的考虑</a:t>
            </a:r>
            <a:endParaRPr lang="zh-CN" altLang="zh-CN" sz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57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D98FB-3080-4217-877A-3A13AC22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</a:t>
            </a:r>
            <a:r>
              <a:rPr lang="zh-CN" altLang="zh-CN" dirty="0"/>
              <a:t>　特征的评价准则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A8635-C6BE-47B0-9DB0-FCBD6C94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特征选择与提取的任务是找出一组对分类</a:t>
            </a:r>
            <a:r>
              <a:rPr lang="zh-CN" altLang="zh-CN" b="1" dirty="0"/>
              <a:t>最好</a:t>
            </a:r>
            <a:r>
              <a:rPr lang="zh-CN" altLang="zh-CN" dirty="0"/>
              <a:t>的特征</a:t>
            </a:r>
            <a:r>
              <a:rPr lang="en-US" altLang="zh-CN" dirty="0"/>
              <a:t>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/>
              <a:t> </a:t>
            </a:r>
            <a:r>
              <a:rPr lang="zh-CN" altLang="zh-CN" dirty="0"/>
              <a:t>评价准则</a:t>
            </a:r>
            <a:endParaRPr lang="en-US" altLang="zh-CN" dirty="0"/>
          </a:p>
          <a:p>
            <a:r>
              <a:rPr lang="zh-CN" altLang="zh-CN" dirty="0"/>
              <a:t>概念：</a:t>
            </a:r>
            <a:endParaRPr lang="en-US" altLang="zh-CN" dirty="0"/>
          </a:p>
          <a:p>
            <a:r>
              <a:rPr lang="zh-CN" altLang="zh-CN" dirty="0"/>
              <a:t>数学上定义的用以衡量特征对分类的效果的准则</a:t>
            </a:r>
          </a:p>
          <a:p>
            <a:r>
              <a:rPr lang="zh-CN" altLang="zh-CN" dirty="0"/>
              <a:t>实际问题中需根据实际情况人为确定 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zh-CN" altLang="zh-CN" dirty="0"/>
              <a:t>误识率判据：</a:t>
            </a:r>
          </a:p>
          <a:p>
            <a:r>
              <a:rPr lang="zh-CN" altLang="zh-CN" dirty="0"/>
              <a:t>理论上的目标，实际采用困难（密度未知，形式复杂，样本不充分，</a:t>
            </a:r>
            <a:r>
              <a:rPr lang="en-US" altLang="zh-CN" dirty="0"/>
              <a:t>…</a:t>
            </a:r>
            <a:r>
              <a:rPr lang="zh-CN" altLang="zh-CN" dirty="0"/>
              <a:t>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zh-CN" altLang="zh-CN" dirty="0"/>
              <a:t>可分性判据：实用的可计算的判据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47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7E6C8-36A7-46FD-ACA8-655A0798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1793CEF-07BF-4E12-A035-DE5EFC720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391" y="1609782"/>
            <a:ext cx="9879796" cy="287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7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AABED-9AD3-43A4-B3FA-ABF9C04F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zh-CN" dirty="0"/>
              <a:t>基于类内类间距离的可分性判据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6DAD17-D920-4943-A383-AFAAF2E81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563" y="1464963"/>
            <a:ext cx="9077715" cy="43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1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A596DDD-3DB5-4B56-86EF-3C4DF4BA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14" y="389774"/>
            <a:ext cx="9278520" cy="51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7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296</Words>
  <Application>Microsoft Office PowerPoint</Application>
  <PresentationFormat>宽屏</PresentationFormat>
  <Paragraphs>31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DengXian</vt:lpstr>
      <vt:lpstr>DengXian Light</vt:lpstr>
      <vt:lpstr>Arial</vt:lpstr>
      <vt:lpstr>Times New Roman</vt:lpstr>
      <vt:lpstr>Wingdings</vt:lpstr>
      <vt:lpstr>Office 主题​​</vt:lpstr>
      <vt:lpstr>第七章　特征选择 </vt:lpstr>
      <vt:lpstr>PowerPoint 演示文稿</vt:lpstr>
      <vt:lpstr>PowerPoint 演示文稿</vt:lpstr>
      <vt:lpstr>PowerPoint 演示文稿</vt:lpstr>
      <vt:lpstr>PowerPoint 演示文稿</vt:lpstr>
      <vt:lpstr>7.2　特征的评价准则</vt:lpstr>
      <vt:lpstr>PowerPoint 演示文稿</vt:lpstr>
      <vt:lpstr>7.2.1 基于类内类间距离的可分性判据</vt:lpstr>
      <vt:lpstr>PowerPoint 演示文稿</vt:lpstr>
      <vt:lpstr>PowerPoint 演示文稿</vt:lpstr>
      <vt:lpstr>PowerPoint 演示文稿</vt:lpstr>
      <vt:lpstr>7.2.2　基于概率分布的可分性判据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　特征选择 </dc:title>
  <dc:creator>djd</dc:creator>
  <cp:lastModifiedBy>djd</cp:lastModifiedBy>
  <cp:revision>9</cp:revision>
  <dcterms:created xsi:type="dcterms:W3CDTF">2020-04-18T03:03:42Z</dcterms:created>
  <dcterms:modified xsi:type="dcterms:W3CDTF">2020-04-20T14:56:50Z</dcterms:modified>
</cp:coreProperties>
</file>