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85" r:id="rId6"/>
    <p:sldId id="286" r:id="rId7"/>
    <p:sldId id="260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d" initials="d" lastIdx="1" clrIdx="0">
    <p:extLst>
      <p:ext uri="{19B8F6BF-5375-455C-9EA6-DF929625EA0E}">
        <p15:presenceInfo xmlns:p15="http://schemas.microsoft.com/office/powerpoint/2012/main" userId="dj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36063-E6B2-4DEB-9467-5CD0D77E6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0252E-7D76-4F7A-8EA4-DA5F7D63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DCAE-F1C5-4DA4-A2BD-5780114C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91995-12B6-446D-99E2-D35BB63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D8275-DD3A-473C-8C01-1C4735F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1EC5-F6B2-4135-A724-D74621EF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C2DEE-2A1C-4B65-9E54-EFAFA3FE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83977-8F85-42FC-B7C7-1503CCD6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B2BBC-1B18-4D40-975E-7E8E6440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853C0-6E2A-4E65-A333-B3C23E00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E45F3-E58F-4DC3-89B5-47E0E2C75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4C750-8609-4EF4-918E-E57CA877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556ED-7D3E-4299-9EB0-88F8AA6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60E54-F7E9-42E5-9F1A-C3B49D68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93E77-BACF-47F7-A613-D386AD82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A5223-C735-4517-9BC0-B8704F09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36EF-6828-4010-8580-F92FEFC0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FE5C9-F7DD-419B-BBD5-D3FDC09C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BC037-46EE-486F-8AFB-E31E8065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6E0F8-B70A-4DE2-9A36-3983EEC0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7C5E-A052-44E7-B6D0-897671C8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8A810-6840-445B-9CA7-CF6D887B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69B8E-6D96-4F77-9ED9-579658CD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88A94-F019-4E0A-A24B-208C61F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6DDD8-7843-45E2-B221-CED688A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DB329-A7A9-4481-86D6-2E471C3E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24E41-06BD-47DE-AECC-0413E3C8C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FB8C85-B30D-49E6-A38B-81A9AC64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ED570-4ED2-48A2-B430-ED012670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7CC5F-2B78-487A-BBB7-804F407F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BDC82-177D-4945-B88F-AD3ADB7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7C8D7-19AA-4874-A8EA-602E68AD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1FB82-C5BB-4079-B8CB-6516D3AF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2E70-82A0-404C-B03E-8C5DA82F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6FCC0-1BDC-4924-A188-8EA137FA4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A496AF-FCE6-4915-9C26-04CCE6FA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89D66-8334-4F46-9710-5E8B070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EACFA0-FA75-417F-9B7D-B656EDD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18E830-4ECE-4F41-A406-5910472C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B963-65B8-4414-B181-2DB10655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5EBC6-9577-4204-9C92-7371A326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CEBD7-E1D2-47C9-8993-C8D6FD7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337D14-5A3D-4908-9573-06897455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9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BD3A5C-A82B-49E7-91EA-A4C4297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D8481-F3E1-4775-8F32-F61A731B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B32B83-EEFE-4712-9A0F-3B48F824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3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EBBAE-E71B-4DFC-A0D7-AD6ECF36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3A271-D198-4093-BFC2-CD17AB5E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BBAE-70C4-4287-8276-DBC42B84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AE6D5-F59B-4A94-A32F-AE2FDA9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FA72B-B654-4933-8D6E-FD0737EB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A45A-A7D8-4716-A5C3-34CC44F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97C9-C977-43F9-9511-53010748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2E555-1F8E-40CB-B750-6DC61DA1A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772AA-2D49-4C70-A3FE-9477A4C7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F29F2-1775-4BED-A3D3-8BD3E7FD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19181-C7FA-4E9B-96BF-1CA140F4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DC65-22A0-4FA1-A38C-DB062BD4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9D5DD-C8FF-43BB-86AD-3390B5C2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ED14-C739-4664-BFCF-03A9894A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C28C9-49B2-4D4C-ABFC-081B9C3B8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4753-E41F-4D2B-A9E8-DF835AD16DD9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EFBA4-BDE0-443D-9373-08971E71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613AC-76F2-4D6A-B6F5-213D0B92E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2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FE0FF-30DA-438C-9220-A7F746B3E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第三章概率密度函数的估计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BD54E-3E2F-4322-93C8-E5508A39A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365384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3C99-37A9-4B3C-B3A7-95D254E6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BD3E5-FF0C-4BB5-A824-8FC4C1F87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CN" altLang="zh-CN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连续、可微，存在最大值，且上述必要条件方程组有唯一解，则其解就是最大似然估计量。（比如多元正态分布）。</a:t>
                </a:r>
              </a:p>
              <a:p>
                <a:pPr lvl="0"/>
                <a:r>
                  <a:rPr lang="zh-CN" altLang="zh-CN" dirty="0"/>
                  <a:t>如果必要条件有多解，则需从中求似然函数最大者</a:t>
                </a:r>
              </a:p>
              <a:p>
                <a:pPr lvl="0"/>
                <a:r>
                  <a:rPr lang="zh-CN" altLang="zh-CN" dirty="0"/>
                  <a:t>若不满足条件，则无一般性方法，用其它方法求最大（见课本均匀分布例）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BD3E5-FF0C-4BB5-A824-8FC4C1F87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E359-8D4C-4D64-AD2B-5A82FFB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1943"/>
            <a:ext cx="10515600" cy="1325563"/>
          </a:xfrm>
        </p:spPr>
        <p:txBody>
          <a:bodyPr/>
          <a:lstStyle/>
          <a:p>
            <a:r>
              <a:rPr lang="zh-CN" altLang="zh-CN" dirty="0"/>
              <a:t>正态分布下的最大似然估计示例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C016317-0A2A-451D-A07E-5144C013C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982"/>
                <a:ext cx="10515600" cy="4936981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以单变量正态分布为例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样本集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似然函数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	</a:t>
                </a:r>
                <a:r>
                  <a:rPr lang="zh-CN" altLang="zh-CN" dirty="0"/>
                  <a:t>对数似然函数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/>
                    </m:nary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最大似然估计量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满足方程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C016317-0A2A-451D-A07E-5144C013C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982"/>
                <a:ext cx="10515600" cy="4936981"/>
              </a:xfrm>
              <a:blipFill>
                <a:blip r:embed="rId2"/>
                <a:stretch>
                  <a:fillRect l="-1043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A00F9-6FA1-451B-ABBA-512E5C7A0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53" y="284017"/>
                <a:ext cx="11215255" cy="553965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而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:endParaRPr lang="en-US" altLang="zh-CN" dirty="0"/>
              </a:p>
              <a:p>
                <a:r>
                  <a:rPr lang="zh-CN" altLang="zh-CN" dirty="0"/>
                  <a:t>得方程组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)=0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解得</a:t>
                </a:r>
                <a:r>
                  <a:rPr lang="en-US" altLang="zh-CN" dirty="0"/>
                  <a:t>		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A00F9-6FA1-451B-ABBA-512E5C7A0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3" y="284017"/>
                <a:ext cx="11215255" cy="5539654"/>
              </a:xfrm>
              <a:blipFill>
                <a:blip r:embed="rId2"/>
                <a:stretch>
                  <a:fillRect l="-707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E0C2D-28CB-4187-BDF1-7ACFF841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zh-CN" dirty="0"/>
              <a:t>　贝叶斯估计和贝叶斯学习（</a:t>
            </a:r>
            <a:r>
              <a:rPr lang="en-US" altLang="zh-CN" dirty="0"/>
              <a:t>Bayesian Estimation and Bayesian Learning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9ABD86-ABD0-4636-AA95-54EED886B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zh-CN" b="1" dirty="0"/>
                  <a:t>贝叶斯估计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思路与贝叶斯决策类似，只是离散的决策状态变成了连续的估计。</a:t>
                </a:r>
              </a:p>
              <a:p>
                <a:r>
                  <a:rPr lang="en-US" altLang="zh-CN" b="1" dirty="0"/>
                  <a:t> </a:t>
                </a:r>
                <a:endParaRPr lang="zh-CN" altLang="zh-CN" dirty="0"/>
              </a:p>
              <a:p>
                <a:r>
                  <a:rPr lang="zh-CN" altLang="zh-CN" b="1" dirty="0"/>
                  <a:t>基本思想：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把待估计参数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看作具有先验分布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的随机变量，其取值与样本集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有关，根据样本集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损失函数：把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估计为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所造成的损失，记为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9ABD86-ABD0-4636-AA95-54EED886B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D3252-9ACA-4287-AFC6-61486DCE8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313" y="500565"/>
                <a:ext cx="10515600" cy="5829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期望风险：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										</a:t>
                </a:r>
                <a:r>
                  <a:rPr lang="zh-CN" altLang="zh-CN" dirty="0"/>
                  <a:t>其中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    </a:t>
                </a:r>
                <a:endParaRPr lang="zh-CN" altLang="zh-CN" dirty="0"/>
              </a:p>
              <a:p>
                <a:r>
                  <a:rPr lang="zh-CN" altLang="zh-CN" dirty="0"/>
                  <a:t>条件风险：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最小化期望风险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最小化条件风险</a:t>
                </a:r>
                <a:r>
                  <a:rPr lang="en-US" altLang="zh-CN" dirty="0"/>
                  <a:t>   </a:t>
                </a:r>
                <a:r>
                  <a:rPr lang="zh-CN" altLang="zh-CN" dirty="0"/>
                  <a:t>（对所有可能的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有限样本集下，最小化经验风险：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zh-CN" dirty="0"/>
              </a:p>
              <a:p>
                <a:r>
                  <a:rPr lang="zh-CN" altLang="zh-CN" b="1" dirty="0"/>
                  <a:t>贝叶斯估计量：</a:t>
                </a:r>
                <a:r>
                  <a:rPr lang="zh-CN" altLang="zh-CN" dirty="0"/>
                  <a:t>（在样本集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下）使条件风险（经验风险）最小的估计量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D3252-9ACA-4287-AFC6-61486DCE8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313" y="500565"/>
                <a:ext cx="10515600" cy="5829053"/>
              </a:xfrm>
              <a:blipFill>
                <a:blip r:embed="rId2"/>
                <a:stretch>
                  <a:fillRect l="-870" t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2516-EFFC-404D-AAA1-09937B23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89484-4743-43C1-AC7E-F65DF17A5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损失：</a:t>
                </a:r>
                <a:r>
                  <a:rPr lang="en-US" altLang="zh-CN" dirty="0"/>
                  <a:t>  </a:t>
                </a:r>
                <a:r>
                  <a:rPr lang="zh-CN" altLang="zh-CN" dirty="0"/>
                  <a:t>离散情况：损失函数表（决策表）；</a:t>
                </a:r>
                <a:r>
                  <a:rPr lang="en-US" altLang="zh-CN" dirty="0"/>
                  <a:t>   </a:t>
                </a:r>
                <a:r>
                  <a:rPr lang="zh-CN" altLang="zh-CN" dirty="0"/>
                  <a:t>连续情况：损失函数</a:t>
                </a:r>
              </a:p>
              <a:p>
                <a:r>
                  <a:rPr lang="zh-CN" altLang="zh-CN" dirty="0"/>
                  <a:t>常用的损失函数：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	  </a:t>
                </a:r>
                <a:r>
                  <a:rPr lang="zh-CN" altLang="zh-CN" dirty="0"/>
                  <a:t>（平方误差损失函数）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b="1" dirty="0"/>
                  <a:t>定理</a:t>
                </a:r>
                <a:r>
                  <a:rPr lang="en-US" altLang="zh-CN" b="1" dirty="0"/>
                  <a:t>3.1</a:t>
                </a:r>
                <a:r>
                  <a:rPr lang="zh-CN" altLang="zh-CN" b="1" dirty="0"/>
                  <a:t>　</a:t>
                </a:r>
                <a:r>
                  <a:rPr lang="en-US" altLang="zh-CN" b="1" dirty="0"/>
                  <a:t>                                                </a:t>
                </a:r>
                <a:r>
                  <a:rPr lang="zh-CN" altLang="zh-CN" b="1" dirty="0"/>
                  <a:t>请自学证明过程</a:t>
                </a:r>
                <a:endParaRPr lang="zh-CN" altLang="zh-CN" dirty="0"/>
              </a:p>
              <a:p>
                <a:r>
                  <a:rPr lang="zh-CN" altLang="zh-CN" dirty="0"/>
                  <a:t>如果采用平方误差损失函数，则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的贝叶斯估计量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是在给定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的条件期望，即</a:t>
                </a: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同理可得到，在给定样本集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的贝叶斯估计是：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b="1" dirty="0"/>
                  <a:t>求贝叶斯估计的方法：</a:t>
                </a:r>
                <a:r>
                  <a:rPr lang="zh-CN" altLang="zh-CN" dirty="0"/>
                  <a:t>（平方误差损失下）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89484-4743-43C1-AC7E-F65DF17A5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3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F4897-B001-4648-8626-4AE7BE7C2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026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）确定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的先验分布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）求样本集的联合分布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的后验概率分布</a:t>
                </a: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）求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的贝叶斯估计量</a:t>
                </a: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    </a:t>
                </a:r>
                <a:r>
                  <a:rPr lang="zh-CN" altLang="zh-CN" dirty="0"/>
                  <a:t>我们也可直接推断总体分布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其中，</a:t>
                </a: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F4897-B001-4648-8626-4AE7BE7C2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026"/>
                <a:ext cx="10515600" cy="4351338"/>
              </a:xfrm>
              <a:blipFill>
                <a:blip r:embed="rId2"/>
                <a:stretch>
                  <a:fillRect l="-1043" t="-336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0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5C0679-2D81-40CC-B33F-7AD3A52F3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1380"/>
                <a:ext cx="10515600" cy="5815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的最大似然估计为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dirty="0"/>
                  <a:t>，则在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dirty="0"/>
                  <a:t>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很可能有一尖峰，若如此，且先验概率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dirty="0"/>
                  <a:t>处非零且在附近变化不大，则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</a:t>
                </a:r>
              </a:p>
              <a:p>
                <a:r>
                  <a:rPr lang="zh-CN" altLang="zh-CN" dirty="0"/>
                  <a:t>即贝叶斯估计结果与最大似然估计结果近似相等。</a:t>
                </a:r>
              </a:p>
              <a:p>
                <a:r>
                  <a:rPr lang="zh-CN" altLang="zh-CN" dirty="0"/>
                  <a:t>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的峰值不尖锐，则不能用最大似然估计来代替贝叶斯估计。</a:t>
                </a:r>
              </a:p>
              <a:p>
                <a:r>
                  <a:rPr lang="en-US" altLang="zh-CN" dirty="0"/>
                  <a:t>	</a:t>
                </a:r>
                <a:endParaRPr lang="zh-CN" altLang="zh-CN" dirty="0"/>
              </a:p>
              <a:p>
                <a:r>
                  <a:rPr lang="en-US" altLang="zh-CN" dirty="0"/>
                  <a:t>   </a:t>
                </a:r>
                <a:r>
                  <a:rPr lang="zh-CN" altLang="zh-CN" dirty="0"/>
                  <a:t>考虑估计的收敛性：记学习样本个数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，样本集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zh-CN" dirty="0"/>
                  <a:t>时有</a:t>
                </a:r>
                <a:r>
                  <a:rPr lang="en-US" altLang="zh-CN" dirty="0"/>
                  <a:t>	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因此有递推后验概率公式：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subHide m:val="on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5C0679-2D81-40CC-B33F-7AD3A52F3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1380"/>
                <a:ext cx="10515600" cy="5815583"/>
              </a:xfrm>
              <a:blipFill>
                <a:blip r:embed="rId2"/>
                <a:stretch>
                  <a:fillRect l="-1043" t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005FD2C-7066-4712-A22B-06BE3FC8E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645" y="191051"/>
            <a:ext cx="10920803" cy="62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9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2AC7B1-8B6B-47F3-AA6C-BA0502141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97" y="125935"/>
            <a:ext cx="11450586" cy="63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6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5EC6-B06B-4E94-A4AB-30176579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CFCFE-1388-43BE-B31A-2779D0431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Bayes</a:t>
                </a:r>
                <a:r>
                  <a:rPr lang="zh-CN" altLang="en-US" dirty="0"/>
                  <a:t>决策中，需要计算后验概率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，或者需要事先知道先验概率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/>
                  <a:t>样本的类条件概率密度函数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但在实际问题中，对研究对象只有一些模糊性的知识，或者通过实验采样而得到的一些样本。</a:t>
                </a:r>
                <a:endParaRPr lang="en-US" altLang="zh-CN" dirty="0"/>
              </a:p>
              <a:p>
                <a:r>
                  <a:rPr lang="zh-CN" altLang="en-US" dirty="0"/>
                  <a:t>这就需要根据已有的样本，利用统计推断中的估值理论对样本的分布作出估计，然后将估计值当成真实值来使用。</a:t>
                </a:r>
                <a:endParaRPr lang="en-US" altLang="zh-CN" dirty="0"/>
              </a:p>
              <a:p>
                <a:r>
                  <a:rPr lang="zh-CN" altLang="en-US" dirty="0"/>
                  <a:t>先验概率估计较容易</a:t>
                </a:r>
                <a:endParaRPr lang="en-US" altLang="zh-CN" dirty="0"/>
              </a:p>
              <a:p>
                <a:r>
                  <a:rPr lang="zh-CN" altLang="en-US" dirty="0"/>
                  <a:t>类别概率密度函数的估计较困难，从样本出发估计其函数形式和参数。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CFCFE-1388-43BE-B31A-2779D0431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54FD1-46D4-4BDC-B980-61207DC34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921" y="1026210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dirty="0"/>
                  <a:t>，方差由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增为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    ----- </a:t>
                </a:r>
                <a:r>
                  <a:rPr lang="zh-CN" altLang="zh-CN" dirty="0"/>
                  <a:t>由于用了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zh-CN" dirty="0"/>
                  <a:t>的估计值而不确定性增加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zh-CN" dirty="0"/>
                  <a:t>其他分布的情况：参考</a:t>
                </a:r>
                <a:r>
                  <a:rPr lang="en-US" altLang="zh-CN" dirty="0"/>
                  <a:t>Gibbs</a:t>
                </a:r>
                <a:r>
                  <a:rPr lang="zh-CN" altLang="zh-CN" dirty="0"/>
                  <a:t>采样方法、</a:t>
                </a:r>
                <a:r>
                  <a:rPr lang="en-US" altLang="zh-CN" dirty="0"/>
                  <a:t>MCMC</a:t>
                </a:r>
                <a:r>
                  <a:rPr lang="zh-CN" altLang="zh-CN" dirty="0"/>
                  <a:t>方法等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54FD1-46D4-4BDC-B980-61207DC34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921" y="1026210"/>
                <a:ext cx="10515600" cy="4351338"/>
              </a:xfrm>
              <a:blipFill>
                <a:blip r:embed="rId2"/>
                <a:stretch>
                  <a:fillRect l="-754" t="-10224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2D9E-8CA6-42DE-B675-CD8515FB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zh-CN" dirty="0"/>
              <a:t>　概率密度估计的非参数方法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8921E1-C539-409C-A681-8C07B781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93" y="1596601"/>
            <a:ext cx="10385116" cy="41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1035FF-257A-4F20-B8A8-25B26274B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）相应小舱的概率密度为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：样本总数，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：小舱体积）</a:t>
                </a:r>
              </a:p>
              <a:p>
                <a:r>
                  <a:rPr lang="en-US" altLang="zh-CN" dirty="0"/>
                  <a:t>3.4.1</a:t>
                </a:r>
                <a:r>
                  <a:rPr lang="zh-CN" altLang="zh-CN" dirty="0"/>
                  <a:t>　非参数估计的基本原理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问题：已知样本集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，其中样本均从服从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的总体中独立抽取，求估计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考虑随机向量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落入区域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的概率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ℜ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中有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个样本落入区域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的概率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ℜ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的期望值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的众数（概率最大的取值）为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zh-CN" dirty="0"/>
                  <a:t>的估计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：实际落到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中的样本数）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1035FF-257A-4F20-B8A8-25B26274B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  <a:blipFill>
                <a:blip r:embed="rId2"/>
                <a:stretch>
                  <a:fillRect l="-1043" t="-2503" b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42F08C-56BA-476B-B387-6077CA16F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230"/>
                <a:ext cx="10515600" cy="6116733"/>
              </a:xfrm>
            </p:spPr>
            <p:txBody>
              <a:bodyPr/>
              <a:lstStyle/>
              <a:p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连续，且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足够小，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的体积为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，则有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因此</a:t>
                </a: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𝑁𝑉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</a:t>
                </a:r>
                <a:r>
                  <a:rPr lang="en-US" altLang="zh-CN" dirty="0"/>
                  <a:t>,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：样本总数，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：包含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的一个小区域的体积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：落在此区域中的样本数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为对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在小区域内的平均值的估计。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的选择：过大，估计粗糙；过小，可能某些区域中无样本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42F08C-56BA-476B-B387-6077CA16F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230"/>
                <a:ext cx="10515600" cy="6116733"/>
              </a:xfrm>
              <a:blipFill>
                <a:blip r:embed="rId2"/>
                <a:stretch>
                  <a:fillRect l="-1043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4744B0DF-A1EE-4A50-9236-D3F9ABCF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45" y="112457"/>
            <a:ext cx="11358447" cy="62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3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BE873B-C5A0-4541-9CA9-38FBBACC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59" y="832769"/>
            <a:ext cx="7491984" cy="306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B8B107-76F2-4030-8450-9A73497E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23" y="695740"/>
            <a:ext cx="2619703" cy="56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011635-B77A-48B6-A774-75209B111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21" y="806698"/>
            <a:ext cx="8951319" cy="50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1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43C33D-F981-4C63-8354-21B1A9DB4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697" y="485989"/>
            <a:ext cx="9765351" cy="54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87F2B-D974-40E0-BCD0-304AEB2E9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）正态窗（高斯窗）</a:t>
                </a:r>
              </a:p>
              <a:p>
                <a:r>
                  <a:rPr lang="en-US" altLang="zh-CN" dirty="0"/>
                  <a:t>	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(∑=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</a:t>
                </a:r>
                <a:r>
                  <a:rPr lang="zh-CN" altLang="zh-CN" dirty="0"/>
                  <a:t>一维标准正态：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）超球窗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&amp;0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</a:t>
                </a:r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：超球体积，半径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窗宽的选择： </a:t>
                </a:r>
              </a:p>
              <a:p>
                <a:pPr lvl="0"/>
                <a:r>
                  <a:rPr lang="zh-CN" altLang="zh-CN" dirty="0"/>
                  <a:t>样本数少则选大些，样本数多则选小些，</a:t>
                </a:r>
              </a:p>
              <a:p>
                <a:r>
                  <a:rPr lang="en-US" altLang="zh-CN" dirty="0"/>
                  <a:t>			 </a:t>
                </a:r>
                <a:r>
                  <a:rPr lang="zh-CN" altLang="zh-CN" dirty="0"/>
                  <a:t>比如选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87F2B-D974-40E0-BCD0-304AEB2E9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  <a:blipFill>
                <a:blip r:embed="rId2"/>
                <a:stretch>
                  <a:fillRect l="-812" t="-2394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6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CE775-4832-49D8-8EBC-6F47CA649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216" y="506042"/>
                <a:ext cx="10515600" cy="52979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err="1"/>
                  <a:t>Parzen</a:t>
                </a:r>
                <a:r>
                  <a:rPr lang="zh-CN" altLang="zh-CN" dirty="0"/>
                  <a:t>窗估计的性质：</a:t>
                </a:r>
              </a:p>
              <a:p>
                <a:r>
                  <a:rPr lang="zh-CN" altLang="zh-CN" dirty="0"/>
                  <a:t>在满足一定的条件下，估计量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是渐近无偏和平方误差一致的。条件是：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lvl="0"/>
                <a:r>
                  <a:rPr lang="zh-CN" altLang="zh-CN" dirty="0"/>
                  <a:t>总体密度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在</a:t>
                </a:r>
                <a:r>
                  <a:rPr lang="en-US" altLang="zh-CN" i="1" dirty="0"/>
                  <a:t>x</a:t>
                </a:r>
                <a:r>
                  <a:rPr lang="zh-CN" altLang="zh-CN" dirty="0"/>
                  <a:t>点连续；</a:t>
                </a:r>
              </a:p>
              <a:p>
                <a:pPr lvl="0"/>
                <a:r>
                  <a:rPr lang="zh-CN" altLang="zh-CN" dirty="0"/>
                  <a:t>窗函数满足以下条件：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)≥0,   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dirty="0"/>
                  <a:t>        </a:t>
                </a:r>
                <a:r>
                  <a:rPr lang="zh-CN" altLang="zh-CN" dirty="0"/>
                  <a:t>：窗函数具有密度函数的性质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)&lt;∞</m:t>
                    </m:r>
                  </m:oMath>
                </a14:m>
                <a:r>
                  <a:rPr lang="en-US" altLang="zh-CN" dirty="0"/>
                  <a:t>                 </a:t>
                </a:r>
                <a:r>
                  <a:rPr lang="zh-CN" altLang="zh-CN" dirty="0"/>
                  <a:t>：窗函数有界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      </a:t>
                </a:r>
                <a:r>
                  <a:rPr lang="zh-CN" altLang="zh-CN" dirty="0"/>
                  <a:t>：窗函数随着距离的增大很快趋于零</a:t>
                </a:r>
              </a:p>
              <a:p>
                <a:pPr lvl="0"/>
                <a:r>
                  <a:rPr lang="zh-CN" altLang="zh-CN" dirty="0"/>
                  <a:t>窗宽受以下条件约束：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     </a:t>
                </a:r>
                <a:r>
                  <a:rPr lang="zh-CN" altLang="zh-CN" dirty="0"/>
                  <a:t>：窗体积随着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的增大而趋于零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         </a:t>
                </a:r>
                <a:r>
                  <a:rPr lang="zh-CN" altLang="zh-CN" dirty="0"/>
                  <a:t>：但体积减小的速度要低于</a:t>
                </a:r>
                <a:r>
                  <a:rPr lang="en-US" altLang="zh-CN" dirty="0"/>
                  <a:t>1/N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CE775-4832-49D8-8EBC-6F47CA649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216" y="506042"/>
                <a:ext cx="10515600" cy="5297934"/>
              </a:xfrm>
              <a:blipFill>
                <a:blip r:embed="rId2"/>
                <a:stretch>
                  <a:fillRect l="-928" t="-2877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7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72153-EAF8-41E3-BFEF-21BCD741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740DE-734E-48E6-AA14-3E834151F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1976"/>
                <a:ext cx="10515600" cy="4944987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贝叶斯决策：</a:t>
                </a:r>
                <a:r>
                  <a:rPr lang="en-US" altLang="zh-CN" dirty="0"/>
                  <a:t>	</a:t>
                </a:r>
              </a:p>
              <a:p>
                <a:r>
                  <a:rPr lang="zh-CN" altLang="zh-CN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，对未知样本分类（设计分类器）</a:t>
                </a:r>
                <a:endParaRPr lang="zh-CN" altLang="zh-CN" sz="1600" dirty="0"/>
              </a:p>
              <a:p>
                <a:r>
                  <a:rPr lang="zh-CN" altLang="zh-CN" dirty="0"/>
                  <a:t>实际问题：已知一定数目的样本，对未知样本分类（设计分类器）</a:t>
                </a:r>
                <a:endParaRPr lang="zh-CN" altLang="zh-CN" sz="1600" dirty="0"/>
              </a:p>
              <a:p>
                <a:r>
                  <a:rPr lang="en-US" altLang="zh-CN" dirty="0"/>
                  <a:t> </a:t>
                </a:r>
                <a:endParaRPr lang="zh-CN" altLang="zh-CN" sz="3600" dirty="0"/>
              </a:p>
              <a:p>
                <a:r>
                  <a:rPr lang="zh-CN" altLang="zh-CN" dirty="0"/>
                  <a:t>怎么办？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一种很自然的想法：</a:t>
                </a:r>
                <a:endParaRPr lang="zh-CN" altLang="zh-CN" sz="1600" dirty="0"/>
              </a:p>
              <a:p>
                <a:pPr lvl="1"/>
                <a:r>
                  <a:rPr lang="zh-CN" altLang="zh-CN" dirty="0"/>
                  <a:t>首先根据样本估计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400" dirty="0"/>
              </a:p>
              <a:p>
                <a:pPr lvl="1"/>
                <a:r>
                  <a:rPr lang="zh-CN" altLang="zh-CN" dirty="0"/>
                  <a:t>然后用估计的概率密度设计贝叶斯分类器。</a:t>
                </a:r>
                <a:endParaRPr lang="zh-CN" altLang="zh-CN" sz="1400" dirty="0"/>
              </a:p>
              <a:p>
                <a:r>
                  <a:rPr lang="en-US" altLang="zh-CN" dirty="0"/>
                  <a:t>——</a:t>
                </a:r>
                <a:r>
                  <a:rPr lang="zh-CN" altLang="zh-CN" b="1" dirty="0"/>
                  <a:t>（基于样本的）两步贝叶斯决策</a:t>
                </a:r>
                <a:r>
                  <a:rPr lang="en-US" altLang="zh-CN" b="1" dirty="0"/>
                  <a:t>     </a:t>
                </a:r>
                <a:endParaRPr lang="zh-CN" altLang="zh-CN" sz="16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740DE-734E-48E6-AA14-3E834151F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1976"/>
                <a:ext cx="10515600" cy="4944987"/>
              </a:xfrm>
              <a:blipFill>
                <a:blip r:embed="rId2"/>
                <a:stretch>
                  <a:fillRect l="-1043" t="-2219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F3475-A23D-4AD1-9CB9-02953C4D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21" y="788465"/>
            <a:ext cx="9350771" cy="53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260E3C38-1374-4830-B5DE-6BCBAFDF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11" y="611784"/>
            <a:ext cx="9321062" cy="53024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10EC06-715E-490B-804D-9A4F2BDFB1A1}"/>
              </a:ext>
            </a:extLst>
          </p:cNvPr>
          <p:cNvSpPr txBox="1"/>
          <p:nvPr/>
        </p:nvSpPr>
        <p:spPr>
          <a:xfrm>
            <a:off x="8091054" y="1073727"/>
            <a:ext cx="3027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在监督学习中，训练样本的</a:t>
            </a:r>
            <a:endParaRPr lang="en-US" altLang="zh-CN" dirty="0"/>
          </a:p>
          <a:p>
            <a:r>
              <a:rPr lang="zh-CN" altLang="en-US" dirty="0"/>
              <a:t>类别是已知的，而且假定各类样本只包含本类的信息。</a:t>
            </a:r>
            <a:endParaRPr lang="en-US" altLang="zh-CN" dirty="0"/>
          </a:p>
          <a:p>
            <a:r>
              <a:rPr lang="zh-CN" altLang="en-US" dirty="0"/>
              <a:t>我们要做的是利用同一类的样本来估计类别概率密度函数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E79FA4-F5C0-42BF-99F5-8525F45A9E8C}"/>
              </a:ext>
            </a:extLst>
          </p:cNvPr>
          <p:cNvSpPr txBox="1"/>
          <p:nvPr/>
        </p:nvSpPr>
        <p:spPr>
          <a:xfrm>
            <a:off x="8340436" y="34290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一概假定所有样本都是来自同一类</a:t>
            </a:r>
            <a:endParaRPr lang="en-US" altLang="zh-CN" dirty="0"/>
          </a:p>
          <a:p>
            <a:r>
              <a:rPr lang="zh-CN" altLang="en-US" dirty="0"/>
              <a:t>不再作类别标号</a:t>
            </a:r>
          </a:p>
        </p:txBody>
      </p:sp>
    </p:spTree>
    <p:extLst>
      <p:ext uri="{BB962C8B-B14F-4D97-AF65-F5344CB8AC3E}">
        <p14:creationId xmlns:p14="http://schemas.microsoft.com/office/powerpoint/2010/main" val="28447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5F839-E83C-4F54-A05C-F3510D17B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8927"/>
                <a:ext cx="10515600" cy="54080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基本概念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参数估计</a:t>
                </a:r>
                <a:r>
                  <a:rPr lang="en-US" altLang="zh-CN" dirty="0"/>
                  <a:t>(parametric estimation)</a:t>
                </a:r>
                <a:r>
                  <a:rPr lang="zh-CN" altLang="zh-CN" dirty="0"/>
                  <a:t>：</a:t>
                </a:r>
              </a:p>
              <a:p>
                <a:pPr lvl="0"/>
                <a:r>
                  <a:rPr lang="zh-CN" altLang="zh-CN" dirty="0"/>
                  <a:t>已知概率密度函数的形式，只是其中几个参数未知，目标是根据样本估计这些参数的值。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几个名词：</a:t>
                </a:r>
              </a:p>
              <a:p>
                <a:r>
                  <a:rPr lang="zh-CN" altLang="zh-CN" dirty="0"/>
                  <a:t>统计量</a:t>
                </a:r>
                <a:r>
                  <a:rPr lang="en-US" altLang="zh-CN" dirty="0"/>
                  <a:t>(statistics)</a:t>
                </a:r>
                <a:r>
                  <a:rPr lang="zh-CN" altLang="zh-CN" dirty="0"/>
                  <a:t>：样本的某种函数，用来作为对某参数的估计</a:t>
                </a:r>
              </a:p>
              <a:p>
                <a:r>
                  <a:rPr lang="zh-CN" altLang="zh-CN" dirty="0"/>
                  <a:t>参数空间</a:t>
                </a:r>
                <a:r>
                  <a:rPr lang="en-US" altLang="zh-CN" dirty="0"/>
                  <a:t>(parametric space)</a:t>
                </a:r>
                <a:r>
                  <a:rPr lang="zh-CN" altLang="zh-CN" dirty="0"/>
                  <a:t>：待估计参数的取值空间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估计量</a:t>
                </a:r>
                <a:r>
                  <a:rPr lang="en-US" altLang="zh-CN" dirty="0"/>
                  <a:t>(estimation)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r>
                  <a:rPr lang="zh-CN" altLang="en-US" dirty="0"/>
                  <a:t>点估计，区间估计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5F839-E83C-4F54-A05C-F3510D17B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8927"/>
                <a:ext cx="10515600" cy="5408036"/>
              </a:xfrm>
              <a:blipFill>
                <a:blip r:embed="rId2"/>
                <a:stretch>
                  <a:fillRect l="-1043" t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ACD9-2474-4290-98E0-C2795F79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30E69-44FE-4EB4-9287-01658866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本章要求估计总体分布的具体参数，是个点估计问题：</a:t>
            </a:r>
            <a:endParaRPr lang="en-US" altLang="zh-CN" dirty="0"/>
          </a:p>
          <a:p>
            <a:r>
              <a:rPr lang="zh-CN" altLang="en-US" dirty="0"/>
              <a:t>最大似然估计和贝叶斯估计</a:t>
            </a:r>
            <a:endParaRPr lang="en-US" altLang="zh-CN" dirty="0"/>
          </a:p>
          <a:p>
            <a:r>
              <a:rPr lang="zh-CN" altLang="en-US" dirty="0"/>
              <a:t>判断估计好坏标准：无偏性，有效性及一致性</a:t>
            </a:r>
          </a:p>
        </p:txBody>
      </p:sp>
    </p:spTree>
    <p:extLst>
      <p:ext uri="{BB962C8B-B14F-4D97-AF65-F5344CB8AC3E}">
        <p14:creationId xmlns:p14="http://schemas.microsoft.com/office/powerpoint/2010/main" val="41409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51FE7-F19F-404D-BF02-CEE2DBEE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92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/>
              <a:t>3.2</a:t>
            </a:r>
            <a:r>
              <a:rPr lang="zh-CN" altLang="zh-CN" b="1" dirty="0"/>
              <a:t>　</a:t>
            </a:r>
            <a:r>
              <a:rPr lang="zh-CN" altLang="zh-CN" sz="3100" b="1" dirty="0"/>
              <a:t>最大似然估计</a:t>
            </a:r>
            <a:r>
              <a:rPr lang="en-US" altLang="zh-CN" b="1" dirty="0"/>
              <a:t>(Maximum Likelihood Estimation)</a:t>
            </a:r>
            <a:endParaRPr lang="zh-CN" altLang="en-US" b="1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7021CA9E-D3FA-44EE-A4AE-99A6EC5B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15" y="1576929"/>
            <a:ext cx="8772815" cy="39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65D293-62BE-4E77-8DAC-B8252018F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8655"/>
                <a:ext cx="10515600" cy="5957454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鉴于上述假设，我们可以只考虑一类样本，记已知样本为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b="1" dirty="0"/>
                  <a:t>似然函数（</a:t>
                </a:r>
                <a:r>
                  <a:rPr lang="en-US" altLang="zh-CN" b="1" dirty="0"/>
                  <a:t>likelihood function</a:t>
                </a:r>
                <a:r>
                  <a:rPr lang="zh-CN" altLang="zh-CN" b="1" dirty="0"/>
                  <a:t>）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—— </a:t>
                </a:r>
                <a:r>
                  <a:rPr lang="zh-CN" altLang="zh-CN" dirty="0"/>
                  <a:t>在参数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下观测到样本集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的概率（联合分布）密度 </a:t>
                </a:r>
              </a:p>
              <a:p>
                <a:r>
                  <a:rPr lang="en-US" altLang="zh-CN" b="1" dirty="0"/>
                  <a:t> </a:t>
                </a:r>
                <a:endParaRPr lang="zh-CN" altLang="zh-CN" dirty="0"/>
              </a:p>
              <a:p>
                <a:r>
                  <a:rPr lang="zh-CN" altLang="zh-CN" b="1" dirty="0"/>
                  <a:t>基本思想：</a:t>
                </a:r>
                <a:endParaRPr lang="zh-CN" altLang="zh-CN" dirty="0"/>
              </a:p>
              <a:p>
                <a:r>
                  <a:rPr lang="zh-CN" altLang="zh-CN" dirty="0"/>
                  <a:t>如果在参数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最大，则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应是“最可能”的参数值，它是样本集的函数，记作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。称作最大似然估计量。</a:t>
                </a:r>
              </a:p>
              <a:p>
                <a:r>
                  <a:rPr lang="zh-CN" altLang="zh-CN" dirty="0"/>
                  <a:t>为了便于分析，还可以定义对数似然函数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b="1" dirty="0"/>
                  <a:t>求解：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65D293-62BE-4E77-8DAC-B8252018F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8655"/>
                <a:ext cx="10515600" cy="5957454"/>
              </a:xfrm>
              <a:blipFill>
                <a:blip r:embed="rId2"/>
                <a:stretch>
                  <a:fillRect l="-1043" t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72EF27-90B7-4173-AEAF-B42A09E91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1087"/>
                <a:ext cx="10515600" cy="5415876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若似然函数满足连续、可微的条件，则最大似然估计量就是方程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	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的解（必要条件）。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若未知参数不止一个，即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dirty="0"/>
                  <a:t>，记梯度算子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则最大似然估计量的必要条件由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个方程组成：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讨论：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72EF27-90B7-4173-AEAF-B42A09E91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1087"/>
                <a:ext cx="10515600" cy="5415876"/>
              </a:xfrm>
              <a:blipFill>
                <a:blip r:embed="rId2"/>
                <a:stretch>
                  <a:fillRect l="-1043" t="-2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1978</Words>
  <Application>Microsoft Office PowerPoint</Application>
  <PresentationFormat>宽屏</PresentationFormat>
  <Paragraphs>171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第三章概率密度函数的估计</vt:lpstr>
      <vt:lpstr>3.1　引言</vt:lpstr>
      <vt:lpstr>3.1　引言</vt:lpstr>
      <vt:lpstr>PowerPoint 演示文稿</vt:lpstr>
      <vt:lpstr>PowerPoint 演示文稿</vt:lpstr>
      <vt:lpstr>PowerPoint 演示文稿</vt:lpstr>
      <vt:lpstr>3.2　最大似然估计(Maximum Likelihood Estimation)</vt:lpstr>
      <vt:lpstr>PowerPoint 演示文稿</vt:lpstr>
      <vt:lpstr>PowerPoint 演示文稿</vt:lpstr>
      <vt:lpstr>PowerPoint 演示文稿</vt:lpstr>
      <vt:lpstr>正态分布下的最大似然估计示例</vt:lpstr>
      <vt:lpstr>PowerPoint 演示文稿</vt:lpstr>
      <vt:lpstr>3.3　贝叶斯估计和贝叶斯学习（Bayesian Estimation and Bayesian Learning）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　概率密度估计的非参数方法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第三章概率密度函数的估计</dc:title>
  <dc:creator>djd</dc:creator>
  <cp:lastModifiedBy>wang liying</cp:lastModifiedBy>
  <cp:revision>26</cp:revision>
  <dcterms:created xsi:type="dcterms:W3CDTF">2020-03-06T14:10:04Z</dcterms:created>
  <dcterms:modified xsi:type="dcterms:W3CDTF">2020-03-24T00:37:12Z</dcterms:modified>
</cp:coreProperties>
</file>