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66" r:id="rId3"/>
    <p:sldId id="257" r:id="rId4"/>
    <p:sldId id="262" r:id="rId5"/>
    <p:sldId id="265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854165A-19DF-476D-85F7-53618587DAAD}">
          <p14:sldIdLst>
            <p14:sldId id="256"/>
            <p14:sldId id="266"/>
            <p14:sldId id="257"/>
            <p14:sldId id="262"/>
            <p14:sldId id="265"/>
            <p14:sldId id="264"/>
            <p14:sldId id="263"/>
            <p14:sldId id="261"/>
          </p14:sldIdLst>
        </p14:section>
        <p14:section name="Section sans titre" id="{96947916-4DDF-49A3-80C3-48086896AC6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5975F-CAE7-4466-B256-7A3FB03C3003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EE8E-C24A-409B-8D8A-C1E55B93C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6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7D5DE-22C8-6C37-1FB0-7C023C5A9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18D0AA-14EE-FDC9-EDB8-3872CF1A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2BAD4B-B398-06F1-A0C0-7B0E773B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218661-4395-7702-56A2-161BFDBA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E004FC-DC18-C4D4-36D4-637E2E0C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98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D1440-27D4-8E7E-2ECE-DEB8BB17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9713C8-2A0D-01A8-449F-346380BB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C3DE5-186B-08FA-9C07-680A13A4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7E786-2A20-15FC-FB5B-34995C9A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2DBE0-ADD6-A797-5FF5-19C3D533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4FA187-4DAD-D60F-1BF9-EBC8E78B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23DEF3-8239-39CD-7CFB-46D73E3B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BD5A4-90C1-ECC1-FDBD-A2265EC5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BB625-1363-3E0F-1182-B789B6B1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2D6F9-DE72-0298-CB07-F3DE73C0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E20E3-0F08-9448-0E8F-DE266D1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C1089-A449-4876-EC5E-4614BF86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E7257-6CC7-7CC0-81FA-5F054AA7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A823A7-9644-3392-3979-0B555B5C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02DF7-8492-0FFE-CEC1-830EA347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8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B8842-E70D-8503-1104-A066504D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D86D8D-8750-3DF3-8CE9-9742A295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CEB46-8871-9EF5-6CD7-914C49DF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6EE53-BDC1-6632-411D-8DC2F938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8931A-CF2A-2B42-EC43-0CE79C1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26F2F-E093-929E-051E-87A0A238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B5869-F23C-5688-25D3-8BC1ABF46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09B0F1-A8BC-7333-90F8-ABC507D9A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79CB4D-7F75-1E78-E486-DC9C4FBF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52AF65-5B01-7DF8-4F77-D2F1EAA7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7FACCF-941E-73B1-EB0B-768D805C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4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95C3F-8ED8-3576-BED8-5B72F4D2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BA64D-947C-0A7A-C165-DEDA14AA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43A113-6D59-F08E-F315-34958621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8E355D-7019-7FBA-2CDA-39BAFF48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627922-75D0-44EA-6BD8-DC5AC4400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33FE22-B8A8-33A5-5FEB-2A8F778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445CE-5170-E1F8-BFF2-123FED37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3C1FBB-3291-2FF3-7611-73FC00F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9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A8F00-0FA7-CE70-01BD-D45BEDED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7A399A-620E-7ABD-3D86-C3189E0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B9DA61-28C7-3015-A579-E96D71B5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BEAB5-C1A9-204B-21C6-2CF7D67D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2C92B2-B508-CE26-53E4-5434883F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702183-73EB-433F-B88D-129457CA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006094-B5FD-ED42-37A3-3A8ECEA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0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FF880-AFE7-0015-59F7-DAEBBB93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4D85D-3AE1-B464-FAEC-32054B46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4DEE31-8743-99EC-2485-3DBB288C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CB4B62-8AB9-486A-CD05-EE86069A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624A2C-A80B-D2D1-5C76-873F49A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7E4E6-FBB5-0F71-4FCF-0A1FD300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D5C83-1908-2372-1A8F-779D713F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C0231A-4B0D-5F38-12FD-FBE80C14F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1CDC56-39CD-153C-D892-3E2D93461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F501B-E423-85E7-4B56-005A9B1D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74EF3-0631-20A4-AEC7-F70B0E4A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4F12F-3FAE-D976-7D58-788F689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47EEA8-48CE-94AF-91B3-2C93175F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87C8E1-91B3-3CE5-9782-9D324136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D38D7-B22A-37E5-84A4-58EDE0659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F82C-7245-4B26-BE75-EA7C3001C882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AFD6A-6D1C-1EC3-20E8-7953DE242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E230E-48AD-63F8-05FB-044DA28C0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2707-102F-47C2-B6AE-55CE0049E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1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ABF89-B7E9-7E11-3A72-825FB1BC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1" y="2200356"/>
            <a:ext cx="11574081" cy="1664418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sz="5600" b="1" dirty="0"/>
              <a:t> </a:t>
            </a:r>
            <a:r>
              <a:rPr lang="fr-FR" sz="56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RAPPORT MENSUEL</a:t>
            </a:r>
            <a:br>
              <a:rPr lang="fr-FR" sz="56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fr-FR" sz="56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DES ACTIONS MARKETING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B9159-034C-F4C5-D552-96247FEA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3" y="616831"/>
            <a:ext cx="5757157" cy="8158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6B5D18-1C43-A719-AA0B-CC7488C30522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E51D37-28E6-607B-7520-42E9F58A9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6E5DDCF-52BC-3C0E-FEF9-420A8A458FA1}"/>
              </a:ext>
            </a:extLst>
          </p:cNvPr>
          <p:cNvSpPr txBox="1"/>
          <p:nvPr/>
        </p:nvSpPr>
        <p:spPr>
          <a:xfrm>
            <a:off x="3659310" y="4623785"/>
            <a:ext cx="433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PRÉSENTATION DU 27/12/2022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C2EBA59-5287-DF7B-9C83-AEC9A9FF45A9}"/>
              </a:ext>
            </a:extLst>
          </p:cNvPr>
          <p:cNvCxnSpPr>
            <a:cxnSpLocks/>
          </p:cNvCxnSpPr>
          <p:nvPr/>
        </p:nvCxnSpPr>
        <p:spPr>
          <a:xfrm>
            <a:off x="4738898" y="4244279"/>
            <a:ext cx="21796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2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ABF89-B7E9-7E11-3A72-825FB1BC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641" y="1530697"/>
            <a:ext cx="11189128" cy="815855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sz="44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B9159-034C-F4C5-D552-96247FEA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3" y="616831"/>
            <a:ext cx="5757157" cy="8158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6B5D18-1C43-A719-AA0B-CC7488C30522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E51D37-28E6-607B-7520-42E9F58A9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B1E2DAB-58E6-083D-3E70-255F1CE429D5}"/>
              </a:ext>
            </a:extLst>
          </p:cNvPr>
          <p:cNvSpPr txBox="1"/>
          <p:nvPr/>
        </p:nvSpPr>
        <p:spPr>
          <a:xfrm>
            <a:off x="997527" y="2535630"/>
            <a:ext cx="9966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1 - </a:t>
            </a:r>
            <a:r>
              <a:rPr lang="fr-FR" sz="2400" b="1" dirty="0">
                <a:latin typeface="+mn-lt"/>
              </a:rPr>
              <a:t>Évolution du chiffre d’affaire &amp;</a:t>
            </a:r>
            <a:r>
              <a:rPr lang="fr-FR" sz="2400" b="1" dirty="0"/>
              <a:t> </a:t>
            </a:r>
            <a:r>
              <a:rPr lang="fr-FR" sz="2400" b="1" dirty="0">
                <a:latin typeface="+mn-lt"/>
              </a:rPr>
              <a:t>Proposition des ventes par catégories</a:t>
            </a:r>
          </a:p>
          <a:p>
            <a:endParaRPr lang="fr-FR" sz="800" b="1" dirty="0"/>
          </a:p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2 - </a:t>
            </a:r>
            <a:r>
              <a:rPr lang="fr-FR" sz="2400" b="1" dirty="0">
                <a:latin typeface="+mn-lt"/>
              </a:rPr>
              <a:t>Montant des achats clients (panier) &amp; Temps passé par visiteurs</a:t>
            </a:r>
          </a:p>
          <a:p>
            <a:endParaRPr lang="fr-FR" sz="800" b="1" dirty="0"/>
          </a:p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3 - </a:t>
            </a:r>
            <a:r>
              <a:rPr lang="fr-FR" sz="2400" b="1" dirty="0">
                <a:latin typeface="+mn-lt"/>
              </a:rPr>
              <a:t>Évolution du nombre de visites</a:t>
            </a:r>
          </a:p>
          <a:p>
            <a:endParaRPr lang="fr-FR" sz="800" b="1" dirty="0"/>
          </a:p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4 - </a:t>
            </a:r>
            <a:r>
              <a:rPr lang="fr-FR" sz="2400" b="1" dirty="0">
                <a:latin typeface="+mn-lt"/>
              </a:rPr>
              <a:t>Taux de conversion</a:t>
            </a:r>
          </a:p>
          <a:p>
            <a:endParaRPr lang="fr-FR" sz="800" b="1" dirty="0">
              <a:latin typeface="+mn-lt"/>
            </a:endParaRPr>
          </a:p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5 - </a:t>
            </a:r>
            <a:r>
              <a:rPr lang="fr-FR" sz="2400" b="1" dirty="0">
                <a:latin typeface="+mn-lt"/>
              </a:rPr>
              <a:t>Évolution du nombre d’achats des clients &amp;</a:t>
            </a:r>
            <a:br>
              <a:rPr lang="fr-FR" sz="2400" b="1" dirty="0">
                <a:latin typeface="+mn-lt"/>
              </a:rPr>
            </a:br>
            <a:r>
              <a:rPr lang="fr-FR" sz="2400" b="1" dirty="0">
                <a:latin typeface="+mn-lt"/>
              </a:rPr>
              <a:t>Évolution de la variabilité du temps passé par les </a:t>
            </a:r>
            <a:r>
              <a:rPr lang="fr-FR" sz="2400" b="1">
                <a:latin typeface="+mn-lt"/>
              </a:rPr>
              <a:t>visiteurs </a:t>
            </a:r>
          </a:p>
          <a:p>
            <a:endParaRPr lang="fr-FR" sz="2400" b="1" dirty="0">
              <a:latin typeface="+mn-lt"/>
            </a:endParaRP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Conclusion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71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D7106-249D-D5CC-F5EF-E141A39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5" y="157275"/>
            <a:ext cx="10752668" cy="1167672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+mn-lt"/>
              </a:rPr>
              <a:t>Évolution du chiffre d’affaire &amp;</a:t>
            </a:r>
            <a:br>
              <a:rPr lang="fr-FR" sz="3200" b="1" dirty="0">
                <a:latin typeface="+mn-lt"/>
              </a:rPr>
            </a:br>
            <a:r>
              <a:rPr lang="fr-FR" sz="3200" b="1" dirty="0">
                <a:latin typeface="+mn-lt"/>
              </a:rPr>
              <a:t> Proposition des ventes par catégories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C027A-C58B-2581-4B68-15E1F82B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940" y="1387153"/>
            <a:ext cx="4105469" cy="4893697"/>
          </a:xfrm>
        </p:spPr>
        <p:txBody>
          <a:bodyPr/>
          <a:lstStyle/>
          <a:p>
            <a:endParaRPr lang="fr-FR" sz="1600" dirty="0"/>
          </a:p>
          <a:p>
            <a:r>
              <a:rPr lang="fr-FR" sz="1600" b="1" dirty="0"/>
              <a:t>Le chiffre d’affaire global est en légère baisse.</a:t>
            </a:r>
          </a:p>
          <a:p>
            <a:r>
              <a:rPr lang="fr-FR" sz="1600" b="1" dirty="0"/>
              <a:t>Diminution progressive des ventes High-Tech jusqu’à sa disparition total.</a:t>
            </a:r>
          </a:p>
          <a:p>
            <a:r>
              <a:rPr lang="fr-FR" sz="1600" b="1" dirty="0"/>
              <a:t>L’augmentation significative des ventes de nourriture.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5A6D5-07C8-36E1-0D9E-8A6426665879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734AA0-ACF0-D781-FF60-77BA9489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7D4E-C97E-F4AC-FE7D-9EC979C6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8" y="1387153"/>
            <a:ext cx="6862241" cy="50747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72C5899-99EF-F33A-9D23-D8A8F13DFF2E}"/>
              </a:ext>
            </a:extLst>
          </p:cNvPr>
          <p:cNvSpPr txBox="1"/>
          <p:nvPr/>
        </p:nvSpPr>
        <p:spPr>
          <a:xfrm>
            <a:off x="7836026" y="4865728"/>
            <a:ext cx="3854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Il y a une corrélation entre le lancement de la catégorie </a:t>
            </a:r>
            <a:r>
              <a:rPr lang="fr-FR" b="1" dirty="0">
                <a:highlight>
                  <a:srgbClr val="FFFF00"/>
                </a:highlight>
              </a:rPr>
              <a:t>nourriture</a:t>
            </a:r>
            <a:r>
              <a:rPr lang="fr-FR" dirty="0">
                <a:highlight>
                  <a:srgbClr val="FFFF00"/>
                </a:highlight>
              </a:rPr>
              <a:t> et le </a:t>
            </a:r>
            <a:r>
              <a:rPr lang="fr-FR" b="1" dirty="0">
                <a:highlight>
                  <a:srgbClr val="FFFF00"/>
                </a:highlight>
              </a:rPr>
              <a:t>déclin du High-tech</a:t>
            </a:r>
            <a:r>
              <a:rPr lang="fr-FR" dirty="0">
                <a:highlight>
                  <a:srgbClr val="FFFF00"/>
                </a:highlight>
              </a:rPr>
              <a:t>. (nouvelle stratégie)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9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D7106-249D-D5CC-F5EF-E141A39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5" y="157275"/>
            <a:ext cx="10752668" cy="1167672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+mn-lt"/>
              </a:rPr>
              <a:t>Montant des achats clients (panier) &amp;</a:t>
            </a:r>
            <a:br>
              <a:rPr lang="fr-FR" sz="3200" b="1" dirty="0">
                <a:latin typeface="+mn-lt"/>
              </a:rPr>
            </a:br>
            <a:r>
              <a:rPr lang="fr-FR" sz="3200" b="1" dirty="0">
                <a:latin typeface="+mn-lt"/>
              </a:rPr>
              <a:t>Temps passé par visiteurs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C027A-C58B-2581-4B68-15E1F82B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612" y="1430799"/>
            <a:ext cx="4105469" cy="4893697"/>
          </a:xfrm>
        </p:spPr>
        <p:txBody>
          <a:bodyPr/>
          <a:lstStyle/>
          <a:p>
            <a:endParaRPr lang="fr-FR" sz="1600" dirty="0"/>
          </a:p>
          <a:p>
            <a:r>
              <a:rPr lang="fr-FR" sz="1600" b="1" dirty="0"/>
              <a:t>Les paniers les plus élevés  &gt;60€ sont pour les visiteurs qui restent le plus longtemps jusqu’à 14min.</a:t>
            </a:r>
          </a:p>
          <a:p>
            <a:r>
              <a:rPr lang="fr-FR" sz="1600" b="1" dirty="0"/>
              <a:t>Cette règle ne s’applique pas à tous, car il y  a également des petits paniers à &lt; 30€.</a:t>
            </a:r>
          </a:p>
          <a:p>
            <a:r>
              <a:rPr lang="fr-FR" sz="1600" b="1" dirty="0"/>
              <a:t>Les visiteurs qui passent le moins de temps sont ceux qui dépensent le moins de 0 à 4min.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5A6D5-07C8-36E1-0D9E-8A6426665879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734AA0-ACF0-D781-FF60-77BA9489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52EC68-7C3C-340B-48DC-EE5CB2D9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6" y="1324947"/>
            <a:ext cx="6560681" cy="51054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22F445-CE27-6F11-839D-BE9E930D113E}"/>
              </a:ext>
            </a:extLst>
          </p:cNvPr>
          <p:cNvSpPr txBox="1"/>
          <p:nvPr/>
        </p:nvSpPr>
        <p:spPr>
          <a:xfrm>
            <a:off x="7628715" y="4932667"/>
            <a:ext cx="371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La densité des consommateurs est à son maximum </a:t>
            </a:r>
            <a:r>
              <a:rPr lang="fr-FR" b="1" dirty="0">
                <a:highlight>
                  <a:srgbClr val="FFFF00"/>
                </a:highlight>
              </a:rPr>
              <a:t>entre 5 et 10 min, </a:t>
            </a:r>
            <a:r>
              <a:rPr lang="fr-FR" dirty="0">
                <a:highlight>
                  <a:srgbClr val="FFFF00"/>
                </a:highlight>
              </a:rPr>
              <a:t>avec un </a:t>
            </a:r>
            <a:r>
              <a:rPr lang="fr-FR" b="1" dirty="0">
                <a:highlight>
                  <a:srgbClr val="FFFF00"/>
                </a:highlight>
              </a:rPr>
              <a:t>panier moyen de 40€.</a:t>
            </a:r>
          </a:p>
        </p:txBody>
      </p:sp>
    </p:spTree>
    <p:extLst>
      <p:ext uri="{BB962C8B-B14F-4D97-AF65-F5344CB8AC3E}">
        <p14:creationId xmlns:p14="http://schemas.microsoft.com/office/powerpoint/2010/main" val="218533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D7106-249D-D5CC-F5EF-E141A39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5" y="157275"/>
            <a:ext cx="10752668" cy="1167672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+mn-lt"/>
              </a:rPr>
              <a:t>Évolution du nombre de visites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C027A-C58B-2581-4B68-15E1F82B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086" y="1424700"/>
            <a:ext cx="4105469" cy="4893697"/>
          </a:xfrm>
        </p:spPr>
        <p:txBody>
          <a:bodyPr/>
          <a:lstStyle/>
          <a:p>
            <a:endParaRPr lang="fr-FR" sz="1600" dirty="0"/>
          </a:p>
          <a:p>
            <a:r>
              <a:rPr lang="fr-FR" sz="1600" b="1" dirty="0"/>
              <a:t>Le nombre de visites sur le site est en constante augmentation depuis Juin 2019.</a:t>
            </a:r>
          </a:p>
          <a:p>
            <a:r>
              <a:rPr lang="fr-FR" sz="1600" b="1" dirty="0"/>
              <a:t>Le nombre de ventes reste stable avec un départ d’augmentation en Octobre 2019 jusqu’à aujourd’hui.</a:t>
            </a:r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5A6D5-07C8-36E1-0D9E-8A6426665879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734AA0-ACF0-D781-FF60-77BA9489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D4C7D9E-791A-0F12-FBB2-D954E910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9" y="1249400"/>
            <a:ext cx="6632090" cy="489369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9D6158C-A5B0-2676-AAB5-D9C12A7B93EF}"/>
              </a:ext>
            </a:extLst>
          </p:cNvPr>
          <p:cNvSpPr txBox="1"/>
          <p:nvPr/>
        </p:nvSpPr>
        <p:spPr>
          <a:xfrm>
            <a:off x="7600086" y="4914926"/>
            <a:ext cx="416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L’explosion des visites </a:t>
            </a:r>
            <a:r>
              <a:rPr lang="fr-FR" dirty="0">
                <a:highlight>
                  <a:srgbClr val="FFFF00"/>
                </a:highlight>
              </a:rPr>
              <a:t>n’a pas eu d’impact significatif sur les ventes.</a:t>
            </a:r>
          </a:p>
        </p:txBody>
      </p:sp>
    </p:spTree>
    <p:extLst>
      <p:ext uri="{BB962C8B-B14F-4D97-AF65-F5344CB8AC3E}">
        <p14:creationId xmlns:p14="http://schemas.microsoft.com/office/powerpoint/2010/main" val="4266478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D7106-249D-D5CC-F5EF-E141A39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5" y="157275"/>
            <a:ext cx="10752668" cy="1167672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+mn-lt"/>
              </a:rPr>
              <a:t>Taux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C027A-C58B-2581-4B68-15E1F82B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934" y="1219338"/>
            <a:ext cx="4105469" cy="4893697"/>
          </a:xfrm>
        </p:spPr>
        <p:txBody>
          <a:bodyPr/>
          <a:lstStyle/>
          <a:p>
            <a:endParaRPr lang="fr-FR" sz="1600" dirty="0"/>
          </a:p>
          <a:p>
            <a:r>
              <a:rPr lang="fr-FR" sz="1600" b="1" dirty="0"/>
              <a:t>Le nombre de visiteurs comparé au panier ayant aboutit à un achat est en baisse depuis Avril 2019.</a:t>
            </a:r>
          </a:p>
          <a:p>
            <a:endParaRPr lang="fr-FR" sz="16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5A6D5-07C8-36E1-0D9E-8A6426665879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734AA0-ACF0-D781-FF60-77BA9489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9BEF7F-DB07-954B-E1C0-3594F518C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9" y="1097280"/>
            <a:ext cx="6978967" cy="51378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CAC0F3-9EFD-A022-66BD-8EF9F6BDDF83}"/>
              </a:ext>
            </a:extLst>
          </p:cNvPr>
          <p:cNvSpPr txBox="1"/>
          <p:nvPr/>
        </p:nvSpPr>
        <p:spPr>
          <a:xfrm>
            <a:off x="7857563" y="5958095"/>
            <a:ext cx="410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*Taux de conversion : (nbr d’achats de clients)/ (nbr de visites)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786D94-DEF9-F713-5F36-1CB5D1862599}"/>
              </a:ext>
            </a:extLst>
          </p:cNvPr>
          <p:cNvSpPr txBox="1"/>
          <p:nvPr/>
        </p:nvSpPr>
        <p:spPr>
          <a:xfrm>
            <a:off x="7902315" y="4847235"/>
            <a:ext cx="40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Le</a:t>
            </a:r>
            <a:r>
              <a:rPr lang="fr-FR" b="1" dirty="0">
                <a:highlight>
                  <a:srgbClr val="FFFF00"/>
                </a:highlight>
              </a:rPr>
              <a:t> *taux de conversion est en chute, </a:t>
            </a:r>
            <a:r>
              <a:rPr lang="fr-FR" dirty="0">
                <a:highlight>
                  <a:srgbClr val="FFFF00"/>
                </a:highlight>
              </a:rPr>
              <a:t>rien d’inquiétant </a:t>
            </a:r>
            <a:r>
              <a:rPr lang="fr-FR" b="1" dirty="0">
                <a:highlight>
                  <a:srgbClr val="FFFF00"/>
                </a:highlight>
              </a:rPr>
              <a:t>le site vie bien.</a:t>
            </a:r>
          </a:p>
        </p:txBody>
      </p:sp>
    </p:spTree>
    <p:extLst>
      <p:ext uri="{BB962C8B-B14F-4D97-AF65-F5344CB8AC3E}">
        <p14:creationId xmlns:p14="http://schemas.microsoft.com/office/powerpoint/2010/main" val="305627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D7106-249D-D5CC-F5EF-E141A39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5" y="369332"/>
            <a:ext cx="10752668" cy="1167672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+mn-lt"/>
              </a:rPr>
              <a:t>Évolution du nombre d’achats des clients &amp;</a:t>
            </a:r>
            <a:br>
              <a:rPr lang="fr-FR" sz="3200" b="1" dirty="0">
                <a:latin typeface="+mn-lt"/>
              </a:rPr>
            </a:br>
            <a:r>
              <a:rPr lang="fr-FR" sz="3200" b="1" dirty="0">
                <a:latin typeface="+mn-lt"/>
              </a:rPr>
              <a:t>Évolution de la variabilité du temps passé par les visiteurs </a:t>
            </a:r>
            <a:br>
              <a:rPr lang="fr-FR" sz="3200" b="1" dirty="0">
                <a:latin typeface="+mn-lt"/>
              </a:rPr>
            </a:br>
            <a:endParaRPr lang="fr-FR" sz="3200" b="1" dirty="0"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C027A-C58B-2581-4B68-15E1F82B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775" y="1286771"/>
            <a:ext cx="4105469" cy="4893697"/>
          </a:xfrm>
        </p:spPr>
        <p:txBody>
          <a:bodyPr/>
          <a:lstStyle/>
          <a:p>
            <a:endParaRPr lang="fr-FR" sz="1600" dirty="0"/>
          </a:p>
          <a:p>
            <a:r>
              <a:rPr lang="fr-FR" sz="1600" b="1" dirty="0"/>
              <a:t>Le temps passé des visiteurs ayant aboutit à un achat c’est réduit.</a:t>
            </a:r>
          </a:p>
          <a:p>
            <a:r>
              <a:rPr lang="fr-FR" sz="1600" b="1" dirty="0"/>
              <a:t>En mars le temps moyen des visiteurs était de 7 min.</a:t>
            </a:r>
          </a:p>
          <a:p>
            <a:r>
              <a:rPr lang="fr-FR" sz="1600" b="1" dirty="0"/>
              <a:t>En Février le temps moyen des visiteurs se situe entre 5,5 a 7min.</a:t>
            </a:r>
          </a:p>
          <a:p>
            <a:pPr marL="0" indent="0">
              <a:buNone/>
            </a:pPr>
            <a:endParaRPr lang="fr-FR" sz="1600" b="1" dirty="0"/>
          </a:p>
          <a:p>
            <a:endParaRPr lang="fr-FR" sz="16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5A6D5-07C8-36E1-0D9E-8A6426665879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27/12/2022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734AA0-ACF0-D781-FF60-77BA9489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1BC354-2DCE-C8FF-9733-7CEC6FBF0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0" y="1193777"/>
            <a:ext cx="6748410" cy="504908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BC4D33C-ADC6-32F1-B411-6F191E477968}"/>
              </a:ext>
            </a:extLst>
          </p:cNvPr>
          <p:cNvSpPr txBox="1"/>
          <p:nvPr/>
        </p:nvSpPr>
        <p:spPr>
          <a:xfrm>
            <a:off x="7552907" y="5201897"/>
            <a:ext cx="40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Nos visiteurs </a:t>
            </a:r>
            <a:r>
              <a:rPr lang="fr-FR" b="1" dirty="0">
                <a:highlight>
                  <a:srgbClr val="FFFF00"/>
                </a:highlight>
              </a:rPr>
              <a:t>achètent plus rapidement</a:t>
            </a:r>
            <a:r>
              <a:rPr lang="fr-FR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0000">
              <a:schemeClr val="accent1">
                <a:lumMod val="45000"/>
                <a:lumOff val="55000"/>
              </a:schemeClr>
            </a:gs>
            <a:gs pos="53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F426F-551F-D630-C8D0-7660CE41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1337F-88EA-D74F-9373-11E96A4A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33" y="1825624"/>
            <a:ext cx="10613967" cy="2935845"/>
          </a:xfrm>
        </p:spPr>
        <p:txBody>
          <a:bodyPr/>
          <a:lstStyle/>
          <a:p>
            <a:r>
              <a:rPr lang="fr-FR" dirty="0"/>
              <a:t>Légère diminution du CA, phase de transition.</a:t>
            </a:r>
          </a:p>
          <a:p>
            <a:r>
              <a:rPr lang="fr-FR" dirty="0"/>
              <a:t>Nouvelle stratégie prometteuse.</a:t>
            </a:r>
          </a:p>
          <a:p>
            <a:r>
              <a:rPr lang="fr-FR" dirty="0"/>
              <a:t>Le </a:t>
            </a:r>
            <a:r>
              <a:rPr lang="fr-FR"/>
              <a:t>site vit </a:t>
            </a:r>
            <a:r>
              <a:rPr lang="fr-FR" dirty="0"/>
              <a:t>bien, il faut réussir </a:t>
            </a:r>
            <a:r>
              <a:rPr lang="fr-FR"/>
              <a:t>à vendre aux </a:t>
            </a:r>
            <a:r>
              <a:rPr lang="fr-FR" dirty="0"/>
              <a:t>nouveaux visiteurs.</a:t>
            </a:r>
          </a:p>
          <a:p>
            <a:r>
              <a:rPr lang="fr-FR" dirty="0"/>
              <a:t>Les visiteurs qui consomment la nourriture dépensent moins que ceux du High-Tech.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F92361-1897-E60E-60F1-5022EFBB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" y="6454172"/>
            <a:ext cx="404284" cy="3792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1C5CA6-9013-2432-59CC-32F891499F8D}"/>
              </a:ext>
            </a:extLst>
          </p:cNvPr>
          <p:cNvSpPr txBox="1"/>
          <p:nvPr/>
        </p:nvSpPr>
        <p:spPr>
          <a:xfrm>
            <a:off x="380446" y="6488668"/>
            <a:ext cx="2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65000"/>
                  </a:schemeClr>
                </a:solidFill>
              </a:rPr>
              <a:t>27/12/2022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05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442</Words>
  <Application>Microsoft Office PowerPoint</Application>
  <PresentationFormat>Grand écran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Thème Office</vt:lpstr>
      <vt:lpstr>  RAPPORT MENSUEL DES ACTIONS MARKETING</vt:lpstr>
      <vt:lpstr> Sommaire</vt:lpstr>
      <vt:lpstr>Évolution du chiffre d’affaire &amp;  Proposition des ventes par catégories</vt:lpstr>
      <vt:lpstr>Montant des achats clients (panier) &amp; Temps passé par visiteurs</vt:lpstr>
      <vt:lpstr>Évolution du nombre de visites</vt:lpstr>
      <vt:lpstr>Taux de conversion</vt:lpstr>
      <vt:lpstr>Évolution du nombre d’achats des clients &amp; Évolution de la variabilité du temps passé par les visiteurs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 RAPPORT DES ACTIONS MARKETING</dc:title>
  <dc:creator>Zutto Perez</dc:creator>
  <cp:lastModifiedBy>Zutto Perez</cp:lastModifiedBy>
  <cp:revision>29</cp:revision>
  <dcterms:created xsi:type="dcterms:W3CDTF">2022-12-14T10:14:33Z</dcterms:created>
  <dcterms:modified xsi:type="dcterms:W3CDTF">2022-12-26T12:11:11Z</dcterms:modified>
</cp:coreProperties>
</file>