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169"/>
    <a:srgbClr val="F66D63"/>
    <a:srgbClr val="F35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17704-BFEE-E824-EEE2-9AB161A3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E36B11-5C09-272F-C70E-F1F022DA3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0F0095-5E7F-7B74-DD86-BA110CC4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6B7-4A86-42CD-98FC-E18600761C9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7A033-9C75-6C88-1D5C-5810E3E0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70B74-3CCB-5697-43B3-498AFE80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D63-4383-43B4-A692-E32D1588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04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09121-C9DB-59FF-71F8-5C76C2B5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65D3B9-242B-7063-3338-E0BFE4D77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D3F48C-A24B-5F2C-2B8B-4390C62C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6B7-4A86-42CD-98FC-E18600761C9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2FD50-67C7-9E4B-B1C0-783F8400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FF0C6-A973-E2D3-E05C-244BD02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D63-4383-43B4-A692-E32D1588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1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9E45B0-CDCC-6C84-12BE-D9920D137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0527DF-7194-7DA8-BAB2-FB250B4AE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A8B54-2950-373E-0843-7C25EEB8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6B7-4A86-42CD-98FC-E18600761C9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E6597-9666-1875-E83E-EEDCC887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0D8E94-CF9D-8B20-681F-CCF0B50F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D63-4383-43B4-A692-E32D1588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8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51A3F-23AF-64D1-FD96-D1395F8F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DBCA2A-2980-7AC8-375E-0344DE85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2D6DE2-9191-7C99-987B-762D3287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6B7-4A86-42CD-98FC-E18600761C9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8175B-DB2C-0453-3D57-4B48D441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7A74A-0D44-7B44-765A-DF9ADE14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D63-4383-43B4-A692-E32D1588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8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CFC5-8A5F-4FCA-C17F-154608D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45FB6B-F9D2-9C44-D344-9B554CBF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DA33F-326D-75AF-1021-58B4DAB6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6B7-4A86-42CD-98FC-E18600761C9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9B62A-1A3D-73A3-3E33-4A6BDBB0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095C80-7B6C-C388-63D1-C69200E1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D63-4383-43B4-A692-E32D1588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64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0CDB8-03EE-E7F8-1ADB-B9FAE2FD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699C16-4C03-DA9F-830D-EF0E702DA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B9BAC7-E6D7-BFAC-0243-2DA905F4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A1E679-E746-AD87-3356-FA56B825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6B7-4A86-42CD-98FC-E18600761C9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AE5AB6-12E2-3022-A801-7E5EE3F7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6CBED8-606F-0EB9-056D-9D0F56DD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D63-4383-43B4-A692-E32D1588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0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F9252-ABD1-8554-9823-7554B582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78315-F9AB-B3CF-21F4-9C1C8834D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E78CA7-CDE9-EF18-117A-2F78BEA4D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497FF4-29F9-FFFD-660F-DEA418C8B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124C69-BF2F-7093-A88C-98433B4A2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157E29-5AD9-FAD5-5E81-76478EE3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6B7-4A86-42CD-98FC-E18600761C9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044F26-DDF1-5C07-F771-7A1E140B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004463-126D-1933-A84D-5DC52509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D63-4383-43B4-A692-E32D1588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89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C2907-2B9B-FEDF-FA1A-176F9FDF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5A0414-CEDD-2382-77BA-35E44E1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6B7-4A86-42CD-98FC-E18600761C9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6EA45E-89D1-4146-364D-9DAA0062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AD87EE-B5C0-D23B-0297-2BABD4A4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D63-4383-43B4-A692-E32D1588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7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A2DB8C-7DAF-C45E-13FC-A81DB5C4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6B7-4A86-42CD-98FC-E18600761C9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F1786F-2A27-855A-EC0D-B02E34BC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6FF994-D8DE-39EE-7557-7E1A1604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D63-4383-43B4-A692-E32D1588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59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03550-52DA-57DD-FB36-2CBE5497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9F187-4A81-4A94-75BA-A1C7990F5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8B7293-DBF1-C6B6-FFDD-FC6A09C0B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C60500-7AFC-6D8C-6F59-E2BB443C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6B7-4A86-42CD-98FC-E18600761C9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EB1D3C-BDE5-AAB6-B9D6-3A9DF100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67E087-152E-8D1F-D783-CAD4D43F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D63-4383-43B4-A692-E32D1588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4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A5C82-E38F-4C34-6991-89BB016B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5659AE-46BE-F9EB-B3BB-5AE34FFB6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DDFF9A-0001-49E4-6DF2-2BEE13C53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6DFAC8-8567-E43E-C50C-6EB2812D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6B7-4A86-42CD-98FC-E18600761C9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492315-8DB7-7FB7-CF68-4473409F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7569D2-DD8A-C641-0AA5-DDFDACF0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D63-4383-43B4-A692-E32D1588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1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526546-B202-51E7-289A-578BE22B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C3D488-7065-31B0-4A21-3E082002A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92B4D-695E-B129-17CA-513894DBB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E66B7-4A86-42CD-98FC-E18600761C9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BEA7BB-E901-0DB9-B436-A9DEB9456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75ED8F-FB1C-10B4-8532-B17C46BC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4D63-4383-43B4-A692-E32D1588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11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4A2C3FB-A420-C308-2819-9636E64C3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E4541C-4A40-6582-AC91-6B08BD3A6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6" y="198940"/>
            <a:ext cx="3296871" cy="61570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7A1F86EA-BFCA-C90C-2D6E-1E2AC67C4457}"/>
              </a:ext>
            </a:extLst>
          </p:cNvPr>
          <p:cNvSpPr txBox="1">
            <a:spLocks/>
          </p:cNvSpPr>
          <p:nvPr/>
        </p:nvSpPr>
        <p:spPr>
          <a:xfrm>
            <a:off x="1830222" y="3689623"/>
            <a:ext cx="6004523" cy="46008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Inter"/>
              </a:rPr>
              <a:t>ANALYSE PAR AGENCE</a:t>
            </a:r>
            <a:endParaRPr lang="fr-FR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57AA9A10-47CC-B7BC-B4A2-11BAAF5C0BDE}"/>
              </a:ext>
            </a:extLst>
          </p:cNvPr>
          <p:cNvSpPr txBox="1">
            <a:spLocks/>
          </p:cNvSpPr>
          <p:nvPr/>
        </p:nvSpPr>
        <p:spPr>
          <a:xfrm>
            <a:off x="1682620" y="1622811"/>
            <a:ext cx="9144000" cy="14139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PRÉVISION DE PRIX DE VENTE IMMOBILIERS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C2BA3C-8754-744C-0992-622848CD6284}"/>
              </a:ext>
            </a:extLst>
          </p:cNvPr>
          <p:cNvSpPr/>
          <p:nvPr/>
        </p:nvSpPr>
        <p:spPr>
          <a:xfrm>
            <a:off x="3097325" y="3390591"/>
            <a:ext cx="4862112" cy="7681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32870F97-8C84-1F64-38FA-BEF656124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62" y="5548745"/>
            <a:ext cx="1956659" cy="8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A03E0-44E5-2F4B-6E3C-151A8B513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902" y="1215505"/>
            <a:ext cx="9687098" cy="1157461"/>
          </a:xfrm>
        </p:spPr>
        <p:txBody>
          <a:bodyPr>
            <a:normAutofit fontScale="90000"/>
          </a:bodyPr>
          <a:lstStyle/>
          <a:p>
            <a:r>
              <a:rPr lang="fr-FR" sz="4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tapes de la création de base de données: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9A349-C2A6-7EBA-8AE3-548413C2F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8227"/>
            <a:ext cx="9144000" cy="256600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Analyse des besoins (CR réunion)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Nettoyage des données (Power </a:t>
            </a:r>
            <a:r>
              <a:rPr lang="fr-FR" dirty="0" err="1"/>
              <a:t>Query</a:t>
            </a:r>
            <a:r>
              <a:rPr lang="fr-FR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Mise à jour du dictionnaire de données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Modification du schéma relationnel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La base de données dans la SGBD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Résultat des besoins (12 requêtes)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E4541C-4A40-6582-AC91-6B08BD3A6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6" y="198940"/>
            <a:ext cx="3296871" cy="61570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403B2F76-1C72-3117-2FB7-EB06CE65E090}"/>
              </a:ext>
            </a:extLst>
          </p:cNvPr>
          <p:cNvSpPr/>
          <p:nvPr/>
        </p:nvSpPr>
        <p:spPr>
          <a:xfrm>
            <a:off x="9072812" y="4317271"/>
            <a:ext cx="6658602" cy="6434050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>
            <a:solidFill>
              <a:srgbClr val="F66D63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5635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A03E0-44E5-2F4B-6E3C-151A8B513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902" y="571172"/>
            <a:ext cx="9687098" cy="728802"/>
          </a:xfrm>
        </p:spPr>
        <p:txBody>
          <a:bodyPr>
            <a:normAutofit/>
          </a:bodyPr>
          <a:lstStyle/>
          <a:p>
            <a:r>
              <a:rPr lang="fr-FR" sz="4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Données brutes :</a:t>
            </a: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9A349-C2A6-7EBA-8AE3-548413C2F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8227"/>
            <a:ext cx="9144000" cy="256600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E4541C-4A40-6582-AC91-6B08BD3A6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6" y="198940"/>
            <a:ext cx="3296871" cy="61570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403B2F76-1C72-3117-2FB7-EB06CE65E090}"/>
              </a:ext>
            </a:extLst>
          </p:cNvPr>
          <p:cNvSpPr/>
          <p:nvPr/>
        </p:nvSpPr>
        <p:spPr>
          <a:xfrm>
            <a:off x="9072812" y="4317271"/>
            <a:ext cx="6658602" cy="6434050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>
            <a:solidFill>
              <a:srgbClr val="F66D63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8B0509-AC7A-44A5-7088-07019D245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1877626"/>
            <a:ext cx="8552454" cy="13570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50A1728-9D4B-980A-16C4-0F164A628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5" y="5629856"/>
            <a:ext cx="11531599" cy="11004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11037DF-B4A8-19BF-9CE5-BDCD8E275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4" y="3733544"/>
            <a:ext cx="11531600" cy="1423578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661EF888-A52C-0D88-081B-8673651FB903}"/>
              </a:ext>
            </a:extLst>
          </p:cNvPr>
          <p:cNvSpPr txBox="1">
            <a:spLocks/>
          </p:cNvSpPr>
          <p:nvPr/>
        </p:nvSpPr>
        <p:spPr>
          <a:xfrm>
            <a:off x="118533" y="1538317"/>
            <a:ext cx="9687098" cy="36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rgbClr val="202124"/>
                </a:solidFill>
                <a:latin typeface="arial" panose="020B0604020202020204" pitchFamily="34" charset="0"/>
              </a:rPr>
              <a:t>Données Communes (</a:t>
            </a:r>
            <a:r>
              <a:rPr lang="fr-FR" sz="1800" b="0" i="0" dirty="0">
                <a:solidFill>
                  <a:srgbClr val="271A38"/>
                </a:solidFill>
                <a:effectLst/>
                <a:latin typeface="Inter"/>
              </a:rPr>
              <a:t>données de </a:t>
            </a:r>
            <a:r>
              <a:rPr lang="fr-FR" sz="1800" b="0" i="0" dirty="0" err="1">
                <a:solidFill>
                  <a:srgbClr val="271A38"/>
                </a:solidFill>
                <a:effectLst/>
                <a:latin typeface="Inter"/>
              </a:rPr>
              <a:t>data.gouv</a:t>
            </a:r>
            <a:r>
              <a:rPr lang="fr-FR" sz="1800" b="0" i="0" dirty="0">
                <a:solidFill>
                  <a:srgbClr val="271A38"/>
                </a:solidFill>
                <a:effectLst/>
                <a:latin typeface="Inter"/>
              </a:rPr>
              <a:t>)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6ECEB23F-0E6A-4C8F-33EF-9B5967DEE5B1}"/>
              </a:ext>
            </a:extLst>
          </p:cNvPr>
          <p:cNvSpPr txBox="1">
            <a:spLocks/>
          </p:cNvSpPr>
          <p:nvPr/>
        </p:nvSpPr>
        <p:spPr>
          <a:xfrm>
            <a:off x="118533" y="3387485"/>
            <a:ext cx="9687098" cy="36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rgbClr val="202124"/>
                </a:solidFill>
                <a:latin typeface="arial" panose="020B0604020202020204" pitchFamily="34" charset="0"/>
              </a:rPr>
              <a:t>Valeurs Foncières (</a:t>
            </a:r>
            <a:r>
              <a:rPr lang="fr-FR" sz="1800" b="0" i="0" dirty="0">
                <a:solidFill>
                  <a:srgbClr val="271A38"/>
                </a:solidFill>
                <a:effectLst/>
                <a:latin typeface="Inter"/>
              </a:rPr>
              <a:t>données extraites du site open data)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F1CC614-01DD-C4D6-4240-40ACAD0A37EF}"/>
              </a:ext>
            </a:extLst>
          </p:cNvPr>
          <p:cNvSpPr txBox="1">
            <a:spLocks/>
          </p:cNvSpPr>
          <p:nvPr/>
        </p:nvSpPr>
        <p:spPr>
          <a:xfrm>
            <a:off x="118533" y="5327135"/>
            <a:ext cx="9687098" cy="32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rgbClr val="202124"/>
                </a:solidFill>
                <a:latin typeface="arial" panose="020B0604020202020204" pitchFamily="34" charset="0"/>
              </a:rPr>
              <a:t>Données Géographiques </a:t>
            </a:r>
            <a:r>
              <a:rPr lang="fr-FR" sz="16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Inter"/>
              </a:rPr>
              <a:t>données de l’INSEE)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2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A03E0-44E5-2F4B-6E3C-151A8B513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902" y="571172"/>
            <a:ext cx="9687098" cy="728802"/>
          </a:xfrm>
        </p:spPr>
        <p:txBody>
          <a:bodyPr>
            <a:normAutofit/>
          </a:bodyPr>
          <a:lstStyle/>
          <a:p>
            <a:r>
              <a:rPr lang="fr-FR" sz="4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Nettoyage des données :</a:t>
            </a: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9A349-C2A6-7EBA-8AE3-548413C2F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8227"/>
            <a:ext cx="9144000" cy="256600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E4541C-4A40-6582-AC91-6B08BD3A6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6" y="198940"/>
            <a:ext cx="3296871" cy="61570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403B2F76-1C72-3117-2FB7-EB06CE65E090}"/>
              </a:ext>
            </a:extLst>
          </p:cNvPr>
          <p:cNvSpPr/>
          <p:nvPr/>
        </p:nvSpPr>
        <p:spPr>
          <a:xfrm>
            <a:off x="9072812" y="4317271"/>
            <a:ext cx="6658602" cy="6434050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>
            <a:solidFill>
              <a:srgbClr val="F66D63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61EF888-A52C-0D88-081B-8673651FB903}"/>
              </a:ext>
            </a:extLst>
          </p:cNvPr>
          <p:cNvSpPr txBox="1">
            <a:spLocks/>
          </p:cNvSpPr>
          <p:nvPr/>
        </p:nvSpPr>
        <p:spPr>
          <a:xfrm>
            <a:off x="118533" y="1538317"/>
            <a:ext cx="5835941" cy="36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rgbClr val="202124"/>
                </a:solidFill>
                <a:latin typeface="arial" panose="020B0604020202020204" pitchFamily="34" charset="0"/>
              </a:rPr>
              <a:t>Données Biens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4148729-38E0-9780-FD5A-F7B451E80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0" y="1902717"/>
            <a:ext cx="6076802" cy="126749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2F48E63-09C8-67EC-EFDA-76022FBEB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63" y="1900769"/>
            <a:ext cx="2874186" cy="126749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7DC88F7-F45D-667B-CA9C-AF199B074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1" y="4430654"/>
            <a:ext cx="4025577" cy="126749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DCB7220-A49A-2222-42D5-8147B97EA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33" y="4430653"/>
            <a:ext cx="2704430" cy="127087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5A5EA46-1BA4-933C-8410-A9719605C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996" y="4430652"/>
            <a:ext cx="1726671" cy="1269611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3D9B5FB9-061A-25ED-C412-73CFBEFCA105}"/>
              </a:ext>
            </a:extLst>
          </p:cNvPr>
          <p:cNvSpPr txBox="1">
            <a:spLocks/>
          </p:cNvSpPr>
          <p:nvPr/>
        </p:nvSpPr>
        <p:spPr>
          <a:xfrm>
            <a:off x="7250582" y="1552017"/>
            <a:ext cx="3793492" cy="36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rgbClr val="202124"/>
                </a:solidFill>
                <a:latin typeface="arial" panose="020B0604020202020204" pitchFamily="34" charset="0"/>
              </a:rPr>
              <a:t>Données ventes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B05FF3F2-CF69-D55D-7045-187B559AEB62}"/>
              </a:ext>
            </a:extLst>
          </p:cNvPr>
          <p:cNvSpPr txBox="1">
            <a:spLocks/>
          </p:cNvSpPr>
          <p:nvPr/>
        </p:nvSpPr>
        <p:spPr>
          <a:xfrm>
            <a:off x="173711" y="3999029"/>
            <a:ext cx="4105627" cy="36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rgbClr val="202124"/>
                </a:solidFill>
                <a:latin typeface="arial" panose="020B0604020202020204" pitchFamily="34" charset="0"/>
              </a:rPr>
              <a:t>Données Communes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07635264-725B-B22D-FB74-101E0489AE77}"/>
              </a:ext>
            </a:extLst>
          </p:cNvPr>
          <p:cNvSpPr txBox="1">
            <a:spLocks/>
          </p:cNvSpPr>
          <p:nvPr/>
        </p:nvSpPr>
        <p:spPr>
          <a:xfrm>
            <a:off x="4531260" y="3999028"/>
            <a:ext cx="2671089" cy="36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rgbClr val="202124"/>
                </a:solidFill>
                <a:latin typeface="arial" panose="020B0604020202020204" pitchFamily="34" charset="0"/>
              </a:rPr>
              <a:t>Données Régions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01E51F3B-32CB-B508-C754-4EA152909A1E}"/>
              </a:ext>
            </a:extLst>
          </p:cNvPr>
          <p:cNvSpPr txBox="1">
            <a:spLocks/>
          </p:cNvSpPr>
          <p:nvPr/>
        </p:nvSpPr>
        <p:spPr>
          <a:xfrm>
            <a:off x="8086374" y="4009560"/>
            <a:ext cx="2874186" cy="36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rgbClr val="202124"/>
                </a:solidFill>
                <a:latin typeface="arial" panose="020B0604020202020204" pitchFamily="34" charset="0"/>
              </a:rPr>
              <a:t>Données Population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1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A03E0-44E5-2F4B-6E3C-151A8B513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902" y="1266305"/>
            <a:ext cx="9687098" cy="1157461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Les 4 éléments à analyser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9A349-C2A6-7EBA-8AE3-548413C2F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5424"/>
            <a:ext cx="9144000" cy="256600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Le dictionnaire de données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Le schéma relationnel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La base de données</a:t>
            </a:r>
            <a:endParaRPr lang="fr-FR" sz="2000" i="1" dirty="0"/>
          </a:p>
          <a:p>
            <a:pPr marL="342900" indent="-342900" algn="l">
              <a:buFontTx/>
              <a:buChar char="-"/>
            </a:pPr>
            <a:r>
              <a:rPr lang="fr-FR" dirty="0"/>
              <a:t>Les 12 requêtes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E4541C-4A40-6582-AC91-6B08BD3A6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6" y="198940"/>
            <a:ext cx="3296871" cy="61570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2437669-66F0-0D17-208D-21B11FBF5290}"/>
              </a:ext>
            </a:extLst>
          </p:cNvPr>
          <p:cNvSpPr/>
          <p:nvPr/>
        </p:nvSpPr>
        <p:spPr>
          <a:xfrm>
            <a:off x="9072812" y="4317271"/>
            <a:ext cx="6658602" cy="6434050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>
            <a:solidFill>
              <a:srgbClr val="F66D63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66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A03E0-44E5-2F4B-6E3C-151A8B513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35" y="781113"/>
            <a:ext cx="9687098" cy="615707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Dictionnaire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9A349-C2A6-7EBA-8AE3-548413C2F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3027"/>
            <a:ext cx="9144000" cy="256600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E4541C-4A40-6582-AC91-6B08BD3A6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6" y="198940"/>
            <a:ext cx="3296871" cy="61570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2437669-66F0-0D17-208D-21B11FBF5290}"/>
              </a:ext>
            </a:extLst>
          </p:cNvPr>
          <p:cNvSpPr/>
          <p:nvPr/>
        </p:nvSpPr>
        <p:spPr>
          <a:xfrm>
            <a:off x="9072812" y="4317271"/>
            <a:ext cx="6658602" cy="6434050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>
            <a:solidFill>
              <a:srgbClr val="F66D63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0688B8-30FA-5DBD-6DB3-65809356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8" y="1464371"/>
            <a:ext cx="11167158" cy="49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49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A03E0-44E5-2F4B-6E3C-151A8B513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35" y="781113"/>
            <a:ext cx="9687098" cy="615707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Schéma relationnel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9A349-C2A6-7EBA-8AE3-548413C2F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3027"/>
            <a:ext cx="9144000" cy="256600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E4541C-4A40-6582-AC91-6B08BD3A6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6" y="198940"/>
            <a:ext cx="3296871" cy="61570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2437669-66F0-0D17-208D-21B11FBF5290}"/>
              </a:ext>
            </a:extLst>
          </p:cNvPr>
          <p:cNvSpPr/>
          <p:nvPr/>
        </p:nvSpPr>
        <p:spPr>
          <a:xfrm>
            <a:off x="9072812" y="4317271"/>
            <a:ext cx="6658602" cy="6434050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>
            <a:solidFill>
              <a:srgbClr val="F66D63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B0C1A4A-1FD8-C7F5-1777-A4712E5B2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1396820"/>
            <a:ext cx="9144000" cy="53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A03E0-44E5-2F4B-6E3C-151A8B513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961" y="2895600"/>
            <a:ext cx="8890239" cy="2438400"/>
          </a:xfrm>
        </p:spPr>
        <p:txBody>
          <a:bodyPr>
            <a:normAutofit fontScale="90000"/>
          </a:bodyPr>
          <a:lstStyle/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Démonstration dans la SGBD :</a:t>
            </a:r>
            <a:b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- La base de donnée</a:t>
            </a:r>
            <a:b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- Les requêtes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E4541C-4A40-6582-AC91-6B08BD3A6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6" y="198940"/>
            <a:ext cx="3296871" cy="61570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2437669-66F0-0D17-208D-21B11FBF5290}"/>
              </a:ext>
            </a:extLst>
          </p:cNvPr>
          <p:cNvSpPr/>
          <p:nvPr/>
        </p:nvSpPr>
        <p:spPr>
          <a:xfrm>
            <a:off x="9072812" y="4317271"/>
            <a:ext cx="6658602" cy="6434050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>
            <a:solidFill>
              <a:srgbClr val="F66D63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451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144</Words>
  <Application>Microsoft Office PowerPoint</Application>
  <PresentationFormat>Grand écran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Century Gothic</vt:lpstr>
      <vt:lpstr>Inter</vt:lpstr>
      <vt:lpstr>Thème Office</vt:lpstr>
      <vt:lpstr>Présentation PowerPoint</vt:lpstr>
      <vt:lpstr>Étapes de la création de base de données: </vt:lpstr>
      <vt:lpstr>Données brutes :</vt:lpstr>
      <vt:lpstr>Nettoyage des données :</vt:lpstr>
      <vt:lpstr>Les 4 éléments à analyser :</vt:lpstr>
      <vt:lpstr>Dictionnaire de données</vt:lpstr>
      <vt:lpstr>Schéma relationnel</vt:lpstr>
      <vt:lpstr>Démonstration dans la SGBD :   - La base de donnée   - Les requêtes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DATAImmo</dc:title>
  <dc:creator>Zutto Perez</dc:creator>
  <cp:lastModifiedBy>Zutto Perez</cp:lastModifiedBy>
  <cp:revision>15</cp:revision>
  <dcterms:created xsi:type="dcterms:W3CDTF">2023-02-13T14:33:53Z</dcterms:created>
  <dcterms:modified xsi:type="dcterms:W3CDTF">2023-08-28T12:31:48Z</dcterms:modified>
</cp:coreProperties>
</file>