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2" r:id="rId3"/>
    <p:sldId id="258" r:id="rId4"/>
    <p:sldId id="286" r:id="rId5"/>
    <p:sldId id="342" r:id="rId6"/>
    <p:sldId id="343" r:id="rId7"/>
    <p:sldId id="274" r:id="rId8"/>
    <p:sldId id="345" r:id="rId9"/>
    <p:sldId id="346" r:id="rId10"/>
    <p:sldId id="273" r:id="rId11"/>
    <p:sldId id="348" r:id="rId12"/>
    <p:sldId id="351" r:id="rId13"/>
    <p:sldId id="352" r:id="rId14"/>
    <p:sldId id="354" r:id="rId15"/>
    <p:sldId id="356" r:id="rId16"/>
    <p:sldId id="280" r:id="rId17"/>
    <p:sldId id="30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utto Perez" initials="ZP" lastIdx="2" clrIdx="0">
    <p:extLst>
      <p:ext uri="{19B8F6BF-5375-455C-9EA6-DF929625EA0E}">
        <p15:presenceInfo xmlns:p15="http://schemas.microsoft.com/office/powerpoint/2012/main" userId="9917fa8741686e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8A48"/>
    <a:srgbClr val="FFFFE7"/>
    <a:srgbClr val="F1F7ED"/>
    <a:srgbClr val="E4DFDD"/>
    <a:srgbClr val="C8BCB2"/>
    <a:srgbClr val="FFFFFF"/>
    <a:srgbClr val="FFF2E9"/>
    <a:srgbClr val="F2F6FF"/>
    <a:srgbClr val="E67122"/>
    <a:srgbClr val="A24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12T10:22:31.558" idx="1">
    <p:pos x="7680" y="-9"/>
    <p:text/>
    <p:extLst>
      <p:ext uri="{C676402C-5697-4E1C-873F-D02D1690AC5C}">
        <p15:threadingInfo xmlns:p15="http://schemas.microsoft.com/office/powerpoint/2012/main" timeZoneBias="-60"/>
      </p:ext>
    </p:extLst>
  </p:cm>
  <p:cm authorId="1" dt="2023-06-12T10:22:43.154" idx="2">
    <p:pos x="7816" y="12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A48E74BB-3B26-19D7-DE98-CD69747A0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Titre 1">
            <a:extLst>
              <a:ext uri="{FF2B5EF4-FFF2-40B4-BE49-F238E27FC236}">
                <a16:creationId xmlns:a16="http://schemas.microsoft.com/office/drawing/2014/main" id="{919F2DF0-A73B-AFFD-8AE8-4F3C5B0F523D}"/>
              </a:ext>
            </a:extLst>
          </p:cNvPr>
          <p:cNvSpPr txBox="1">
            <a:spLocks/>
          </p:cNvSpPr>
          <p:nvPr/>
        </p:nvSpPr>
        <p:spPr>
          <a:xfrm>
            <a:off x="533465" y="3453197"/>
            <a:ext cx="9451433" cy="883621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schemeClr val="bg2">
                <a:lumMod val="50000"/>
              </a:scheme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b="1" dirty="0">
                <a:solidFill>
                  <a:schemeClr val="tx1">
                    <a:lumMod val="95000"/>
                  </a:schemeClr>
                </a:solidFill>
              </a:rPr>
              <a:t>Étude sur l’eau potable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187547-6180-8DCF-C395-DAE8BEF41D0C}"/>
              </a:ext>
            </a:extLst>
          </p:cNvPr>
          <p:cNvSpPr/>
          <p:nvPr/>
        </p:nvSpPr>
        <p:spPr>
          <a:xfrm>
            <a:off x="728198" y="4755769"/>
            <a:ext cx="4026002" cy="457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  <a:alpha val="34000"/>
                </a:schemeClr>
              </a:gs>
              <a:gs pos="100000">
                <a:srgbClr val="FFFFFF">
                  <a:alpha val="41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5DF49A81-F858-FBCA-D81A-DECEF409E2D0}"/>
              </a:ext>
            </a:extLst>
          </p:cNvPr>
          <p:cNvSpPr txBox="1">
            <a:spLocks/>
          </p:cNvSpPr>
          <p:nvPr/>
        </p:nvSpPr>
        <p:spPr>
          <a:xfrm>
            <a:off x="533465" y="4816446"/>
            <a:ext cx="9997700" cy="1066494"/>
          </a:xfrm>
          <a:prstGeom prst="rect">
            <a:avLst/>
          </a:prstGeom>
          <a:effectLst>
            <a:outerShdw blurRad="50800" dist="38100" dir="16200000" rotWithShape="0">
              <a:schemeClr val="bg2">
                <a:lumMod val="50000"/>
                <a:alpha val="84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b="1" dirty="0"/>
              <a:t>Analyse des services d’eau sécurisés </a:t>
            </a:r>
          </a:p>
          <a:p>
            <a:r>
              <a:rPr lang="fr-FR" sz="3200" b="1" dirty="0"/>
              <a:t>et non sécurisés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12BE54-F6E3-37D0-A79E-8D4242C1D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333" y="6050013"/>
            <a:ext cx="2117287" cy="67278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DF87E18-F182-D575-E127-6EA993FD0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31" y="205668"/>
            <a:ext cx="1845669" cy="124539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B30711D8-1F77-6829-6642-F9258B86EA1C}"/>
              </a:ext>
            </a:extLst>
          </p:cNvPr>
          <p:cNvSpPr txBox="1"/>
          <p:nvPr/>
        </p:nvSpPr>
        <p:spPr>
          <a:xfrm>
            <a:off x="101664" y="1450207"/>
            <a:ext cx="2269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  <a:latin typeface="Inter"/>
              </a:rPr>
              <a:t>Drinking</a:t>
            </a:r>
            <a:r>
              <a:rPr lang="fr-FR" b="0" i="0" dirty="0">
                <a:effectLst/>
                <a:latin typeface="Inter"/>
              </a:rPr>
              <a:t> Water For All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631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CEAF21-8F65-4839-2896-E85513AD6DA9}"/>
              </a:ext>
            </a:extLst>
          </p:cNvPr>
          <p:cNvSpPr/>
          <p:nvPr/>
        </p:nvSpPr>
        <p:spPr>
          <a:xfrm>
            <a:off x="104572" y="114389"/>
            <a:ext cx="4085619" cy="8073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1BFBF3-6D96-E645-6A9F-276147CDAA02}"/>
              </a:ext>
            </a:extLst>
          </p:cNvPr>
          <p:cNvSpPr txBox="1">
            <a:spLocks/>
          </p:cNvSpPr>
          <p:nvPr/>
        </p:nvSpPr>
        <p:spPr>
          <a:xfrm>
            <a:off x="104572" y="308527"/>
            <a:ext cx="2773971" cy="8073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/>
              <a:t>Partie 2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79FA2BBF-B1DC-A525-CD25-D8ED04BDA992}"/>
              </a:ext>
            </a:extLst>
          </p:cNvPr>
          <p:cNvSpPr txBox="1">
            <a:spLocks/>
          </p:cNvSpPr>
          <p:nvPr/>
        </p:nvSpPr>
        <p:spPr>
          <a:xfrm>
            <a:off x="425585" y="1662598"/>
            <a:ext cx="10933078" cy="548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solidFill>
                <a:srgbClr val="000000"/>
              </a:solidFill>
              <a:latin typeface="Helvetica Neue"/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03DF1B49-1113-E562-18F7-C8021FC9A08D}"/>
              </a:ext>
            </a:extLst>
          </p:cNvPr>
          <p:cNvSpPr txBox="1">
            <a:spLocks/>
          </p:cNvSpPr>
          <p:nvPr/>
        </p:nvSpPr>
        <p:spPr>
          <a:xfrm>
            <a:off x="300949" y="1115923"/>
            <a:ext cx="7318370" cy="6630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Dépivoter une colonne puis la fusionner</a:t>
            </a:r>
          </a:p>
          <a:p>
            <a:pPr algn="l"/>
            <a:endParaRPr lang="fr-FR" sz="11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8CCCEA-57B5-BF52-3222-D4199698C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10" y="1885734"/>
            <a:ext cx="3076575" cy="307657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408E40B-25DB-013D-E7F6-E15117AD5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8" y="5860684"/>
            <a:ext cx="3057525" cy="819150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58597E5-7700-AE90-930C-90BE2A306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192" y="5870209"/>
            <a:ext cx="3057525" cy="80962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C8DDE1E-B23B-73DB-F775-A5CECF53A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147" y="1660218"/>
            <a:ext cx="4672743" cy="3535184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71F50ED-3F8C-66D7-5202-5775C4DF9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8918" y="178166"/>
            <a:ext cx="922738" cy="807396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37BA003-3178-A260-A67A-14B06A7167E1}"/>
              </a:ext>
            </a:extLst>
          </p:cNvPr>
          <p:cNvCxnSpPr>
            <a:cxnSpLocks/>
          </p:cNvCxnSpPr>
          <p:nvPr/>
        </p:nvCxnSpPr>
        <p:spPr>
          <a:xfrm>
            <a:off x="2211297" y="5112327"/>
            <a:ext cx="0" cy="629750"/>
          </a:xfrm>
          <a:prstGeom prst="straightConnector1">
            <a:avLst/>
          </a:prstGeom>
          <a:ln w="28575">
            <a:solidFill>
              <a:srgbClr val="00B050">
                <a:alpha val="6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C74293E-E7A2-6502-582D-E995B7D04CCF}"/>
              </a:ext>
            </a:extLst>
          </p:cNvPr>
          <p:cNvCxnSpPr>
            <a:cxnSpLocks/>
          </p:cNvCxnSpPr>
          <p:nvPr/>
        </p:nvCxnSpPr>
        <p:spPr>
          <a:xfrm>
            <a:off x="8156496" y="5320145"/>
            <a:ext cx="0" cy="421932"/>
          </a:xfrm>
          <a:prstGeom prst="straightConnector1">
            <a:avLst/>
          </a:prstGeom>
          <a:ln w="28575">
            <a:solidFill>
              <a:srgbClr val="00B050">
                <a:alpha val="6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70EA0AA-9EC4-C83D-0E39-938A66FAE449}"/>
              </a:ext>
            </a:extLst>
          </p:cNvPr>
          <p:cNvCxnSpPr>
            <a:cxnSpLocks/>
          </p:cNvCxnSpPr>
          <p:nvPr/>
        </p:nvCxnSpPr>
        <p:spPr>
          <a:xfrm flipV="1">
            <a:off x="3931920" y="3050771"/>
            <a:ext cx="2103120" cy="3092334"/>
          </a:xfrm>
          <a:prstGeom prst="straightConnector1">
            <a:avLst/>
          </a:prstGeom>
          <a:ln w="28575">
            <a:solidFill>
              <a:srgbClr val="00B050">
                <a:alpha val="6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Sous-titre 2">
            <a:extLst>
              <a:ext uri="{FF2B5EF4-FFF2-40B4-BE49-F238E27FC236}">
                <a16:creationId xmlns:a16="http://schemas.microsoft.com/office/drawing/2014/main" id="{0D34A723-D3CE-BEE0-5E6B-6613A3F027D3}"/>
              </a:ext>
            </a:extLst>
          </p:cNvPr>
          <p:cNvSpPr txBox="1">
            <a:spLocks/>
          </p:cNvSpPr>
          <p:nvPr/>
        </p:nvSpPr>
        <p:spPr>
          <a:xfrm>
            <a:off x="133359" y="1885734"/>
            <a:ext cx="453699" cy="4444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rgbClr val="00B050"/>
                </a:solidFill>
              </a:rPr>
              <a:t>1</a:t>
            </a:r>
          </a:p>
          <a:p>
            <a:pPr algn="l"/>
            <a:endParaRPr lang="fr-FR" sz="11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6" name="Sous-titre 2">
            <a:extLst>
              <a:ext uri="{FF2B5EF4-FFF2-40B4-BE49-F238E27FC236}">
                <a16:creationId xmlns:a16="http://schemas.microsoft.com/office/drawing/2014/main" id="{E9835013-7D47-421A-AE36-C9A2964C4ACF}"/>
              </a:ext>
            </a:extLst>
          </p:cNvPr>
          <p:cNvSpPr txBox="1">
            <a:spLocks/>
          </p:cNvSpPr>
          <p:nvPr/>
        </p:nvSpPr>
        <p:spPr>
          <a:xfrm>
            <a:off x="164919" y="5870209"/>
            <a:ext cx="453699" cy="4444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rgbClr val="00B050"/>
                </a:solidFill>
              </a:rPr>
              <a:t>2</a:t>
            </a:r>
          </a:p>
          <a:p>
            <a:pPr algn="l"/>
            <a:endParaRPr lang="fr-FR" sz="11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7" name="Sous-titre 2">
            <a:extLst>
              <a:ext uri="{FF2B5EF4-FFF2-40B4-BE49-F238E27FC236}">
                <a16:creationId xmlns:a16="http://schemas.microsoft.com/office/drawing/2014/main" id="{B5B557AB-E471-C352-4DCF-256D7FA76D14}"/>
              </a:ext>
            </a:extLst>
          </p:cNvPr>
          <p:cNvSpPr txBox="1">
            <a:spLocks/>
          </p:cNvSpPr>
          <p:nvPr/>
        </p:nvSpPr>
        <p:spPr>
          <a:xfrm>
            <a:off x="5719004" y="1779113"/>
            <a:ext cx="453699" cy="4444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rgbClr val="00B050"/>
                </a:solidFill>
              </a:rPr>
              <a:t>3</a:t>
            </a:r>
          </a:p>
          <a:p>
            <a:pPr algn="l"/>
            <a:endParaRPr lang="fr-FR" sz="11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8" name="Sous-titre 2">
            <a:extLst>
              <a:ext uri="{FF2B5EF4-FFF2-40B4-BE49-F238E27FC236}">
                <a16:creationId xmlns:a16="http://schemas.microsoft.com/office/drawing/2014/main" id="{12AE3AC4-E671-DE97-2766-A0D5C8AABF62}"/>
              </a:ext>
            </a:extLst>
          </p:cNvPr>
          <p:cNvSpPr txBox="1">
            <a:spLocks/>
          </p:cNvSpPr>
          <p:nvPr/>
        </p:nvSpPr>
        <p:spPr>
          <a:xfrm>
            <a:off x="5869150" y="5860684"/>
            <a:ext cx="453699" cy="4444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rgbClr val="00B050"/>
                </a:solidFill>
              </a:rPr>
              <a:t>4</a:t>
            </a:r>
          </a:p>
          <a:p>
            <a:pPr algn="l"/>
            <a:endParaRPr lang="fr-FR" sz="11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10680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CEAF21-8F65-4839-2896-E85513AD6DA9}"/>
              </a:ext>
            </a:extLst>
          </p:cNvPr>
          <p:cNvSpPr/>
          <p:nvPr/>
        </p:nvSpPr>
        <p:spPr>
          <a:xfrm>
            <a:off x="104572" y="114389"/>
            <a:ext cx="4085619" cy="8073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1BFBF3-6D96-E645-6A9F-276147CDAA02}"/>
              </a:ext>
            </a:extLst>
          </p:cNvPr>
          <p:cNvSpPr txBox="1">
            <a:spLocks/>
          </p:cNvSpPr>
          <p:nvPr/>
        </p:nvSpPr>
        <p:spPr>
          <a:xfrm>
            <a:off x="104572" y="308527"/>
            <a:ext cx="2773971" cy="8073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/>
              <a:t>Partie 2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79FA2BBF-B1DC-A525-CD25-D8ED04BDA992}"/>
              </a:ext>
            </a:extLst>
          </p:cNvPr>
          <p:cNvSpPr txBox="1">
            <a:spLocks/>
          </p:cNvSpPr>
          <p:nvPr/>
        </p:nvSpPr>
        <p:spPr>
          <a:xfrm>
            <a:off x="425585" y="1662598"/>
            <a:ext cx="10933078" cy="548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solidFill>
                <a:srgbClr val="000000"/>
              </a:solidFill>
              <a:latin typeface="Helvetica Neue"/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03DF1B49-1113-E562-18F7-C8021FC9A08D}"/>
              </a:ext>
            </a:extLst>
          </p:cNvPr>
          <p:cNvSpPr txBox="1">
            <a:spLocks/>
          </p:cNvSpPr>
          <p:nvPr/>
        </p:nvSpPr>
        <p:spPr>
          <a:xfrm>
            <a:off x="300949" y="1115923"/>
            <a:ext cx="7318370" cy="11534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Pivoter un colonne</a:t>
            </a:r>
          </a:p>
          <a:p>
            <a:r>
              <a:rPr lang="fr-FR" sz="2000" i="1" dirty="0">
                <a:solidFill>
                  <a:schemeClr val="bg1"/>
                </a:solidFill>
              </a:rPr>
              <a:t>Création de nouvelles colonnes</a:t>
            </a:r>
          </a:p>
          <a:p>
            <a:pPr algn="l"/>
            <a:endParaRPr lang="fr-FR" sz="11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FA2DCF-62F4-2AA4-E69B-81B29D58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783" y="2915774"/>
            <a:ext cx="6554268" cy="2718238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8192938-0564-50F4-0F55-25914C123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28" y="2269375"/>
            <a:ext cx="4122650" cy="3757352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0C0581C-AB81-A4FA-2C07-C14CC6810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918" y="178166"/>
            <a:ext cx="922738" cy="807396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95554D6-6649-DDF6-4955-A3B39CB79A5F}"/>
              </a:ext>
            </a:extLst>
          </p:cNvPr>
          <p:cNvCxnSpPr>
            <a:cxnSpLocks/>
          </p:cNvCxnSpPr>
          <p:nvPr/>
        </p:nvCxnSpPr>
        <p:spPr>
          <a:xfrm>
            <a:off x="4771505" y="3821889"/>
            <a:ext cx="498055" cy="0"/>
          </a:xfrm>
          <a:prstGeom prst="straightConnector1">
            <a:avLst/>
          </a:prstGeom>
          <a:ln w="28575">
            <a:solidFill>
              <a:srgbClr val="00B050">
                <a:alpha val="6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ous-titre 2">
            <a:extLst>
              <a:ext uri="{FF2B5EF4-FFF2-40B4-BE49-F238E27FC236}">
                <a16:creationId xmlns:a16="http://schemas.microsoft.com/office/drawing/2014/main" id="{E1A658D3-AA5F-302D-D71E-9A7F7796C296}"/>
              </a:ext>
            </a:extLst>
          </p:cNvPr>
          <p:cNvSpPr txBox="1">
            <a:spLocks/>
          </p:cNvSpPr>
          <p:nvPr/>
        </p:nvSpPr>
        <p:spPr>
          <a:xfrm>
            <a:off x="74099" y="2269427"/>
            <a:ext cx="453699" cy="4444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rgbClr val="00B050"/>
                </a:solidFill>
              </a:rPr>
              <a:t>1</a:t>
            </a:r>
          </a:p>
          <a:p>
            <a:pPr algn="l"/>
            <a:endParaRPr lang="fr-FR" sz="11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C1FB9E-5FEE-D202-3FD8-B0B039381306}"/>
              </a:ext>
            </a:extLst>
          </p:cNvPr>
          <p:cNvSpPr txBox="1">
            <a:spLocks/>
          </p:cNvSpPr>
          <p:nvPr/>
        </p:nvSpPr>
        <p:spPr>
          <a:xfrm>
            <a:off x="4978614" y="2906533"/>
            <a:ext cx="453699" cy="4444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rgbClr val="00B050"/>
                </a:solidFill>
              </a:rPr>
              <a:t>2</a:t>
            </a:r>
          </a:p>
          <a:p>
            <a:pPr algn="l"/>
            <a:endParaRPr lang="fr-FR" sz="11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99838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CEAF21-8F65-4839-2896-E85513AD6DA9}"/>
              </a:ext>
            </a:extLst>
          </p:cNvPr>
          <p:cNvSpPr/>
          <p:nvPr/>
        </p:nvSpPr>
        <p:spPr>
          <a:xfrm>
            <a:off x="104572" y="114389"/>
            <a:ext cx="4085619" cy="8073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1BFBF3-6D96-E645-6A9F-276147CDAA02}"/>
              </a:ext>
            </a:extLst>
          </p:cNvPr>
          <p:cNvSpPr txBox="1">
            <a:spLocks/>
          </p:cNvSpPr>
          <p:nvPr/>
        </p:nvSpPr>
        <p:spPr>
          <a:xfrm>
            <a:off x="104572" y="308527"/>
            <a:ext cx="2773971" cy="8073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/>
              <a:t>Partie 2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79FA2BBF-B1DC-A525-CD25-D8ED04BDA992}"/>
              </a:ext>
            </a:extLst>
          </p:cNvPr>
          <p:cNvSpPr txBox="1">
            <a:spLocks/>
          </p:cNvSpPr>
          <p:nvPr/>
        </p:nvSpPr>
        <p:spPr>
          <a:xfrm>
            <a:off x="425585" y="1662598"/>
            <a:ext cx="10933078" cy="548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solidFill>
                <a:srgbClr val="000000"/>
              </a:solidFill>
              <a:latin typeface="Helvetica Neue"/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03DF1B49-1113-E562-18F7-C8021FC9A08D}"/>
              </a:ext>
            </a:extLst>
          </p:cNvPr>
          <p:cNvSpPr txBox="1">
            <a:spLocks/>
          </p:cNvSpPr>
          <p:nvPr/>
        </p:nvSpPr>
        <p:spPr>
          <a:xfrm>
            <a:off x="300949" y="1115923"/>
            <a:ext cx="7318370" cy="12116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Mise en relation des tables dans Power BI</a:t>
            </a:r>
          </a:p>
          <a:p>
            <a:pPr algn="l"/>
            <a:endParaRPr lang="fr-FR" sz="11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C066DEC-1D30-2FC9-3F17-4868B6297B36}"/>
              </a:ext>
            </a:extLst>
          </p:cNvPr>
          <p:cNvSpPr txBox="1"/>
          <p:nvPr/>
        </p:nvSpPr>
        <p:spPr>
          <a:xfrm>
            <a:off x="9894820" y="1721754"/>
            <a:ext cx="2119379" cy="25877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table </a:t>
            </a:r>
            <a:r>
              <a:rPr lang="fr-FR" dirty="0" err="1">
                <a:solidFill>
                  <a:schemeClr val="bg1"/>
                </a:solidFill>
              </a:rPr>
              <a:t>RegionCountry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A été intégré dans la table Population car seul les continents apportés un intérêt.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D7BFCEC-6837-3386-097F-13CF23C58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2" y="1591733"/>
            <a:ext cx="9593872" cy="5300677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F8BA3E1-CB71-276A-64DF-839323CD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160" y="165412"/>
            <a:ext cx="1253952" cy="7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77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712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CEAF21-8F65-4839-2896-E85513AD6DA9}"/>
              </a:ext>
            </a:extLst>
          </p:cNvPr>
          <p:cNvSpPr/>
          <p:nvPr/>
        </p:nvSpPr>
        <p:spPr>
          <a:xfrm>
            <a:off x="0" y="304799"/>
            <a:ext cx="7111225" cy="8073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1BFBF3-6D96-E645-6A9F-276147CDAA02}"/>
              </a:ext>
            </a:extLst>
          </p:cNvPr>
          <p:cNvSpPr txBox="1">
            <a:spLocks/>
          </p:cNvSpPr>
          <p:nvPr/>
        </p:nvSpPr>
        <p:spPr>
          <a:xfrm>
            <a:off x="2372400" y="500974"/>
            <a:ext cx="2773971" cy="8073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/>
              <a:t>Partie 3</a:t>
            </a:r>
          </a:p>
        </p:txBody>
      </p:sp>
      <p:sp>
        <p:nvSpPr>
          <p:cNvPr id="2" name="Sous-titre 2">
            <a:extLst>
              <a:ext uri="{FF2B5EF4-FFF2-40B4-BE49-F238E27FC236}">
                <a16:creationId xmlns:a16="http://schemas.microsoft.com/office/drawing/2014/main" id="{8EA00512-9BB0-A6B0-CD24-11AFBD40FC96}"/>
              </a:ext>
            </a:extLst>
          </p:cNvPr>
          <p:cNvSpPr txBox="1">
            <a:spLocks/>
          </p:cNvSpPr>
          <p:nvPr/>
        </p:nvSpPr>
        <p:spPr>
          <a:xfrm>
            <a:off x="402447" y="1308369"/>
            <a:ext cx="4668317" cy="33135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Exemples de graphiques</a:t>
            </a:r>
          </a:p>
          <a:p>
            <a:pPr algn="l"/>
            <a:endParaRPr lang="fr-FR" sz="11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- Cartes</a:t>
            </a:r>
          </a:p>
          <a:p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- Taux de mortalité</a:t>
            </a:r>
          </a:p>
          <a:p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- Evolution de la population</a:t>
            </a:r>
          </a:p>
          <a:p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- Taux d’accès à l’eau</a:t>
            </a:r>
          </a:p>
          <a:p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- Stabilité politique</a:t>
            </a:r>
          </a:p>
          <a:p>
            <a:endParaRPr lang="fr-FR" sz="1200" b="1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2B65DC1-3906-1B1A-131D-494577608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771" y="1837114"/>
            <a:ext cx="6816591" cy="4634188"/>
          </a:xfrm>
          <a:prstGeom prst="rect">
            <a:avLst/>
          </a:prstGeom>
          <a:effectLst>
            <a:glow rad="127000"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965190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712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CEAF21-8F65-4839-2896-E85513AD6DA9}"/>
              </a:ext>
            </a:extLst>
          </p:cNvPr>
          <p:cNvSpPr/>
          <p:nvPr/>
        </p:nvSpPr>
        <p:spPr>
          <a:xfrm>
            <a:off x="0" y="304799"/>
            <a:ext cx="7111225" cy="8073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1BFBF3-6D96-E645-6A9F-276147CDAA02}"/>
              </a:ext>
            </a:extLst>
          </p:cNvPr>
          <p:cNvSpPr txBox="1">
            <a:spLocks/>
          </p:cNvSpPr>
          <p:nvPr/>
        </p:nvSpPr>
        <p:spPr>
          <a:xfrm>
            <a:off x="2372400" y="500974"/>
            <a:ext cx="2773971" cy="8073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/>
              <a:t>Partie 3</a:t>
            </a:r>
          </a:p>
        </p:txBody>
      </p:sp>
      <p:sp>
        <p:nvSpPr>
          <p:cNvPr id="2" name="Sous-titre 2">
            <a:extLst>
              <a:ext uri="{FF2B5EF4-FFF2-40B4-BE49-F238E27FC236}">
                <a16:creationId xmlns:a16="http://schemas.microsoft.com/office/drawing/2014/main" id="{8EA00512-9BB0-A6B0-CD24-11AFBD40FC96}"/>
              </a:ext>
            </a:extLst>
          </p:cNvPr>
          <p:cNvSpPr txBox="1">
            <a:spLocks/>
          </p:cNvSpPr>
          <p:nvPr/>
        </p:nvSpPr>
        <p:spPr>
          <a:xfrm>
            <a:off x="402447" y="1308370"/>
            <a:ext cx="6713876" cy="52376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Dashboard de la vue Mondiale</a:t>
            </a:r>
          </a:p>
          <a:p>
            <a:pPr algn="l"/>
            <a:endParaRPr lang="fr-FR" sz="11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fr-FR" sz="1200" b="1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433C9C3-AEF0-8B34-F117-CD274AE1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917" y="1709782"/>
            <a:ext cx="8916552" cy="50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66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712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CEAF21-8F65-4839-2896-E85513AD6DA9}"/>
              </a:ext>
            </a:extLst>
          </p:cNvPr>
          <p:cNvSpPr/>
          <p:nvPr/>
        </p:nvSpPr>
        <p:spPr>
          <a:xfrm>
            <a:off x="0" y="304799"/>
            <a:ext cx="7111225" cy="8073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1BFBF3-6D96-E645-6A9F-276147CDAA02}"/>
              </a:ext>
            </a:extLst>
          </p:cNvPr>
          <p:cNvSpPr txBox="1">
            <a:spLocks/>
          </p:cNvSpPr>
          <p:nvPr/>
        </p:nvSpPr>
        <p:spPr>
          <a:xfrm>
            <a:off x="2372400" y="500974"/>
            <a:ext cx="2773971" cy="8073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/>
              <a:t>Partie 3</a:t>
            </a:r>
          </a:p>
        </p:txBody>
      </p:sp>
      <p:sp>
        <p:nvSpPr>
          <p:cNvPr id="2" name="Sous-titre 2">
            <a:extLst>
              <a:ext uri="{FF2B5EF4-FFF2-40B4-BE49-F238E27FC236}">
                <a16:creationId xmlns:a16="http://schemas.microsoft.com/office/drawing/2014/main" id="{8EA00512-9BB0-A6B0-CD24-11AFBD40FC96}"/>
              </a:ext>
            </a:extLst>
          </p:cNvPr>
          <p:cNvSpPr txBox="1">
            <a:spLocks/>
          </p:cNvSpPr>
          <p:nvPr/>
        </p:nvSpPr>
        <p:spPr>
          <a:xfrm>
            <a:off x="402447" y="1308370"/>
            <a:ext cx="6713876" cy="52376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Dashboard de la vue Nationale</a:t>
            </a:r>
          </a:p>
          <a:p>
            <a:pPr algn="l"/>
            <a:endParaRPr lang="fr-FR" sz="11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fr-FR" sz="1200" b="1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6CD0751-8C5E-3316-93A5-C5DEA4F59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74" y="1676528"/>
            <a:ext cx="8864053" cy="496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86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712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CEAF21-8F65-4839-2896-E85513AD6DA9}"/>
              </a:ext>
            </a:extLst>
          </p:cNvPr>
          <p:cNvSpPr/>
          <p:nvPr/>
        </p:nvSpPr>
        <p:spPr>
          <a:xfrm>
            <a:off x="0" y="320170"/>
            <a:ext cx="11081811" cy="8073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1BFBF3-6D96-E645-6A9F-276147CDAA02}"/>
              </a:ext>
            </a:extLst>
          </p:cNvPr>
          <p:cNvSpPr txBox="1">
            <a:spLocks/>
          </p:cNvSpPr>
          <p:nvPr/>
        </p:nvSpPr>
        <p:spPr>
          <a:xfrm>
            <a:off x="1110189" y="507731"/>
            <a:ext cx="10053804" cy="8073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err="1"/>
              <a:t>DÉmonstration</a:t>
            </a:r>
            <a:r>
              <a:rPr lang="fr-FR" b="1" dirty="0"/>
              <a:t> sur power bi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2A8491-8138-4443-237E-E110D7D97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193" y="2245476"/>
            <a:ext cx="5687755" cy="31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39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712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D889AE22-1611-7FD0-940F-7FFFC0664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41" y="0"/>
            <a:ext cx="9569676" cy="6824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CEAF21-8F65-4839-2896-E85513AD6DA9}"/>
              </a:ext>
            </a:extLst>
          </p:cNvPr>
          <p:cNvSpPr/>
          <p:nvPr/>
        </p:nvSpPr>
        <p:spPr>
          <a:xfrm>
            <a:off x="411759" y="453672"/>
            <a:ext cx="5684242" cy="8073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1BFBF3-6D96-E645-6A9F-276147CDAA02}"/>
              </a:ext>
            </a:extLst>
          </p:cNvPr>
          <p:cNvSpPr txBox="1">
            <a:spLocks/>
          </p:cNvSpPr>
          <p:nvPr/>
        </p:nvSpPr>
        <p:spPr>
          <a:xfrm>
            <a:off x="1685756" y="375221"/>
            <a:ext cx="3544937" cy="8822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/>
              <a:t>Questions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F8A958-ADD7-914E-132F-0F897BF8A915}"/>
              </a:ext>
            </a:extLst>
          </p:cNvPr>
          <p:cNvSpPr/>
          <p:nvPr/>
        </p:nvSpPr>
        <p:spPr>
          <a:xfrm>
            <a:off x="1891833" y="1339518"/>
            <a:ext cx="5897193" cy="8073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069671D-070C-9892-5512-E84EC1228D6E}"/>
              </a:ext>
            </a:extLst>
          </p:cNvPr>
          <p:cNvSpPr txBox="1">
            <a:spLocks/>
          </p:cNvSpPr>
          <p:nvPr/>
        </p:nvSpPr>
        <p:spPr>
          <a:xfrm>
            <a:off x="3753834" y="1325210"/>
            <a:ext cx="3544937" cy="8822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réponses</a:t>
            </a:r>
          </a:p>
        </p:txBody>
      </p:sp>
    </p:spTree>
    <p:extLst>
      <p:ext uri="{BB962C8B-B14F-4D97-AF65-F5344CB8AC3E}">
        <p14:creationId xmlns:p14="http://schemas.microsoft.com/office/powerpoint/2010/main" val="1722663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302430-D87E-9A26-0B52-AB85514ACD56}"/>
              </a:ext>
            </a:extLst>
          </p:cNvPr>
          <p:cNvSpPr/>
          <p:nvPr/>
        </p:nvSpPr>
        <p:spPr>
          <a:xfrm>
            <a:off x="418289" y="381000"/>
            <a:ext cx="11371634" cy="121433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48C86A-7AA8-D554-CFB1-10D584041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3986" y="982495"/>
            <a:ext cx="6509393" cy="807395"/>
          </a:xfrm>
        </p:spPr>
        <p:txBody>
          <a:bodyPr>
            <a:noAutofit/>
          </a:bodyPr>
          <a:lstStyle/>
          <a:p>
            <a:r>
              <a:rPr lang="fr-FR" b="1" dirty="0"/>
              <a:t>Table des matières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ADBE4035-DCF2-4DEA-A3B5-C43D37E605B5}"/>
              </a:ext>
            </a:extLst>
          </p:cNvPr>
          <p:cNvSpPr txBox="1">
            <a:spLocks/>
          </p:cNvSpPr>
          <p:nvPr/>
        </p:nvSpPr>
        <p:spPr>
          <a:xfrm>
            <a:off x="454134" y="1810092"/>
            <a:ext cx="3603378" cy="4125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PARTIE 1: </a:t>
            </a:r>
          </a:p>
          <a:p>
            <a:r>
              <a:rPr lang="fr-FR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Mise en place</a:t>
            </a:r>
          </a:p>
          <a:p>
            <a:endParaRPr lang="fr-FR" sz="11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fr-FR" sz="2000" b="1" dirty="0">
                <a:solidFill>
                  <a:schemeClr val="bg1"/>
                </a:solidFill>
              </a:rPr>
              <a:t>- Présentation des vues</a:t>
            </a:r>
            <a:endParaRPr lang="fr-FR" sz="11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fr-FR" sz="2000" b="1" i="0" dirty="0">
                <a:solidFill>
                  <a:srgbClr val="000000"/>
                </a:solidFill>
                <a:effectLst/>
                <a:latin typeface="Helvetica Neue"/>
              </a:rPr>
              <a:t>- Exemples de </a:t>
            </a:r>
            <a:r>
              <a:rPr lang="fr-FR" sz="2000" b="1" i="0" dirty="0" err="1">
                <a:solidFill>
                  <a:srgbClr val="000000"/>
                </a:solidFill>
                <a:effectLst/>
                <a:latin typeface="Helvetica Neue"/>
              </a:rPr>
              <a:t>Mockup</a:t>
            </a:r>
            <a:endParaRPr lang="fr-FR" sz="20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- Exemples de </a:t>
            </a:r>
            <a:r>
              <a:rPr lang="fr-FR" sz="2000" b="1" dirty="0" err="1">
                <a:solidFill>
                  <a:srgbClr val="000000"/>
                </a:solidFill>
                <a:latin typeface="Helvetica Neue"/>
              </a:rPr>
              <a:t>Blueprint</a:t>
            </a:r>
            <a:endParaRPr lang="fr-FR" sz="20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091C7F-B406-0DB0-AE0F-B66CD5931C6E}"/>
              </a:ext>
            </a:extLst>
          </p:cNvPr>
          <p:cNvSpPr txBox="1">
            <a:spLocks/>
          </p:cNvSpPr>
          <p:nvPr/>
        </p:nvSpPr>
        <p:spPr>
          <a:xfrm>
            <a:off x="3888539" y="1810092"/>
            <a:ext cx="3568256" cy="4065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PARTIE 2:</a:t>
            </a:r>
            <a:r>
              <a:rPr lang="fr-FR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fr-FR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Traitement des données</a:t>
            </a:r>
          </a:p>
          <a:p>
            <a:endParaRPr lang="fr-FR" sz="11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- Nettoyage </a:t>
            </a:r>
          </a:p>
          <a:p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- Vérifications des types</a:t>
            </a:r>
          </a:p>
          <a:p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- Travail sur les colonnes</a:t>
            </a:r>
          </a:p>
          <a:p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- Création d’une jointure</a:t>
            </a:r>
          </a:p>
          <a:p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- Mise en relation des tables</a:t>
            </a:r>
          </a:p>
          <a:p>
            <a:endParaRPr lang="fr-FR" sz="2400" b="1" dirty="0">
              <a:solidFill>
                <a:srgbClr val="000000"/>
              </a:solidFill>
              <a:latin typeface="Helvetica Neue"/>
            </a:endParaRPr>
          </a:p>
          <a:p>
            <a:endParaRPr lang="fr-FR" sz="2400" b="1" dirty="0">
              <a:solidFill>
                <a:srgbClr val="000000"/>
              </a:solidFill>
              <a:latin typeface="Helvetica Neue"/>
            </a:endParaRPr>
          </a:p>
          <a:p>
            <a:endParaRPr lang="fr-FR" sz="24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5880A990-384D-AC6E-CAD7-F7E3963AFDA5}"/>
              </a:ext>
            </a:extLst>
          </p:cNvPr>
          <p:cNvSpPr txBox="1">
            <a:spLocks/>
          </p:cNvSpPr>
          <p:nvPr/>
        </p:nvSpPr>
        <p:spPr>
          <a:xfrm>
            <a:off x="7713133" y="1789891"/>
            <a:ext cx="4043017" cy="40856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PARTIE 3:</a:t>
            </a:r>
            <a:r>
              <a:rPr lang="fr-FR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fr-FR" sz="2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Exemples de vues</a:t>
            </a:r>
          </a:p>
          <a:p>
            <a:pPr algn="l"/>
            <a:endParaRPr lang="fr-FR" sz="11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- Cartes</a:t>
            </a:r>
          </a:p>
          <a:p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- Taux de mortalité</a:t>
            </a:r>
          </a:p>
          <a:p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- Évolution rural et urbaine</a:t>
            </a:r>
          </a:p>
          <a:p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- Taux d’accès à l’eau</a:t>
            </a:r>
          </a:p>
          <a:p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- Stabilité politique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188E92AA-26C1-4B51-F85D-1B23CD5272FC}"/>
              </a:ext>
            </a:extLst>
          </p:cNvPr>
          <p:cNvSpPr txBox="1">
            <a:spLocks/>
          </p:cNvSpPr>
          <p:nvPr/>
        </p:nvSpPr>
        <p:spPr>
          <a:xfrm>
            <a:off x="2160711" y="5665084"/>
            <a:ext cx="7673600" cy="8503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sz="24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47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DEMONSTRATION INTERACTIVE SUR POWER BI </a:t>
            </a:r>
          </a:p>
          <a:p>
            <a:endParaRPr lang="fr-FR" sz="2400" b="1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E3027EE-0829-ECCE-FEB9-E21DAC6F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392" y="5527868"/>
            <a:ext cx="1927793" cy="108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4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CEAF21-8F65-4839-2896-E85513AD6DA9}"/>
              </a:ext>
            </a:extLst>
          </p:cNvPr>
          <p:cNvSpPr/>
          <p:nvPr/>
        </p:nvSpPr>
        <p:spPr>
          <a:xfrm>
            <a:off x="0" y="204598"/>
            <a:ext cx="7111225" cy="8073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1BFBF3-6D96-E645-6A9F-276147CDAA02}"/>
              </a:ext>
            </a:extLst>
          </p:cNvPr>
          <p:cNvSpPr txBox="1">
            <a:spLocks/>
          </p:cNvSpPr>
          <p:nvPr/>
        </p:nvSpPr>
        <p:spPr>
          <a:xfrm>
            <a:off x="2084076" y="412669"/>
            <a:ext cx="2773971" cy="8073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/>
              <a:t>Partie 1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3FBCB0CC-E503-04F4-F88C-C8F45CC0694D}"/>
              </a:ext>
            </a:extLst>
          </p:cNvPr>
          <p:cNvSpPr txBox="1">
            <a:spLocks/>
          </p:cNvSpPr>
          <p:nvPr/>
        </p:nvSpPr>
        <p:spPr>
          <a:xfrm>
            <a:off x="268055" y="2717800"/>
            <a:ext cx="7111225" cy="4140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Analyse des 3 domaines d’expertise</a:t>
            </a:r>
            <a:endParaRPr lang="fr-FR" sz="20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200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Helvetica Neue"/>
              </a:rPr>
              <a:t>Domaine de création</a:t>
            </a:r>
            <a:endParaRPr lang="fr-FR" sz="20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2000" i="1" dirty="0">
                <a:solidFill>
                  <a:srgbClr val="000000"/>
                </a:solidFill>
                <a:latin typeface="Helvetica Neue"/>
              </a:rPr>
              <a:t>Développer des infrastructures lorsque la population est rural</a:t>
            </a:r>
          </a:p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- Domaine de modernisation</a:t>
            </a:r>
          </a:p>
          <a:p>
            <a:r>
              <a:rPr lang="fr-FR" sz="2000" i="1" dirty="0">
                <a:solidFill>
                  <a:srgbClr val="000000"/>
                </a:solidFill>
                <a:latin typeface="Helvetica Neue"/>
              </a:rPr>
              <a:t>  Identifier les pays qui ont un besoin d’améliorer leurs qualité de services.</a:t>
            </a:r>
          </a:p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- Domaine de consulting</a:t>
            </a:r>
          </a:p>
          <a:p>
            <a:r>
              <a:rPr lang="fr-FR" sz="2000" i="1" dirty="0">
                <a:solidFill>
                  <a:srgbClr val="000000"/>
                </a:solidFill>
                <a:latin typeface="Helvetica Neue"/>
              </a:rPr>
              <a:t>  Mise en relation de la stabilité politique sur l’accès à l’eau</a:t>
            </a:r>
          </a:p>
          <a:p>
            <a:endParaRPr lang="fr-FR" sz="2000" i="1" dirty="0">
              <a:solidFill>
                <a:srgbClr val="000000"/>
              </a:solidFill>
              <a:latin typeface="Helvetica Neue"/>
            </a:endParaRPr>
          </a:p>
          <a:p>
            <a:endParaRPr lang="fr-FR" sz="20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fr-FR" sz="2000" b="1" i="0" dirty="0">
                <a:solidFill>
                  <a:srgbClr val="000000"/>
                </a:solidFill>
                <a:effectLst/>
                <a:latin typeface="Helvetica Neue"/>
              </a:rPr>
              <a:t>  </a:t>
            </a:r>
            <a:endParaRPr lang="fr-FR" sz="2000" i="1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1911FF6-16A1-9BCA-A8C2-A641EB995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767" y="0"/>
            <a:ext cx="4702233" cy="6858000"/>
          </a:xfrm>
          <a:prstGeom prst="rect">
            <a:avLst/>
          </a:prstGeom>
        </p:spPr>
      </p:pic>
      <p:sp>
        <p:nvSpPr>
          <p:cNvPr id="17" name="Sous-titre 2">
            <a:extLst>
              <a:ext uri="{FF2B5EF4-FFF2-40B4-BE49-F238E27FC236}">
                <a16:creationId xmlns:a16="http://schemas.microsoft.com/office/drawing/2014/main" id="{A03E500B-4FFA-4FBC-4A6D-795E797D1DA8}"/>
              </a:ext>
            </a:extLst>
          </p:cNvPr>
          <p:cNvSpPr txBox="1">
            <a:spLocks/>
          </p:cNvSpPr>
          <p:nvPr/>
        </p:nvSpPr>
        <p:spPr>
          <a:xfrm>
            <a:off x="268379" y="1220063"/>
            <a:ext cx="6574466" cy="12896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Présentation des 3 vues</a:t>
            </a:r>
            <a:endParaRPr lang="fr-FR" sz="20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fr-FR" sz="200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Helvetica Neue"/>
              </a:rPr>
              <a:t>Vue mondiale / </a:t>
            </a:r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Vue Continentale / Vue Nationale</a:t>
            </a:r>
          </a:p>
          <a:p>
            <a:r>
              <a:rPr lang="fr-FR" sz="2000" i="1" dirty="0">
                <a:solidFill>
                  <a:srgbClr val="000000"/>
                </a:solidFill>
                <a:latin typeface="Helvetica Neue"/>
              </a:rPr>
              <a:t>Visualisation des données par segment</a:t>
            </a:r>
          </a:p>
          <a:p>
            <a:endParaRPr lang="fr-FR" sz="20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fr-FR" sz="2000" b="1" i="0" dirty="0">
                <a:solidFill>
                  <a:srgbClr val="000000"/>
                </a:solidFill>
                <a:effectLst/>
                <a:latin typeface="Helvetica Neue"/>
              </a:rPr>
              <a:t>  </a:t>
            </a:r>
            <a:endParaRPr lang="fr-FR" sz="2000" i="1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83877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712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CEAF21-8F65-4839-2896-E85513AD6DA9}"/>
              </a:ext>
            </a:extLst>
          </p:cNvPr>
          <p:cNvSpPr/>
          <p:nvPr/>
        </p:nvSpPr>
        <p:spPr>
          <a:xfrm>
            <a:off x="97275" y="61607"/>
            <a:ext cx="4085619" cy="8073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A785E4-7A58-67E1-2C6A-60F8E93A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466" y="1039480"/>
            <a:ext cx="9393668" cy="1400671"/>
          </a:xfrm>
        </p:spPr>
        <p:txBody>
          <a:bodyPr>
            <a:noAutofit/>
          </a:bodyPr>
          <a:lstStyle/>
          <a:p>
            <a:r>
              <a:rPr lang="fr-FR" sz="40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Mockup</a:t>
            </a:r>
            <a:r>
              <a:rPr lang="fr-FR" sz="4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du </a:t>
            </a:r>
            <a:r>
              <a:rPr lang="fr-FR" sz="40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dashboard</a:t>
            </a:r>
            <a:r>
              <a:rPr lang="fr-FR" sz="4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Mondial</a:t>
            </a:r>
            <a:endParaRPr lang="fr-FR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1BFBF3-6D96-E645-6A9F-276147CDAA02}"/>
              </a:ext>
            </a:extLst>
          </p:cNvPr>
          <p:cNvSpPr txBox="1">
            <a:spLocks/>
          </p:cNvSpPr>
          <p:nvPr/>
        </p:nvSpPr>
        <p:spPr>
          <a:xfrm>
            <a:off x="97275" y="248055"/>
            <a:ext cx="2773971" cy="8073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/>
              <a:t>Partie 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C0D45F-62B9-805E-CB88-13B1C0FBF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133" y="61608"/>
            <a:ext cx="2222592" cy="149973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7A83BE7-DCEE-4C4E-689A-A937AF54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896" y="1795299"/>
            <a:ext cx="8264808" cy="506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15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712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CEAF21-8F65-4839-2896-E85513AD6DA9}"/>
              </a:ext>
            </a:extLst>
          </p:cNvPr>
          <p:cNvSpPr/>
          <p:nvPr/>
        </p:nvSpPr>
        <p:spPr>
          <a:xfrm>
            <a:off x="97275" y="61607"/>
            <a:ext cx="4085619" cy="8073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A785E4-7A58-67E1-2C6A-60F8E93A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466" y="1039480"/>
            <a:ext cx="9393668" cy="1400671"/>
          </a:xfrm>
        </p:spPr>
        <p:txBody>
          <a:bodyPr>
            <a:noAutofit/>
          </a:bodyPr>
          <a:lstStyle/>
          <a:p>
            <a:r>
              <a:rPr lang="fr-FR" sz="40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Mockup</a:t>
            </a:r>
            <a:r>
              <a:rPr lang="fr-FR" sz="4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du </a:t>
            </a:r>
            <a:r>
              <a:rPr lang="fr-FR" sz="40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dashboard</a:t>
            </a:r>
            <a:r>
              <a:rPr lang="fr-FR" sz="4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National</a:t>
            </a:r>
            <a:endParaRPr lang="fr-FR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1BFBF3-6D96-E645-6A9F-276147CDAA02}"/>
              </a:ext>
            </a:extLst>
          </p:cNvPr>
          <p:cNvSpPr txBox="1">
            <a:spLocks/>
          </p:cNvSpPr>
          <p:nvPr/>
        </p:nvSpPr>
        <p:spPr>
          <a:xfrm>
            <a:off x="97275" y="248055"/>
            <a:ext cx="2773971" cy="8073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/>
              <a:t>Partie 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C0D45F-62B9-805E-CB88-13B1C0FBF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133" y="61608"/>
            <a:ext cx="2222592" cy="149973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1C0C2B2-E781-FF2F-5F4B-9264E2E52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27" y="1747786"/>
            <a:ext cx="8990706" cy="51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30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712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CEAF21-8F65-4839-2896-E85513AD6DA9}"/>
              </a:ext>
            </a:extLst>
          </p:cNvPr>
          <p:cNvSpPr/>
          <p:nvPr/>
        </p:nvSpPr>
        <p:spPr>
          <a:xfrm>
            <a:off x="97275" y="61607"/>
            <a:ext cx="4085619" cy="8073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A785E4-7A58-67E1-2C6A-60F8E93A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466" y="1039480"/>
            <a:ext cx="9393668" cy="1400671"/>
          </a:xfrm>
        </p:spPr>
        <p:txBody>
          <a:bodyPr>
            <a:noAutofit/>
          </a:bodyPr>
          <a:lstStyle/>
          <a:p>
            <a:r>
              <a:rPr lang="fr-FR" sz="4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Exemple de </a:t>
            </a:r>
            <a:r>
              <a:rPr lang="fr-FR" sz="40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blueprint</a:t>
            </a:r>
            <a:endParaRPr lang="fr-FR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1BFBF3-6D96-E645-6A9F-276147CDAA02}"/>
              </a:ext>
            </a:extLst>
          </p:cNvPr>
          <p:cNvSpPr txBox="1">
            <a:spLocks/>
          </p:cNvSpPr>
          <p:nvPr/>
        </p:nvSpPr>
        <p:spPr>
          <a:xfrm>
            <a:off x="97275" y="248055"/>
            <a:ext cx="2773971" cy="8073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/>
              <a:t>Partie 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C0D45F-62B9-805E-CB88-13B1C0FBF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133" y="61608"/>
            <a:ext cx="2222592" cy="149973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BA283CD-1F77-CDCD-23D9-DA66CFF0D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74" y="2819400"/>
            <a:ext cx="9010650" cy="4038600"/>
          </a:xfrm>
          <a:prstGeom prst="rect">
            <a:avLst/>
          </a:prstGeom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580AAFA9-A330-8243-ABD4-60CD7C459435}"/>
              </a:ext>
            </a:extLst>
          </p:cNvPr>
          <p:cNvSpPr txBox="1">
            <a:spLocks/>
          </p:cNvSpPr>
          <p:nvPr/>
        </p:nvSpPr>
        <p:spPr>
          <a:xfrm>
            <a:off x="580066" y="1724190"/>
            <a:ext cx="10707061" cy="16300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b="1" dirty="0">
                <a:solidFill>
                  <a:schemeClr val="bg1"/>
                </a:solidFill>
              </a:rPr>
              <a:t>Besoin utilisateurs : </a:t>
            </a:r>
            <a:r>
              <a:rPr lang="fr-FR" sz="1500" dirty="0">
                <a:solidFill>
                  <a:schemeClr val="bg1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Décrit brièvement les interactions des utilisateurs avec les données pour cette exigence </a:t>
            </a:r>
            <a:endParaRPr lang="fr-FR" sz="1500" b="1" dirty="0">
              <a:solidFill>
                <a:schemeClr val="bg1"/>
              </a:solidFill>
            </a:endParaRPr>
          </a:p>
          <a:p>
            <a:r>
              <a:rPr lang="fr-FR" sz="1500" b="1" dirty="0">
                <a:solidFill>
                  <a:schemeClr val="bg1"/>
                </a:solidFill>
              </a:rPr>
              <a:t>Mesures spécifiques à utiliser : </a:t>
            </a:r>
            <a:r>
              <a:rPr lang="fr-FR" sz="1500" u="none" strike="noStrike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Il s'agit de la liste des paramètres calculés qui seront utilisés pour cette exigence. </a:t>
            </a:r>
            <a:endParaRPr lang="fr-FR" sz="1500" b="1" dirty="0">
              <a:solidFill>
                <a:schemeClr val="bg1"/>
              </a:solidFill>
            </a:endParaRPr>
          </a:p>
          <a:p>
            <a:r>
              <a:rPr lang="fr-FR" sz="1500" b="1" dirty="0">
                <a:solidFill>
                  <a:schemeClr val="bg1"/>
                </a:solidFill>
              </a:rPr>
              <a:t>Visualisations : </a:t>
            </a:r>
            <a:r>
              <a:rPr lang="fr-FR" sz="1500" dirty="0">
                <a:solidFill>
                  <a:schemeClr val="bg1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Le type de visualisation qui pourrait être utilisé pour cette exigence.</a:t>
            </a:r>
            <a:endParaRPr lang="fr-FR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353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712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CEAF21-8F65-4839-2896-E85513AD6DA9}"/>
              </a:ext>
            </a:extLst>
          </p:cNvPr>
          <p:cNvSpPr/>
          <p:nvPr/>
        </p:nvSpPr>
        <p:spPr>
          <a:xfrm>
            <a:off x="0" y="304799"/>
            <a:ext cx="7111225" cy="8073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1BFBF3-6D96-E645-6A9F-276147CDAA02}"/>
              </a:ext>
            </a:extLst>
          </p:cNvPr>
          <p:cNvSpPr txBox="1">
            <a:spLocks/>
          </p:cNvSpPr>
          <p:nvPr/>
        </p:nvSpPr>
        <p:spPr>
          <a:xfrm>
            <a:off x="2372400" y="500974"/>
            <a:ext cx="2773971" cy="8073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/>
              <a:t>Partie 2</a:t>
            </a:r>
          </a:p>
        </p:txBody>
      </p:sp>
      <p:sp>
        <p:nvSpPr>
          <p:cNvPr id="2" name="Sous-titre 2">
            <a:extLst>
              <a:ext uri="{FF2B5EF4-FFF2-40B4-BE49-F238E27FC236}">
                <a16:creationId xmlns:a16="http://schemas.microsoft.com/office/drawing/2014/main" id="{8EA00512-9BB0-A6B0-CD24-11AFBD40FC96}"/>
              </a:ext>
            </a:extLst>
          </p:cNvPr>
          <p:cNvSpPr txBox="1">
            <a:spLocks/>
          </p:cNvSpPr>
          <p:nvPr/>
        </p:nvSpPr>
        <p:spPr>
          <a:xfrm>
            <a:off x="397349" y="1504544"/>
            <a:ext cx="6713876" cy="4770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Traitement des données</a:t>
            </a:r>
          </a:p>
          <a:p>
            <a:r>
              <a:rPr lang="fr-FR" sz="1900" b="1" dirty="0">
                <a:solidFill>
                  <a:srgbClr val="000000"/>
                </a:solidFill>
                <a:latin typeface="Helvetica Neue"/>
              </a:rPr>
              <a:t>Fichiers fournit par le Data </a:t>
            </a:r>
            <a:r>
              <a:rPr lang="fr-FR" sz="1900" b="1" dirty="0" err="1">
                <a:solidFill>
                  <a:srgbClr val="000000"/>
                </a:solidFill>
                <a:latin typeface="Helvetica Neue"/>
              </a:rPr>
              <a:t>Engineer</a:t>
            </a:r>
            <a:endParaRPr lang="fr-FR" sz="1900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fr-FR" sz="11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Power </a:t>
            </a:r>
            <a:r>
              <a:rPr lang="fr-FR" sz="2000" b="1" dirty="0" err="1">
                <a:solidFill>
                  <a:srgbClr val="000000"/>
                </a:solidFill>
                <a:latin typeface="Helvetica Neue"/>
              </a:rPr>
              <a:t>Query</a:t>
            </a:r>
            <a:endParaRPr lang="fr-FR" sz="20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- Vérification des doublons (nom de pays)</a:t>
            </a:r>
          </a:p>
          <a:p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- Vérification des types de variable (texte/décimal)</a:t>
            </a:r>
          </a:p>
          <a:p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- Dépivoter et Pivot (colonnes)</a:t>
            </a:r>
          </a:p>
          <a:p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- Jointure pour créer une clé unique</a:t>
            </a:r>
          </a:p>
          <a:p>
            <a:endParaRPr lang="fr-FR" sz="1100" b="1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Power BI</a:t>
            </a:r>
          </a:p>
          <a:p>
            <a:r>
              <a:rPr lang="fr-FR" sz="2000" b="1" dirty="0">
                <a:solidFill>
                  <a:srgbClr val="000000"/>
                </a:solidFill>
                <a:latin typeface="Helvetica Neue"/>
              </a:rPr>
              <a:t>- Mise en relation des tables</a:t>
            </a:r>
          </a:p>
          <a:p>
            <a:endParaRPr lang="fr-FR" sz="1200" b="1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1C9F1D2-E990-306D-B62A-152068CC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70" y="1112194"/>
            <a:ext cx="4828337" cy="5600572"/>
          </a:xfrm>
          <a:prstGeom prst="rect">
            <a:avLst/>
          </a:prstGeom>
          <a:effectLst>
            <a:glow rad="127000">
              <a:schemeClr val="accent1">
                <a:alpha val="77000"/>
              </a:schemeClr>
            </a:glo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9365C73-44E7-1B37-B260-FEDE0C3D8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511" y="2610196"/>
            <a:ext cx="565841" cy="49511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E51A70A-EEC4-258A-741D-E627E8318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203" y="5105900"/>
            <a:ext cx="880197" cy="4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68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CEAF21-8F65-4839-2896-E85513AD6DA9}"/>
              </a:ext>
            </a:extLst>
          </p:cNvPr>
          <p:cNvSpPr/>
          <p:nvPr/>
        </p:nvSpPr>
        <p:spPr>
          <a:xfrm>
            <a:off x="104572" y="114389"/>
            <a:ext cx="4085619" cy="8073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1BFBF3-6D96-E645-6A9F-276147CDAA02}"/>
              </a:ext>
            </a:extLst>
          </p:cNvPr>
          <p:cNvSpPr txBox="1">
            <a:spLocks/>
          </p:cNvSpPr>
          <p:nvPr/>
        </p:nvSpPr>
        <p:spPr>
          <a:xfrm>
            <a:off x="104572" y="308527"/>
            <a:ext cx="2773971" cy="8073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/>
              <a:t>Partie 2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79FA2BBF-B1DC-A525-CD25-D8ED04BDA992}"/>
              </a:ext>
            </a:extLst>
          </p:cNvPr>
          <p:cNvSpPr txBox="1">
            <a:spLocks/>
          </p:cNvSpPr>
          <p:nvPr/>
        </p:nvSpPr>
        <p:spPr>
          <a:xfrm>
            <a:off x="425585" y="1662598"/>
            <a:ext cx="10933078" cy="2403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solidFill>
                <a:srgbClr val="000000"/>
              </a:solidFill>
              <a:latin typeface="Helvetica Neue"/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03DF1B49-1113-E562-18F7-C8021FC9A08D}"/>
              </a:ext>
            </a:extLst>
          </p:cNvPr>
          <p:cNvSpPr txBox="1">
            <a:spLocks/>
          </p:cNvSpPr>
          <p:nvPr/>
        </p:nvSpPr>
        <p:spPr>
          <a:xfrm>
            <a:off x="354277" y="1115922"/>
            <a:ext cx="7318370" cy="4770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Jointure pour créer une clé unique</a:t>
            </a:r>
          </a:p>
          <a:p>
            <a:pPr algn="l"/>
            <a:endParaRPr lang="fr-FR" sz="11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A774AE7-ABAA-44B1-9BE0-D67A863C3BB7}"/>
              </a:ext>
            </a:extLst>
          </p:cNvPr>
          <p:cNvSpPr txBox="1"/>
          <p:nvPr/>
        </p:nvSpPr>
        <p:spPr>
          <a:xfrm>
            <a:off x="7807475" y="1748256"/>
            <a:ext cx="3416360" cy="9233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jointure va être créer dans toutes les tables afin de faire les liens.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304D3C-284E-6126-C9E3-05D222E9E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918" y="178166"/>
            <a:ext cx="922738" cy="80739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E868AE9-879C-8945-42DC-D7A1761AE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7" y="1824627"/>
            <a:ext cx="6084570" cy="437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2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CEAF21-8F65-4839-2896-E85513AD6DA9}"/>
              </a:ext>
            </a:extLst>
          </p:cNvPr>
          <p:cNvSpPr/>
          <p:nvPr/>
        </p:nvSpPr>
        <p:spPr>
          <a:xfrm>
            <a:off x="104572" y="114389"/>
            <a:ext cx="4085619" cy="8073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1BFBF3-6D96-E645-6A9F-276147CDAA02}"/>
              </a:ext>
            </a:extLst>
          </p:cNvPr>
          <p:cNvSpPr txBox="1">
            <a:spLocks/>
          </p:cNvSpPr>
          <p:nvPr/>
        </p:nvSpPr>
        <p:spPr>
          <a:xfrm>
            <a:off x="104572" y="308527"/>
            <a:ext cx="2773971" cy="8073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/>
              <a:t>Partie 2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03DF1B49-1113-E562-18F7-C8021FC9A08D}"/>
              </a:ext>
            </a:extLst>
          </p:cNvPr>
          <p:cNvSpPr txBox="1">
            <a:spLocks/>
          </p:cNvSpPr>
          <p:nvPr/>
        </p:nvSpPr>
        <p:spPr>
          <a:xfrm>
            <a:off x="300949" y="1115922"/>
            <a:ext cx="7318370" cy="4770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Vérifications des types de variables _ décimales</a:t>
            </a:r>
          </a:p>
          <a:p>
            <a:pPr algn="l"/>
            <a:endParaRPr lang="fr-FR" sz="11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A6ADE0-500D-B4E6-7BFB-AA297F39D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44" y="1662598"/>
            <a:ext cx="4876800" cy="4819650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4BC5470-5399-F581-149A-FC52E5CA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138" y="1808252"/>
            <a:ext cx="3067050" cy="393382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2903BC5-5A92-5451-30F5-7E0216844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918" y="178166"/>
            <a:ext cx="922738" cy="807396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3B9E01D-34C2-4FCC-7097-DC473CF99618}"/>
              </a:ext>
            </a:extLst>
          </p:cNvPr>
          <p:cNvCxnSpPr>
            <a:cxnSpLocks/>
          </p:cNvCxnSpPr>
          <p:nvPr/>
        </p:nvCxnSpPr>
        <p:spPr>
          <a:xfrm>
            <a:off x="5835535" y="3233486"/>
            <a:ext cx="1596043" cy="0"/>
          </a:xfrm>
          <a:prstGeom prst="straightConnector1">
            <a:avLst/>
          </a:prstGeom>
          <a:ln w="28575">
            <a:solidFill>
              <a:srgbClr val="00B050">
                <a:alpha val="6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ous-titre 2">
            <a:extLst>
              <a:ext uri="{FF2B5EF4-FFF2-40B4-BE49-F238E27FC236}">
                <a16:creationId xmlns:a16="http://schemas.microsoft.com/office/drawing/2014/main" id="{DEE63070-F9CB-521D-5D52-3B00B9764BBC}"/>
              </a:ext>
            </a:extLst>
          </p:cNvPr>
          <p:cNvSpPr txBox="1">
            <a:spLocks/>
          </p:cNvSpPr>
          <p:nvPr/>
        </p:nvSpPr>
        <p:spPr>
          <a:xfrm>
            <a:off x="233645" y="1662598"/>
            <a:ext cx="453699" cy="4444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rgbClr val="00B050"/>
                </a:solidFill>
              </a:rPr>
              <a:t>1</a:t>
            </a:r>
          </a:p>
          <a:p>
            <a:pPr algn="l"/>
            <a:endParaRPr lang="fr-FR" sz="11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2" name="Sous-titre 2">
            <a:extLst>
              <a:ext uri="{FF2B5EF4-FFF2-40B4-BE49-F238E27FC236}">
                <a16:creationId xmlns:a16="http://schemas.microsoft.com/office/drawing/2014/main" id="{3E1319D2-438F-6B14-5FDD-1C058259674C}"/>
              </a:ext>
            </a:extLst>
          </p:cNvPr>
          <p:cNvSpPr txBox="1">
            <a:spLocks/>
          </p:cNvSpPr>
          <p:nvPr/>
        </p:nvSpPr>
        <p:spPr>
          <a:xfrm>
            <a:off x="7110725" y="1808252"/>
            <a:ext cx="453699" cy="4444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rgbClr val="00B050"/>
                </a:solidFill>
              </a:rPr>
              <a:t>2</a:t>
            </a:r>
          </a:p>
          <a:p>
            <a:pPr algn="l"/>
            <a:endParaRPr lang="fr-FR" sz="11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44500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26427</TotalTime>
  <Words>418</Words>
  <Application>Microsoft Office PowerPoint</Application>
  <PresentationFormat>Grand écran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Century Gothic</vt:lpstr>
      <vt:lpstr>Helvetica Neue</vt:lpstr>
      <vt:lpstr>Inter</vt:lpstr>
      <vt:lpstr>Wingdings 3</vt:lpstr>
      <vt:lpstr>Secteur</vt:lpstr>
      <vt:lpstr>Présentation PowerPoint</vt:lpstr>
      <vt:lpstr>Table des matières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Zutto Perez</dc:creator>
  <cp:lastModifiedBy>Zutto Perez</cp:lastModifiedBy>
  <cp:revision>271</cp:revision>
  <dcterms:created xsi:type="dcterms:W3CDTF">2023-03-15T14:46:11Z</dcterms:created>
  <dcterms:modified xsi:type="dcterms:W3CDTF">2023-08-24T15:13:17Z</dcterms:modified>
</cp:coreProperties>
</file>