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77" r:id="rId2"/>
    <p:sldId id="274" r:id="rId3"/>
    <p:sldId id="356" r:id="rId4"/>
    <p:sldId id="313" r:id="rId5"/>
    <p:sldId id="347" r:id="rId6"/>
    <p:sldId id="315" r:id="rId7"/>
    <p:sldId id="276" r:id="rId8"/>
    <p:sldId id="363" r:id="rId9"/>
    <p:sldId id="278" r:id="rId10"/>
    <p:sldId id="319" r:id="rId11"/>
    <p:sldId id="348" r:id="rId12"/>
    <p:sldId id="322" r:id="rId13"/>
    <p:sldId id="351" r:id="rId14"/>
    <p:sldId id="364" r:id="rId15"/>
    <p:sldId id="323" r:id="rId16"/>
    <p:sldId id="324" r:id="rId17"/>
    <p:sldId id="325" r:id="rId18"/>
    <p:sldId id="326" r:id="rId19"/>
    <p:sldId id="327" r:id="rId20"/>
    <p:sldId id="341" r:id="rId21"/>
    <p:sldId id="352" r:id="rId22"/>
    <p:sldId id="312" r:id="rId23"/>
    <p:sldId id="358" r:id="rId24"/>
    <p:sldId id="359" r:id="rId25"/>
    <p:sldId id="360" r:id="rId26"/>
    <p:sldId id="344" r:id="rId27"/>
    <p:sldId id="361" r:id="rId28"/>
    <p:sldId id="345" r:id="rId29"/>
    <p:sldId id="346" r:id="rId30"/>
    <p:sldId id="331" r:id="rId31"/>
    <p:sldId id="332" r:id="rId32"/>
    <p:sldId id="334" r:id="rId33"/>
    <p:sldId id="333" r:id="rId34"/>
    <p:sldId id="335" r:id="rId35"/>
    <p:sldId id="336" r:id="rId36"/>
    <p:sldId id="337" r:id="rId37"/>
    <p:sldId id="353" r:id="rId38"/>
    <p:sldId id="354" r:id="rId39"/>
    <p:sldId id="362" r:id="rId40"/>
    <p:sldId id="355" r:id="rId41"/>
    <p:sldId id="33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6" autoAdjust="0"/>
    <p:restoredTop sz="82690" autoAdjust="0"/>
  </p:normalViewPr>
  <p:slideViewPr>
    <p:cSldViewPr>
      <p:cViewPr varScale="1">
        <p:scale>
          <a:sx n="88" d="100"/>
          <a:sy n="88" d="100"/>
        </p:scale>
        <p:origin x="-25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DDD771-1A4C-C140-B3CF-2AC1055516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5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424C13-07DB-9649-8829-2ED81B5C4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8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Need: 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syllabus, 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Software failure cost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attendance sheet (w/email, ssan) </a:t>
            </a:r>
            <a:br>
              <a:rPr lang="en-US">
                <a:latin typeface="Times New Roman" charset="0"/>
                <a:cs typeface="Times New Roman" charset="0"/>
              </a:rPr>
            </a:br>
            <a:endParaRPr lang="en-US">
              <a:latin typeface="Times New Roman" charset="0"/>
              <a:cs typeface="Times New Roman" charset="0"/>
            </a:endParaRP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0:00-0:05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Introduce title of course, meeting time, text book, instructor, TA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pass out attendance sheet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Cover Syllabus</a:t>
            </a: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6BA3540-E193-D348-B445-5616CE8DAC5D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5 minutes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Ask each group to contribute to list. When done, we should have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idea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feasibility study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requirements analysis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specification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design 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coding and unit testing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integration and system testing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delivery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maintenance</a:t>
            </a: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A key feature of 4310/11 is the project.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You will need to bring to bear all of the things you know, not just what I say</a:t>
            </a: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A key feature of 4310/11 is the project.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You will need to bring to bear all of the things you know, not just what I say</a:t>
            </a: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892E2F19-7544-F240-9502-8BB97D2517EB}" type="slidenum">
              <a:rPr lang="en-US" sz="1200"/>
              <a:pPr algn="r" eaLnBrk="1" hangingPunct="1"/>
              <a:t>28</a:t>
            </a:fld>
            <a:endParaRPr lang="en-US" sz="120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1:05-1:10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4C960-B400-7641-934E-79AE09AB3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431F9-D89C-F646-842C-78A7A6F93C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2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6981-9FCE-0942-AA51-24736D56C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3E79B-17DB-2F43-AAA1-5757E55452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6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E8E52-A16D-874D-84A4-1F92E7A68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276CE5-D409-9544-9D45-72F7B17C5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9533F-2D99-BE4F-848A-5938D052F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2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230D5-C6D0-CF45-8F7A-9344593639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63B6F-024F-AA4D-B153-A2190EC96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E046-AD87-EC41-9518-487D24738D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2936E4-087E-EE4E-8982-C5560D7F98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0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9B4B54D-E638-4B4E-BA5D-E0F5F815CD3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CS 4310 Software Requirements Engineering</a:t>
            </a:r>
          </a:p>
        </p:txBody>
      </p:sp>
      <p:sp>
        <p:nvSpPr>
          <p:cNvPr id="2051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Dr. Yoonsik Cheon</a:t>
            </a:r>
          </a:p>
          <a:p>
            <a:pPr eaLnBrk="1" hangingPunct="1"/>
            <a:r>
              <a:rPr lang="en-US">
                <a:latin typeface="Times New Roman" charset="0"/>
              </a:rPr>
              <a:t>Mr. Irbis Gallegos</a:t>
            </a:r>
          </a:p>
          <a:p>
            <a:pPr eaLnBrk="1" hangingPunct="1"/>
            <a:r>
              <a:rPr lang="en-US" sz="2400">
                <a:latin typeface="Times New Roman" charset="0"/>
              </a:rPr>
              <a:t>University of Texas at El Paso</a:t>
            </a:r>
          </a:p>
          <a:p>
            <a:pPr eaLnBrk="1" hangingPunct="1"/>
            <a:r>
              <a:rPr lang="en-US" sz="2400">
                <a:latin typeface="Times New Roman" charset="0"/>
              </a:rPr>
              <a:t>Department of Computer Science</a:t>
            </a:r>
          </a:p>
          <a:p>
            <a:pPr eaLnBrk="1" hangingPunct="1"/>
            <a:r>
              <a:rPr lang="en-US" sz="2400">
                <a:latin typeface="Times New Roman" charset="0"/>
              </a:rPr>
              <a:t>Fall 2011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Times New Roman" charset="0"/>
                <a:cs typeface="Times New Roman" charset="0"/>
              </a:rPr>
              <a:t>What is software engineering?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Software engineering is an attempt to formalize the construction of software. In particular, we are concerned with large, complex systems, systems that require multi-person effort and usually multiple versions.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Do we need software engineering?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Do we need software engineering?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All great software is written by small teams: look at unix (2 guys), Apple (started in a garage), …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Do we need software engineering?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All great software is written by small teams: look at unix (2 guys), Apple (started in a garage), …	</a:t>
            </a:r>
          </a:p>
          <a:p>
            <a:pPr eaLnBrk="1" hangingPunct="1"/>
            <a:r>
              <a:rPr lang="en-US">
                <a:latin typeface="Times New Roman" charset="0"/>
              </a:rPr>
              <a:t>Writing software is a creative process, an </a:t>
            </a:r>
            <a:r>
              <a:rPr lang="ja-JP" altLang="en-US">
                <a:latin typeface="Times New Roman" charset="0"/>
              </a:rPr>
              <a:t>“</a:t>
            </a:r>
            <a:r>
              <a:rPr lang="en-US">
                <a:latin typeface="Times New Roman" charset="0"/>
              </a:rPr>
              <a:t>art</a:t>
            </a:r>
            <a:r>
              <a:rPr lang="ja-JP" altLang="en-US">
                <a:latin typeface="Times New Roman" charset="0"/>
              </a:rPr>
              <a:t>”</a:t>
            </a:r>
            <a:r>
              <a:rPr lang="en-US">
                <a:latin typeface="Times New Roman" charset="0"/>
              </a:rPr>
              <a:t> or a </a:t>
            </a:r>
            <a:r>
              <a:rPr lang="ja-JP" altLang="en-US">
                <a:latin typeface="Times New Roman" charset="0"/>
              </a:rPr>
              <a:t>“</a:t>
            </a:r>
            <a:r>
              <a:rPr lang="en-US">
                <a:latin typeface="Times New Roman" charset="0"/>
              </a:rPr>
              <a:t>craft</a:t>
            </a:r>
            <a:r>
              <a:rPr lang="ja-JP" altLang="en-US">
                <a:latin typeface="Times New Roman" charset="0"/>
              </a:rPr>
              <a:t>”</a:t>
            </a:r>
            <a:r>
              <a:rPr lang="en-US">
                <a:latin typeface="Times New Roman" charset="0"/>
              </a:rPr>
              <a:t>, and cannot be engineered.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228600" y="46355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Three Critical Dimensions</a:t>
            </a:r>
          </a:p>
        </p:txBody>
      </p:sp>
      <p:pic>
        <p:nvPicPr>
          <p:cNvPr id="15363" name="Picture 5" descr="01fi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4222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Ariane 5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June 4, 1996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European Space Agency lost newest rocket, the Ariane 5, successor to the Ariane 4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$500 Million lost on first flight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Ariane 5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Problem was overflow in the conversion of a 64-bit float to a 16-bit signed number in the SRI inertial reference system (why do you take architecture?)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The broken data serves no purpose in the SRI after takeoff. But in the A-4, the software ran after takeoff so that if the launch sequence was interrupted, it could be restarted quickly. This was not necessary in the A-5.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The A-5 accelerated much faster than the A-4. The A-4 never had an overflow. The A-5 did overflow.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The backup system on the A-5 was identical to the original, and it failed for exactly the same reason. The rocket broke apart and was destroyed.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imes New Roman" charset="0"/>
                <a:cs typeface="Times New Roman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Therac 25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Late 1980's.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Radiation therapy device with 3 modes: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light: for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electron: low power, magnets to spread beam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X-ray: high power, flattener plate to spread beam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Needed flattener plate in place in X-ray operation.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Therac 25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There was a race condition in the operator interface. If the operator made a mistake, used the back space to correct it, the machine could run in X-ray mode without the flattener in place.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Previous version of machine had hardware interlock to prevent X-ray mode without flattener.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Therac-25 depended on software.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Difficult to reproduce. The physicist spent at least two weeks practicing once he had seen the technician reproduce the problem.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Several rather horrible deaths resulted.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Others: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Times New Roman" charset="0"/>
                <a:cs typeface="Times New Roman" charset="0"/>
              </a:rPr>
              <a:t>1998 GM ABS recall</a:t>
            </a:r>
          </a:p>
          <a:p>
            <a:pPr eaLnBrk="1" hangingPunct="1"/>
            <a:r>
              <a:rPr lang="en-US" sz="2800">
                <a:latin typeface="Times New Roman" charset="0"/>
                <a:cs typeface="Times New Roman" charset="0"/>
              </a:rPr>
              <a:t>2003 East Coast Power Failure: power cut to parts of at least 5 states (cost, $7-$10 billion)</a:t>
            </a:r>
          </a:p>
          <a:p>
            <a:pPr eaLnBrk="1" hangingPunct="1"/>
            <a:r>
              <a:rPr lang="en-US" sz="2800">
                <a:latin typeface="Times New Roman" charset="0"/>
                <a:cs typeface="Times New Roman" charset="0"/>
              </a:rPr>
              <a:t>2004: Air traffic control system shuts down voice communication system in southwest US, losing contact with 400 aircraft in flight. </a:t>
            </a:r>
          </a:p>
          <a:p>
            <a:pPr eaLnBrk="1" hangingPunct="1"/>
            <a:r>
              <a:rPr lang="en-US" sz="2800">
                <a:latin typeface="Times New Roman" charset="0"/>
                <a:cs typeface="Times New Roman" charset="0"/>
              </a:rPr>
              <a:t>2009: Washington DC Metro crash kills 9 people: train under software control at the 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Introductions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CS 4310, Software Requirements Engineering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cs typeface="Times New Roman" charset="0"/>
              </a:rPr>
              <a:t>Required course: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cs typeface="Times New Roman" charset="0"/>
              </a:rPr>
              <a:t>must pass with C or better to take 4311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Text book: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cs typeface="Times New Roman" charset="0"/>
              </a:rPr>
              <a:t>Van Vliet, </a:t>
            </a:r>
            <a:r>
              <a:rPr lang="en-US" sz="2400" i="1">
                <a:latin typeface="Times New Roman" charset="0"/>
                <a:cs typeface="Times New Roman" charset="0"/>
              </a:rPr>
              <a:t>Software Engineering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>
                <a:latin typeface="Times New Roman" charset="0"/>
                <a:cs typeface="Times New Roman" charset="0"/>
              </a:rPr>
              <a:t>Required: you will need in class sometimes.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Course Notes: Available online</a:t>
            </a:r>
            <a:endParaRPr lang="en-US" sz="2800">
              <a:solidFill>
                <a:srgbClr val="FF0000"/>
              </a:solidFill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TA: Neith Estrada, Cesar Yeep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sz="4000">
                <a:latin typeface="Times New Roman" charset="0"/>
              </a:rPr>
              <a:t>Assignment Due Before Next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</a:rPr>
              <a:t>A: find two other software failures that have resulted in significant harm (loss of life, serious risk, or loss of money) in the past 3 years. Attempt to identify the root cause of the failure.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</a:rPr>
              <a:t>B: Describe two approaches to eliminating the types of software failures you identify.  </a:t>
            </a:r>
          </a:p>
          <a:p>
            <a:pPr eaLnBrk="1" hangingPunct="1">
              <a:lnSpc>
                <a:spcPct val="80000"/>
              </a:lnSpc>
            </a:pPr>
            <a:endParaRPr lang="en-US" sz="2400">
              <a:latin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</a:rPr>
              <a:t>You must find no less than two independent citations for each.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</a:rPr>
              <a:t>Legitimate citations include IEEE or ACM publications, web sites sponsored by Fortune 500 companies, or Prentice-Hall, Wiley, O</a:t>
            </a:r>
            <a:r>
              <a:rPr lang="ja-JP" altLang="en-US" sz="2400">
                <a:latin typeface="Times New Roman" charset="0"/>
              </a:rPr>
              <a:t>’</a:t>
            </a:r>
            <a:r>
              <a:rPr lang="en-US" sz="2400">
                <a:latin typeface="Times New Roman" charset="0"/>
              </a:rPr>
              <a:t>Rielly, Addison-Wesley, or Microsoft Press. Or anything by Parnas or McConnell.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</a:rPr>
              <a:t>You must include your citations.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Department of Defense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"About the only thing you can do with an F-22 without software is to take a picture of it."</a:t>
            </a:r>
          </a:p>
          <a:p>
            <a:pPr lvl="3"/>
            <a:r>
              <a:rPr lang="en-US">
                <a:latin typeface="Times New Roman" charset="0"/>
              </a:rPr>
              <a:t>--Unidentified Air Force General</a:t>
            </a:r>
          </a:p>
          <a:p>
            <a:pPr eaLnBrk="1" hangingPunct="1"/>
            <a:r>
              <a:rPr lang="en-US">
                <a:latin typeface="Times New Roman" charset="0"/>
              </a:rPr>
              <a:t>The DoD estimates it will field systems utilizing 20 million LOC. </a:t>
            </a:r>
          </a:p>
          <a:p>
            <a:pPr lvl="4" eaLnBrk="1" hangingPunct="1"/>
            <a:r>
              <a:rPr lang="en-US" i="1">
                <a:latin typeface="Times New Roman" charset="0"/>
              </a:rPr>
              <a:t>CMMI Distilled</a:t>
            </a:r>
            <a:r>
              <a:rPr lang="en-US">
                <a:latin typeface="Times New Roman" charset="0"/>
              </a:rPr>
              <a:t>, Ahern</a:t>
            </a:r>
          </a:p>
          <a:p>
            <a:pPr lvl="3"/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NASA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>
                <a:latin typeface="Times New Roman" charset="0"/>
              </a:rPr>
              <a:t>s Need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7696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ja-JP" altLang="en-US">
                <a:latin typeface="Times New Roman" charset="0"/>
              </a:rPr>
              <a:t>“</a:t>
            </a:r>
            <a:r>
              <a:rPr lang="en-US">
                <a:latin typeface="Times New Roman" charset="0"/>
              </a:rPr>
              <a:t>The continued growth in scope, complexity, and cost of software systems represents a threat to the success of NASA missions.</a:t>
            </a:r>
          </a:p>
          <a:p>
            <a:pPr eaLnBrk="1" hangingPunct="1">
              <a:buFontTx/>
              <a:buNone/>
            </a:pPr>
            <a:r>
              <a:rPr lang="en-US">
                <a:latin typeface="Times New Roman" charset="0"/>
              </a:rPr>
              <a:t> NASA must take proactive steps to strengthen its capability in software engineering and management:</a:t>
            </a:r>
          </a:p>
          <a:p>
            <a:pPr lvl="2" eaLnBrk="1" hangingPunct="1"/>
            <a:r>
              <a:rPr lang="en-US">
                <a:latin typeface="Times New Roman" charset="0"/>
              </a:rPr>
              <a:t>Minimize technical, cost, and schedule issues</a:t>
            </a:r>
          </a:p>
          <a:p>
            <a:pPr lvl="2" eaLnBrk="1" hangingPunct="1"/>
            <a:r>
              <a:rPr lang="en-US">
                <a:latin typeface="Times New Roman" charset="0"/>
              </a:rPr>
              <a:t>Increase safety, quality, and reliability 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336925" y="5854700"/>
            <a:ext cx="47736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sz="1600" i="1"/>
              <a:t>Orlando Figueroa</a:t>
            </a:r>
          </a:p>
          <a:p>
            <a:pPr algn="r">
              <a:spcBef>
                <a:spcPct val="20000"/>
              </a:spcBef>
            </a:pPr>
            <a:r>
              <a:rPr lang="en-US" sz="1600" i="1"/>
              <a:t>Former Deputy Chief Engineer for Systems Engineering</a:t>
            </a:r>
          </a:p>
          <a:p>
            <a:pPr algn="r">
              <a:spcBef>
                <a:spcPct val="20000"/>
              </a:spcBef>
            </a:pPr>
            <a:r>
              <a:rPr lang="en-US" sz="1600" i="1"/>
              <a:t>April, 2001</a:t>
            </a:r>
            <a:endParaRPr lang="en-US" sz="16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 advAuto="0"/>
      <p:bldP spid="839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This is a course about: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Recognizing, making explicit, and understanding the phases or tasks of developing software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This is a course about: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Recognizing, making explicit, and understanding the phases or tasks of developing software</a:t>
            </a:r>
          </a:p>
          <a:p>
            <a:r>
              <a:rPr lang="en-US">
                <a:latin typeface="Times New Roman" charset="0"/>
              </a:rPr>
              <a:t>Communicating </a:t>
            </a:r>
          </a:p>
          <a:p>
            <a:pPr lvl="1"/>
            <a:r>
              <a:rPr lang="en-US">
                <a:latin typeface="Times New Roman" charset="0"/>
              </a:rPr>
              <a:t>between stakeholders and developers</a:t>
            </a:r>
          </a:p>
          <a:p>
            <a:pPr lvl="1"/>
            <a:r>
              <a:rPr lang="en-US">
                <a:latin typeface="Times New Roman" charset="0"/>
              </a:rPr>
              <a:t>among developers</a:t>
            </a:r>
          </a:p>
          <a:p>
            <a:pPr lvl="1"/>
            <a:r>
              <a:rPr lang="en-US">
                <a:latin typeface="Times New Roman" charset="0"/>
              </a:rPr>
              <a:t>Among tasks and phases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This is a course about: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Recognizing, making explicit, and understanding the phases or tasks of developing software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Communicating 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</a:rPr>
              <a:t>between stakeholders and developers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</a:rPr>
              <a:t>among developers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</a:rPr>
              <a:t>Among tasks and phases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Building reliable, useful, correct software in cost-effective manner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Why a project?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Why a project?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Experience is better than just spitting back what we tell you.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Employers know this, and will ask at your interviews.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It gives you the chance to think "outside the box" out of the context of class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charset="0"/>
                <a:cs typeface="Times New Roman" charset="0"/>
              </a:rPr>
              <a:t>"The hardest single part of building a system is deciding what to build." </a:t>
            </a:r>
            <a:r>
              <a:rPr lang="en-US" sz="2000">
                <a:latin typeface="Times New Roman" charset="0"/>
                <a:cs typeface="Times New Roman" charset="0"/>
              </a:rPr>
              <a:t>Brooks.</a:t>
            </a:r>
            <a:r>
              <a:rPr lang="en-US" sz="2000" b="1">
                <a:latin typeface="Times New Roman" charset="0"/>
                <a:cs typeface="Times New Roman" charset="0"/>
              </a:rPr>
              <a:t> </a:t>
            </a:r>
            <a:endParaRPr lang="en-US" sz="2000">
              <a:latin typeface="Times New Roman" charset="0"/>
              <a:cs typeface="Times New Roman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>
                <a:latin typeface="Times New Roman" charset="0"/>
                <a:cs typeface="Times New Roman" charset="0"/>
              </a:rPr>
              <a:t>requirements elicitation</a:t>
            </a:r>
            <a:r>
              <a:rPr lang="en-US" sz="2800">
                <a:latin typeface="Times New Roman" charset="0"/>
                <a:cs typeface="Times New Roman" charset="0"/>
              </a:rPr>
              <a:t>: developers and customers discover and articulate users' needs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latin typeface="Times New Roman" charset="0"/>
                <a:cs typeface="Times New Roman" charset="0"/>
              </a:rPr>
              <a:t>requirements analysis</a:t>
            </a:r>
            <a:r>
              <a:rPr lang="en-US" sz="2800">
                <a:latin typeface="Times New Roman" charset="0"/>
                <a:cs typeface="Times New Roman" charset="0"/>
              </a:rPr>
              <a:t>: analyze the customer and user needs to arrive at a definition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latin typeface="Times New Roman" charset="0"/>
                <a:cs typeface="Times New Roman" charset="0"/>
              </a:rPr>
              <a:t>requirements specification</a:t>
            </a:r>
            <a:r>
              <a:rPr lang="en-US" sz="2800">
                <a:latin typeface="Times New Roman" charset="0"/>
                <a:cs typeface="Times New Roman" charset="0"/>
              </a:rPr>
              <a:t>: develop a document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latin typeface="Times New Roman" charset="0"/>
                <a:cs typeface="Times New Roman" charset="0"/>
              </a:rPr>
              <a:t>requirements verification</a:t>
            </a:r>
            <a:r>
              <a:rPr lang="en-US" sz="2800">
                <a:latin typeface="Times New Roman" charset="0"/>
                <a:cs typeface="Times New Roman" charset="0"/>
              </a:rPr>
              <a:t>: show the document is correct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latin typeface="Times New Roman" charset="0"/>
                <a:cs typeface="Times New Roman" charset="0"/>
              </a:rPr>
              <a:t>management of requirements</a:t>
            </a:r>
            <a:r>
              <a:rPr lang="en-US" sz="2800">
                <a:latin typeface="Times New Roman" charset="0"/>
                <a:cs typeface="Times New Roman" charset="0"/>
              </a:rPr>
              <a:t>: control the process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Outline of course: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Build software teams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Interview customer, interview report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Feasibility study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Prototype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Analysis: use cases, diagrams, modeling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Specification (SRS)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Tracing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Teams of 3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Introduce yourselves</a:t>
            </a:r>
          </a:p>
          <a:p>
            <a:r>
              <a:rPr lang="en-US">
                <a:latin typeface="Times New Roman" charset="0"/>
              </a:rPr>
              <a:t>Find one food product and one movie that you all like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2 minutes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Team: Read Software Error Cost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Why is software difficult to construct so that it works correctly?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imes New Roman" charset="0"/>
              </a:rPr>
              <a:t>What are the costs associated with software errors?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imes New Roman" charset="0"/>
              </a:rPr>
              <a:t>What are the sources of errors?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imes New Roman" charset="0"/>
              </a:rPr>
              <a:t>Why is software different from other products?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imes New Roman" charset="0"/>
              </a:rPr>
              <a:t>What is liability?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>
              <a:latin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(5 minutes)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latin typeface="Times New Roman" charset="0"/>
                <a:cs typeface="Times New Roman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Why software  projects fail </a:t>
            </a:r>
            <a:r>
              <a:rPr lang="en-US" sz="2800">
                <a:latin typeface="Times New Roman" charset="0"/>
                <a:cs typeface="Times New Roman" charset="0"/>
              </a:rPr>
              <a:t>(Software Runaways, Robert Glass, 1998, Prentice)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sz="2800" b="1">
                <a:latin typeface="Times New Roman" charset="0"/>
                <a:cs typeface="Times New Roman" charset="0"/>
              </a:rPr>
              <a:t>runaway</a:t>
            </a:r>
            <a:r>
              <a:rPr lang="en-US" sz="2800">
                <a:latin typeface="Times New Roman" charset="0"/>
                <a:cs typeface="Times New Roman" charset="0"/>
              </a:rPr>
              <a:t>: </a:t>
            </a:r>
          </a:p>
          <a:p>
            <a:pPr lvl="1" eaLnBrk="1" hangingPunct="1"/>
            <a:r>
              <a:rPr lang="en-US" sz="2400">
                <a:latin typeface="Times New Roman" charset="0"/>
                <a:cs typeface="Times New Roman" charset="0"/>
              </a:rPr>
              <a:t>fails to deliver or is 30% or more over budget</a:t>
            </a:r>
          </a:p>
          <a:p>
            <a:pPr eaLnBrk="1" hangingPunct="1"/>
            <a:r>
              <a:rPr lang="en-US" sz="2800">
                <a:latin typeface="Times New Roman" charset="0"/>
              </a:rPr>
              <a:t>faulty specification 51%</a:t>
            </a:r>
          </a:p>
          <a:p>
            <a:pPr eaLnBrk="1" hangingPunct="1"/>
            <a:r>
              <a:rPr lang="en-US" sz="2800">
                <a:latin typeface="Times New Roman" charset="0"/>
              </a:rPr>
              <a:t>faulty planning and estimation 48%</a:t>
            </a:r>
          </a:p>
          <a:p>
            <a:pPr eaLnBrk="1" hangingPunct="1"/>
            <a:r>
              <a:rPr lang="en-US" sz="2800">
                <a:latin typeface="Times New Roman" charset="0"/>
              </a:rPr>
              <a:t>based on unstable new technology 45%</a:t>
            </a:r>
          </a:p>
          <a:p>
            <a:pPr eaLnBrk="1" hangingPunct="1"/>
            <a:r>
              <a:rPr lang="en-US" sz="2800">
                <a:latin typeface="Times New Roman" charset="0"/>
              </a:rPr>
              <a:t>inadequate management: 42%</a:t>
            </a:r>
          </a:p>
          <a:p>
            <a:pPr eaLnBrk="1" hangingPunct="1"/>
            <a:r>
              <a:rPr lang="en-US" sz="2800">
                <a:latin typeface="Times New Roman" charset="0"/>
              </a:rPr>
              <a:t>lack of senior programming staff: 42%</a:t>
            </a:r>
          </a:p>
          <a:p>
            <a:pPr eaLnBrk="1" hangingPunct="1"/>
            <a:r>
              <a:rPr lang="en-US" sz="2800">
                <a:latin typeface="Times New Roman" charset="0"/>
              </a:rPr>
              <a:t>problems with hardware/software from vendors: 42%</a:t>
            </a:r>
            <a:endParaRPr lang="en-US" sz="280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Trends with failures: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overly ambitious</a:t>
            </a:r>
          </a:p>
          <a:p>
            <a:pPr eaLnBrk="1" hangingPunct="1"/>
            <a:r>
              <a:rPr lang="en-US">
                <a:latin typeface="Times New Roman" charset="0"/>
              </a:rPr>
              <a:t>result from multiple causes</a:t>
            </a:r>
          </a:p>
          <a:p>
            <a:pPr eaLnBrk="1" hangingPunct="1"/>
            <a:r>
              <a:rPr lang="en-US">
                <a:latin typeface="Times New Roman" charset="0"/>
              </a:rPr>
              <a:t>schedule overruns are more common than cost overruns</a:t>
            </a:r>
          </a:p>
          <a:p>
            <a:pPr eaLnBrk="1" hangingPunct="1"/>
            <a:r>
              <a:rPr lang="en-US">
                <a:latin typeface="Times New Roman" charset="0"/>
              </a:rPr>
              <a:t>most failures are spotted by development team before management</a:t>
            </a:r>
          </a:p>
          <a:p>
            <a:pPr eaLnBrk="1" hangingPunct="1"/>
            <a:r>
              <a:rPr lang="en-US">
                <a:latin typeface="Times New Roman" charset="0"/>
              </a:rPr>
              <a:t>most did not do risk management</a:t>
            </a:r>
          </a:p>
          <a:p>
            <a:pPr eaLnBrk="1" hangingPunct="1">
              <a:buFontTx/>
              <a:buNone/>
            </a:pPr>
            <a:endParaRPr lang="en-US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Problems with Specifications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too many specs: project is large</a:t>
            </a:r>
          </a:p>
          <a:p>
            <a:pPr eaLnBrk="1" hangingPunct="1"/>
            <a:r>
              <a:rPr lang="en-US">
                <a:latin typeface="Times New Roman" charset="0"/>
              </a:rPr>
              <a:t>unstable specs</a:t>
            </a:r>
          </a:p>
          <a:p>
            <a:pPr eaLnBrk="1" hangingPunct="1"/>
            <a:r>
              <a:rPr lang="en-US">
                <a:latin typeface="Times New Roman" charset="0"/>
              </a:rPr>
              <a:t>ambiguous specs</a:t>
            </a:r>
          </a:p>
          <a:p>
            <a:pPr eaLnBrk="1" hangingPunct="1"/>
            <a:r>
              <a:rPr lang="en-US">
                <a:latin typeface="Times New Roman" charset="0"/>
              </a:rPr>
              <a:t>incomplete specs</a:t>
            </a:r>
          </a:p>
          <a:p>
            <a:pPr eaLnBrk="1" hangingPunct="1">
              <a:buFontTx/>
              <a:buNone/>
            </a:pPr>
            <a:endParaRPr lang="en-US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Do we need software engineering?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What is a large software system?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What is a complex software system?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What is safety critical/high consequence?</a:t>
            </a:r>
          </a:p>
          <a:p>
            <a:pPr eaLnBrk="1" hangingPunct="1"/>
            <a:endParaRPr lang="en-US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Cost of SE vs Cost of not SE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Each stage of software development has overhead 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time reporting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requirements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design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Imagine stripping everything except the parts that lead directly to the program itself: coding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SE entails overhead. The amount of overhead should match the project.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History: How did we get here?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1930s-40s: we only had very highly skilled users: computer builders, physicists, EE's.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50's and 60's: The advent of 3GLs and programmers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More general, but still highly skilled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They started generating output for users.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Mid 60s: started having large projects like OS360: 5000 man-years.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Too big for a single person to understand.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Lots of scaling problems.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Projects are over budget and late.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History: How did we get here?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001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1970s &amp; 80s: Mainframes running mostly batch programs and microcomputers running simple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cs typeface="Times New Roman" charset="0"/>
              </a:rPr>
              <a:t>Businesses invest heavily in software systems and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cs typeface="Times New Roman" charset="0"/>
              </a:rPr>
              <a:t>Sales of software exceeds sales of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cs typeface="Times New Roman" charset="0"/>
              </a:rPr>
              <a:t>Developers start to use processes: structured programming, development life cycle models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90s: windowing and multitasking OS on PCs, the rise of the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cs typeface="Times New Roman" charset="0"/>
              </a:rPr>
              <a:t>The platforms for software become more sophisticated, but not enough for the software running on top of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cs typeface="Times New Roman" charset="0"/>
              </a:rPr>
              <a:t>Lots of people writing software, not all are highly skilled.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cs typeface="Times New Roman" charset="0"/>
              </a:rPr>
              <a:t>Time to market drives many developers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History: How did we get here?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001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00s: Software becomes ubiquitous.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cs typeface="Times New Roman" charset="0"/>
              </a:rPr>
              <a:t>Found in nearly every product, frequently defines 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cs typeface="Times New Roman" charset="0"/>
              </a:rPr>
              <a:t>User interfaces and domain expertise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cs typeface="Times New Roman" charset="0"/>
              </a:rPr>
              <a:t>Web is everywhere, begins to replace TV and newspapers as primary source of information and entertainment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cs typeface="Times New Roman" charset="0"/>
              </a:rPr>
              <a:t>Mobile computing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cs typeface="Times New Roman" charset="0"/>
              </a:rPr>
              <a:t>10s: ???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cs typeface="Times New Roman" charset="0"/>
              </a:rPr>
              <a:t>Cloud computing, intelligent software, datamining, computational science (e.g., bioinformatics)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cs typeface="Times New Roman" charset="0"/>
              </a:rPr>
              <a:t>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Teams: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In theory, we should be able to create software that does almost anything. In practice, this hasn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>
                <a:latin typeface="Times New Roman" charset="0"/>
              </a:rPr>
              <a:t>t happened.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Identify the top 3 problems with software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Teams: Syllabus Review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Read the syllabus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Quiz to follow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Pay attention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objective: software requirements engineering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email policy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grading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attendance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cs typeface="Times New Roman" charset="0"/>
              </a:rPr>
              <a:t>office hours and policy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Problems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Software is late</a:t>
            </a:r>
          </a:p>
          <a:p>
            <a:r>
              <a:rPr lang="en-US">
                <a:latin typeface="Times New Roman" charset="0"/>
              </a:rPr>
              <a:t>Software is over budget</a:t>
            </a:r>
          </a:p>
          <a:p>
            <a:r>
              <a:rPr lang="en-US">
                <a:latin typeface="Times New Roman" charset="0"/>
              </a:rPr>
              <a:t>Software does not behave as intended</a:t>
            </a:r>
          </a:p>
          <a:p>
            <a:r>
              <a:rPr lang="en-US">
                <a:latin typeface="Times New Roman" charset="0"/>
              </a:rPr>
              <a:t>Software is unusable</a:t>
            </a:r>
          </a:p>
          <a:p>
            <a:r>
              <a:rPr lang="en-US">
                <a:latin typeface="Times New Roman" charset="0"/>
              </a:rPr>
              <a:t>Some restrictions on activities are based on software capability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Solutions: </a:t>
            </a:r>
            <a:br>
              <a:rPr lang="en-US">
                <a:latin typeface="Times New Roman" charset="0"/>
                <a:cs typeface="Times New Roman" charset="0"/>
              </a:rPr>
            </a:b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Better management of development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Better tools and languages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More life-cycle-centric view of development: software development isn</a:t>
            </a:r>
            <a:r>
              <a:rPr lang="ja-JP" altLang="en-US">
                <a:latin typeface="Times New Roman" charset="0"/>
                <a:cs typeface="Times New Roman" charset="0"/>
              </a:rPr>
              <a:t>’</a:t>
            </a:r>
            <a:r>
              <a:rPr lang="en-US">
                <a:latin typeface="Times New Roman" charset="0"/>
                <a:cs typeface="Times New Roman" charset="0"/>
              </a:rPr>
              <a:t>t just coding anymore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More rigorous approaches to correct development: verification isn</a:t>
            </a:r>
            <a:r>
              <a:rPr lang="ja-JP" altLang="en-US">
                <a:latin typeface="Times New Roman" charset="0"/>
                <a:cs typeface="Times New Roman" charset="0"/>
              </a:rPr>
              <a:t>’</a:t>
            </a:r>
            <a:r>
              <a:rPr lang="en-US">
                <a:latin typeface="Times New Roman" charset="0"/>
                <a:cs typeface="Times New Roman" charset="0"/>
              </a:rPr>
              <a:t>t just testing anymore</a:t>
            </a:r>
          </a:p>
          <a:p>
            <a:pPr eaLnBrk="1" hangingPunct="1">
              <a:buFontTx/>
              <a:buNone/>
            </a:pPr>
            <a:endParaRPr lang="en-US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Quiz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Name the other people in your group.</a:t>
            </a:r>
          </a:p>
          <a:p>
            <a:r>
              <a:rPr lang="en-US">
                <a:latin typeface="Times New Roman" charset="0"/>
              </a:rPr>
              <a:t>Four email addresses are listed on the syllabus. What are they?</a:t>
            </a:r>
          </a:p>
          <a:p>
            <a:r>
              <a:rPr lang="en-US">
                <a:latin typeface="Times New Roman" charset="0"/>
              </a:rPr>
              <a:t>Write the pseudo code for the grading algorithm.</a:t>
            </a:r>
          </a:p>
          <a:p>
            <a:r>
              <a:rPr lang="en-US">
                <a:latin typeface="Times New Roman" charset="0"/>
              </a:rPr>
              <a:t>What is the attendance policy?</a:t>
            </a:r>
          </a:p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Assignments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Times New Roman" charset="0"/>
              </a:rPr>
              <a:t>Resume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Email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Plan on checking your mail daily.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Fact or Fiction?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This course is hard.</a:t>
            </a:r>
          </a:p>
          <a:p>
            <a:r>
              <a:rPr lang="en-US">
                <a:latin typeface="Times New Roman" charset="0"/>
              </a:rPr>
              <a:t>This course will take all your time.</a:t>
            </a:r>
          </a:p>
          <a:p>
            <a:r>
              <a:rPr lang="en-US">
                <a:latin typeface="Times New Roman" charset="0"/>
              </a:rPr>
              <a:t>You should concentrate on the exams and not on the project.</a:t>
            </a:r>
          </a:p>
          <a:p>
            <a:r>
              <a:rPr lang="en-US">
                <a:latin typeface="Times New Roman" charset="0"/>
              </a:rPr>
              <a:t>You should concentrate on the project and not the exam.</a:t>
            </a:r>
          </a:p>
          <a:p>
            <a:r>
              <a:rPr lang="en-US">
                <a:latin typeface="Times New Roman" charset="0"/>
              </a:rPr>
              <a:t>Your team mates will cover for you.</a:t>
            </a:r>
          </a:p>
          <a:p>
            <a:pPr>
              <a:buFont typeface="Wingdings" charset="0"/>
              <a:buNone/>
            </a:pPr>
            <a:endParaRPr lang="en-US">
              <a:latin typeface="Times New Roman" charset="0"/>
            </a:endParaRPr>
          </a:p>
          <a:p>
            <a:pPr>
              <a:buFont typeface="Wingdings" charset="0"/>
              <a:buNone/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Team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charset="0"/>
                <a:cs typeface="Times New Roman" charset="0"/>
              </a:rPr>
              <a:t>What are the major steps needed to develop a reliable software system?</a:t>
            </a:r>
          </a:p>
          <a:p>
            <a:pPr eaLnBrk="1" hangingPunct="1">
              <a:buFontTx/>
              <a:buNone/>
            </a:pPr>
            <a:r>
              <a:rPr lang="en-US">
                <a:latin typeface="Times New Roman" charset="0"/>
                <a:cs typeface="Times New Roman" charset="0"/>
              </a:rPr>
              <a:t>(5 minutes)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1927</Words>
  <Application>Microsoft Macintosh PowerPoint</Application>
  <PresentationFormat>On-screen Show (4:3)</PresentationFormat>
  <Paragraphs>248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Times New Roman</vt:lpstr>
      <vt:lpstr>Arial</vt:lpstr>
      <vt:lpstr>Wingdings</vt:lpstr>
      <vt:lpstr>Tahoma</vt:lpstr>
      <vt:lpstr>Default Design</vt:lpstr>
      <vt:lpstr>CS 4310 Software Requirements Engineering</vt:lpstr>
      <vt:lpstr>Introductions</vt:lpstr>
      <vt:lpstr>Teams of 3</vt:lpstr>
      <vt:lpstr>Teams: Syllabus Review</vt:lpstr>
      <vt:lpstr>Quiz </vt:lpstr>
      <vt:lpstr>Assignments</vt:lpstr>
      <vt:lpstr>Email</vt:lpstr>
      <vt:lpstr>Fact or Fiction?</vt:lpstr>
      <vt:lpstr>Team</vt:lpstr>
      <vt:lpstr>What is software engineering?</vt:lpstr>
      <vt:lpstr>Do we need software engineering?</vt:lpstr>
      <vt:lpstr>Do we need software engineering?</vt:lpstr>
      <vt:lpstr>Do we need software engineering?</vt:lpstr>
      <vt:lpstr>PowerPoint Presentation</vt:lpstr>
      <vt:lpstr>Ariane 5</vt:lpstr>
      <vt:lpstr>Ariane 5</vt:lpstr>
      <vt:lpstr>Therac 25</vt:lpstr>
      <vt:lpstr>Therac 25</vt:lpstr>
      <vt:lpstr>Others:</vt:lpstr>
      <vt:lpstr>Assignment Due Before Next Class</vt:lpstr>
      <vt:lpstr>Department of Defense</vt:lpstr>
      <vt:lpstr>NASA’s Need  </vt:lpstr>
      <vt:lpstr>This is a course about:</vt:lpstr>
      <vt:lpstr>This is a course about:</vt:lpstr>
      <vt:lpstr>This is a course about:</vt:lpstr>
      <vt:lpstr>Why a project?</vt:lpstr>
      <vt:lpstr>Why a project?</vt:lpstr>
      <vt:lpstr>"The hardest single part of building a system is deciding what to build." Brooks. </vt:lpstr>
      <vt:lpstr>Outline of course:</vt:lpstr>
      <vt:lpstr>Team: Read Software Error Cost </vt:lpstr>
      <vt:lpstr>Why software  projects fail (Software Runaways, Robert Glass, 1998, Prentice)</vt:lpstr>
      <vt:lpstr>Trends with failures:</vt:lpstr>
      <vt:lpstr>Problems with Specifications</vt:lpstr>
      <vt:lpstr>Do we need software engineering?</vt:lpstr>
      <vt:lpstr>Cost of SE vs Cost of not SE</vt:lpstr>
      <vt:lpstr>History: How did we get here?</vt:lpstr>
      <vt:lpstr>History: How did we get here?</vt:lpstr>
      <vt:lpstr>History: How did we get here?</vt:lpstr>
      <vt:lpstr>Teams:</vt:lpstr>
      <vt:lpstr>Problems</vt:lpstr>
      <vt:lpstr>Solutions:  </vt:lpstr>
    </vt:vector>
  </TitlesOfParts>
  <Company>SSEAL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Engineering-1</dc:title>
  <dc:creator>SSEAL Lab</dc:creator>
  <cp:lastModifiedBy>.,m.</cp:lastModifiedBy>
  <cp:revision>56</cp:revision>
  <dcterms:created xsi:type="dcterms:W3CDTF">2001-01-20T18:42:43Z</dcterms:created>
  <dcterms:modified xsi:type="dcterms:W3CDTF">2012-02-29T17:51:08Z</dcterms:modified>
</cp:coreProperties>
</file>