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551" autoAdjust="0"/>
  </p:normalViewPr>
  <p:slideViewPr>
    <p:cSldViewPr snapToGrid="0" snapToObjects="1">
      <p:cViewPr varScale="1">
        <p:scale>
          <a:sx n="78" d="100"/>
          <a:sy n="78" d="100"/>
        </p:scale>
        <p:origin x="-238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C964E-95A0-F243-A1C6-28FCB4517E06}" type="datetimeFigureOut">
              <a:rPr lang="en-US" smtClean="0"/>
              <a:t>10/6/11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006B03-3317-1145-A8BA-D2936213C919}" type="slidenum">
              <a:rPr lang="en-US" smtClean="0"/>
              <a:t>‹#›</a:t>
            </a:fld>
            <a:endParaRPr lang="en-US"/>
          </a:p>
        </p:txBody>
      </p:sp>
    </p:spTree>
    <p:extLst>
      <p:ext uri="{BB962C8B-B14F-4D97-AF65-F5344CB8AC3E}">
        <p14:creationId xmlns:p14="http://schemas.microsoft.com/office/powerpoint/2010/main" val="32589370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Engineering" TargetMode="External"/><Relationship Id="rId4" Type="http://schemas.openxmlformats.org/officeDocument/2006/relationships/hyperlink" Target="http://en.wikipedia.org/wiki/Subsystem"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www.martinfowler.com/articles/continuousIntegration.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up on our agenda</a:t>
            </a:r>
            <a:r>
              <a:rPr lang="en-US" baseline="0" dirty="0" smtClean="0"/>
              <a:t> is Integration.</a:t>
            </a:r>
          </a:p>
          <a:p>
            <a:endParaRPr lang="en-US" baseline="0" dirty="0" smtClean="0"/>
          </a:p>
          <a:p>
            <a:r>
              <a:rPr lang="en-US" dirty="0" smtClean="0"/>
              <a:t>Our definition:</a:t>
            </a:r>
          </a:p>
          <a:p>
            <a:endParaRPr lang="en-US" dirty="0" smtClean="0"/>
          </a:p>
          <a:p>
            <a:r>
              <a:rPr lang="en-US" dirty="0" smtClean="0"/>
              <a:t>In </a:t>
            </a:r>
            <a:r>
              <a:rPr lang="en-US" dirty="0" smtClean="0">
                <a:hlinkClick r:id="rId3" tooltip="Engineering"/>
              </a:rPr>
              <a:t>engineering</a:t>
            </a:r>
            <a:r>
              <a:rPr lang="en-US" dirty="0" smtClean="0"/>
              <a:t>, </a:t>
            </a:r>
            <a:r>
              <a:rPr lang="en-US" b="1" dirty="0" smtClean="0"/>
              <a:t>system integration</a:t>
            </a:r>
            <a:r>
              <a:rPr lang="en-US" dirty="0" smtClean="0"/>
              <a:t> is the bringing together of the component </a:t>
            </a:r>
            <a:r>
              <a:rPr lang="en-US" dirty="0" smtClean="0">
                <a:hlinkClick r:id="rId4" tooltip="Subsystem"/>
              </a:rPr>
              <a:t>subsystems</a:t>
            </a:r>
            <a:r>
              <a:rPr lang="en-US" dirty="0" smtClean="0"/>
              <a:t> into one system and ensuring that the subsystems function together as a system. In information technology, systems integration is the process of linking together different computing systems and software applications physically or functionally.</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Check and test regularly</a:t>
            </a:r>
          </a:p>
          <a:p>
            <a:pPr>
              <a:buFont typeface="Arial" pitchFamily="34" charset="0"/>
              <a:buChar char="•"/>
            </a:pPr>
            <a:r>
              <a:rPr lang="en-US" dirty="0" smtClean="0"/>
              <a:t>CI processes may run every</a:t>
            </a:r>
            <a:r>
              <a:rPr lang="en-US" baseline="0" dirty="0" smtClean="0"/>
              <a:t> time someone checks in code</a:t>
            </a:r>
          </a:p>
          <a:p>
            <a:pPr>
              <a:buFont typeface="Arial" pitchFamily="34" charset="0"/>
              <a:buChar char="•"/>
            </a:pPr>
            <a:r>
              <a:rPr lang="en-US" baseline="0" dirty="0" smtClean="0"/>
              <a:t>Full suite of tests run against the code </a:t>
            </a:r>
          </a:p>
          <a:p>
            <a:pPr>
              <a:buFont typeface="Arial" pitchFamily="34" charset="0"/>
              <a:buChar char="•"/>
            </a:pPr>
            <a:r>
              <a:rPr lang="en-US" baseline="0" dirty="0" smtClean="0"/>
              <a:t>Remember TDD</a:t>
            </a:r>
          </a:p>
          <a:p>
            <a:pPr>
              <a:buFont typeface="Arial" pitchFamily="34" charset="0"/>
              <a:buChar char="•"/>
            </a:pPr>
            <a:r>
              <a:rPr lang="en-US" baseline="0" dirty="0" smtClean="0"/>
              <a:t>Builds take too long.   There are ways to address this.  </a:t>
            </a:r>
            <a:endParaRPr lang="en-US" dirty="0" smtClean="0"/>
          </a:p>
          <a:p>
            <a:endParaRPr lang="en-US" dirty="0" smtClean="0"/>
          </a:p>
          <a:p>
            <a:endParaRPr lang="en-US" dirty="0" smtClean="0"/>
          </a:p>
          <a:p>
            <a:r>
              <a:rPr lang="en-US" dirty="0" smtClean="0"/>
              <a:t>Rather than waiting until we’re all</a:t>
            </a:r>
            <a:r>
              <a:rPr lang="en-US" baseline="0" dirty="0" smtClean="0"/>
              <a:t> done – or at least, we THINK we’re all done – we do our checking and testing and integrating on a regular basis.</a:t>
            </a:r>
          </a:p>
          <a:p>
            <a:endParaRPr lang="en-US" baseline="0" dirty="0" smtClean="0"/>
          </a:p>
          <a:p>
            <a:r>
              <a:rPr lang="en-US" baseline="0" dirty="0" smtClean="0"/>
              <a:t>In fact, depending on your circumstances, it’s pretty common for development teams to set up the continuous integration process to run every time someone checks in code.  That means that a full suite of tests is run against the code every time someone makes a change.</a:t>
            </a:r>
          </a:p>
          <a:p>
            <a:endParaRPr lang="en-US" baseline="0" dirty="0" smtClean="0"/>
          </a:p>
          <a:p>
            <a:r>
              <a:rPr lang="en-US" baseline="0" dirty="0" smtClean="0"/>
              <a:t>Don’t forget about our earlier discussion of Test-Driven Development. We embrace the practice of writing tests for all of our development, so that test base grows every time code is checked in too.</a:t>
            </a:r>
          </a:p>
          <a:p>
            <a:endParaRPr lang="en-US" baseline="0" dirty="0" smtClean="0"/>
          </a:p>
          <a:p>
            <a:r>
              <a:rPr lang="en-US" baseline="0" dirty="0" smtClean="0"/>
              <a:t>Of course, at some point, it starts to take too long to run ALL the tests every time someone checks in code.  There are solutions to this, which are beyond the scope of this module. Suffice it to say that others have run into this problem, and have taken steps to address them.  In fact, Cruise, the continuous integration server from ThoughtWorks Studios, was specifically designed to address this from day one.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Plan,</a:t>
            </a:r>
            <a:r>
              <a:rPr lang="en-US" baseline="0" dirty="0" smtClean="0"/>
              <a:t> Do, Check, Act continuously</a:t>
            </a:r>
          </a:p>
          <a:p>
            <a:pPr>
              <a:buFont typeface="Arial" pitchFamily="34" charset="0"/>
              <a:buNone/>
            </a:pPr>
            <a:endParaRPr lang="en-US" dirty="0" smtClean="0"/>
          </a:p>
          <a:p>
            <a:r>
              <a:rPr lang="en-US" dirty="0" smtClean="0"/>
              <a:t>------------------------------------------------------------------------------------------------</a:t>
            </a:r>
          </a:p>
          <a:p>
            <a:r>
              <a:rPr lang="en-US" dirty="0" smtClean="0"/>
              <a:t>By embracing continuous integration – compiling,</a:t>
            </a:r>
            <a:r>
              <a:rPr lang="en-US" baseline="0" dirty="0" smtClean="0"/>
              <a:t> linking, loading, testing, and deploying – on an ongoing basis, we have a much better chance of failing early and finding and fixing problems </a:t>
            </a:r>
            <a:r>
              <a:rPr lang="en-US" i="1" baseline="0" dirty="0" smtClean="0"/>
              <a:t>when the cost is at its lowest</a:t>
            </a:r>
            <a:r>
              <a:rPr lang="en-US" i="0" baseline="0" dirty="0" smtClean="0"/>
              <a:t>.</a:t>
            </a:r>
          </a:p>
          <a:p>
            <a:endParaRPr lang="en-US" i="0" baseline="0" dirty="0" smtClean="0"/>
          </a:p>
          <a:p>
            <a:r>
              <a:rPr lang="en-US" i="0" baseline="0" dirty="0" smtClean="0"/>
              <a:t>As we follow the PDCA (remember that that stands for Plan, Do, Check, Act) cycle, we are continuously finding and fixing problems, and responding to situations close to when they occur.</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 cycle of rapid and timely feedback allows us to make changes and corrections early.</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because we do this on an ongoing basis…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Working software</a:t>
            </a:r>
            <a:r>
              <a:rPr lang="en-US" baseline="0" dirty="0" smtClean="0"/>
              <a:t> at the end of each iteration.</a:t>
            </a:r>
          </a:p>
          <a:p>
            <a:pPr>
              <a:buFont typeface="Arial" pitchFamily="34" charset="0"/>
              <a:buChar char="•"/>
            </a:pPr>
            <a:endParaRPr lang="en-US" dirty="0" smtClean="0"/>
          </a:p>
          <a:p>
            <a:endParaRPr lang="en-US" dirty="0" smtClean="0"/>
          </a:p>
          <a:p>
            <a:endParaRPr lang="en-US" dirty="0" smtClean="0"/>
          </a:p>
          <a:p>
            <a:r>
              <a:rPr lang="en-US" dirty="0" smtClean="0"/>
              <a:t>We are checking for and finding problems much earlier, so that we are fulfilling one of the principles of Agile: working software at the end of each iteration.</a:t>
            </a:r>
            <a:r>
              <a:rPr lang="en-US" baseline="0" dirty="0" smtClean="0"/>
              <a:t> Rather than waiting months or years to be able to see </a:t>
            </a:r>
            <a:r>
              <a:rPr lang="en-US" i="1" baseline="0" dirty="0" smtClean="0"/>
              <a:t>and use</a:t>
            </a:r>
            <a:r>
              <a:rPr lang="en-US" i="0" baseline="0" dirty="0" smtClean="0"/>
              <a:t> the software under development, we are using continuous integration to make sure that all of our parts work, and that they work together.</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by using a combination of </a:t>
            </a:r>
            <a:r>
              <a:rPr lang="en-US" b="1" dirty="0" smtClean="0"/>
              <a:t>regression tests </a:t>
            </a:r>
            <a:r>
              <a:rPr lang="en-US" dirty="0" smtClean="0"/>
              <a:t>and </a:t>
            </a:r>
            <a:r>
              <a:rPr lang="en-US" b="1" dirty="0" smtClean="0"/>
              <a:t>deployment testing</a:t>
            </a:r>
            <a:r>
              <a:rPr lang="en-US" dirty="0" smtClean="0"/>
              <a:t>, we get away from the common developer assertion that “it works on MY box!”</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we’re testing on a build server – or maybe on multiple servers – and testing the deployment as we go, we reduce the number of surprises we receive at the end.</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Each project or subsystem working in isolation from</a:t>
            </a:r>
            <a:r>
              <a:rPr lang="en-US" baseline="0" dirty="0" smtClean="0"/>
              <a:t> the others.</a:t>
            </a:r>
          </a:p>
          <a:p>
            <a:pPr>
              <a:buFont typeface="Arial" pitchFamily="34" charset="0"/>
              <a:buChar char="•"/>
            </a:pPr>
            <a:r>
              <a:rPr lang="en-US" baseline="0" dirty="0" smtClean="0"/>
              <a:t>Some communication, but not enough.  </a:t>
            </a:r>
          </a:p>
          <a:p>
            <a:pPr>
              <a:buFont typeface="Arial" pitchFamily="34" charset="0"/>
              <a:buChar char="•"/>
            </a:pPr>
            <a:r>
              <a:rPr lang="en-US" baseline="0" dirty="0" smtClean="0"/>
              <a:t>Limited to integration specific discussions.</a:t>
            </a:r>
          </a:p>
          <a:p>
            <a:pPr>
              <a:buFont typeface="Arial" pitchFamily="34" charset="0"/>
              <a:buChar char="•"/>
            </a:pPr>
            <a:r>
              <a:rPr lang="en-US" baseline="0" dirty="0" smtClean="0"/>
              <a:t>Tested loosely until the parts are integrated as a whole.</a:t>
            </a:r>
          </a:p>
          <a:p>
            <a:pPr>
              <a:buFont typeface="Arial" pitchFamily="34" charset="0"/>
              <a:buNone/>
            </a:pPr>
            <a:endParaRPr lang="en-US" dirty="0" smtClean="0"/>
          </a:p>
          <a:p>
            <a:r>
              <a:rPr lang="en-US" dirty="0" smtClean="0"/>
              <a:t>---------------------------------------------------------------------------------------------------</a:t>
            </a:r>
          </a:p>
          <a:p>
            <a:r>
              <a:rPr lang="en-US" dirty="0" smtClean="0"/>
              <a:t>In a Waterfall world, each</a:t>
            </a:r>
            <a:r>
              <a:rPr lang="en-US" baseline="0" dirty="0" smtClean="0"/>
              <a:t> project or subsystem team works mostly in isolation from the others. There will likely be some communication between the teams, but generally speaking each team specializes in the part they’re building, and only talks to the others when they need to discuss an interface.</a:t>
            </a:r>
          </a:p>
          <a:p>
            <a:endParaRPr lang="en-US" baseline="0" dirty="0" smtClean="0"/>
          </a:p>
          <a:p>
            <a:r>
              <a:rPr lang="en-US" baseline="0" dirty="0" smtClean="0"/>
              <a:t>Testing of the interfaces is likely to be done loosely, as it is believed that the most effective testing will be done when the parts are integrated into the whole.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Of course, there are problems with this.  They can be as simple as getting the data type wrong for an argument, and as complex as</a:t>
            </a:r>
            <a:r>
              <a:rPr lang="en-US" baseline="0" dirty="0" smtClean="0"/>
              <a:t> transformations that are applied to data within one subsystem that make it incompatible with another.</a:t>
            </a:r>
          </a:p>
          <a:p>
            <a:endParaRPr lang="en-US" baseline="0" dirty="0" smtClean="0"/>
          </a:p>
          <a:p>
            <a:pPr>
              <a:buFont typeface="Arial" pitchFamily="34" charset="0"/>
              <a:buChar char="•"/>
            </a:pPr>
            <a:r>
              <a:rPr lang="en-US" baseline="0" dirty="0" smtClean="0"/>
              <a:t>The biggest problem, of course, is that the teams do ALL the work before ever trying to bring things together.</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pPr>
              <a:buFont typeface="Arial" pitchFamily="34" charset="0"/>
              <a:buChar char="•"/>
            </a:pPr>
            <a:r>
              <a:rPr lang="en-US" dirty="0" smtClean="0"/>
              <a:t>Which means that we have the same problem</a:t>
            </a:r>
            <a:r>
              <a:rPr lang="en-US" baseline="0" dirty="0" smtClean="0"/>
              <a:t> we had when we talked about pairing and catching defects early: </a:t>
            </a:r>
            <a:r>
              <a:rPr lang="en-US" b="1" baseline="0" dirty="0" smtClean="0"/>
              <a:t>rework.</a:t>
            </a:r>
          </a:p>
          <a:p>
            <a:endParaRPr lang="en-US" baseline="0" dirty="0" smtClean="0"/>
          </a:p>
          <a:p>
            <a:r>
              <a:rPr lang="en-US" baseline="0" dirty="0" smtClean="0"/>
              <a:t>When you’ve built the whole thing, and then have to go back and figure out where the problems are and who should fix which and how, well, it just gets complicated and costly and time-consuming.</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Ultimately,</a:t>
            </a:r>
            <a:r>
              <a:rPr lang="en-US" baseline="0" dirty="0" smtClean="0"/>
              <a:t> the team may meet with success. But along the way, the pain is shared by everyone.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mn-lt"/>
                <a:ea typeface="ＭＳ Ｐゴシック" pitchFamily="-65" charset="-128"/>
                <a:cs typeface="Arial" charset="0"/>
              </a:rPr>
              <a:t>An approach</a:t>
            </a:r>
            <a:r>
              <a:rPr lang="en-US" sz="1200" kern="1200" baseline="0" dirty="0" smtClean="0">
                <a:solidFill>
                  <a:schemeClr val="tx1"/>
                </a:solidFill>
                <a:latin typeface="+mn-lt"/>
                <a:ea typeface="ＭＳ Ｐゴシック" pitchFamily="-65" charset="-128"/>
                <a:cs typeface="Arial" charset="0"/>
              </a:rPr>
              <a:t> that has been adopted successfully on Agile teams, and is making its way onto teams of all kinds, is Continuous Integration. This is a term that was originally described in a blog post by [CLICK] Martin Fowler in September of 2000.</a:t>
            </a:r>
          </a:p>
          <a:p>
            <a:endParaRPr lang="en-US" sz="1200" kern="1200" dirty="0" smtClean="0">
              <a:solidFill>
                <a:schemeClr val="tx1"/>
              </a:solidFill>
              <a:latin typeface="+mn-lt"/>
              <a:ea typeface="ＭＳ Ｐゴシック" pitchFamily="-65" charset="-128"/>
              <a:cs typeface="Arial" charset="0"/>
            </a:endParaRPr>
          </a:p>
          <a:p>
            <a:r>
              <a:rPr lang="en-US" sz="1200" kern="1200" dirty="0" smtClean="0">
                <a:solidFill>
                  <a:schemeClr val="tx1"/>
                </a:solidFill>
                <a:latin typeface="+mn-lt"/>
                <a:ea typeface="ＭＳ Ｐゴシック" pitchFamily="-65" charset="-128"/>
                <a:cs typeface="Arial" charset="0"/>
              </a:rPr>
              <a:t>“Continuous Integration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 Many teams find that this approach leads to significantly reduced integration problems and allows a team to develop cohesive software more rapidly.”</a:t>
            </a:r>
          </a:p>
          <a:p>
            <a:endParaRPr lang="en-US" sz="1800" kern="1200" dirty="0" smtClean="0">
              <a:solidFill>
                <a:schemeClr val="tx1"/>
              </a:solidFill>
              <a:latin typeface="+mn-lt"/>
              <a:ea typeface="ＭＳ Ｐゴシック" pitchFamily="-65" charset="-128"/>
              <a:cs typeface="Arial" charset="0"/>
            </a:endParaRPr>
          </a:p>
          <a:p>
            <a:r>
              <a:rPr lang="en-US" sz="1200" i="1" u="none" strike="noStrike" kern="1200" dirty="0" smtClean="0">
                <a:solidFill>
                  <a:schemeClr val="tx1"/>
                </a:solidFill>
                <a:latin typeface="+mn-lt"/>
                <a:ea typeface="ＭＳ Ｐゴシック" pitchFamily="-65" charset="-128"/>
                <a:cs typeface="Arial" charset="0"/>
                <a:hlinkClick r:id="rId3"/>
              </a:rPr>
              <a:t>http://www.martinfowler.com/articles/continuousIntegration.html</a:t>
            </a:r>
            <a:endParaRPr lang="en-US" sz="1800" i="1" kern="1200" dirty="0" smtClean="0">
              <a:solidFill>
                <a:schemeClr val="tx1"/>
              </a:solidFill>
              <a:latin typeface="+mn-lt"/>
              <a:ea typeface="ＭＳ Ｐゴシック" pitchFamily="-65" charset="-128"/>
              <a:cs typeface="Arial" charset="0"/>
            </a:endParaRPr>
          </a:p>
        </p:txBody>
      </p:sp>
      <p:sp>
        <p:nvSpPr>
          <p:cNvPr id="4" name="Slide Number Placeholder 3"/>
          <p:cNvSpPr>
            <a:spLocks noGrp="1"/>
          </p:cNvSpPr>
          <p:nvPr>
            <p:ph type="sldNum" sz="quarter" idx="10"/>
          </p:nvPr>
        </p:nvSpPr>
        <p:spPr/>
        <p:txBody>
          <a:bodyPr/>
          <a:lstStyle/>
          <a:p>
            <a:fld id="{C91E950B-F458-354F-BE3A-215FB82C404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 the slide.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We’ve got</a:t>
            </a:r>
            <a:r>
              <a:rPr lang="en-US" baseline="0" dirty="0" smtClean="0"/>
              <a:t> separate teams working on separate parts</a:t>
            </a:r>
          </a:p>
          <a:p>
            <a:pPr>
              <a:buFont typeface="Arial" pitchFamily="34" charset="0"/>
              <a:buChar char="•"/>
            </a:pPr>
            <a:r>
              <a:rPr lang="en-US" baseline="0" dirty="0" smtClean="0"/>
              <a:t>We may be able to rotate personnel, but maybe not</a:t>
            </a:r>
          </a:p>
          <a:p>
            <a:pPr>
              <a:buFont typeface="Arial" pitchFamily="34" charset="0"/>
              <a:buChar char="•"/>
            </a:pPr>
            <a:endParaRPr lang="en-US" dirty="0" smtClean="0"/>
          </a:p>
          <a:p>
            <a:r>
              <a:rPr lang="en-US" dirty="0" smtClean="0"/>
              <a:t>------------------------------------------------------------------------------------------------------------------</a:t>
            </a:r>
          </a:p>
          <a:p>
            <a:r>
              <a:rPr lang="en-US" dirty="0" smtClean="0"/>
              <a:t>Let’s consider the same scenario</a:t>
            </a:r>
            <a:r>
              <a:rPr lang="en-US" baseline="0" dirty="0" smtClean="0"/>
              <a:t> we discussed a minute ago.</a:t>
            </a:r>
          </a:p>
          <a:p>
            <a:endParaRPr lang="en-US" baseline="0" dirty="0" smtClean="0"/>
          </a:p>
          <a:p>
            <a:r>
              <a:rPr lang="en-US" baseline="0" dirty="0" smtClean="0"/>
              <a:t>We have separate teams, each of which is working on a piece – a class, a subsystem, a system, whatever it is – that is intended to connect and work with the other parts.</a:t>
            </a:r>
          </a:p>
          <a:p>
            <a:endParaRPr lang="en-US" baseline="0" dirty="0" smtClean="0"/>
          </a:p>
          <a:p>
            <a:r>
              <a:rPr lang="en-US" baseline="0" dirty="0" smtClean="0"/>
              <a:t>There’s really no functional alternative to having focused teams.  While it’s possible to rotate personnel between teams, it’s likely that the disruption would be too great to justify the practice.</a:t>
            </a:r>
          </a:p>
          <a:p>
            <a:endParaRPr lang="en-US" baseline="0" dirty="0" smtClean="0"/>
          </a:p>
          <a:p>
            <a:r>
              <a:rPr lang="en-US" baseline="0" dirty="0" smtClean="0"/>
              <a:t>So we’ve got separate teams working on separate parts.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Continuous Integration incorporates short cycles to identify</a:t>
            </a:r>
            <a:r>
              <a:rPr lang="en-US" baseline="0" dirty="0" smtClean="0"/>
              <a:t> issues early</a:t>
            </a:r>
          </a:p>
          <a:p>
            <a:pPr>
              <a:buFont typeface="Arial" pitchFamily="34" charset="0"/>
              <a:buChar char="•"/>
            </a:pPr>
            <a:r>
              <a:rPr lang="en-US" baseline="0" dirty="0" smtClean="0"/>
              <a:t>Failing fast, fail early does not mean we want to fail</a:t>
            </a:r>
          </a:p>
          <a:p>
            <a:pPr>
              <a:buFont typeface="Arial" pitchFamily="34" charset="0"/>
              <a:buChar char="•"/>
            </a:pPr>
            <a:r>
              <a:rPr lang="en-US" baseline="0" dirty="0" smtClean="0"/>
              <a:t>It means find the failures as early as possible to reduce cost</a:t>
            </a:r>
          </a:p>
          <a:p>
            <a:pPr>
              <a:buFont typeface="Arial" pitchFamily="34" charset="0"/>
              <a:buChar char="•"/>
            </a:pPr>
            <a:r>
              <a:rPr lang="en-US" baseline="0" dirty="0" smtClean="0"/>
              <a:t>A joke in </a:t>
            </a:r>
            <a:r>
              <a:rPr lang="en-US" baseline="0" dirty="0" err="1" smtClean="0"/>
              <a:t>chicago</a:t>
            </a:r>
            <a:r>
              <a:rPr lang="en-US" baseline="0" dirty="0" smtClean="0"/>
              <a:t> on election days is “Vote early, vote often”.    Integrate early, Integrate often.</a:t>
            </a:r>
          </a:p>
          <a:p>
            <a:pPr>
              <a:buFont typeface="Arial" pitchFamily="34" charset="0"/>
              <a:buChar char="•"/>
            </a:pPr>
            <a:endParaRPr lang="en-US" dirty="0" smtClean="0"/>
          </a:p>
          <a:p>
            <a:endParaRPr lang="en-US" dirty="0" smtClean="0"/>
          </a:p>
          <a:p>
            <a:endParaRPr lang="en-US" dirty="0" smtClean="0"/>
          </a:p>
          <a:p>
            <a:r>
              <a:rPr lang="en-US" dirty="0" smtClean="0"/>
              <a:t>The big difference with Continuous Integration is that we incorporate</a:t>
            </a:r>
            <a:r>
              <a:rPr lang="en-US" baseline="0" dirty="0" smtClean="0"/>
              <a:t> short cycles so that we can identify issues as early as possible.</a:t>
            </a:r>
          </a:p>
          <a:p>
            <a:endParaRPr lang="en-US" baseline="0" dirty="0" smtClean="0"/>
          </a:p>
          <a:p>
            <a:r>
              <a:rPr lang="en-US" baseline="0" dirty="0" smtClean="0"/>
              <a:t>In the Agile world, we talk about failing fast or failing early. This is sometimes misunderstood to mean that we are hoping to fail or planning to fail. That’s not so. What we are doing is acknowledging that failures will occur, and hoping to find them as soon as possible to minimize their total impact.</a:t>
            </a:r>
          </a:p>
          <a:p>
            <a:endParaRPr lang="en-US" baseline="0" dirty="0" smtClean="0"/>
          </a:p>
          <a:p>
            <a:r>
              <a:rPr lang="en-US" baseline="0" dirty="0" smtClean="0"/>
              <a:t>One of the most important tools in this approach is continuous integration.</a:t>
            </a:r>
          </a:p>
          <a:p>
            <a:endParaRPr lang="en-US" baseline="0" dirty="0" smtClean="0"/>
          </a:p>
          <a:p>
            <a:r>
              <a:rPr lang="en-US" baseline="0" dirty="0" smtClean="0"/>
              <a:t>At regular – and short – intervals, we bring everything together to see if what we’ve done so far all works well together. </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20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3501617"/>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lIns="182880" tIns="91440" rIns="182880" bIns="91440"/>
          <a:lstStyle/>
          <a:p>
            <a:r>
              <a:rPr lang="en-US" smtClean="0"/>
              <a:t>Click to edit Master title style</a:t>
            </a:r>
            <a:endParaRPr lang="en-US"/>
          </a:p>
        </p:txBody>
      </p:sp>
      <p:sp>
        <p:nvSpPr>
          <p:cNvPr id="3" name="Slide Number Placeholder 2"/>
          <p:cNvSpPr>
            <a:spLocks noGrp="1"/>
          </p:cNvSpPr>
          <p:nvPr>
            <p:ph type="sldNum" sz="quarter" idx="10"/>
          </p:nvPr>
        </p:nvSpPr>
        <p:spPr>
          <a:xfrm>
            <a:off x="6781800" y="6472238"/>
            <a:ext cx="2133600" cy="188912"/>
          </a:xfrm>
          <a:prstGeom prst="rect">
            <a:avLst/>
          </a:prstGeom>
        </p:spPr>
        <p:txBody>
          <a:bodyPr/>
          <a:lstStyle/>
          <a:p>
            <a:fld id="{DBF93456-1E22-C641-A4C5-062692281B3E}" type="slidenum">
              <a:rPr lang="en-US" smtClean="0"/>
              <a:pPr/>
              <a:t>‹#›</a:t>
            </a:fld>
            <a:endParaRPr lang="en-US" sz="1000"/>
          </a:p>
        </p:txBody>
      </p:sp>
      <p:sp>
        <p:nvSpPr>
          <p:cNvPr id="5" name="TextBox 4"/>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extLst>
      <p:ext uri="{BB962C8B-B14F-4D97-AF65-F5344CB8AC3E}">
        <p14:creationId xmlns:p14="http://schemas.microsoft.com/office/powerpoint/2010/main" val="46675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154515"/>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162400"/>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blank background">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654744799"/>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cxnSp>
        <p:nvCxnSpPr>
          <p:cNvPr id="5" name="Straight Connector 4"/>
          <p:cNvCxnSpPr/>
          <p:nvPr/>
        </p:nvCxnSpPr>
        <p:spPr bwMode="auto">
          <a:xfrm>
            <a:off x="0" y="17526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0" y="47244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348066980"/>
      </p:ext>
    </p:extLst>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tudios backgroun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18" y="361652"/>
            <a:ext cx="1615157" cy="34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2" name="Title 1"/>
          <p:cNvSpPr>
            <a:spLocks noGrp="1"/>
          </p:cNvSpPr>
          <p:nvPr>
            <p:ph type="ctrTitle"/>
          </p:nvPr>
        </p:nvSpPr>
        <p:spPr>
          <a:xfrm>
            <a:off x="685354" y="2130848"/>
            <a:ext cx="7773293" cy="1470049"/>
          </a:xfrm>
        </p:spPr>
        <p:txBody>
          <a:bodyPr/>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3395015974"/>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lvl1pPr>
              <a:defRPr sz="3400"/>
            </a:lvl1pPr>
          </a:lstStyle>
          <a:p>
            <a:r>
              <a:rPr lang="en-US" smtClean="0"/>
              <a:t>Click to edit Master title style</a:t>
            </a:r>
            <a:endParaRPr lang="en-US" dirty="0"/>
          </a:p>
        </p:txBody>
      </p:sp>
      <p:sp>
        <p:nvSpPr>
          <p:cNvPr id="3" name="Content Placeholder 2"/>
          <p:cNvSpPr>
            <a:spLocks noGrp="1"/>
          </p:cNvSpPr>
          <p:nvPr>
            <p:ph sz="half" idx="1"/>
          </p:nvPr>
        </p:nvSpPr>
        <p:spPr>
          <a:xfrm>
            <a:off x="333748" y="996777"/>
            <a:ext cx="4188023" cy="5232797"/>
          </a:xfrm>
        </p:spPr>
        <p:txBody>
          <a:bodyPr/>
          <a:lstStyle>
            <a:lvl1pPr>
              <a:defRPr sz="240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8927" y="996777"/>
            <a:ext cx="4188023" cy="5232797"/>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26788" tIns="26788" rIns="26788" bIns="26788" numCol="1" anchor="t" anchorCtr="0" compatLnSpc="1">
            <a:prstTxWarp prst="textNoShape">
              <a:avLst/>
            </a:prstTxWarp>
          </a:bodyPr>
          <a:lstStyle>
            <a:lvl1pPr>
              <a:defRPr lang="en-US" sz="240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7734057"/>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8594" y="10280"/>
            <a:ext cx="8764488" cy="67552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8595" y="750094"/>
            <a:ext cx="4318620" cy="703548"/>
          </a:xfrm>
        </p:spPr>
        <p:txBody>
          <a:bodyPr lIns="64291" rIns="64291" bIns="57862" anchor="b"/>
          <a:lstStyle>
            <a:lvl1pPr marL="0" indent="0">
              <a:buNone/>
              <a:defRPr sz="2400" b="1" i="0">
                <a:latin typeface="Calibri"/>
                <a:cs typeface="Calibri"/>
              </a:defRPr>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78595" y="1515437"/>
            <a:ext cx="4318620" cy="4860360"/>
          </a:xfrm>
        </p:spPr>
        <p:txBody>
          <a:bodyPr lIns="64291" tIns="57862" rIns="64291" bIns="57862"/>
          <a:lstStyle>
            <a:lvl1pPr>
              <a:defRPr sz="240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4554" y="750094"/>
            <a:ext cx="4267274" cy="703548"/>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64291" tIns="26788" rIns="64291" bIns="57862" numCol="1" anchor="b" anchorCtr="0" compatLnSpc="1">
            <a:prstTxWarp prst="textNoShape">
              <a:avLst/>
            </a:prstTxWarp>
          </a:bodyPr>
          <a:lstStyle>
            <a:lvl1pPr>
              <a:defRPr lang="en-US" sz="2400" b="1" i="0" dirty="0" smtClean="0">
                <a:latin typeface="Calibri"/>
                <a:cs typeface="Calibri"/>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644554" y="1515437"/>
            <a:ext cx="4267274" cy="4860360"/>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64291" tIns="57862" rIns="64291" bIns="57862" numCol="1" anchor="t" anchorCtr="0" compatLnSpc="1">
            <a:prstTxWarp prst="textNoShape">
              <a:avLst/>
            </a:prstTxWarp>
          </a:bodyPr>
          <a:lstStyle>
            <a:lvl1pPr>
              <a:defRPr lang="en-US" sz="240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430193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xfrm>
            <a:off x="6440488" y="6472238"/>
            <a:ext cx="2133600" cy="188912"/>
          </a:xfrm>
          <a:prstGeom prst="rect">
            <a:avLst/>
          </a:prstGeom>
          <a:ln/>
        </p:spPr>
        <p:txBody>
          <a:bodyPr/>
          <a:lstStyle>
            <a:lvl1pPr>
              <a:defRPr/>
            </a:lvl1pPr>
          </a:lstStyle>
          <a:p>
            <a:fld id="{572B8DA4-35CB-8742-891E-CB371841E5BB}" type="slidenum">
              <a:rPr lang="en-US" smtClean="0"/>
              <a:t>‹#›</a:t>
            </a:fld>
            <a:endParaRPr lang="en-US"/>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13036376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65760" y="0"/>
            <a:ext cx="8412480" cy="839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26788" tIns="26788" rIns="26788" bIns="26788" numCol="1" anchor="ctr" anchorCtr="0" compatLnSpc="1">
            <a:prstTxWarp prst="textNoShape">
              <a:avLst/>
            </a:prstTxWarp>
          </a:bodyPr>
          <a:lstStyle/>
          <a:p>
            <a:pPr lvl="0"/>
            <a:r>
              <a:rPr lang="en-US" dirty="0" smtClean="0">
                <a:sym typeface="Arial Bold" charset="0"/>
              </a:rPr>
              <a:t>Click to edit Master title style</a:t>
            </a:r>
            <a:endParaRPr lang="en-US" dirty="0">
              <a:sym typeface="Arial Bold" charset="0"/>
            </a:endParaRPr>
          </a:p>
        </p:txBody>
      </p:sp>
      <p:sp>
        <p:nvSpPr>
          <p:cNvPr id="3074" name="Rectangle 2"/>
          <p:cNvSpPr>
            <a:spLocks noGrp="1" noChangeArrowheads="1"/>
          </p:cNvSpPr>
          <p:nvPr>
            <p:ph type="body" idx="1"/>
          </p:nvPr>
        </p:nvSpPr>
        <p:spPr bwMode="auto">
          <a:xfrm>
            <a:off x="333747" y="996777"/>
            <a:ext cx="8505453" cy="52327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26788" tIns="26788" rIns="26788" bIns="26788" numCol="1" anchor="t" anchorCtr="0" compatLnSpc="1">
            <a:prstTxWarp prst="textNoShape">
              <a:avLst/>
            </a:prstTxWarp>
          </a:bodyPr>
          <a:lstStyle/>
          <a:p>
            <a:pPr lvl="0"/>
            <a:r>
              <a:rPr lang="en-US" smtClean="0">
                <a:sym typeface="Arial" charset="0"/>
              </a:rPr>
              <a:t>Click to edit Master text styles</a:t>
            </a:r>
          </a:p>
          <a:p>
            <a:pPr lvl="1"/>
            <a:r>
              <a:rPr lang="en-US" smtClean="0">
                <a:sym typeface="Arial" charset="0"/>
              </a:rPr>
              <a:t>Second level</a:t>
            </a:r>
          </a:p>
          <a:p>
            <a:pPr lvl="2"/>
            <a:r>
              <a:rPr lang="en-US" smtClean="0">
                <a:sym typeface="Arial" charset="0"/>
              </a:rPr>
              <a:t>Third level</a:t>
            </a:r>
          </a:p>
          <a:p>
            <a:pPr lvl="3"/>
            <a:r>
              <a:rPr lang="en-US" smtClean="0">
                <a:sym typeface="Arial" charset="0"/>
              </a:rPr>
              <a:t>Fourth level</a:t>
            </a:r>
          </a:p>
          <a:p>
            <a:pPr lvl="4"/>
            <a:r>
              <a:rPr lang="en-US" smtClean="0">
                <a:sym typeface="Arial" charset="0"/>
              </a:rPr>
              <a:t>Fifth level</a:t>
            </a:r>
            <a:endParaRPr lang="en-US" dirty="0">
              <a:sym typeface="Arial"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1" fontAlgn="base" hangingPunct="1">
        <a:spcBef>
          <a:spcPct val="0"/>
        </a:spcBef>
        <a:spcAft>
          <a:spcPct val="0"/>
        </a:spcAft>
        <a:defRPr sz="4800" b="1" i="0">
          <a:solidFill>
            <a:srgbClr val="3366FF"/>
          </a:solidFill>
          <a:latin typeface="Calibri"/>
          <a:ea typeface="+mj-ea"/>
          <a:cs typeface="Calibri"/>
          <a:sym typeface="Arial Bold" charset="0"/>
        </a:defRPr>
      </a:lvl1pPr>
      <a:lvl2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2pPr>
      <a:lvl3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3pPr>
      <a:lvl4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4pPr>
      <a:lvl5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5pPr>
      <a:lvl6pPr marL="321457"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6pPr>
      <a:lvl7pPr marL="642915"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7pPr>
      <a:lvl8pPr marL="964372"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8pPr>
      <a:lvl9pPr marL="1285829"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9pPr>
    </p:titleStyle>
    <p:body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Continuous Integration</a:t>
            </a:r>
            <a:r>
              <a:rPr lang="en-US" dirty="0" smtClean="0"/>
              <a:t>:</a:t>
            </a:r>
            <a:br>
              <a:rPr lang="en-US" dirty="0" smtClean="0"/>
            </a:br>
            <a:r>
              <a:rPr lang="en-US" dirty="0" smtClean="0"/>
              <a:t>Do </a:t>
            </a:r>
            <a:r>
              <a:rPr lang="en-US" dirty="0"/>
              <a:t>It Continuously</a:t>
            </a:r>
          </a:p>
        </p:txBody>
      </p:sp>
      <p:sp>
        <p:nvSpPr>
          <p:cNvPr id="3" name="Subtitle 2"/>
          <p:cNvSpPr>
            <a:spLocks noGrp="1"/>
          </p:cNvSpPr>
          <p:nvPr>
            <p:ph type="subTitle" idx="1"/>
          </p:nvPr>
        </p:nvSpPr>
        <p:spPr/>
        <p:txBody>
          <a:bodyPr/>
          <a:lstStyle/>
          <a:p>
            <a:r>
              <a:rPr lang="en-US" sz="2800" dirty="0" smtClean="0">
                <a:solidFill>
                  <a:srgbClr val="7F7F7F"/>
                </a:solidFill>
              </a:rPr>
              <a:t>A Learning Experience</a:t>
            </a:r>
          </a:p>
          <a:p>
            <a:r>
              <a:rPr lang="en-US" sz="2800" dirty="0" smtClean="0">
                <a:solidFill>
                  <a:srgbClr val="7F7F7F"/>
                </a:solidFill>
              </a:rPr>
              <a:t>Having Fun with LEGO</a:t>
            </a:r>
            <a:endParaRPr lang="en-US" sz="2800" dirty="0">
              <a:solidFill>
                <a:srgbClr val="7F7F7F"/>
              </a:solidFill>
            </a:endParaRPr>
          </a:p>
        </p:txBody>
      </p:sp>
    </p:spTree>
    <p:extLst>
      <p:ext uri="{BB962C8B-B14F-4D97-AF65-F5344CB8AC3E}">
        <p14:creationId xmlns:p14="http://schemas.microsoft.com/office/powerpoint/2010/main" val="5103668"/>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i.jpg"/>
          <p:cNvPicPr>
            <a:picLocks noChangeAspect="1"/>
          </p:cNvPicPr>
          <p:nvPr/>
        </p:nvPicPr>
        <p:blipFill>
          <a:blip r:embed="rId3"/>
          <a:stretch>
            <a:fillRect/>
          </a:stretch>
        </p:blipFill>
        <p:spPr>
          <a:xfrm>
            <a:off x="134470" y="1035496"/>
            <a:ext cx="8875059" cy="6858000"/>
          </a:xfrm>
          <a:prstGeom prst="rect">
            <a:avLst/>
          </a:prstGeom>
        </p:spPr>
      </p:pic>
      <p:sp>
        <p:nvSpPr>
          <p:cNvPr id="2" name="Title 1"/>
          <p:cNvSpPr>
            <a:spLocks noGrp="1"/>
          </p:cNvSpPr>
          <p:nvPr>
            <p:ph type="title"/>
          </p:nvPr>
        </p:nvSpPr>
        <p:spPr/>
        <p:txBody>
          <a:bodyPr>
            <a:normAutofit fontScale="90000"/>
          </a:bodyPr>
          <a:lstStyle/>
          <a:p>
            <a:r>
              <a:rPr lang="en-US" dirty="0" smtClean="0"/>
              <a:t>Independent Action</a:t>
            </a:r>
            <a:endParaRPr lang="en-US" dirty="0"/>
          </a:p>
        </p:txBody>
      </p:sp>
    </p:spTree>
    <p:extLst>
      <p:ext uri="{BB962C8B-B14F-4D97-AF65-F5344CB8AC3E}">
        <p14:creationId xmlns:p14="http://schemas.microsoft.com/office/powerpoint/2010/main" val="402225286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ii.jpg"/>
          <p:cNvPicPr>
            <a:picLocks noChangeAspect="1"/>
          </p:cNvPicPr>
          <p:nvPr/>
        </p:nvPicPr>
        <p:blipFill>
          <a:blip r:embed="rId3"/>
          <a:stretch>
            <a:fillRect/>
          </a:stretch>
        </p:blipFill>
        <p:spPr>
          <a:xfrm>
            <a:off x="134470" y="0"/>
            <a:ext cx="8875059" cy="6858000"/>
          </a:xfrm>
          <a:prstGeom prst="rect">
            <a:avLst/>
          </a:prstGeom>
        </p:spPr>
      </p:pic>
      <p:sp>
        <p:nvSpPr>
          <p:cNvPr id="2" name="Title 1"/>
          <p:cNvSpPr>
            <a:spLocks noGrp="1"/>
          </p:cNvSpPr>
          <p:nvPr>
            <p:ph type="title"/>
          </p:nvPr>
        </p:nvSpPr>
        <p:spPr/>
        <p:txBody>
          <a:bodyPr>
            <a:normAutofit fontScale="90000"/>
          </a:bodyPr>
          <a:lstStyle/>
          <a:p>
            <a:r>
              <a:rPr lang="en-US" dirty="0" smtClean="0"/>
              <a:t>Check and Fail Early</a:t>
            </a:r>
            <a:endParaRPr lang="en-US" dirty="0"/>
          </a:p>
        </p:txBody>
      </p:sp>
    </p:spTree>
    <p:extLst>
      <p:ext uri="{BB962C8B-B14F-4D97-AF65-F5344CB8AC3E}">
        <p14:creationId xmlns:p14="http://schemas.microsoft.com/office/powerpoint/2010/main" val="40741219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iii.jpg"/>
          <p:cNvPicPr>
            <a:picLocks noChangeAspect="1"/>
          </p:cNvPicPr>
          <p:nvPr/>
        </p:nvPicPr>
        <p:blipFill>
          <a:blip r:embed="rId3"/>
          <a:stretch>
            <a:fillRect/>
          </a:stretch>
        </p:blipFill>
        <p:spPr>
          <a:xfrm>
            <a:off x="134470" y="0"/>
            <a:ext cx="8875059" cy="6858000"/>
          </a:xfrm>
          <a:prstGeom prst="rect">
            <a:avLst/>
          </a:prstGeom>
        </p:spPr>
      </p:pic>
      <p:sp>
        <p:nvSpPr>
          <p:cNvPr id="2" name="Title 1"/>
          <p:cNvSpPr>
            <a:spLocks noGrp="1"/>
          </p:cNvSpPr>
          <p:nvPr>
            <p:ph type="title"/>
          </p:nvPr>
        </p:nvSpPr>
        <p:spPr/>
        <p:txBody>
          <a:bodyPr>
            <a:normAutofit fontScale="90000"/>
          </a:bodyPr>
          <a:lstStyle/>
          <a:p>
            <a:r>
              <a:rPr lang="en-US" dirty="0" smtClean="0"/>
              <a:t>Check</a:t>
            </a:r>
            <a:endParaRPr lang="en-US" dirty="0"/>
          </a:p>
        </p:txBody>
      </p:sp>
    </p:spTree>
    <p:extLst>
      <p:ext uri="{BB962C8B-B14F-4D97-AF65-F5344CB8AC3E}">
        <p14:creationId xmlns:p14="http://schemas.microsoft.com/office/powerpoint/2010/main" val="34398319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iv.jpg"/>
          <p:cNvPicPr>
            <a:picLocks noChangeAspect="1"/>
          </p:cNvPicPr>
          <p:nvPr/>
        </p:nvPicPr>
        <p:blipFill>
          <a:blip r:embed="rId3"/>
          <a:stretch>
            <a:fillRect/>
          </a:stretch>
        </p:blipFill>
        <p:spPr>
          <a:xfrm>
            <a:off x="134470" y="387424"/>
            <a:ext cx="8875059" cy="6858000"/>
          </a:xfrm>
          <a:prstGeom prst="rect">
            <a:avLst/>
          </a:prstGeom>
        </p:spPr>
      </p:pic>
      <p:sp>
        <p:nvSpPr>
          <p:cNvPr id="2" name="Title 1"/>
          <p:cNvSpPr>
            <a:spLocks noGrp="1"/>
          </p:cNvSpPr>
          <p:nvPr>
            <p:ph type="title"/>
          </p:nvPr>
        </p:nvSpPr>
        <p:spPr/>
        <p:txBody>
          <a:bodyPr/>
          <a:lstStyle/>
          <a:p>
            <a:r>
              <a:rPr lang="en-US" dirty="0" smtClean="0"/>
              <a:t>Adapt / Do</a:t>
            </a:r>
            <a:endParaRPr lang="en-US" dirty="0"/>
          </a:p>
        </p:txBody>
      </p:sp>
    </p:spTree>
    <p:extLst>
      <p:ext uri="{BB962C8B-B14F-4D97-AF65-F5344CB8AC3E}">
        <p14:creationId xmlns:p14="http://schemas.microsoft.com/office/powerpoint/2010/main" val="248728311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v.jpg"/>
          <p:cNvPicPr>
            <a:picLocks noChangeAspect="1"/>
          </p:cNvPicPr>
          <p:nvPr/>
        </p:nvPicPr>
        <p:blipFill>
          <a:blip r:embed="rId3"/>
          <a:stretch>
            <a:fillRect/>
          </a:stretch>
        </p:blipFill>
        <p:spPr>
          <a:xfrm>
            <a:off x="134470" y="0"/>
            <a:ext cx="8875059" cy="6858000"/>
          </a:xfrm>
          <a:prstGeom prst="rect">
            <a:avLst/>
          </a:prstGeom>
        </p:spPr>
      </p:pic>
    </p:spTree>
    <p:extLst>
      <p:ext uri="{BB962C8B-B14F-4D97-AF65-F5344CB8AC3E}">
        <p14:creationId xmlns:p14="http://schemas.microsoft.com/office/powerpoint/2010/main" val="391880882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vi.jpg"/>
          <p:cNvPicPr>
            <a:picLocks noChangeAspect="1"/>
          </p:cNvPicPr>
          <p:nvPr/>
        </p:nvPicPr>
        <p:blipFill>
          <a:blip r:embed="rId3"/>
          <a:stretch>
            <a:fillRect/>
          </a:stretch>
        </p:blipFill>
        <p:spPr>
          <a:xfrm>
            <a:off x="134470" y="0"/>
            <a:ext cx="8875059" cy="6858000"/>
          </a:xfrm>
          <a:prstGeom prst="rect">
            <a:avLst/>
          </a:prstGeom>
        </p:spPr>
      </p:pic>
      <p:pic>
        <p:nvPicPr>
          <p:cNvPr id="6" name="Picture 5" descr="9b.vi.jpg"/>
          <p:cNvPicPr>
            <a:picLocks noChangeAspect="1"/>
          </p:cNvPicPr>
          <p:nvPr/>
        </p:nvPicPr>
        <p:blipFill>
          <a:blip r:embed="rId3"/>
          <a:stretch>
            <a:fillRect/>
          </a:stretch>
        </p:blipFill>
        <p:spPr>
          <a:xfrm>
            <a:off x="134470" y="0"/>
            <a:ext cx="8875059" cy="6858000"/>
          </a:xfrm>
          <a:prstGeom prst="rect">
            <a:avLst/>
          </a:prstGeom>
        </p:spPr>
      </p:pic>
      <p:sp>
        <p:nvSpPr>
          <p:cNvPr id="7" name="Title 6"/>
          <p:cNvSpPr>
            <a:spLocks noGrp="1"/>
          </p:cNvSpPr>
          <p:nvPr>
            <p:ph type="title"/>
          </p:nvPr>
        </p:nvSpPr>
        <p:spPr/>
        <p:txBody>
          <a:bodyPr/>
          <a:lstStyle/>
          <a:p>
            <a:endParaRPr lang="en-US"/>
          </a:p>
        </p:txBody>
      </p:sp>
    </p:spTree>
    <p:extLst>
      <p:ext uri="{BB962C8B-B14F-4D97-AF65-F5344CB8AC3E}">
        <p14:creationId xmlns:p14="http://schemas.microsoft.com/office/powerpoint/2010/main" val="223060139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9b.vii.jpg"/>
          <p:cNvPicPr>
            <a:picLocks noChangeAspect="1"/>
          </p:cNvPicPr>
          <p:nvPr/>
        </p:nvPicPr>
        <p:blipFill>
          <a:blip r:embed="rId3"/>
          <a:stretch>
            <a:fillRect/>
          </a:stretch>
        </p:blipFill>
        <p:spPr>
          <a:xfrm>
            <a:off x="134470" y="0"/>
            <a:ext cx="8875059" cy="6858000"/>
          </a:xfrm>
          <a:prstGeom prst="rect">
            <a:avLst/>
          </a:prstGeom>
        </p:spPr>
      </p:pic>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1545001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9b.viii.jpg"/>
          <p:cNvPicPr>
            <a:picLocks noChangeAspect="1"/>
          </p:cNvPicPr>
          <p:nvPr/>
        </p:nvPicPr>
        <p:blipFill>
          <a:blip r:embed="rId3"/>
          <a:stretch>
            <a:fillRect/>
          </a:stretch>
        </p:blipFill>
        <p:spPr>
          <a:xfrm>
            <a:off x="134470" y="0"/>
            <a:ext cx="8875059" cy="6858000"/>
          </a:xfrm>
          <a:prstGeom prst="rect">
            <a:avLst/>
          </a:prstGeom>
        </p:spPr>
      </p:pic>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92957172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ix.jpg"/>
          <p:cNvPicPr>
            <a:picLocks noChangeAspect="1"/>
          </p:cNvPicPr>
          <p:nvPr/>
        </p:nvPicPr>
        <p:blipFill>
          <a:blip r:embed="rId3"/>
          <a:stretch>
            <a:fillRect/>
          </a:stretch>
        </p:blipFill>
        <p:spPr>
          <a:xfrm>
            <a:off x="134470" y="0"/>
            <a:ext cx="8875059" cy="6858000"/>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599299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the Waterfall Way</a:t>
            </a:r>
            <a:endParaRPr lang="en-US" dirty="0"/>
          </a:p>
        </p:txBody>
      </p:sp>
    </p:spTree>
    <p:extLst>
      <p:ext uri="{BB962C8B-B14F-4D97-AF65-F5344CB8AC3E}">
        <p14:creationId xmlns:p14="http://schemas.microsoft.com/office/powerpoint/2010/main" val="31391664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76755"/>
            <a:ext cx="8153400" cy="5078314"/>
          </a:xfrm>
          <a:prstGeom prst="rect">
            <a:avLst/>
          </a:prstGeom>
          <a:solidFill>
            <a:srgbClr val="FFFFFF"/>
          </a:solidFill>
        </p:spPr>
        <p:txBody>
          <a:bodyPr wrap="square">
            <a:spAutoFit/>
          </a:bodyPr>
          <a:lstStyle/>
          <a:p>
            <a:pPr>
              <a:buNone/>
            </a:pPr>
            <a:r>
              <a:rPr lang="en-US" sz="3600" dirty="0" smtClean="0">
                <a:latin typeface="Calibri"/>
                <a:cs typeface="Calibri"/>
              </a:rPr>
              <a:t>In engineering, </a:t>
            </a:r>
            <a:r>
              <a:rPr lang="en-US" sz="3600" b="1" dirty="0" smtClean="0">
                <a:latin typeface="Calibri"/>
                <a:cs typeface="Calibri"/>
              </a:rPr>
              <a:t>system integration</a:t>
            </a:r>
            <a:r>
              <a:rPr lang="en-US" sz="3600" dirty="0" smtClean="0">
                <a:latin typeface="Calibri"/>
                <a:cs typeface="Calibri"/>
              </a:rPr>
              <a:t> is the bringing together of the component subsystems into one system and ensuring that the subsystems function together as a system. </a:t>
            </a:r>
            <a:r>
              <a:rPr lang="en-US" sz="3600" b="1" dirty="0" smtClean="0">
                <a:latin typeface="Calibri"/>
                <a:cs typeface="Calibri"/>
              </a:rPr>
              <a:t>In information technology, systems integration is the process of linking together different computing systems and software applications physically or functionally.</a:t>
            </a:r>
            <a:endParaRPr lang="en-US" sz="3600" b="1" dirty="0">
              <a:latin typeface="Calibri"/>
              <a:cs typeface="Calibri"/>
            </a:endParaRPr>
          </a:p>
        </p:txBody>
      </p:sp>
    </p:spTree>
    <p:extLst>
      <p:ext uri="{BB962C8B-B14F-4D97-AF65-F5344CB8AC3E}">
        <p14:creationId xmlns:p14="http://schemas.microsoft.com/office/powerpoint/2010/main" val="10108126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b.i.jpg"/>
          <p:cNvPicPr>
            <a:picLocks noChangeAspect="1"/>
          </p:cNvPicPr>
          <p:nvPr/>
        </p:nvPicPr>
        <p:blipFill>
          <a:blip r:embed="rId3"/>
          <a:stretch>
            <a:fillRect/>
          </a:stretch>
        </p:blipFill>
        <p:spPr>
          <a:xfrm>
            <a:off x="134470" y="0"/>
            <a:ext cx="8875059" cy="6858000"/>
          </a:xfrm>
          <a:prstGeom prst="rect">
            <a:avLst/>
          </a:prstGeom>
        </p:spPr>
      </p:pic>
    </p:spTree>
    <p:extLst>
      <p:ext uri="{BB962C8B-B14F-4D97-AF65-F5344CB8AC3E}">
        <p14:creationId xmlns:p14="http://schemas.microsoft.com/office/powerpoint/2010/main" val="35072758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b.iI.jpg"/>
          <p:cNvPicPr>
            <a:picLocks noChangeAspect="1"/>
          </p:cNvPicPr>
          <p:nvPr/>
        </p:nvPicPr>
        <p:blipFill>
          <a:blip r:embed="rId3"/>
          <a:stretch>
            <a:fillRect/>
          </a:stretch>
        </p:blipFill>
        <p:spPr>
          <a:xfrm>
            <a:off x="134470" y="0"/>
            <a:ext cx="8875059" cy="6858000"/>
          </a:xfrm>
          <a:prstGeom prst="rect">
            <a:avLst/>
          </a:prstGeom>
        </p:spPr>
      </p:pic>
    </p:spTree>
    <p:extLst>
      <p:ext uri="{BB962C8B-B14F-4D97-AF65-F5344CB8AC3E}">
        <p14:creationId xmlns:p14="http://schemas.microsoft.com/office/powerpoint/2010/main" val="21613993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b.iii.jpg"/>
          <p:cNvPicPr>
            <a:picLocks noChangeAspect="1"/>
          </p:cNvPicPr>
          <p:nvPr/>
        </p:nvPicPr>
        <p:blipFill>
          <a:blip r:embed="rId3"/>
          <a:stretch>
            <a:fillRect/>
          </a:stretch>
        </p:blipFill>
        <p:spPr>
          <a:xfrm>
            <a:off x="134470" y="0"/>
            <a:ext cx="8875059" cy="6858000"/>
          </a:xfrm>
          <a:prstGeom prst="rect">
            <a:avLst/>
          </a:prstGeom>
        </p:spPr>
      </p:pic>
    </p:spTree>
    <p:extLst>
      <p:ext uri="{BB962C8B-B14F-4D97-AF65-F5344CB8AC3E}">
        <p14:creationId xmlns:p14="http://schemas.microsoft.com/office/powerpoint/2010/main" val="5742705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b.iv.jpg"/>
          <p:cNvPicPr>
            <a:picLocks noChangeAspect="1"/>
          </p:cNvPicPr>
          <p:nvPr/>
        </p:nvPicPr>
        <p:blipFill>
          <a:blip r:embed="rId3"/>
          <a:stretch>
            <a:fillRect/>
          </a:stretch>
        </p:blipFill>
        <p:spPr>
          <a:xfrm>
            <a:off x="134470" y="0"/>
            <a:ext cx="8875059" cy="6858000"/>
          </a:xfrm>
          <a:prstGeom prst="rect">
            <a:avLst/>
          </a:prstGeom>
        </p:spPr>
      </p:pic>
      <p:sp>
        <p:nvSpPr>
          <p:cNvPr id="2" name="Title 1"/>
          <p:cNvSpPr>
            <a:spLocks noGrp="1"/>
          </p:cNvSpPr>
          <p:nvPr>
            <p:ph type="title"/>
          </p:nvPr>
        </p:nvSpPr>
        <p:spPr/>
        <p:txBody>
          <a:bodyPr>
            <a:normAutofit fontScale="90000"/>
          </a:bodyPr>
          <a:lstStyle/>
          <a:p>
            <a:r>
              <a:rPr lang="en-US" dirty="0" smtClean="0"/>
              <a:t>Eventually…</a:t>
            </a:r>
            <a:endParaRPr lang="en-US" dirty="0"/>
          </a:p>
        </p:txBody>
      </p:sp>
    </p:spTree>
    <p:extLst>
      <p:ext uri="{BB962C8B-B14F-4D97-AF65-F5344CB8AC3E}">
        <p14:creationId xmlns:p14="http://schemas.microsoft.com/office/powerpoint/2010/main" val="351086003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The Agile Way:</a:t>
            </a:r>
            <a:br>
              <a:rPr lang="en-US" dirty="0" smtClean="0"/>
            </a:br>
            <a:r>
              <a:rPr lang="en-US" dirty="0" smtClean="0"/>
              <a:t>Continuous Integration</a:t>
            </a:r>
            <a:endParaRPr lang="en-US" dirty="0"/>
          </a:p>
        </p:txBody>
      </p:sp>
    </p:spTree>
    <p:extLst>
      <p:ext uri="{BB962C8B-B14F-4D97-AF65-F5344CB8AC3E}">
        <p14:creationId xmlns:p14="http://schemas.microsoft.com/office/powerpoint/2010/main" val="11309888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rtin.jpg"/>
          <p:cNvPicPr>
            <a:picLocks noChangeAspect="1"/>
          </p:cNvPicPr>
          <p:nvPr/>
        </p:nvPicPr>
        <p:blipFill>
          <a:blip r:embed="rId3"/>
          <a:stretch>
            <a:fillRect/>
          </a:stretch>
        </p:blipFill>
        <p:spPr>
          <a:xfrm>
            <a:off x="6210300" y="4584810"/>
            <a:ext cx="2933700" cy="2318732"/>
          </a:xfrm>
          <a:prstGeom prst="rect">
            <a:avLst/>
          </a:prstGeom>
        </p:spPr>
      </p:pic>
      <p:sp>
        <p:nvSpPr>
          <p:cNvPr id="5" name="Rectangle 4"/>
          <p:cNvSpPr/>
          <p:nvPr/>
        </p:nvSpPr>
        <p:spPr>
          <a:xfrm>
            <a:off x="609599" y="260395"/>
            <a:ext cx="7773973" cy="4924426"/>
          </a:xfrm>
          <a:prstGeom prst="rect">
            <a:avLst/>
          </a:prstGeom>
          <a:noFill/>
        </p:spPr>
        <p:txBody>
          <a:bodyPr wrap="square">
            <a:spAutoFit/>
          </a:bodyPr>
          <a:lstStyle/>
          <a:p>
            <a:pPr>
              <a:buNone/>
            </a:pPr>
            <a:r>
              <a:rPr lang="en-US" sz="2800" dirty="0" smtClean="0">
                <a:solidFill>
                  <a:schemeClr val="tx1"/>
                </a:solidFill>
                <a:latin typeface="Calibri"/>
                <a:ea typeface="ＭＳ Ｐゴシック" pitchFamily="-65" charset="-128"/>
                <a:cs typeface="Calibri"/>
              </a:rPr>
              <a:t>“Continuous Integration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 Many teams find that this approach leads to significantly reduced integration problems and allows a team to develop cohesive software more rapidly.”</a:t>
            </a:r>
          </a:p>
          <a:p>
            <a:pPr>
              <a:buNone/>
            </a:pPr>
            <a:endParaRPr lang="en-US" dirty="0" smtClean="0">
              <a:solidFill>
                <a:schemeClr val="tx1"/>
              </a:solidFill>
              <a:ea typeface="ＭＳ Ｐゴシック" pitchFamily="-65" charset="-128"/>
              <a:cs typeface="Arial" charset="0"/>
            </a:endParaRPr>
          </a:p>
          <a:p>
            <a:pPr>
              <a:buNone/>
            </a:pPr>
            <a:r>
              <a:rPr lang="en-US" sz="1600" i="1" dirty="0" smtClean="0">
                <a:solidFill>
                  <a:schemeClr val="bg1">
                    <a:lumMod val="50000"/>
                  </a:schemeClr>
                </a:solidFill>
                <a:ea typeface="ＭＳ Ｐゴシック" pitchFamily="-65" charset="-128"/>
                <a:cs typeface="Arial" charset="0"/>
              </a:rPr>
              <a:t>http://www.martinfowler.com/articles/continuousIntegration.html</a:t>
            </a:r>
            <a:endParaRPr lang="en-US" sz="2800" i="1" dirty="0" smtClean="0">
              <a:solidFill>
                <a:schemeClr val="bg1">
                  <a:lumMod val="50000"/>
                </a:schemeClr>
              </a:solidFill>
              <a:ea typeface="ＭＳ Ｐゴシック" pitchFamily="-65" charset="-128"/>
              <a:cs typeface="Arial" charset="0"/>
            </a:endParaRPr>
          </a:p>
        </p:txBody>
      </p:sp>
    </p:spTree>
    <p:extLst>
      <p:ext uri="{BB962C8B-B14F-4D97-AF65-F5344CB8AC3E}">
        <p14:creationId xmlns:p14="http://schemas.microsoft.com/office/powerpoint/2010/main" val="21331450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studios-training-solution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Blank - Title and Content">
      <a:majorFont>
        <a:latin typeface="Arial Bold"/>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studios-training-solutions.thmx</Template>
  <TotalTime>22</TotalTime>
  <Words>1748</Words>
  <Application>Microsoft Macintosh PowerPoint</Application>
  <PresentationFormat>On-screen Show (4:3)</PresentationFormat>
  <Paragraphs>113</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studios-training-solutions</vt:lpstr>
      <vt:lpstr>Continuous Integration: Do It Continuously</vt:lpstr>
      <vt:lpstr>Integration the Waterfall Way</vt:lpstr>
      <vt:lpstr>PowerPoint Presentation</vt:lpstr>
      <vt:lpstr>PowerPoint Presentation</vt:lpstr>
      <vt:lpstr>PowerPoint Presentation</vt:lpstr>
      <vt:lpstr>PowerPoint Presentation</vt:lpstr>
      <vt:lpstr>Eventually…</vt:lpstr>
      <vt:lpstr>The Agile Way: Continuous Integration</vt:lpstr>
      <vt:lpstr>PowerPoint Presentation</vt:lpstr>
      <vt:lpstr>Independent Action</vt:lpstr>
      <vt:lpstr>Check and Fail Early</vt:lpstr>
      <vt:lpstr>Check</vt:lpstr>
      <vt:lpstr>Adapt / Do</vt:lpstr>
      <vt:lpstr>PowerPoint Presentation</vt:lpstr>
      <vt:lpstr>PowerPoint Presentation</vt:lpstr>
      <vt:lpstr>PowerPoint Presentation</vt:lpstr>
      <vt:lpstr>PowerPoint Presentation</vt:lpstr>
      <vt:lpstr>PowerPoint Presentation</vt:lpstr>
    </vt:vector>
  </TitlesOfParts>
  <Company>ThoughtWorks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Do It Continuously</dc:title>
  <dc:creator>Steven List</dc:creator>
  <cp:lastModifiedBy>Doc List</cp:lastModifiedBy>
  <cp:revision>4</cp:revision>
  <dcterms:created xsi:type="dcterms:W3CDTF">2011-05-27T11:28:10Z</dcterms:created>
  <dcterms:modified xsi:type="dcterms:W3CDTF">2011-10-06T14:37:21Z</dcterms:modified>
</cp:coreProperties>
</file>