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2"/>
  </p:notesMasterIdLst>
  <p:sldIdLst>
    <p:sldId id="317" r:id="rId2"/>
    <p:sldId id="335" r:id="rId3"/>
    <p:sldId id="333" r:id="rId4"/>
    <p:sldId id="334" r:id="rId5"/>
    <p:sldId id="318" r:id="rId6"/>
    <p:sldId id="339" r:id="rId7"/>
    <p:sldId id="338" r:id="rId8"/>
    <p:sldId id="336" r:id="rId9"/>
    <p:sldId id="319" r:id="rId10"/>
    <p:sldId id="337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0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4. 4. 2019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4. 4. 2019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4. 4. 2019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sz="2400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sedia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k-NN (k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Patrí medzi najpoužívanejšie algoritmy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Jednoduchý princíp v porovnaní s ostatnými algoritmami</a:t>
            </a:r>
          </a:p>
          <a:p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Založený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princípe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učenia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sa na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základe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analógie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Klasifikuje objekty podľa jemu najbližších príkladov z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množiny v priestore príznakov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Model sa vlastne neučí – tzv. „lazy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learners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4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výhody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nevýhody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jednoduchá technika, ľahko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implementovateľná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tvorba modelu výpočtovo nenáročná (iba na veľkosť dát)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prístup vhodný pre binárnu, aj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multi-class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klasifkáciu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klasifikácia nových príznakov je výpočtovo najnáročnejší krok (výpočet všetkých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vzdialoeností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môže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bzť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problém, ak je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trénovacia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množina veľká)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presnosť môže byť ovplyvnená šumom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predpokladá sa „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lokálnosť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podmienenej pravdepodobnosti triedy – môže viesť k nepresnostiam pri veľkých dimenziách príznakového priestoru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Neznámy nový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ešte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neznámou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hodnotou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cieľového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atribútu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(triedy)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k-NN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hľadá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 priestore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príkladov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takých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trénovacích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príkladov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, ktoré sú k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novému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najbližšie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Neznámy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nový príklad </a:t>
            </a:r>
            <a:r>
              <a:rPr lang="sk-SK" sz="32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je potom klasifikovaný do tej triedy, ktorá sa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najčastejšie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vyskytuje medzi </a:t>
            </a:r>
            <a:r>
              <a:rPr lang="sk-SK" sz="32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jemu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najbližšími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trénovacími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príkladmi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modely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21ED683F-20BE-FB4A-A687-4B42E99679BC}"/>
              </a:ext>
            </a:extLst>
          </p:cNvPr>
          <p:cNvSpPr/>
          <p:nvPr/>
        </p:nvSpPr>
        <p:spPr>
          <a:xfrm>
            <a:off x="2441093" y="2087217"/>
            <a:ext cx="5176213" cy="5116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Pravouholník 8">
            <a:extLst>
              <a:ext uri="{FF2B5EF4-FFF2-40B4-BE49-F238E27FC236}">
                <a16:creationId xmlns:a16="http://schemas.microsoft.com/office/drawing/2014/main" id="{884BCDBC-357C-4040-9596-AC4B47986C05}"/>
              </a:ext>
            </a:extLst>
          </p:cNvPr>
          <p:cNvSpPr/>
          <p:nvPr/>
        </p:nvSpPr>
        <p:spPr>
          <a:xfrm>
            <a:off x="4171252" y="2614099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Pravouholník 10">
            <a:extLst>
              <a:ext uri="{FF2B5EF4-FFF2-40B4-BE49-F238E27FC236}">
                <a16:creationId xmlns:a16="http://schemas.microsoft.com/office/drawing/2014/main" id="{D676408D-94AD-C04C-A40C-3DB12D1F7094}"/>
              </a:ext>
            </a:extLst>
          </p:cNvPr>
          <p:cNvSpPr/>
          <p:nvPr/>
        </p:nvSpPr>
        <p:spPr>
          <a:xfrm>
            <a:off x="2651564" y="4144637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80025CCC-7070-6943-89F0-0F2F4086D61B}"/>
              </a:ext>
            </a:extLst>
          </p:cNvPr>
          <p:cNvSpPr/>
          <p:nvPr/>
        </p:nvSpPr>
        <p:spPr>
          <a:xfrm>
            <a:off x="4628615" y="4278048"/>
            <a:ext cx="801168" cy="722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0000"/>
                </a:solidFill>
              </a:rPr>
              <a:t>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Trojuholník 4">
            <a:extLst>
              <a:ext uri="{FF2B5EF4-FFF2-40B4-BE49-F238E27FC236}">
                <a16:creationId xmlns:a16="http://schemas.microsoft.com/office/drawing/2014/main" id="{C1CC6966-D8B5-A94A-B7EB-ED9B5A3757DA}"/>
              </a:ext>
            </a:extLst>
          </p:cNvPr>
          <p:cNvSpPr/>
          <p:nvPr/>
        </p:nvSpPr>
        <p:spPr>
          <a:xfrm>
            <a:off x="5887149" y="2444566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rojuholník 17">
            <a:extLst>
              <a:ext uri="{FF2B5EF4-FFF2-40B4-BE49-F238E27FC236}">
                <a16:creationId xmlns:a16="http://schemas.microsoft.com/office/drawing/2014/main" id="{E6509D1D-5FEA-CC4E-8C0B-2D0A1CB5C491}"/>
              </a:ext>
            </a:extLst>
          </p:cNvPr>
          <p:cNvSpPr/>
          <p:nvPr/>
        </p:nvSpPr>
        <p:spPr>
          <a:xfrm>
            <a:off x="4992576" y="3156351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rojuholník 18">
            <a:extLst>
              <a:ext uri="{FF2B5EF4-FFF2-40B4-BE49-F238E27FC236}">
                <a16:creationId xmlns:a16="http://schemas.microsoft.com/office/drawing/2014/main" id="{FD6C6D44-0CF2-F248-968A-CCA5162F60C2}"/>
              </a:ext>
            </a:extLst>
          </p:cNvPr>
          <p:cNvSpPr/>
          <p:nvPr/>
        </p:nvSpPr>
        <p:spPr>
          <a:xfrm>
            <a:off x="6068798" y="4826206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A24E0301-A581-694B-8CA5-A1A0B2A3A801}"/>
              </a:ext>
            </a:extLst>
          </p:cNvPr>
          <p:cNvSpPr txBox="1"/>
          <p:nvPr/>
        </p:nvSpPr>
        <p:spPr>
          <a:xfrm>
            <a:off x="5317208" y="463934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q</a:t>
            </a:r>
          </a:p>
        </p:txBody>
      </p:sp>
      <p:sp>
        <p:nvSpPr>
          <p:cNvPr id="22" name="Pravouholník 21">
            <a:extLst>
              <a:ext uri="{FF2B5EF4-FFF2-40B4-BE49-F238E27FC236}">
                <a16:creationId xmlns:a16="http://schemas.microsoft.com/office/drawing/2014/main" id="{675B05EE-B0C3-4949-A1BA-A6D9C62B224F}"/>
              </a:ext>
            </a:extLst>
          </p:cNvPr>
          <p:cNvSpPr/>
          <p:nvPr/>
        </p:nvSpPr>
        <p:spPr>
          <a:xfrm>
            <a:off x="3989603" y="4773719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Pravouholník 22">
            <a:extLst>
              <a:ext uri="{FF2B5EF4-FFF2-40B4-BE49-F238E27FC236}">
                <a16:creationId xmlns:a16="http://schemas.microsoft.com/office/drawing/2014/main" id="{444A817F-FB38-E346-AD5D-F30D9ACD84DB}"/>
              </a:ext>
            </a:extLst>
          </p:cNvPr>
          <p:cNvSpPr/>
          <p:nvPr/>
        </p:nvSpPr>
        <p:spPr>
          <a:xfrm>
            <a:off x="4917193" y="6335828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92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parametre algoritmu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na vstupe požaduje:</a:t>
            </a:r>
          </a:p>
          <a:p>
            <a:pPr lvl="1"/>
            <a:r>
              <a:rPr lang="sk-SK" sz="276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množinu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Metriku vzdialenosti</a:t>
            </a:r>
          </a:p>
          <a:p>
            <a:pPr lvl="2"/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definovanie metriky, podľa ktorej sa bude určovať vzdialenosť neznámeho príkladu </a:t>
            </a:r>
            <a:r>
              <a:rPr lang="sk-SK" sz="232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od príkladov z </a:t>
            </a:r>
            <a:r>
              <a:rPr lang="sk-SK" sz="232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  <a:endParaRPr lang="sk-SK" sz="232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Hodnotu parametra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lvl="2"/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počet najbližších susedov k neznámemu novému príkladu </a:t>
            </a:r>
            <a:r>
              <a:rPr lang="sk-SK" sz="232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pri klasifikácii: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vypočíta vzdialenosti príkladu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od príkladov v </a:t>
            </a:r>
            <a:r>
              <a:rPr lang="sk-SK" sz="276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množine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identifikuje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najbližších príkladov ku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použije hodnotu cieľového atribútu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najbližších susedov pre predikciu cieľového atribútu príkladu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(obvykle majoritnú triedu)</a:t>
            </a:r>
          </a:p>
          <a:p>
            <a:endParaRPr lang="sk-SK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metriky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40" dirty="0">
                <a:latin typeface="Arial" panose="020B0604020202020204" pitchFamily="34" charset="0"/>
                <a:cs typeface="Arial" panose="020B0604020202020204" pitchFamily="34" charset="0"/>
              </a:rPr>
              <a:t>Dôležité pre určenie najbližších susedov</a:t>
            </a:r>
          </a:p>
          <a:p>
            <a:r>
              <a:rPr lang="sk-SK" sz="3040" dirty="0">
                <a:latin typeface="Arial" panose="020B0604020202020204" pitchFamily="34" charset="0"/>
                <a:cs typeface="Arial" panose="020B0604020202020204" pitchFamily="34" charset="0"/>
              </a:rPr>
              <a:t>Často používané metriky:</a:t>
            </a:r>
          </a:p>
          <a:p>
            <a:pPr lvl="2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Euklidovská vzdialenosť</a:t>
            </a: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0">
              <a:buNone/>
            </a:pP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Kosínusová vzdialenosť </a:t>
            </a: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Manhattan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vzdialenosť</a:t>
            </a:r>
          </a:p>
          <a:p>
            <a:pPr lvl="1"/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1D4868D-1236-A549-9C69-24AF026A5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65704"/>
              </p:ext>
            </p:extLst>
          </p:nvPr>
        </p:nvGraphicFramePr>
        <p:xfrm>
          <a:off x="5477510" y="3025706"/>
          <a:ext cx="38893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Microsoft Equation 3.0" r:id="rId3" imgW="39497000" imgH="11112500" progId="Equation.3">
                  <p:embed/>
                </p:oleObj>
              </mc:Choice>
              <mc:Fallback>
                <p:oleObj name="Microsoft Equation 3.0" r:id="rId3" imgW="39497000" imgH="11112500" progId="Equation.3">
                  <p:embed/>
                  <p:pic>
                    <p:nvPicPr>
                      <p:cNvPr id="2" name="Object 14">
                        <a:extLst>
                          <a:ext uri="{FF2B5EF4-FFF2-40B4-BE49-F238E27FC236}">
                            <a16:creationId xmlns:a16="http://schemas.microsoft.com/office/drawing/2014/main" id="{62296C64-B8CF-A640-990B-EE1776251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510" y="3025706"/>
                        <a:ext cx="3889375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3D51E5D4-FAD3-9347-AB34-7D124BE58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09627"/>
              </p:ext>
            </p:extLst>
          </p:nvPr>
        </p:nvGraphicFramePr>
        <p:xfrm>
          <a:off x="5333841" y="4129018"/>
          <a:ext cx="4176712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Microsoft Equation 3.0" r:id="rId5" imgW="42125900" imgH="20485100" progId="Equation.3">
                  <p:embed/>
                </p:oleObj>
              </mc:Choice>
              <mc:Fallback>
                <p:oleObj name="Microsoft Equation 3.0" r:id="rId5" imgW="42125900" imgH="20485100" progId="Equation.3">
                  <p:embed/>
                  <p:pic>
                    <p:nvPicPr>
                      <p:cNvPr id="3075" name="Object 9">
                        <a:extLst>
                          <a:ext uri="{FF2B5EF4-FFF2-40B4-BE49-F238E27FC236}">
                            <a16:creationId xmlns:a16="http://schemas.microsoft.com/office/drawing/2014/main" id="{0740393B-CA43-E146-BDAE-37C57DC47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41" y="4129018"/>
                        <a:ext cx="4176712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0AF28498-9640-4A49-80CC-A6624BC7B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19477"/>
              </p:ext>
            </p:extLst>
          </p:nvPr>
        </p:nvGraphicFramePr>
        <p:xfrm>
          <a:off x="3801870" y="6353494"/>
          <a:ext cx="55451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Microsoft Equation 3.0" r:id="rId7" imgW="51206400" imgH="9944100" progId="Equation.3">
                  <p:embed/>
                </p:oleObj>
              </mc:Choice>
              <mc:Fallback>
                <p:oleObj name="Microsoft Equation 3.0" r:id="rId7" imgW="51206400" imgH="9944100" progId="Equation.3">
                  <p:embed/>
                  <p:pic>
                    <p:nvPicPr>
                      <p:cNvPr id="5123" name="Object 14">
                        <a:extLst>
                          <a:ext uri="{FF2B5EF4-FFF2-40B4-BE49-F238E27FC236}">
                            <a16:creationId xmlns:a16="http://schemas.microsoft.com/office/drawing/2014/main" id="{7A343FD4-02AB-0248-8E29-DFB9E8A38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870" y="6353494"/>
                        <a:ext cx="554513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2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metriky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D508D3-D80D-4341-925F-1BDAD32F5D87}"/>
              </a:ext>
            </a:extLst>
          </p:cNvPr>
          <p:cNvCxnSpPr/>
          <p:nvPr/>
        </p:nvCxnSpPr>
        <p:spPr>
          <a:xfrm flipV="1">
            <a:off x="842762" y="1924282"/>
            <a:ext cx="27494" cy="527958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7EFDBE3D-9C10-8C42-9CF6-15622C57DB95}"/>
              </a:ext>
            </a:extLst>
          </p:cNvPr>
          <p:cNvCxnSpPr>
            <a:cxnSpLocks/>
          </p:cNvCxnSpPr>
          <p:nvPr/>
        </p:nvCxnSpPr>
        <p:spPr>
          <a:xfrm>
            <a:off x="839127" y="7203865"/>
            <a:ext cx="4567062" cy="1744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>
            <a:extLst>
              <a:ext uri="{FF2B5EF4-FFF2-40B4-BE49-F238E27FC236}">
                <a16:creationId xmlns:a16="http://schemas.microsoft.com/office/drawing/2014/main" id="{9B09A9CF-ED80-9943-9847-6CB4796C25ED}"/>
              </a:ext>
            </a:extLst>
          </p:cNvPr>
          <p:cNvSpPr txBox="1"/>
          <p:nvPr/>
        </p:nvSpPr>
        <p:spPr>
          <a:xfrm>
            <a:off x="3068645" y="718731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E824DC4F-3C47-3347-BA02-17777F9F29F1}"/>
              </a:ext>
            </a:extLst>
          </p:cNvPr>
          <p:cNvSpPr txBox="1"/>
          <p:nvPr/>
        </p:nvSpPr>
        <p:spPr>
          <a:xfrm>
            <a:off x="365921" y="433324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y</a:t>
            </a:r>
            <a:endParaRPr lang="sk-SK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80075CA-CAFB-DD4F-A63D-F0A33EA33021}"/>
              </a:ext>
            </a:extLst>
          </p:cNvPr>
          <p:cNvSpPr/>
          <p:nvPr/>
        </p:nvSpPr>
        <p:spPr>
          <a:xfrm>
            <a:off x="1768494" y="4828545"/>
            <a:ext cx="123488" cy="14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A4A6C80-3BEB-D04E-A8F5-41805E288138}"/>
              </a:ext>
            </a:extLst>
          </p:cNvPr>
          <p:cNvSpPr/>
          <p:nvPr/>
        </p:nvSpPr>
        <p:spPr>
          <a:xfrm>
            <a:off x="4374032" y="2586135"/>
            <a:ext cx="123488" cy="14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FECF590A-D956-1840-AF43-93909A72F2A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850416" y="4949300"/>
            <a:ext cx="936162" cy="225456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9166D3D0-4E40-AF43-8222-8B4C4542CC0F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831474" y="2706890"/>
            <a:ext cx="3560642" cy="449697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E8284355-B0FC-064B-BB7A-9003CB27BFA5}"/>
              </a:ext>
            </a:extLst>
          </p:cNvPr>
          <p:cNvCxnSpPr>
            <a:cxnSpLocks/>
            <a:stCxn id="12" idx="7"/>
            <a:endCxn id="26" idx="3"/>
          </p:cNvCxnSpPr>
          <p:nvPr/>
        </p:nvCxnSpPr>
        <p:spPr>
          <a:xfrm flipV="1">
            <a:off x="1873898" y="2706890"/>
            <a:ext cx="2518218" cy="2142373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ástupný objekt pre obsah 2">
            <a:extLst>
              <a:ext uri="{FF2B5EF4-FFF2-40B4-BE49-F238E27FC236}">
                <a16:creationId xmlns:a16="http://schemas.microsoft.com/office/drawing/2014/main" id="{17796FB7-539D-FC45-8573-F7F94F11B7B9}"/>
              </a:ext>
            </a:extLst>
          </p:cNvPr>
          <p:cNvSpPr txBox="1">
            <a:spLocks/>
          </p:cNvSpPr>
          <p:nvPr/>
        </p:nvSpPr>
        <p:spPr>
          <a:xfrm>
            <a:off x="5413842" y="2066971"/>
            <a:ext cx="4270845" cy="5246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Euklidovská metrika 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– vzdialenosť v priestore príznakov</a:t>
            </a:r>
          </a:p>
          <a:p>
            <a:r>
              <a:rPr lang="sk-SK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Kosínusová metrika 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– zohľadňuje uhol medzi vektormi</a:t>
            </a:r>
          </a:p>
          <a:p>
            <a:r>
              <a:rPr lang="sk-SK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</a:t>
            </a:r>
            <a:r>
              <a:rPr lang="sk-SK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metrika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Kosínusová metrika sa používa, keď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magnitúda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vektorov nie je podstatná (napr. v textových dátach – počet výskytu slov)</a:t>
            </a:r>
          </a:p>
          <a:p>
            <a:pPr lvl="1"/>
            <a:endParaRPr lang="sk-SK" sz="23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E930847D-50B0-DC44-9BEB-661EA81E0F0F}"/>
              </a:ext>
            </a:extLst>
          </p:cNvPr>
          <p:cNvSpPr txBox="1"/>
          <p:nvPr/>
        </p:nvSpPr>
        <p:spPr>
          <a:xfrm>
            <a:off x="4505173" y="23375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6205B8F9-4C5B-664D-8F74-43902B053897}"/>
              </a:ext>
            </a:extLst>
          </p:cNvPr>
          <p:cNvSpPr txBox="1"/>
          <p:nvPr/>
        </p:nvSpPr>
        <p:spPr>
          <a:xfrm>
            <a:off x="1440323" y="46438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</a:p>
        </p:txBody>
      </p:sp>
      <p:cxnSp>
        <p:nvCxnSpPr>
          <p:cNvPr id="45" name="Rovná spojovacia šípka 44">
            <a:extLst>
              <a:ext uri="{FF2B5EF4-FFF2-40B4-BE49-F238E27FC236}">
                <a16:creationId xmlns:a16="http://schemas.microsoft.com/office/drawing/2014/main" id="{4D28C43C-E08B-7148-AF24-5BE04AB1649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30238" y="2636375"/>
            <a:ext cx="0" cy="21921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>
            <a:extLst>
              <a:ext uri="{FF2B5EF4-FFF2-40B4-BE49-F238E27FC236}">
                <a16:creationId xmlns:a16="http://schemas.microsoft.com/office/drawing/2014/main" id="{C5C86969-40EE-0F43-8676-66E397B691D1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30238" y="2636209"/>
            <a:ext cx="2543794" cy="2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lúk 59">
            <a:extLst>
              <a:ext uri="{FF2B5EF4-FFF2-40B4-BE49-F238E27FC236}">
                <a16:creationId xmlns:a16="http://schemas.microsoft.com/office/drawing/2014/main" id="{EC035085-759F-9040-81D8-037607DA199F}"/>
              </a:ext>
            </a:extLst>
          </p:cNvPr>
          <p:cNvSpPr/>
          <p:nvPr/>
        </p:nvSpPr>
        <p:spPr>
          <a:xfrm>
            <a:off x="1157907" y="5752626"/>
            <a:ext cx="610587" cy="534136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70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Hodnoty parametra </a:t>
            </a:r>
            <a:r>
              <a:rPr lang="sk-SK" b="1" i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</a:t>
            </a:r>
            <a:endParaRPr lang="sk-SK" i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Hodnota parametra k</a:t>
            </a:r>
          </a:p>
          <a:p>
            <a:pPr lvl="1"/>
            <a:endParaRPr lang="sk-SK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dôležitý faktor, hodnota ovplyvňuje klasifikáciu – nový príklad klasifikujeme do triedy, ktorá je majoritná medzi k-najbližšími susedmi</a:t>
            </a:r>
          </a:p>
          <a:p>
            <a:pPr lvl="1"/>
            <a:endParaRPr lang="sk-SK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vplyv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jednotlivých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susedov na rozhodnutie o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klasifikačnej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triede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závisí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od ich vzdialenosti nepriamo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úmerne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, môže sa použiť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váhovanie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(napr. </a:t>
            </a:r>
            <a:r>
              <a:rPr lang="sk-SK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sk-SK" sz="2600" i="1" dirty="0">
                <a:latin typeface="Arial" panose="020B0604020202020204" pitchFamily="34" charset="0"/>
                <a:cs typeface="Arial" panose="020B0604020202020204" pitchFamily="34" charset="0"/>
              </a:rPr>
              <a:t>=1/d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nastaviť parameter </a:t>
            </a:r>
            <a:r>
              <a:rPr lang="sk-SK" b="1" i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k?</a:t>
            </a:r>
            <a:endParaRPr lang="sk-SK" i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DE6C168-9B1A-D04C-921D-755BE1493762}"/>
              </a:ext>
            </a:extLst>
          </p:cNvPr>
          <p:cNvGrpSpPr/>
          <p:nvPr/>
        </p:nvGrpSpPr>
        <p:grpSpPr>
          <a:xfrm>
            <a:off x="435725" y="2227504"/>
            <a:ext cx="5013068" cy="4969566"/>
            <a:chOff x="2486041" y="2154558"/>
            <a:chExt cx="5013068" cy="4969566"/>
          </a:xfrm>
        </p:grpSpPr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21ED683F-20BE-FB4A-A687-4B42E99679BC}"/>
                </a:ext>
              </a:extLst>
            </p:cNvPr>
            <p:cNvSpPr/>
            <p:nvPr/>
          </p:nvSpPr>
          <p:spPr>
            <a:xfrm>
              <a:off x="2486041" y="2154558"/>
              <a:ext cx="5013068" cy="496956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9" name="Pravouholník 8">
              <a:extLst>
                <a:ext uri="{FF2B5EF4-FFF2-40B4-BE49-F238E27FC236}">
                  <a16:creationId xmlns:a16="http://schemas.microsoft.com/office/drawing/2014/main" id="{884BCDBC-357C-4040-9596-AC4B47986C05}"/>
                </a:ext>
              </a:extLst>
            </p:cNvPr>
            <p:cNvSpPr/>
            <p:nvPr/>
          </p:nvSpPr>
          <p:spPr>
            <a:xfrm>
              <a:off x="4171252" y="2614099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Pravouholník 10">
              <a:extLst>
                <a:ext uri="{FF2B5EF4-FFF2-40B4-BE49-F238E27FC236}">
                  <a16:creationId xmlns:a16="http://schemas.microsoft.com/office/drawing/2014/main" id="{D676408D-94AD-C04C-A40C-3DB12D1F7094}"/>
                </a:ext>
              </a:extLst>
            </p:cNvPr>
            <p:cNvSpPr/>
            <p:nvPr/>
          </p:nvSpPr>
          <p:spPr>
            <a:xfrm>
              <a:off x="2651564" y="4144637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Ovál 3">
              <a:extLst>
                <a:ext uri="{FF2B5EF4-FFF2-40B4-BE49-F238E27FC236}">
                  <a16:creationId xmlns:a16="http://schemas.microsoft.com/office/drawing/2014/main" id="{80025CCC-7070-6943-89F0-0F2F4086D61B}"/>
                </a:ext>
              </a:extLst>
            </p:cNvPr>
            <p:cNvSpPr/>
            <p:nvPr/>
          </p:nvSpPr>
          <p:spPr>
            <a:xfrm>
              <a:off x="4628615" y="4278048"/>
              <a:ext cx="801168" cy="72258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600" b="1" dirty="0">
                  <a:solidFill>
                    <a:srgbClr val="FF0000"/>
                  </a:solidFill>
                </a:rPr>
                <a:t>?</a:t>
              </a:r>
              <a:endParaRPr lang="sk-SK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rojuholník 4">
              <a:extLst>
                <a:ext uri="{FF2B5EF4-FFF2-40B4-BE49-F238E27FC236}">
                  <a16:creationId xmlns:a16="http://schemas.microsoft.com/office/drawing/2014/main" id="{C1CC6966-D8B5-A94A-B7EB-ED9B5A3757DA}"/>
                </a:ext>
              </a:extLst>
            </p:cNvPr>
            <p:cNvSpPr/>
            <p:nvPr/>
          </p:nvSpPr>
          <p:spPr>
            <a:xfrm>
              <a:off x="5887149" y="2444566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Trojuholník 17">
              <a:extLst>
                <a:ext uri="{FF2B5EF4-FFF2-40B4-BE49-F238E27FC236}">
                  <a16:creationId xmlns:a16="http://schemas.microsoft.com/office/drawing/2014/main" id="{E6509D1D-5FEA-CC4E-8C0B-2D0A1CB5C491}"/>
                </a:ext>
              </a:extLst>
            </p:cNvPr>
            <p:cNvSpPr/>
            <p:nvPr/>
          </p:nvSpPr>
          <p:spPr>
            <a:xfrm>
              <a:off x="5060914" y="3055912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9" name="Trojuholník 18">
              <a:extLst>
                <a:ext uri="{FF2B5EF4-FFF2-40B4-BE49-F238E27FC236}">
                  <a16:creationId xmlns:a16="http://schemas.microsoft.com/office/drawing/2014/main" id="{FD6C6D44-0CF2-F248-968A-CCA5162F60C2}"/>
                </a:ext>
              </a:extLst>
            </p:cNvPr>
            <p:cNvSpPr/>
            <p:nvPr/>
          </p:nvSpPr>
          <p:spPr>
            <a:xfrm>
              <a:off x="6068798" y="4826206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>
              <a:extLst>
                <a:ext uri="{FF2B5EF4-FFF2-40B4-BE49-F238E27FC236}">
                  <a16:creationId xmlns:a16="http://schemas.microsoft.com/office/drawing/2014/main" id="{A24E0301-A581-694B-8CA5-A1A0B2A3A801}"/>
                </a:ext>
              </a:extLst>
            </p:cNvPr>
            <p:cNvSpPr txBox="1"/>
            <p:nvPr/>
          </p:nvSpPr>
          <p:spPr>
            <a:xfrm>
              <a:off x="5317208" y="4639341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i="1" dirty="0"/>
                <a:t>q</a:t>
              </a:r>
            </a:p>
          </p:txBody>
        </p:sp>
        <p:sp>
          <p:nvSpPr>
            <p:cNvPr id="22" name="Pravouholník 21">
              <a:extLst>
                <a:ext uri="{FF2B5EF4-FFF2-40B4-BE49-F238E27FC236}">
                  <a16:creationId xmlns:a16="http://schemas.microsoft.com/office/drawing/2014/main" id="{675B05EE-B0C3-4949-A1BA-A6D9C62B224F}"/>
                </a:ext>
              </a:extLst>
            </p:cNvPr>
            <p:cNvSpPr/>
            <p:nvPr/>
          </p:nvSpPr>
          <p:spPr>
            <a:xfrm>
              <a:off x="3989603" y="4773719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Pravouholník 22">
              <a:extLst>
                <a:ext uri="{FF2B5EF4-FFF2-40B4-BE49-F238E27FC236}">
                  <a16:creationId xmlns:a16="http://schemas.microsoft.com/office/drawing/2014/main" id="{444A817F-FB38-E346-AD5D-F30D9ACD84DB}"/>
                </a:ext>
              </a:extLst>
            </p:cNvPr>
            <p:cNvSpPr/>
            <p:nvPr/>
          </p:nvSpPr>
          <p:spPr>
            <a:xfrm>
              <a:off x="4736280" y="6264251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7" name="Zástupný objekt pre obsah 2">
            <a:extLst>
              <a:ext uri="{FF2B5EF4-FFF2-40B4-BE49-F238E27FC236}">
                <a16:creationId xmlns:a16="http://schemas.microsoft.com/office/drawing/2014/main" id="{01A3EC0A-9FCE-364F-9FB2-7F4C344200E7}"/>
              </a:ext>
            </a:extLst>
          </p:cNvPr>
          <p:cNvSpPr txBox="1">
            <a:spLocks/>
          </p:cNvSpPr>
          <p:nvPr/>
        </p:nvSpPr>
        <p:spPr>
          <a:xfrm>
            <a:off x="5721646" y="1729408"/>
            <a:ext cx="3963041" cy="57448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k=1 -&gt;</a:t>
            </a: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k=3 -&gt;</a:t>
            </a: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k=7 -&gt; </a:t>
            </a:r>
            <a:endParaRPr lang="sk-SK" sz="2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Dôležitá voľba parametra </a:t>
            </a:r>
            <a:r>
              <a:rPr lang="sk-SK" sz="3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veľmi malé hodnoty – citlivosť na šum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veľmi veľké hodnoty – možnosť zahrnúť aj príklady inej triedy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– dobré voliť nepárne hodnoty </a:t>
            </a:r>
            <a:r>
              <a:rPr lang="sk-SK" sz="25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0CDABF5B-17C3-7A4C-B9A3-72D0C7D0BDE3}"/>
              </a:ext>
            </a:extLst>
          </p:cNvPr>
          <p:cNvSpPr/>
          <p:nvPr/>
        </p:nvSpPr>
        <p:spPr>
          <a:xfrm>
            <a:off x="1922857" y="3700641"/>
            <a:ext cx="2084323" cy="20619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7CFFBB37-E36E-8645-B1E3-052DFC43A1A8}"/>
              </a:ext>
            </a:extLst>
          </p:cNvPr>
          <p:cNvSpPr/>
          <p:nvPr/>
        </p:nvSpPr>
        <p:spPr>
          <a:xfrm>
            <a:off x="1354116" y="3128858"/>
            <a:ext cx="3274832" cy="32136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Pravouholník 23">
            <a:extLst>
              <a:ext uri="{FF2B5EF4-FFF2-40B4-BE49-F238E27FC236}">
                <a16:creationId xmlns:a16="http://schemas.microsoft.com/office/drawing/2014/main" id="{95304068-DCB7-C043-8910-5D7163DBC9D4}"/>
              </a:ext>
            </a:extLst>
          </p:cNvPr>
          <p:cNvSpPr/>
          <p:nvPr/>
        </p:nvSpPr>
        <p:spPr>
          <a:xfrm>
            <a:off x="7507470" y="1696650"/>
            <a:ext cx="429993" cy="37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Trojuholník 24">
            <a:extLst>
              <a:ext uri="{FF2B5EF4-FFF2-40B4-BE49-F238E27FC236}">
                <a16:creationId xmlns:a16="http://schemas.microsoft.com/office/drawing/2014/main" id="{BAE49D4C-C383-2F49-BDF7-D1C20F6F149F}"/>
              </a:ext>
            </a:extLst>
          </p:cNvPr>
          <p:cNvSpPr/>
          <p:nvPr/>
        </p:nvSpPr>
        <p:spPr>
          <a:xfrm>
            <a:off x="7507471" y="2099556"/>
            <a:ext cx="451989" cy="37886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Pravouholník 25">
            <a:extLst>
              <a:ext uri="{FF2B5EF4-FFF2-40B4-BE49-F238E27FC236}">
                <a16:creationId xmlns:a16="http://schemas.microsoft.com/office/drawing/2014/main" id="{72C381EE-279F-7C40-812F-3ACF7EDD4644}"/>
              </a:ext>
            </a:extLst>
          </p:cNvPr>
          <p:cNvSpPr/>
          <p:nvPr/>
        </p:nvSpPr>
        <p:spPr>
          <a:xfrm>
            <a:off x="7507471" y="2534582"/>
            <a:ext cx="429993" cy="37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D346B0EC-E3F7-F849-8BDB-C3BE509E801E}"/>
              </a:ext>
            </a:extLst>
          </p:cNvPr>
          <p:cNvCxnSpPr/>
          <p:nvPr/>
        </p:nvCxnSpPr>
        <p:spPr>
          <a:xfrm flipV="1">
            <a:off x="328758" y="1924282"/>
            <a:ext cx="27494" cy="527958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AD382ACA-D342-A945-B07E-65E6C4EDF26C}"/>
              </a:ext>
            </a:extLst>
          </p:cNvPr>
          <p:cNvCxnSpPr>
            <a:cxnSpLocks/>
          </p:cNvCxnSpPr>
          <p:nvPr/>
        </p:nvCxnSpPr>
        <p:spPr>
          <a:xfrm>
            <a:off x="309303" y="7224904"/>
            <a:ext cx="5412343" cy="31439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kTextu 31">
            <a:extLst>
              <a:ext uri="{FF2B5EF4-FFF2-40B4-BE49-F238E27FC236}">
                <a16:creationId xmlns:a16="http://schemas.microsoft.com/office/drawing/2014/main" id="{73A5A968-07F5-1A46-ABF6-0857D4E879A4}"/>
              </a:ext>
            </a:extLst>
          </p:cNvPr>
          <p:cNvSpPr txBox="1"/>
          <p:nvPr/>
        </p:nvSpPr>
        <p:spPr>
          <a:xfrm>
            <a:off x="2786615" y="722130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x1</a:t>
            </a:r>
            <a:endParaRPr lang="sk-SK" dirty="0"/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675A5F2C-2146-E44D-A996-CBE29FD92519}"/>
              </a:ext>
            </a:extLst>
          </p:cNvPr>
          <p:cNvSpPr txBox="1"/>
          <p:nvPr/>
        </p:nvSpPr>
        <p:spPr>
          <a:xfrm>
            <a:off x="-73915" y="4350994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69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vlastnosti algoritmu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Jednotlivé varianty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princípe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k-najbližších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susedov sa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môžu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líšit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̌: </a:t>
            </a:r>
          </a:p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Akým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spôsobom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vyberaju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najbližších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  </a:t>
            </a:r>
          </a:p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Koľko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 vyberú do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úvahy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klasifikáciu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nového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vplývajú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jednotliví susedia na rozhodnutie 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výslednej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triede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nového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váhy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jednotlivých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Presnosť k-NN algoritmu veľmi závisí na dátach (bez ohľadu na nastavenie algoritmu)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Normalizácia atribútov dát môže pomôcť pri výpočte vzdialeností – pri nenormalizovaných dátach môže jeden atribút dominovať nad ostatnými 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Výška osoby – v rozsahu od 1.5 do 1.9 (údaje v metroch)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Váha osoby – v rozsahu od 50 do 120 (údaje v kg)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Ročný príjem osoby – v rozsahu od 5000 do 150 000 (údaje v mene) 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2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615</Words>
  <Application>Microsoft Office PowerPoint</Application>
  <PresentationFormat>Vlastná</PresentationFormat>
  <Paragraphs>139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Equation 3.0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2019-04-04T09:07:10Z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