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15"/>
  </p:notesMasterIdLst>
  <p:sldIdLst>
    <p:sldId id="304" r:id="rId2"/>
    <p:sldId id="289" r:id="rId3"/>
    <p:sldId id="308" r:id="rId4"/>
    <p:sldId id="316" r:id="rId5"/>
    <p:sldId id="319" r:id="rId6"/>
    <p:sldId id="290" r:id="rId7"/>
    <p:sldId id="311" r:id="rId8"/>
    <p:sldId id="309" r:id="rId9"/>
    <p:sldId id="310" r:id="rId10"/>
    <p:sldId id="317" r:id="rId11"/>
    <p:sldId id="318" r:id="rId12"/>
    <p:sldId id="315" r:id="rId13"/>
    <p:sldId id="313" r:id="rId1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99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6" y="1760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1.4.19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1.4.19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1.4.19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1.4.19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askom/seaborn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Vizualizácia pomocou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8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Bodové grafy pre kategorické premenné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(box and </a:t>
            </a:r>
            <a:r>
              <a:rPr lang="sk-SK" sz="204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whisker</a:t>
            </a:r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plot) 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- krabicové grafy pre vizualizácie distribúcie hodnôt pre jednotlivé hodnoty kategorickej premennej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7B03B2-E964-C647-9EB4-C5616B94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6" y="3372086"/>
            <a:ext cx="3576823" cy="3345439"/>
          </a:xfrm>
          <a:prstGeom prst="rect">
            <a:avLst/>
          </a:prstGeom>
        </p:spPr>
      </p:pic>
      <p:grpSp>
        <p:nvGrpSpPr>
          <p:cNvPr id="12" name="Skupina 11">
            <a:extLst>
              <a:ext uri="{FF2B5EF4-FFF2-40B4-BE49-F238E27FC236}">
                <a16:creationId xmlns:a16="http://schemas.microsoft.com/office/drawing/2014/main" id="{AEE8BEA9-4769-B848-80F2-F2F5E54ABF33}"/>
              </a:ext>
            </a:extLst>
          </p:cNvPr>
          <p:cNvGrpSpPr/>
          <p:nvPr/>
        </p:nvGrpSpPr>
        <p:grpSpPr>
          <a:xfrm>
            <a:off x="4756187" y="3592331"/>
            <a:ext cx="1530626" cy="3199781"/>
            <a:chOff x="3574881" y="3677478"/>
            <a:chExt cx="1530626" cy="3199781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C42C3B67-E05D-214C-AF59-A84ACA0FD1E8}"/>
                </a:ext>
              </a:extLst>
            </p:cNvPr>
            <p:cNvGrpSpPr/>
            <p:nvPr/>
          </p:nvGrpSpPr>
          <p:grpSpPr>
            <a:xfrm>
              <a:off x="3574881" y="4580554"/>
              <a:ext cx="1530626" cy="1232452"/>
              <a:chOff x="3498574" y="4253948"/>
              <a:chExt cx="1530626" cy="1232452"/>
            </a:xfrm>
          </p:grpSpPr>
          <p:sp>
            <p:nvSpPr>
              <p:cNvPr id="20" name="Pravouholník 19">
                <a:extLst>
                  <a:ext uri="{FF2B5EF4-FFF2-40B4-BE49-F238E27FC236}">
                    <a16:creationId xmlns:a16="http://schemas.microsoft.com/office/drawing/2014/main" id="{6A9667A6-E2C6-6044-89E8-0C806A42EC08}"/>
                  </a:ext>
                </a:extLst>
              </p:cNvPr>
              <p:cNvSpPr/>
              <p:nvPr/>
            </p:nvSpPr>
            <p:spPr>
              <a:xfrm>
                <a:off x="3498574" y="4253948"/>
                <a:ext cx="1530626" cy="616226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1" name="Pravouholník 20">
                <a:extLst>
                  <a:ext uri="{FF2B5EF4-FFF2-40B4-BE49-F238E27FC236}">
                    <a16:creationId xmlns:a16="http://schemas.microsoft.com/office/drawing/2014/main" id="{C378ABA1-C0E8-284E-BD86-DBE758DF39BE}"/>
                  </a:ext>
                </a:extLst>
              </p:cNvPr>
              <p:cNvSpPr/>
              <p:nvPr/>
            </p:nvSpPr>
            <p:spPr>
              <a:xfrm>
                <a:off x="3498574" y="4870174"/>
                <a:ext cx="1530626" cy="616226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cxnSp>
          <p:nvCxnSpPr>
            <p:cNvPr id="16" name="Priama spojnica 15">
              <a:extLst>
                <a:ext uri="{FF2B5EF4-FFF2-40B4-BE49-F238E27FC236}">
                  <a16:creationId xmlns:a16="http://schemas.microsoft.com/office/drawing/2014/main" id="{6FFEF09E-E477-0B43-B574-FC032DEBD7D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340194" y="3677478"/>
              <a:ext cx="0" cy="90307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>
              <a:extLst>
                <a:ext uri="{FF2B5EF4-FFF2-40B4-BE49-F238E27FC236}">
                  <a16:creationId xmlns:a16="http://schemas.microsoft.com/office/drawing/2014/main" id="{98E39BE2-9718-E34C-8AFC-379D7B8074F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4340194" y="5813006"/>
              <a:ext cx="0" cy="10642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>
              <a:extLst>
                <a:ext uri="{FF2B5EF4-FFF2-40B4-BE49-F238E27FC236}">
                  <a16:creationId xmlns:a16="http://schemas.microsoft.com/office/drawing/2014/main" id="{84A4558D-FAE7-6645-A1C3-21D4A7C92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534" y="3677478"/>
              <a:ext cx="107331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>
              <a:extLst>
                <a:ext uri="{FF2B5EF4-FFF2-40B4-BE49-F238E27FC236}">
                  <a16:creationId xmlns:a16="http://schemas.microsoft.com/office/drawing/2014/main" id="{4A2428E4-D9B1-9F4B-82D1-43A29B9F6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534" y="6870633"/>
              <a:ext cx="107331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BlokTextu 22">
            <a:extLst>
              <a:ext uri="{FF2B5EF4-FFF2-40B4-BE49-F238E27FC236}">
                <a16:creationId xmlns:a16="http://schemas.microsoft.com/office/drawing/2014/main" id="{F8D7AB23-6B6C-504F-AA2C-E46FD2653C57}"/>
              </a:ext>
            </a:extLst>
          </p:cNvPr>
          <p:cNvSpPr txBox="1"/>
          <p:nvPr/>
        </p:nvSpPr>
        <p:spPr>
          <a:xfrm>
            <a:off x="7306833" y="42396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Q3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097A7AA4-AAA9-0F41-9F4A-FF3BFADA73E4}"/>
              </a:ext>
            </a:extLst>
          </p:cNvPr>
          <p:cNvSpPr txBox="1"/>
          <p:nvPr/>
        </p:nvSpPr>
        <p:spPr>
          <a:xfrm>
            <a:off x="7306834" y="492261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Medián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A275C146-91B4-B745-A0E8-13B17C34CEC5}"/>
              </a:ext>
            </a:extLst>
          </p:cNvPr>
          <p:cNvSpPr txBox="1"/>
          <p:nvPr/>
        </p:nvSpPr>
        <p:spPr>
          <a:xfrm>
            <a:off x="7306834" y="554319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Q1</a:t>
            </a:r>
          </a:p>
        </p:txBody>
      </p:sp>
      <p:sp>
        <p:nvSpPr>
          <p:cNvPr id="10" name="Kosoštvorec 9">
            <a:extLst>
              <a:ext uri="{FF2B5EF4-FFF2-40B4-BE49-F238E27FC236}">
                <a16:creationId xmlns:a16="http://schemas.microsoft.com/office/drawing/2014/main" id="{27831D6F-743A-1249-A501-E73DD747A70E}"/>
              </a:ext>
            </a:extLst>
          </p:cNvPr>
          <p:cNvSpPr/>
          <p:nvPr/>
        </p:nvSpPr>
        <p:spPr>
          <a:xfrm>
            <a:off x="5375764" y="2661378"/>
            <a:ext cx="291471" cy="4408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8129195C-05AA-1742-AFFF-26C714C04B07}"/>
              </a:ext>
            </a:extLst>
          </p:cNvPr>
          <p:cNvSpPr txBox="1"/>
          <p:nvPr/>
        </p:nvSpPr>
        <p:spPr>
          <a:xfrm>
            <a:off x="7326582" y="26765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Outlier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972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Bodové grafy pre kategorické premenné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plot 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– stĺpcové grafy pre vizualizácie distribúcie hodnôt atribútu pre jednotlivé hodnoty kategorickej premennej, vrátane odhadu rozsahov hodnôt pre jednotlivé hodnoty kategorickej premennej </a:t>
            </a:r>
          </a:p>
          <a:p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Štandardne používa počítanie priemeru ako </a:t>
            </a:r>
            <a:r>
              <a:rPr lang="sk-SK" sz="2040" dirty="0" err="1">
                <a:latin typeface="Arial" panose="020B0604020202020204" pitchFamily="34" charset="0"/>
                <a:cs typeface="Arial" panose="020B0604020202020204" pitchFamily="34" charset="0"/>
              </a:rPr>
              <a:t>estimátor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 a štandardnú odchýlku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CD0C70E-1BDF-784F-A019-B9CE187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79" y="3405260"/>
            <a:ext cx="5085255" cy="40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Korelácie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vizualizácia vzájomnej závislosti hodnôt premenných – vhodné pre vizualizáciu korelácií,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kontigenčných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tabuliek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možné využitie na iné účely, napr. vizualizácia chýbajúcich hodnôt v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datasete</a:t>
            </a: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20EFB4E3-72E4-D141-8184-1A4D599D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7" y="3994597"/>
            <a:ext cx="4737100" cy="326390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48D48917-1E6F-F649-A912-FB4F1F47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061" y="3939965"/>
            <a:ext cx="4256073" cy="33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Kombinované vizualizácie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4D96729-50AA-C348-B0CB-7E50E038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9" y="2808514"/>
            <a:ext cx="4485463" cy="389115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B37CE7EA-10F4-A844-B523-DEAEEF92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16" y="2808514"/>
            <a:ext cx="4131127" cy="4131127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563AE501-AA83-EC47-BE59-2992DFD28919}"/>
              </a:ext>
            </a:extLst>
          </p:cNvPr>
          <p:cNvSpPr txBox="1"/>
          <p:nvPr/>
        </p:nvSpPr>
        <p:spPr>
          <a:xfrm>
            <a:off x="450019" y="1682173"/>
            <a:ext cx="9054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Kombinácie viacerých premenných a aspektov v rámci zloženej vizualizácie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Kombinácie rôznych typov vizualizácií 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05742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knižnica určená pre vizualizácie, resp. vykresľovanie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Umožňuje používať mnoho rôznych štýlov vizualizácií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Narozdiel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umožňuje jak jednoduché, tak pestrejšie metódy vizualizácie</a:t>
            </a: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Veľmi dobre integrovaná s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a dátovými rámcami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Zdroje (dokumentácia a príklady)</a:t>
            </a:r>
          </a:p>
          <a:p>
            <a:pPr lvl="1"/>
            <a:endParaRPr lang="sk-SK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https://seaborn.pydata.org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https://github.com/mwaskom/seaborn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Inštalácia a používanie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Inštalácia pomocou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alebo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v termináli (resp. príkazovom riadku)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conda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install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seaborn</a:t>
            </a:r>
            <a:endParaRPr lang="sk-SK" sz="19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pip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install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seaborn</a:t>
            </a:r>
            <a:endParaRPr lang="sk-SK" sz="19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endParaRPr lang="sk-SK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vyžaduje mať nainštalované aj knižnice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Použivanie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v skriptoch alebo notebookoch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Konvencia importovať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ako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sk-SK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r>
              <a:rPr lang="sk-SK" sz="2200" dirty="0">
                <a:latin typeface="Andale Mono" panose="020B0509000000000004" pitchFamily="49" charset="0"/>
                <a:cs typeface="Arial" panose="020B0604020202020204" pitchFamily="34" charset="0"/>
              </a:rPr>
              <a:t>	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import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seaborn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as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sns</a:t>
            </a:r>
            <a:endParaRPr lang="sk-SK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Funkcia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load_dataset</a:t>
            </a:r>
            <a:r>
              <a:rPr lang="sk-SK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pre importovanie štandardných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datasetov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2" indent="0">
              <a:buNone/>
            </a:pPr>
            <a:r>
              <a:rPr lang="sk-SK" sz="2000" dirty="0" err="1">
                <a:latin typeface="Andale Mono" panose="020B0509000000000004" pitchFamily="49" charset="0"/>
                <a:cs typeface="Arial" panose="020B0604020202020204" pitchFamily="34" charset="0"/>
              </a:rPr>
              <a:t>titanic</a:t>
            </a:r>
            <a:r>
              <a:rPr lang="sk-SK" sz="2000" dirty="0">
                <a:latin typeface="Andale Mono" panose="020B0509000000000004" pitchFamily="49" charset="0"/>
                <a:cs typeface="Arial" panose="020B0604020202020204" pitchFamily="34" charset="0"/>
              </a:rPr>
              <a:t> = </a:t>
            </a:r>
            <a:r>
              <a:rPr lang="sk-SK" sz="2000" dirty="0" err="1">
                <a:latin typeface="Andale Mono" panose="020B0509000000000004" pitchFamily="49" charset="0"/>
                <a:cs typeface="Arial" panose="020B0604020202020204" pitchFamily="34" charset="0"/>
              </a:rPr>
              <a:t>sns.load_dataset</a:t>
            </a:r>
            <a:r>
              <a:rPr lang="sk-SK" sz="2000" dirty="0">
                <a:latin typeface="Andale Mono" panose="020B0509000000000004" pitchFamily="49" charset="0"/>
                <a:cs typeface="Arial" panose="020B0604020202020204" pitchFamily="34" charset="0"/>
              </a:rPr>
              <a:t>(‘</a:t>
            </a:r>
            <a:r>
              <a:rPr lang="sk-SK" sz="2000" dirty="0" err="1">
                <a:latin typeface="Andale Mono" panose="020B0509000000000004" pitchFamily="49" charset="0"/>
                <a:cs typeface="Arial" panose="020B0604020202020204" pitchFamily="34" charset="0"/>
              </a:rPr>
              <a:t>titanic</a:t>
            </a:r>
            <a:r>
              <a:rPr lang="sk-SK" sz="2000" dirty="0">
                <a:latin typeface="Andale Mono" panose="020B0509000000000004" pitchFamily="49" charset="0"/>
                <a:cs typeface="Arial" panose="020B0604020202020204" pitchFamily="34" charset="0"/>
              </a:rPr>
              <a:t>‘)</a:t>
            </a:r>
          </a:p>
          <a:p>
            <a:pPr lvl="1"/>
            <a:endParaRPr lang="sk-SK" sz="24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100" dirty="0">
                <a:latin typeface="Arial" panose="020B0604020202020204" pitchFamily="34" charset="0"/>
                <a:cs typeface="Arial" panose="020B0604020202020204" pitchFamily="34" charset="0"/>
              </a:rPr>
              <a:t>Inak pracuje so </a:t>
            </a:r>
            <a:r>
              <a:rPr lang="sk-SK" sz="2100" dirty="0" err="1">
                <a:latin typeface="Arial" panose="020B0604020202020204" pitchFamily="34" charset="0"/>
                <a:cs typeface="Arial" panose="020B0604020202020204" pitchFamily="34" charset="0"/>
              </a:rPr>
              <a:t>štandarnými</a:t>
            </a:r>
            <a:r>
              <a:rPr lang="sk-SK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1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100" dirty="0">
                <a:latin typeface="Arial" panose="020B0604020202020204" pitchFamily="34" charset="0"/>
                <a:cs typeface="Arial" panose="020B0604020202020204" pitchFamily="34" charset="0"/>
              </a:rPr>
              <a:t> dátovými rámcami (prístup k jednotlivým stĺpcom podľa ich názvu)</a:t>
            </a:r>
          </a:p>
          <a:p>
            <a:pPr lvl="1"/>
            <a:endParaRPr lang="sk-SK" sz="24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2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rozdiely oproti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matplotlib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API – API nízkej úrovne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Zložitejšie vizualizácie pomocou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sú komplikované, vyžadujú množstvo kódu, ktorý sa netýka priamo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vizualizáie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nie je stavaný pre prácu s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dátovými rámcami – ak chceme vizualizovať dáta v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, musíme extrahovať stĺpce a konvertovať do formátu vhodného pre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8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5C531B6-154A-8940-B494-E7F40C179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7" y="21820"/>
            <a:ext cx="8370186" cy="583576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6B8DCE0-121C-C54A-8429-81C8BAEA9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6" y="6012312"/>
            <a:ext cx="9565167" cy="17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Druhy vizualizácií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Vizualizácie distribúcií hodnôt premenných (tzv. „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“ -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histogramy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, KDE)</a:t>
            </a:r>
          </a:p>
          <a:p>
            <a:pPr marL="0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Vizualizácie vzájomných závislostí 2 a viac atribútov spojitých premenných (bodové grafy, regresné grafy)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Vizualizácie vzájomných závislostí 2 a viac atribútov kategorických a spojitých (stĺpcové grafy, krabicové grafy)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Iné a kombinované vizualizácie </a:t>
            </a:r>
          </a:p>
        </p:txBody>
      </p:sp>
    </p:spTree>
    <p:extLst>
      <p:ext uri="{BB962C8B-B14F-4D97-AF65-F5344CB8AC3E}">
        <p14:creationId xmlns:p14="http://schemas.microsoft.com/office/powerpoint/2010/main" val="103718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univariate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distribution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plots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538296"/>
            <a:ext cx="9310976" cy="5665569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Vizualizácie distribúcie hodnôt premenných –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histogramy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 ich rozšírenia</a:t>
            </a:r>
          </a:p>
          <a:p>
            <a:r>
              <a:rPr lang="sk-SK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distplot</a:t>
            </a:r>
            <a:r>
              <a:rPr lang="sk-SK" sz="1800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pre numerické atribúty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používa </a:t>
            </a:r>
            <a:r>
              <a:rPr lang="sk-SK" sz="1360" dirty="0" err="1">
                <a:latin typeface="Arial" panose="020B0604020202020204" pitchFamily="34" charset="0"/>
                <a:cs typeface="Arial" panose="020B0604020202020204" pitchFamily="34" charset="0"/>
              </a:rPr>
              <a:t>hist</a:t>
            </a:r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() funkciu z </a:t>
            </a:r>
            <a:r>
              <a:rPr lang="sk-SK" sz="136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 a rozširuje ju</a:t>
            </a:r>
          </a:p>
          <a:p>
            <a:pPr lvl="1"/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KDE (</a:t>
            </a:r>
            <a:r>
              <a:rPr lang="sk-SK" sz="1400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400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400" dirty="0" err="1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) – odhad distribúcie hodnôt v dátach</a:t>
            </a:r>
          </a:p>
          <a:p>
            <a:pPr lvl="1"/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sk-SK" sz="1400" dirty="0" err="1">
                <a:latin typeface="Arial" panose="020B0604020202020204" pitchFamily="34" charset="0"/>
                <a:cs typeface="Arial" panose="020B0604020202020204" pitchFamily="34" charset="0"/>
              </a:rPr>
              <a:t>rug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“ plot – vykresľovanie dátových bodov na jednej z osí</a:t>
            </a:r>
          </a:p>
          <a:p>
            <a:r>
              <a:rPr lang="sk-SK" sz="1840" i="1" dirty="0" err="1">
                <a:latin typeface="Arial" panose="020B0604020202020204" pitchFamily="34" charset="0"/>
                <a:cs typeface="Arial" panose="020B0604020202020204" pitchFamily="34" charset="0"/>
              </a:rPr>
              <a:t>countplot</a:t>
            </a:r>
            <a:r>
              <a:rPr lang="sk-SK" sz="184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sk-SK" sz="1840" dirty="0">
                <a:latin typeface="Arial" panose="020B0604020202020204" pitchFamily="34" charset="0"/>
                <a:cs typeface="Arial" panose="020B0604020202020204" pitchFamily="34" charset="0"/>
              </a:rPr>
              <a:t> pre kategorické atribúty</a:t>
            </a:r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Binning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– pre spojité premenné automatická/voliteľná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diskretizácia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na ordinálnu premennú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Rôzne modifikácie parametrov vykresľovania a kombinácie premenných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6623274D-DF57-984B-9455-467B29E5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9" y="4502307"/>
            <a:ext cx="4421878" cy="291340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8559DE4-BA30-CD40-B489-0E4C1DC8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79" y="4429675"/>
            <a:ext cx="4532210" cy="2907024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BD061BA3-5DF7-4246-B543-1D06959D6922}"/>
              </a:ext>
            </a:extLst>
          </p:cNvPr>
          <p:cNvSpPr txBox="1"/>
          <p:nvPr/>
        </p:nvSpPr>
        <p:spPr>
          <a:xfrm>
            <a:off x="1380059" y="7342259"/>
            <a:ext cx="174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Histogram</a:t>
            </a:r>
            <a:r>
              <a:rPr lang="sk-SK" dirty="0"/>
              <a:t> + KDE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43B00B32-0196-DC46-9F9C-B3B4F13B7812}"/>
              </a:ext>
            </a:extLst>
          </p:cNvPr>
          <p:cNvSpPr txBox="1"/>
          <p:nvPr/>
        </p:nvSpPr>
        <p:spPr>
          <a:xfrm>
            <a:off x="6785942" y="7324212"/>
            <a:ext cx="167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Histogram</a:t>
            </a:r>
            <a:r>
              <a:rPr lang="sk-SK" dirty="0"/>
              <a:t> + </a:t>
            </a:r>
            <a:r>
              <a:rPr lang="sk-SK" dirty="0" err="1"/>
              <a:t>rug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897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bivariate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relational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plots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541368"/>
            <a:ext cx="9310976" cy="5662497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Bodový graf (</a:t>
            </a:r>
            <a:r>
              <a:rPr lang="sk-SK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  <a:r>
              <a:rPr lang="sk-SK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plot)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zobrazuje vzájomnú distribúciu hodnôt dvoch numerických premenných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osi x a y – premenné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každý bod zodpovedá jednému príkladu v dátach</a:t>
            </a:r>
          </a:p>
          <a:p>
            <a:r>
              <a:rPr lang="sk-SK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Regresný graf (</a:t>
            </a:r>
            <a:r>
              <a:rPr lang="sk-SK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sk-SK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plot)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pri vizualizácii vzájomnej závislosti hodnôt dvoch numerických premenných môže byť užitočné vizualizovať aj odhadnúť funkciu charakterizujúcu ich vzájomnú súvislosť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dopĺňa </a:t>
            </a:r>
            <a:r>
              <a:rPr lang="sk-SK" sz="1360" dirty="0" err="1"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 plot o vykreslenie (napr. lineárnej) závislosti dvoch premenných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Rôzne spôsoby kombinácie vykresľovania hodnôt atribútov aj vzhľadom na hodnoty iných a kategorických atribútov</a:t>
            </a: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1A346E1D-9B2E-D54C-B96C-EC56C0BC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2" y="4539343"/>
            <a:ext cx="3147142" cy="2745694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BC468F07-96BA-0247-8F0E-A0807BC9CF7B}"/>
              </a:ext>
            </a:extLst>
          </p:cNvPr>
          <p:cNvSpPr txBox="1"/>
          <p:nvPr/>
        </p:nvSpPr>
        <p:spPr>
          <a:xfrm>
            <a:off x="1401897" y="7129228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Scatter</a:t>
            </a:r>
            <a:r>
              <a:rPr lang="sk-SK" dirty="0"/>
              <a:t> plot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1D3E978-174A-D04F-89CE-03C1A0D5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36" y="4539343"/>
            <a:ext cx="4806070" cy="2790798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DBB6E968-6DE3-7746-A041-FF02777A15B1}"/>
              </a:ext>
            </a:extLst>
          </p:cNvPr>
          <p:cNvSpPr txBox="1"/>
          <p:nvPr/>
        </p:nvSpPr>
        <p:spPr>
          <a:xfrm>
            <a:off x="6291182" y="7203865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Regression</a:t>
            </a:r>
            <a:r>
              <a:rPr lang="sk-SK" dirty="0"/>
              <a:t> plot</a:t>
            </a:r>
          </a:p>
        </p:txBody>
      </p:sp>
    </p:spTree>
    <p:extLst>
      <p:ext uri="{BB962C8B-B14F-4D97-AF65-F5344CB8AC3E}">
        <p14:creationId xmlns:p14="http://schemas.microsoft.com/office/powerpoint/2010/main" val="309649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Bodové grafy pre kategorické premenné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Vizualizáciu závislosti hodnôt dvoch atribútov, ak jeden z atribútov je kategorický</a:t>
            </a:r>
          </a:p>
          <a:p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Viacero spôsobov ako takéto dáta vizualizovať</a:t>
            </a:r>
          </a:p>
          <a:p>
            <a:r>
              <a:rPr lang="sk-SK" sz="204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Strip</a:t>
            </a:r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zobrazuje dáta podľa kombinácie hodnôt 2 atribútov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možné odhadnúť hustotu rozdelenia v rámci kombinácii hodnôt</a:t>
            </a:r>
          </a:p>
          <a:p>
            <a:r>
              <a:rPr lang="sk-SK" sz="204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 – 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body sa neprekrývajú, lepšia predstava o distribúcií hodnôt</a:t>
            </a:r>
            <a:endParaRPr lang="sk-SK" sz="204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BED8E96-EAFF-7E4E-B337-F810844B91CB}"/>
              </a:ext>
            </a:extLst>
          </p:cNvPr>
          <p:cNvSpPr txBox="1"/>
          <p:nvPr/>
        </p:nvSpPr>
        <p:spPr>
          <a:xfrm>
            <a:off x="2055567" y="727964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Strip</a:t>
            </a:r>
            <a:r>
              <a:rPr lang="sk-SK" dirty="0"/>
              <a:t> plot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D991677-C9EB-1A4F-AB97-0E14574F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48" y="4408718"/>
            <a:ext cx="3776791" cy="3023751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E80071E0-A289-C041-88FB-430BCF1C1586}"/>
              </a:ext>
            </a:extLst>
          </p:cNvPr>
          <p:cNvSpPr txBox="1"/>
          <p:nvPr/>
        </p:nvSpPr>
        <p:spPr>
          <a:xfrm>
            <a:off x="7103744" y="7279646"/>
            <a:ext cx="125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Swarm</a:t>
            </a:r>
            <a:r>
              <a:rPr lang="sk-SK" dirty="0"/>
              <a:t> plot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7685DF3C-250A-F44B-B13E-1FD00A41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4524939"/>
            <a:ext cx="3776791" cy="28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2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581</Words>
  <Application>Microsoft Macintosh PowerPoint</Application>
  <PresentationFormat>Vlastná</PresentationFormat>
  <Paragraphs>130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Andale Mono</vt:lpstr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2019-04-01T13:24:22Z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