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46"/>
  </p:notesMasterIdLst>
  <p:handoutMasterIdLst>
    <p:handoutMasterId r:id="rId47"/>
  </p:handoutMasterIdLst>
  <p:sldIdLst>
    <p:sldId id="256" r:id="rId6"/>
    <p:sldId id="261" r:id="rId7"/>
    <p:sldId id="262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  <p:sldId id="279" r:id="rId21"/>
    <p:sldId id="281" r:id="rId22"/>
    <p:sldId id="282" r:id="rId23"/>
    <p:sldId id="280" r:id="rId24"/>
    <p:sldId id="278" r:id="rId25"/>
    <p:sldId id="283" r:id="rId26"/>
    <p:sldId id="284" r:id="rId27"/>
    <p:sldId id="285" r:id="rId28"/>
    <p:sldId id="286" r:id="rId29"/>
    <p:sldId id="294" r:id="rId30"/>
    <p:sldId id="287" r:id="rId31"/>
    <p:sldId id="289" r:id="rId32"/>
    <p:sldId id="290" r:id="rId33"/>
    <p:sldId id="291" r:id="rId34"/>
    <p:sldId id="292" r:id="rId35"/>
    <p:sldId id="293" r:id="rId36"/>
    <p:sldId id="288" r:id="rId37"/>
    <p:sldId id="297" r:id="rId38"/>
    <p:sldId id="276" r:id="rId39"/>
    <p:sldId id="295" r:id="rId40"/>
    <p:sldId id="296" r:id="rId41"/>
    <p:sldId id="257" r:id="rId42"/>
    <p:sldId id="258" r:id="rId43"/>
    <p:sldId id="259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1E90BFEE-0FE4-4B01-B7ED-C7EDA1297205}">
          <p14:sldIdLst>
            <p14:sldId id="256"/>
            <p14:sldId id="261"/>
            <p14:sldId id="262"/>
            <p14:sldId id="265"/>
            <p14:sldId id="263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7"/>
            <p14:sldId id="279"/>
            <p14:sldId id="281"/>
            <p14:sldId id="282"/>
            <p14:sldId id="280"/>
            <p14:sldId id="278"/>
            <p14:sldId id="283"/>
            <p14:sldId id="284"/>
            <p14:sldId id="285"/>
            <p14:sldId id="286"/>
            <p14:sldId id="294"/>
            <p14:sldId id="287"/>
            <p14:sldId id="289"/>
            <p14:sldId id="290"/>
            <p14:sldId id="291"/>
            <p14:sldId id="292"/>
            <p14:sldId id="293"/>
            <p14:sldId id="288"/>
            <p14:sldId id="297"/>
            <p14:sldId id="276"/>
            <p14:sldId id="295"/>
            <p14:sldId id="29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A4FA"/>
    <a:srgbClr val="8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B5E9F-F52D-461B-B69C-30EC509306DE}" v="11" dt="2023-04-28T12:13:41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2" autoAdjust="0"/>
    <p:restoredTop sz="94744" autoAdjust="0"/>
  </p:normalViewPr>
  <p:slideViewPr>
    <p:cSldViewPr snapToGrid="0">
      <p:cViewPr varScale="1">
        <p:scale>
          <a:sx n="147" d="100"/>
          <a:sy n="147" d="100"/>
        </p:scale>
        <p:origin x="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4/28/2023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a5ab6797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a5ab6797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a5ab6797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a5ab6797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a5ab6797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a5ab6797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a5ab679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a5ab679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a5ab6797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a5ab6797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47833" y="352633"/>
            <a:ext cx="10911600" cy="19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7833" y="2317433"/>
            <a:ext cx="10911600" cy="1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47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8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176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22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00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1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182400" y="107600"/>
            <a:ext cx="5902000" cy="664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" name="Google Shape;39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54000" y="1575600"/>
            <a:ext cx="5393600" cy="20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69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18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990668"/>
            <a:ext cx="11360800" cy="2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3793576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95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4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3929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249" y="3429000"/>
            <a:ext cx="6588980" cy="2033753"/>
          </a:xfrm>
        </p:spPr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Machine Learning</a:t>
            </a:r>
            <a:b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</a:b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Credit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Score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Classification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62700" y="3707525"/>
            <a:ext cx="4984220" cy="2033752"/>
          </a:xfrm>
        </p:spPr>
        <p:txBody>
          <a:bodyPr/>
          <a:lstStyle/>
          <a:p>
            <a:r>
              <a:rPr lang="pl-PL" dirty="0"/>
              <a:t>Autorzy: Adrian Zaręba, Zuzanna Piróg</a:t>
            </a:r>
            <a:endParaRPr lang="en-US" dirty="0"/>
          </a:p>
        </p:txBody>
      </p:sp>
      <p:pic>
        <p:nvPicPr>
          <p:cNvPr id="4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DAE71679-1919-84A7-6097-4DF918AF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241" y="0"/>
            <a:ext cx="5787517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0B6BA2-D612-DCFF-9FF2-1AF1DE5D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Dalsze zmiany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59DDCF8-464A-9F11-FD15-4CBBF6C0F40C}"/>
              </a:ext>
            </a:extLst>
          </p:cNvPr>
          <p:cNvSpPr txBox="1"/>
          <p:nvPr/>
        </p:nvSpPr>
        <p:spPr>
          <a:xfrm>
            <a:off x="838200" y="1690688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Zmiana ujemnej liczby kont bankowych na równą 0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DFC78B4-41A7-B1EA-D494-D79B4CF74B21}"/>
              </a:ext>
            </a:extLst>
          </p:cNvPr>
          <p:cNvSpPr txBox="1"/>
          <p:nvPr/>
        </p:nvSpPr>
        <p:spPr>
          <a:xfrm>
            <a:off x="838200" y="2060020"/>
            <a:ext cx="48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Zidentyfikowanie dodatkowych wyjątków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27FCDC5-0B5C-14F5-7233-2F3B2C49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1535"/>
            <a:ext cx="6209524" cy="314920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606AFB6-D4C6-673D-307D-AC019E8F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119" y="2728202"/>
            <a:ext cx="5104762" cy="3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1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B72169-CC3A-8BFD-FABA-17316910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278" y="361420"/>
            <a:ext cx="8461443" cy="965477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Aktualny wygląd ramki danych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442A105-7E15-E6D0-BDB7-DC077B240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900" y="1521536"/>
            <a:ext cx="3946317" cy="4511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7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6E3A85-466A-8C86-91D1-F763BC70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Dodanie/Usunięcie kolumn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E28C0B4-2E8D-771E-2CFD-5CB40D1227F2}"/>
              </a:ext>
            </a:extLst>
          </p:cNvPr>
          <p:cNvSpPr txBox="1"/>
          <p:nvPr/>
        </p:nvSpPr>
        <p:spPr>
          <a:xfrm>
            <a:off x="925975" y="1608881"/>
            <a:ext cx="7616141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Usunęliśmy kolumny takie jak: </a:t>
            </a:r>
            <a:r>
              <a:rPr lang="pl-PL" b="1" dirty="0"/>
              <a:t>ID, </a:t>
            </a:r>
            <a:r>
              <a:rPr lang="pl-PL" b="1" dirty="0" err="1"/>
              <a:t>Name</a:t>
            </a:r>
            <a:r>
              <a:rPr lang="pl-PL" b="1" dirty="0"/>
              <a:t>, SSN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CC257C3-73F8-00ED-8545-1AA8024826E7}"/>
              </a:ext>
            </a:extLst>
          </p:cNvPr>
          <p:cNvSpPr txBox="1"/>
          <p:nvPr/>
        </p:nvSpPr>
        <p:spPr>
          <a:xfrm>
            <a:off x="925975" y="2175705"/>
            <a:ext cx="99515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One – hot </a:t>
            </a:r>
            <a:r>
              <a:rPr lang="pl-PL" sz="2400" b="1" dirty="0" err="1"/>
              <a:t>encoding</a:t>
            </a:r>
            <a:r>
              <a:rPr lang="pl-PL" sz="2400" b="1" dirty="0"/>
              <a:t> </a:t>
            </a:r>
            <a:r>
              <a:rPr lang="pl-PL" dirty="0"/>
              <a:t>- technika kodowania kategorycznych zmiennych, w której każda kategoria jest reprezentowana jako wektor binarny o długości równej liczbie kategorii. Każdy wektor posiada wartość 1 tylko w jednym miejscu, odpowiadającym konkretnej kategorii, a wszystkie inne wartości są ustawione na 0.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DB795BA-ADDD-F380-3503-E43157CB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98" y="3828967"/>
            <a:ext cx="2662351" cy="193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6C28D88-8B4B-0883-1149-6E57363C7240}"/>
              </a:ext>
            </a:extLst>
          </p:cNvPr>
          <p:cNvSpPr txBox="1"/>
          <p:nvPr/>
        </p:nvSpPr>
        <p:spPr>
          <a:xfrm>
            <a:off x="1485900" y="447109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Zastosowanie One-Hot </a:t>
            </a:r>
            <a:r>
              <a:rPr lang="pl-PL" dirty="0" err="1"/>
              <a:t>encoding</a:t>
            </a:r>
            <a:r>
              <a:rPr lang="pl-PL" dirty="0"/>
              <a:t> dla kolumny </a:t>
            </a:r>
            <a:r>
              <a:rPr lang="pl-PL" b="1" dirty="0" err="1"/>
              <a:t>Type</a:t>
            </a:r>
            <a:r>
              <a:rPr lang="pl-PL" b="1" dirty="0"/>
              <a:t> of </a:t>
            </a:r>
            <a:r>
              <a:rPr lang="pl-PL" b="1" dirty="0" err="1"/>
              <a:t>loan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1885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2F7C32-FB9D-F2A5-1F8E-A851FF98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Rozkład przewidywanych wyników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E9871579-5C22-9DAE-B6E4-105A3CF9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64" y="2579562"/>
            <a:ext cx="4637472" cy="28609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81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11D02-A902-1E4B-6288-A0A83C04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Macierz korelacji pomiędzy kolumnami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40D75787-044F-19A7-403E-F32A78A2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63" y="1690688"/>
            <a:ext cx="7540274" cy="509849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7AEF0B5-324A-374D-445C-1B95F9F1455C}"/>
              </a:ext>
            </a:extLst>
          </p:cNvPr>
          <p:cNvSpPr txBox="1"/>
          <p:nvPr/>
        </p:nvSpPr>
        <p:spPr>
          <a:xfrm>
            <a:off x="9962149" y="6123543"/>
            <a:ext cx="24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Korelacja Pearsona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7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88F32-4E8F-1EF3-54F1-DF6D6AB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84" y="497925"/>
            <a:ext cx="8091791" cy="96547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Multinomial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Logistic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Regression</a:t>
            </a:r>
            <a:endParaRPr lang="pl-P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8BD65CD-55E6-34E5-B859-5E57F86EE5A5}"/>
              </a:ext>
            </a:extLst>
          </p:cNvPr>
          <p:cNvGrpSpPr/>
          <p:nvPr/>
        </p:nvGrpSpPr>
        <p:grpSpPr>
          <a:xfrm>
            <a:off x="7624690" y="2211531"/>
            <a:ext cx="1744394" cy="2434938"/>
            <a:chOff x="5711483" y="1828800"/>
            <a:chExt cx="1744394" cy="2434938"/>
          </a:xfrm>
        </p:grpSpPr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B06CF89C-F911-953C-AC77-7A2DE1384A6A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3038AC99-2FC4-05F0-5E98-54139A5680E0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112B97CF-D124-925E-8E1E-0CFD49CF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308" y="1806242"/>
            <a:ext cx="4917339" cy="3629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775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88F32-4E8F-1EF3-54F1-DF6D6AB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104" y="451354"/>
            <a:ext cx="8091791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C5C17DA6-11A7-E3A2-2A10-686EC0FC1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125" y="1662802"/>
            <a:ext cx="6435733" cy="353239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DE152C7-97FC-7F15-48DC-6993EAD0BBC4}"/>
              </a:ext>
            </a:extLst>
          </p:cNvPr>
          <p:cNvSpPr txBox="1"/>
          <p:nvPr/>
        </p:nvSpPr>
        <p:spPr>
          <a:xfrm>
            <a:off x="703385" y="2136337"/>
            <a:ext cx="5072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Las losowy </a:t>
            </a:r>
            <a:r>
              <a:rPr lang="pl-PL" dirty="0"/>
              <a:t>– algorytm składa się z wielu drzew decyzyjnych, gdzie każde z drzew jest tworzone na podstawie losowego podzbioru danych treningowych, a także losowego podzbioru cech. Ostateczna predykcja wynika z agregacji wyników wszystkich drzew, gdzie najczęściej stosowaną metodą jest głosowanie większościowe (w przypadku klasyfikacji) lub średnia (w przypadku regresji).</a:t>
            </a:r>
          </a:p>
        </p:txBody>
      </p:sp>
    </p:spTree>
    <p:extLst>
      <p:ext uri="{BB962C8B-B14F-4D97-AF65-F5344CB8AC3E}">
        <p14:creationId xmlns:p14="http://schemas.microsoft.com/office/powerpoint/2010/main" val="37974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2BE32D-2FFE-42AE-D45D-7F4A535F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283" y="409826"/>
            <a:ext cx="7415433" cy="965477"/>
          </a:xfrm>
        </p:spPr>
        <p:txBody>
          <a:bodyPr>
            <a:noAutofit/>
          </a:bodyPr>
          <a:lstStyle/>
          <a:p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Wyniki modelu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D7D77699-8366-7CF9-9543-5ECB4B2CA215}"/>
              </a:ext>
            </a:extLst>
          </p:cNvPr>
          <p:cNvGrpSpPr/>
          <p:nvPr/>
        </p:nvGrpSpPr>
        <p:grpSpPr>
          <a:xfrm>
            <a:off x="5803691" y="2071396"/>
            <a:ext cx="1744394" cy="2434938"/>
            <a:chOff x="5711483" y="1828800"/>
            <a:chExt cx="1744394" cy="243493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BB9BFFB1-A76F-3621-1DEB-D95E0EDC9905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FE31FD01-06B5-254B-9DFE-AB27976D6237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0D8DC41-378D-60F6-766A-38EF0B1DE4CE}"/>
              </a:ext>
            </a:extLst>
          </p:cNvPr>
          <p:cNvSpPr txBox="1"/>
          <p:nvPr/>
        </p:nvSpPr>
        <p:spPr>
          <a:xfrm>
            <a:off x="7441229" y="1425464"/>
            <a:ext cx="45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model z </a:t>
            </a:r>
            <a:r>
              <a:rPr lang="pl-PL" i="1" dirty="0" err="1"/>
              <a:t>hiperparametrami</a:t>
            </a:r>
            <a:r>
              <a:rPr lang="pl-PL" i="1" dirty="0"/>
              <a:t> - </a:t>
            </a:r>
            <a:r>
              <a:rPr lang="pl-PL" i="1" dirty="0" err="1"/>
              <a:t>GridSearchCV</a:t>
            </a:r>
            <a:endParaRPr lang="pl-PL" i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873C071-920D-83C1-299F-1C2107EF630E}"/>
              </a:ext>
            </a:extLst>
          </p:cNvPr>
          <p:cNvSpPr txBox="1"/>
          <p:nvPr/>
        </p:nvSpPr>
        <p:spPr>
          <a:xfrm>
            <a:off x="1014579" y="5342667"/>
            <a:ext cx="4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problem </a:t>
            </a:r>
            <a:r>
              <a:rPr lang="pl-PL" i="1" dirty="0" err="1"/>
              <a:t>overfittingu</a:t>
            </a:r>
            <a:r>
              <a:rPr lang="pl-PL" i="1" dirty="0"/>
              <a:t> zbioru treningowego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133E3D86-8115-C6B7-4C85-A379D9F3B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579" y="1844957"/>
            <a:ext cx="4557016" cy="3497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02A62683-8F23-001B-1FEC-F5809194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47" y="1844957"/>
            <a:ext cx="4456267" cy="3497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0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7621C-0CB2-894D-E59C-3572DB2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93" y="192949"/>
            <a:ext cx="10321213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Krzywa ROC dla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612AB5A6-BB40-13EA-1E12-0EAED17AC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044" y="1158426"/>
            <a:ext cx="7165910" cy="5096076"/>
          </a:xfrm>
        </p:spPr>
      </p:pic>
    </p:spTree>
    <p:extLst>
      <p:ext uri="{BB962C8B-B14F-4D97-AF65-F5344CB8AC3E}">
        <p14:creationId xmlns:p14="http://schemas.microsoft.com/office/powerpoint/2010/main" val="30297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88F32-4E8F-1EF3-54F1-DF6D6AB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104" y="467003"/>
            <a:ext cx="8091791" cy="965477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XGBOOST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8594C5-C609-FDFF-6131-57A17ED9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57" y="2009748"/>
            <a:ext cx="6934200" cy="2585545"/>
          </a:xfrm>
        </p:spPr>
        <p:txBody>
          <a:bodyPr>
            <a:normAutofit/>
          </a:bodyPr>
          <a:lstStyle/>
          <a:p>
            <a:r>
              <a:rPr lang="pl-PL" b="1" dirty="0" err="1">
                <a:solidFill>
                  <a:schemeClr val="tx1"/>
                </a:solidFill>
              </a:rPr>
              <a:t>XGBoost</a:t>
            </a:r>
            <a:r>
              <a:rPr lang="pl-PL" dirty="0">
                <a:solidFill>
                  <a:schemeClr val="tx1"/>
                </a:solidFill>
              </a:rPr>
              <a:t>  - "</a:t>
            </a:r>
            <a:r>
              <a:rPr lang="pl-PL" dirty="0" err="1">
                <a:solidFill>
                  <a:schemeClr val="tx1"/>
                </a:solidFill>
              </a:rPr>
              <a:t>eXtreme</a:t>
            </a:r>
            <a:r>
              <a:rPr lang="pl-PL" dirty="0">
                <a:solidFill>
                  <a:schemeClr val="tx1"/>
                </a:solidFill>
              </a:rPr>
              <a:t> Gradient </a:t>
            </a:r>
            <a:r>
              <a:rPr lang="pl-PL" dirty="0" err="1">
                <a:solidFill>
                  <a:schemeClr val="tx1"/>
                </a:solidFill>
              </a:rPr>
              <a:t>Boosting</a:t>
            </a:r>
            <a:r>
              <a:rPr lang="pl-PL" dirty="0">
                <a:solidFill>
                  <a:schemeClr val="tx1"/>
                </a:solidFill>
              </a:rPr>
              <a:t>„ to technika uczenia maszynowego, która polega na sekwencyjnym trenowaniu słabych modeli predykcyjnych, takich jak drzewa decyzyjne, a następnie łączeniu ich w jeden silny model predykcyjny. </a:t>
            </a:r>
            <a:r>
              <a:rPr lang="pl-PL" dirty="0" err="1">
                <a:solidFill>
                  <a:schemeClr val="tx1"/>
                </a:solidFill>
              </a:rPr>
              <a:t>XGBoost</a:t>
            </a:r>
            <a:r>
              <a:rPr lang="pl-PL" dirty="0">
                <a:solidFill>
                  <a:schemeClr val="tx1"/>
                </a:solidFill>
              </a:rPr>
              <a:t> wykorzystuje między innymi </a:t>
            </a:r>
            <a:r>
              <a:rPr lang="pl-PL" dirty="0" err="1">
                <a:solidFill>
                  <a:schemeClr val="tx1"/>
                </a:solidFill>
              </a:rPr>
              <a:t>regularyzację</a:t>
            </a:r>
            <a:r>
              <a:rPr lang="pl-PL" dirty="0">
                <a:solidFill>
                  <a:schemeClr val="tx1"/>
                </a:solidFill>
              </a:rPr>
              <a:t> L1 i L2, które pomagają w uniknięciu przeuczenia, a także szybką implementację algorytmu, co pozwala na przetwarzanie dużych zbiorów danych w krótkim czasie</a:t>
            </a:r>
          </a:p>
        </p:txBody>
      </p:sp>
      <p:pic>
        <p:nvPicPr>
          <p:cNvPr id="5" name="Obraz 4" descr="Obraz zawierający diagram&#10;&#10;Opis wygenerowany automatycznie">
            <a:extLst>
              <a:ext uri="{FF2B5EF4-FFF2-40B4-BE49-F238E27FC236}">
                <a16:creationId xmlns:a16="http://schemas.microsoft.com/office/drawing/2014/main" id="{B4A360B1-50B2-DCF9-1735-6E31B03F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57" y="1856309"/>
            <a:ext cx="4603978" cy="245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FD1320-95F4-C9A9-5AE1-ADEEF891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407025"/>
            <a:ext cx="3327400" cy="965477"/>
          </a:xfrm>
        </p:spPr>
        <p:txBody>
          <a:bodyPr/>
          <a:lstStyle/>
          <a:p>
            <a:r>
              <a:rPr lang="pl-PL" sz="4000" dirty="0">
                <a:latin typeface="Biome" panose="020B0503030204020804" pitchFamily="34" charset="0"/>
                <a:cs typeface="Biome" panose="020B0503030204020804" pitchFamily="34" charset="0"/>
              </a:rPr>
              <a:t>Cel projektu</a:t>
            </a:r>
            <a:endParaRPr lang="pl-P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BDE177EF-35F7-6001-6DA5-4D9711B93B26}"/>
              </a:ext>
            </a:extLst>
          </p:cNvPr>
          <p:cNvSpPr/>
          <p:nvPr/>
        </p:nvSpPr>
        <p:spPr>
          <a:xfrm>
            <a:off x="4432300" y="2055812"/>
            <a:ext cx="28067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Symbol zastępczy zawartości 5" descr="Obraz zawierający logo&#10;&#10;Opis wygenerowany automatycznie">
            <a:extLst>
              <a:ext uri="{FF2B5EF4-FFF2-40B4-BE49-F238E27FC236}">
                <a16:creationId xmlns:a16="http://schemas.microsoft.com/office/drawing/2014/main" id="{9A00E5BC-2601-324B-56E2-25B7F068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671" y="3565525"/>
            <a:ext cx="3879057" cy="2586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40B99F9-2463-523C-7A36-017C433668D4}"/>
              </a:ext>
            </a:extLst>
          </p:cNvPr>
          <p:cNvSpPr txBox="1"/>
          <p:nvPr/>
        </p:nvSpPr>
        <p:spPr>
          <a:xfrm>
            <a:off x="7532816" y="1784459"/>
            <a:ext cx="515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Credit</a:t>
            </a:r>
            <a:r>
              <a:rPr lang="pl-PL" sz="2800" b="1" dirty="0"/>
              <a:t> </a:t>
            </a:r>
            <a:r>
              <a:rPr lang="pl-PL" sz="2800" b="1" dirty="0" err="1"/>
              <a:t>Score</a:t>
            </a:r>
            <a:r>
              <a:rPr lang="pl-PL" sz="28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pl-PL" sz="2800" dirty="0" err="1"/>
              <a:t>Poor</a:t>
            </a:r>
            <a:endParaRPr lang="pl-PL" sz="2800" dirty="0"/>
          </a:p>
          <a:p>
            <a:pPr marL="285750" indent="-285750">
              <a:buFontTx/>
              <a:buChar char="-"/>
            </a:pPr>
            <a:r>
              <a:rPr lang="pl-PL" sz="2800" dirty="0"/>
              <a:t>Standard</a:t>
            </a:r>
          </a:p>
          <a:p>
            <a:pPr marL="285750" indent="-285750">
              <a:buFontTx/>
              <a:buChar char="-"/>
            </a:pPr>
            <a:r>
              <a:rPr lang="pl-PL" sz="2800" dirty="0"/>
              <a:t>Good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FC2B63BA-48F1-8929-E75E-65DFAC8E4776}"/>
              </a:ext>
            </a:extLst>
          </p:cNvPr>
          <p:cNvSpPr txBox="1">
            <a:spLocks/>
          </p:cNvSpPr>
          <p:nvPr/>
        </p:nvSpPr>
        <p:spPr>
          <a:xfrm>
            <a:off x="1939463" y="2105025"/>
            <a:ext cx="2006600" cy="587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300" b="1" dirty="0" err="1">
                <a:solidFill>
                  <a:schemeClr val="tx1"/>
                </a:solidFill>
              </a:rPr>
              <a:t>Clients</a:t>
            </a:r>
            <a:r>
              <a:rPr lang="pl-PL" sz="2800" b="1" dirty="0">
                <a:solidFill>
                  <a:schemeClr val="tx1"/>
                </a:solidFill>
              </a:rPr>
              <a:t> </a:t>
            </a:r>
            <a:r>
              <a:rPr lang="pl-PL" sz="3300" b="1" dirty="0">
                <a:solidFill>
                  <a:schemeClr val="tx1"/>
                </a:solidFill>
              </a:rPr>
              <a:t>data</a:t>
            </a:r>
            <a:endParaRPr lang="pl-PL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1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35BD4B-8267-912C-997E-A6330EC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372254"/>
            <a:ext cx="6934201" cy="965477"/>
          </a:xfrm>
        </p:spPr>
        <p:txBody>
          <a:bodyPr>
            <a:normAutofit/>
          </a:bodyPr>
          <a:lstStyle/>
          <a:p>
            <a:r>
              <a:rPr lang="pl-PL" sz="4000" dirty="0">
                <a:latin typeface="Biome" panose="020B0503030204020804" pitchFamily="34" charset="0"/>
                <a:cs typeface="Biome" panose="020B0503030204020804" pitchFamily="34" charset="0"/>
              </a:rPr>
              <a:t>Wyniki modelu XGBOOST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AC657EA-19E5-BEAB-CCDE-A5313DBF9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05" y="1808311"/>
            <a:ext cx="4702627" cy="3545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624993E-2490-3D96-BE67-4814DEC08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22" y="1735627"/>
            <a:ext cx="4702628" cy="361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25C294FD-5794-C47D-BC45-B471E5E3EEE4}"/>
              </a:ext>
            </a:extLst>
          </p:cNvPr>
          <p:cNvGrpSpPr/>
          <p:nvPr/>
        </p:nvGrpSpPr>
        <p:grpSpPr>
          <a:xfrm>
            <a:off x="5803691" y="2071396"/>
            <a:ext cx="1744394" cy="2434938"/>
            <a:chOff x="5711483" y="1828800"/>
            <a:chExt cx="1744394" cy="243493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A2880C9C-45EB-BE5F-F5E5-D53EBEF62454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30B142D2-37CD-297C-81F7-452F00F79A83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396DF3D-DA73-D20F-B583-98751A9BE4F1}"/>
              </a:ext>
            </a:extLst>
          </p:cNvPr>
          <p:cNvSpPr txBox="1"/>
          <p:nvPr/>
        </p:nvSpPr>
        <p:spPr>
          <a:xfrm>
            <a:off x="7294800" y="1313193"/>
            <a:ext cx="45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model z </a:t>
            </a:r>
            <a:r>
              <a:rPr lang="pl-PL" i="1" dirty="0" err="1"/>
              <a:t>hiperparametrami</a:t>
            </a:r>
            <a:r>
              <a:rPr lang="pl-PL" i="1" dirty="0"/>
              <a:t> - </a:t>
            </a:r>
            <a:r>
              <a:rPr lang="pl-PL" i="1" dirty="0" err="1"/>
              <a:t>GridSearchCV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6880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7621C-0CB2-894D-E59C-3572DB2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93" y="192949"/>
            <a:ext cx="10321213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Krzywa ROC dla XGBOOST</a:t>
            </a:r>
          </a:p>
        </p:txBody>
      </p:sp>
      <p:pic>
        <p:nvPicPr>
          <p:cNvPr id="4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7BA50FF7-3FB8-2DE6-D13F-F7F0D01B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20" y="941393"/>
            <a:ext cx="6995958" cy="49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3B537-101F-8944-A7F6-801C3827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13" y="301167"/>
            <a:ext cx="6934201" cy="965477"/>
          </a:xfrm>
        </p:spPr>
        <p:txBody>
          <a:bodyPr>
            <a:normAutofit/>
          </a:bodyPr>
          <a:lstStyle/>
          <a:p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Permutation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importance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2BC06B7-48DC-8EEA-FEC0-5AEE665AE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011" y="1266644"/>
            <a:ext cx="9757977" cy="5047593"/>
          </a:xfrm>
        </p:spPr>
      </p:pic>
      <p:sp>
        <p:nvSpPr>
          <p:cNvPr id="7" name="Para nawiasów klamrowych 6">
            <a:extLst>
              <a:ext uri="{FF2B5EF4-FFF2-40B4-BE49-F238E27FC236}">
                <a16:creationId xmlns:a16="http://schemas.microsoft.com/office/drawing/2014/main" id="{C650A1F0-4A00-9F1E-53E5-A1CF879384F0}"/>
              </a:ext>
            </a:extLst>
          </p:cNvPr>
          <p:cNvSpPr/>
          <p:nvPr/>
        </p:nvSpPr>
        <p:spPr>
          <a:xfrm>
            <a:off x="-2096086" y="1463592"/>
            <a:ext cx="13350240" cy="1420286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5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F9DEC9-B9AC-7392-2406-9BC88EDE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06" y="579545"/>
            <a:ext cx="9947988" cy="96547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Wyniki XGBOOST dla najbardziej znaczących kolumn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5F24950-D870-B2F9-08D6-166E62ED4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033" y="1754090"/>
            <a:ext cx="5278717" cy="396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91033A7-78C3-5B55-89DC-93B00AC1F06F}"/>
              </a:ext>
            </a:extLst>
          </p:cNvPr>
          <p:cNvSpPr txBox="1"/>
          <p:nvPr/>
        </p:nvSpPr>
        <p:spPr>
          <a:xfrm>
            <a:off x="8806377" y="5075655"/>
            <a:ext cx="308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Nie możemy przekroczyć granicy 70% dla test</a:t>
            </a:r>
          </a:p>
        </p:txBody>
      </p:sp>
    </p:spTree>
    <p:extLst>
      <p:ext uri="{BB962C8B-B14F-4D97-AF65-F5344CB8AC3E}">
        <p14:creationId xmlns:p14="http://schemas.microsoft.com/office/powerpoint/2010/main" val="6125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FBC981-9FD3-11C0-BD00-BEBE576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2" y="308160"/>
            <a:ext cx="10289345" cy="965477"/>
          </a:xfrm>
        </p:spPr>
        <p:txBody>
          <a:bodyPr>
            <a:normAutofit/>
          </a:bodyPr>
          <a:lstStyle/>
          <a:p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Drugie podejście do tworzenia modelu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7E5DCBF-1FB2-1C0E-EC77-2F2A79D89A02}"/>
              </a:ext>
            </a:extLst>
          </p:cNvPr>
          <p:cNvSpPr txBox="1"/>
          <p:nvPr/>
        </p:nvSpPr>
        <p:spPr>
          <a:xfrm>
            <a:off x="926583" y="1301456"/>
            <a:ext cx="922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Problem występowania dużej ilości wierszy o tym samym </a:t>
            </a:r>
            <a:r>
              <a:rPr lang="pl-PL" dirty="0" err="1"/>
              <a:t>CustomerID</a:t>
            </a:r>
            <a:r>
              <a:rPr lang="pl-PL" dirty="0"/>
              <a:t> z małą ilością różnic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4A059C1D-B46D-A424-9EEC-782C5EFC4994}"/>
              </a:ext>
            </a:extLst>
          </p:cNvPr>
          <p:cNvSpPr/>
          <p:nvPr/>
        </p:nvSpPr>
        <p:spPr>
          <a:xfrm>
            <a:off x="1296572" y="1740621"/>
            <a:ext cx="9779000" cy="695325"/>
          </a:xfrm>
          <a:prstGeom prst="rect">
            <a:avLst/>
          </a:prstGeom>
          <a:solidFill>
            <a:srgbClr val="8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5" name="Strzałka: w dół 24">
            <a:extLst>
              <a:ext uri="{FF2B5EF4-FFF2-40B4-BE49-F238E27FC236}">
                <a16:creationId xmlns:a16="http://schemas.microsoft.com/office/drawing/2014/main" id="{8E100AB0-50F5-0187-B8EB-CEFC32D15C95}"/>
              </a:ext>
            </a:extLst>
          </p:cNvPr>
          <p:cNvSpPr/>
          <p:nvPr/>
        </p:nvSpPr>
        <p:spPr>
          <a:xfrm>
            <a:off x="5962267" y="2530402"/>
            <a:ext cx="482600" cy="73818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FEF61C37-D5F4-5EC7-AB51-569299A552C7}"/>
              </a:ext>
            </a:extLst>
          </p:cNvPr>
          <p:cNvSpPr/>
          <p:nvPr/>
        </p:nvSpPr>
        <p:spPr>
          <a:xfrm>
            <a:off x="1296572" y="3465706"/>
            <a:ext cx="9779000" cy="695325"/>
          </a:xfrm>
          <a:prstGeom prst="rect">
            <a:avLst/>
          </a:prstGeom>
          <a:solidFill>
            <a:srgbClr val="8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8A24024D-B368-60F5-BE18-E616E6ECF433}"/>
              </a:ext>
            </a:extLst>
          </p:cNvPr>
          <p:cNvSpPr/>
          <p:nvPr/>
        </p:nvSpPr>
        <p:spPr>
          <a:xfrm>
            <a:off x="1296572" y="3465706"/>
            <a:ext cx="7238998" cy="695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Train + Test</a:t>
            </a:r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2472A263-2ABF-ABF4-C9EA-67BE617AAD95}"/>
              </a:ext>
            </a:extLst>
          </p:cNvPr>
          <p:cNvSpPr/>
          <p:nvPr/>
        </p:nvSpPr>
        <p:spPr>
          <a:xfrm>
            <a:off x="8535572" y="3465706"/>
            <a:ext cx="2540000" cy="695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Validate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31" name="Para nawiasów klamrowych 30">
            <a:extLst>
              <a:ext uri="{FF2B5EF4-FFF2-40B4-BE49-F238E27FC236}">
                <a16:creationId xmlns:a16="http://schemas.microsoft.com/office/drawing/2014/main" id="{CC9E29C9-E3B0-886B-F0A7-A7C6D7967938}"/>
              </a:ext>
            </a:extLst>
          </p:cNvPr>
          <p:cNvSpPr/>
          <p:nvPr/>
        </p:nvSpPr>
        <p:spPr>
          <a:xfrm rot="16200000">
            <a:off x="7592285" y="3905118"/>
            <a:ext cx="4331494" cy="253999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ara nawiasów klamrowych 31">
            <a:extLst>
              <a:ext uri="{FF2B5EF4-FFF2-40B4-BE49-F238E27FC236}">
                <a16:creationId xmlns:a16="http://schemas.microsoft.com/office/drawing/2014/main" id="{3C4CDA5E-26C0-FDA2-4BCA-FEC5EBE76766}"/>
              </a:ext>
            </a:extLst>
          </p:cNvPr>
          <p:cNvSpPr/>
          <p:nvPr/>
        </p:nvSpPr>
        <p:spPr>
          <a:xfrm rot="16200000">
            <a:off x="2661274" y="1644668"/>
            <a:ext cx="4509594" cy="723899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ara nawiasów klamrowych 32">
            <a:extLst>
              <a:ext uri="{FF2B5EF4-FFF2-40B4-BE49-F238E27FC236}">
                <a16:creationId xmlns:a16="http://schemas.microsoft.com/office/drawing/2014/main" id="{2666540F-1E50-DC6C-4BFB-37E0FD872818}"/>
              </a:ext>
            </a:extLst>
          </p:cNvPr>
          <p:cNvSpPr/>
          <p:nvPr/>
        </p:nvSpPr>
        <p:spPr>
          <a:xfrm rot="16200000">
            <a:off x="3689375" y="1267343"/>
            <a:ext cx="7195741" cy="2337206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ara nawiasów klamrowych 33">
            <a:extLst>
              <a:ext uri="{FF2B5EF4-FFF2-40B4-BE49-F238E27FC236}">
                <a16:creationId xmlns:a16="http://schemas.microsoft.com/office/drawing/2014/main" id="{5B575680-CB67-624B-B0B4-51C739A2633E}"/>
              </a:ext>
            </a:extLst>
          </p:cNvPr>
          <p:cNvSpPr/>
          <p:nvPr/>
        </p:nvSpPr>
        <p:spPr>
          <a:xfrm rot="16200000">
            <a:off x="171830" y="361027"/>
            <a:ext cx="7195740" cy="4718051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5D7AA793-84E3-8D97-F47D-AEA2BA06A62E}"/>
              </a:ext>
            </a:extLst>
          </p:cNvPr>
          <p:cNvSpPr txBox="1"/>
          <p:nvPr/>
        </p:nvSpPr>
        <p:spPr>
          <a:xfrm>
            <a:off x="9454469" y="2713731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30%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7244C67-CC5A-13CB-635C-06EFE2D5E192}"/>
              </a:ext>
            </a:extLst>
          </p:cNvPr>
          <p:cNvSpPr txBox="1"/>
          <p:nvPr/>
        </p:nvSpPr>
        <p:spPr>
          <a:xfrm>
            <a:off x="7022662" y="6033817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30%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A5340B9B-05F8-AE47-69DA-33465B520EA5}"/>
              </a:ext>
            </a:extLst>
          </p:cNvPr>
          <p:cNvSpPr txBox="1"/>
          <p:nvPr/>
        </p:nvSpPr>
        <p:spPr>
          <a:xfrm>
            <a:off x="4685789" y="2714829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70%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3D6BE56D-AE5A-5EE1-0A80-830EE66E174B}"/>
              </a:ext>
            </a:extLst>
          </p:cNvPr>
          <p:cNvSpPr txBox="1"/>
          <p:nvPr/>
        </p:nvSpPr>
        <p:spPr>
          <a:xfrm>
            <a:off x="3404357" y="6186456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70%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E02E1328-7AA5-5715-1C58-9E7012169725}"/>
              </a:ext>
            </a:extLst>
          </p:cNvPr>
          <p:cNvSpPr/>
          <p:nvPr/>
        </p:nvSpPr>
        <p:spPr>
          <a:xfrm>
            <a:off x="1353728" y="4919633"/>
            <a:ext cx="4787895" cy="695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Train + Test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AD1047A4-63BD-C980-A2EF-EB2FE26A8A83}"/>
              </a:ext>
            </a:extLst>
          </p:cNvPr>
          <p:cNvSpPr/>
          <p:nvPr/>
        </p:nvSpPr>
        <p:spPr>
          <a:xfrm>
            <a:off x="6154315" y="4919632"/>
            <a:ext cx="2305434" cy="695325"/>
          </a:xfrm>
          <a:prstGeom prst="rect">
            <a:avLst/>
          </a:prstGeom>
          <a:solidFill>
            <a:srgbClr val="C9A4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1" name="Strzałka: w dół 40">
            <a:extLst>
              <a:ext uri="{FF2B5EF4-FFF2-40B4-BE49-F238E27FC236}">
                <a16:creationId xmlns:a16="http://schemas.microsoft.com/office/drawing/2014/main" id="{184AE2B3-0369-5ACA-E781-4983F61CC446}"/>
              </a:ext>
            </a:extLst>
          </p:cNvPr>
          <p:cNvSpPr/>
          <p:nvPr/>
        </p:nvSpPr>
        <p:spPr>
          <a:xfrm>
            <a:off x="4657349" y="4216669"/>
            <a:ext cx="462673" cy="69532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D7441C7-57B5-AA10-C12E-9A9C1425B0C3}"/>
              </a:ext>
            </a:extLst>
          </p:cNvPr>
          <p:cNvSpPr txBox="1"/>
          <p:nvPr/>
        </p:nvSpPr>
        <p:spPr>
          <a:xfrm>
            <a:off x="2536873" y="4300698"/>
            <a:ext cx="516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/>
              <a:t>Cleaning</a:t>
            </a:r>
            <a:r>
              <a:rPr lang="pl-PL" i="1" dirty="0"/>
              <a:t> następnie losowy podział do zbiorów</a:t>
            </a:r>
          </a:p>
        </p:txBody>
      </p:sp>
    </p:spTree>
    <p:extLst>
      <p:ext uri="{BB962C8B-B14F-4D97-AF65-F5344CB8AC3E}">
        <p14:creationId xmlns:p14="http://schemas.microsoft.com/office/powerpoint/2010/main" val="4845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FBC981-9FD3-11C0-BD00-BEBE576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26" y="299997"/>
            <a:ext cx="10289345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Drugie podejście do tworzenia modelu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7E5DCBF-1FB2-1C0E-EC77-2F2A79D89A02}"/>
              </a:ext>
            </a:extLst>
          </p:cNvPr>
          <p:cNvSpPr txBox="1"/>
          <p:nvPr/>
        </p:nvSpPr>
        <p:spPr>
          <a:xfrm>
            <a:off x="1481796" y="1342228"/>
            <a:ext cx="92284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Podział ten jest jedynie eksperymentem służącym porównaniu wyników. Takowa taktyka na tym zbiorze danych </a:t>
            </a:r>
            <a:r>
              <a:rPr lang="pl-PL" sz="2800" u="sng" dirty="0"/>
              <a:t>jest błędna</a:t>
            </a:r>
            <a:r>
              <a:rPr lang="pl-PL" sz="2800" dirty="0"/>
              <a:t>, gdyż model powinien uczyć się na podstawie danych klienta, a nie tworzyć korelacje z klientem. Przy losowym wybieraniu wierszy algorytm może nauczyć się, że klient o ID = X będzie miał wartość </a:t>
            </a:r>
            <a:r>
              <a:rPr lang="pl-PL" sz="2800" dirty="0" err="1"/>
              <a:t>Credit-Score</a:t>
            </a:r>
            <a:r>
              <a:rPr lang="pl-PL" sz="2800" dirty="0"/>
              <a:t> podobną co do zbioru treningowego. Tego jednak nie chcemy. Model ma być przystosowany do aproksymacji wyników na różnych zbiorach, a nie na poszczególnym zawierającym danych klientów.</a:t>
            </a:r>
          </a:p>
        </p:txBody>
      </p:sp>
    </p:spTree>
    <p:extLst>
      <p:ext uri="{BB962C8B-B14F-4D97-AF65-F5344CB8AC3E}">
        <p14:creationId xmlns:p14="http://schemas.microsoft.com/office/powerpoint/2010/main" val="21980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88F32-4E8F-1EF3-54F1-DF6D6AB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84" y="497925"/>
            <a:ext cx="8091791" cy="96547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Multinomial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Logistic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Regression</a:t>
            </a:r>
            <a:endParaRPr lang="pl-P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8BD65CD-55E6-34E5-B859-5E57F86EE5A5}"/>
              </a:ext>
            </a:extLst>
          </p:cNvPr>
          <p:cNvGrpSpPr/>
          <p:nvPr/>
        </p:nvGrpSpPr>
        <p:grpSpPr>
          <a:xfrm>
            <a:off x="5880296" y="2067951"/>
            <a:ext cx="1744394" cy="2434938"/>
            <a:chOff x="5711483" y="1828800"/>
            <a:chExt cx="1744394" cy="2434938"/>
          </a:xfrm>
        </p:grpSpPr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B06CF89C-F911-953C-AC77-7A2DE1384A6A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3038AC99-2FC4-05F0-5E98-54139A5680E0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EAA7879-9A93-C701-6945-8154D24F8F2E}"/>
              </a:ext>
            </a:extLst>
          </p:cNvPr>
          <p:cNvSpPr txBox="1"/>
          <p:nvPr/>
        </p:nvSpPr>
        <p:spPr>
          <a:xfrm>
            <a:off x="7624690" y="2627307"/>
            <a:ext cx="38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 możemy zauważyć wyniki są niezwykle niskie, dlatego nie kontynuowaliśmy tego podejścia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2DBA3301-D3BF-C7E3-5BBE-DA26C913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38" y="1463402"/>
            <a:ext cx="5309458" cy="4102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2BE32D-2FFE-42AE-D45D-7F4A535F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283" y="409826"/>
            <a:ext cx="7415433" cy="965477"/>
          </a:xfrm>
        </p:spPr>
        <p:txBody>
          <a:bodyPr>
            <a:noAutofit/>
          </a:bodyPr>
          <a:lstStyle/>
          <a:p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Wyniki modelu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D7D77699-8366-7CF9-9543-5ECB4B2CA215}"/>
              </a:ext>
            </a:extLst>
          </p:cNvPr>
          <p:cNvGrpSpPr/>
          <p:nvPr/>
        </p:nvGrpSpPr>
        <p:grpSpPr>
          <a:xfrm>
            <a:off x="5803691" y="2071396"/>
            <a:ext cx="1744394" cy="2434938"/>
            <a:chOff x="5711483" y="1828800"/>
            <a:chExt cx="1744394" cy="243493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BB9BFFB1-A76F-3621-1DEB-D95E0EDC9905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FE31FD01-06B5-254B-9DFE-AB27976D6237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0D8DC41-378D-60F6-766A-38EF0B1DE4CE}"/>
              </a:ext>
            </a:extLst>
          </p:cNvPr>
          <p:cNvSpPr txBox="1"/>
          <p:nvPr/>
        </p:nvSpPr>
        <p:spPr>
          <a:xfrm>
            <a:off x="7441229" y="1425464"/>
            <a:ext cx="45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model z </a:t>
            </a:r>
            <a:r>
              <a:rPr lang="pl-PL" i="1" dirty="0" err="1"/>
              <a:t>hiperparametrami</a:t>
            </a:r>
            <a:r>
              <a:rPr lang="pl-PL" i="1" dirty="0"/>
              <a:t> - </a:t>
            </a:r>
            <a:r>
              <a:rPr lang="pl-PL" i="1" dirty="0" err="1"/>
              <a:t>GridSearchCV</a:t>
            </a:r>
            <a:endParaRPr lang="pl-PL" i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873C071-920D-83C1-299F-1C2107EF630E}"/>
              </a:ext>
            </a:extLst>
          </p:cNvPr>
          <p:cNvSpPr txBox="1"/>
          <p:nvPr/>
        </p:nvSpPr>
        <p:spPr>
          <a:xfrm>
            <a:off x="1014579" y="5342667"/>
            <a:ext cx="45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ponowny problem </a:t>
            </a:r>
            <a:r>
              <a:rPr lang="pl-PL" i="1" dirty="0" err="1"/>
              <a:t>overfittingu</a:t>
            </a:r>
            <a:r>
              <a:rPr lang="pl-PL" i="1" dirty="0"/>
              <a:t> zbioru treningowego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3362DCD-CC39-0622-A23E-E5E04597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74" y="1697746"/>
            <a:ext cx="4813026" cy="36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9EBF5B6B-1963-F406-1E56-A2FDD58AB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997" y="1793204"/>
            <a:ext cx="4780017" cy="363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4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7621C-0CB2-894D-E59C-3572DB2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93" y="192949"/>
            <a:ext cx="10321213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Krzywa ROC dla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7" name="Symbol zastępczy zawartości 6" descr="Obraz zawierający wykres&#10;&#10;Opis wygenerowany automatycznie">
            <a:extLst>
              <a:ext uri="{FF2B5EF4-FFF2-40B4-BE49-F238E27FC236}">
                <a16:creationId xmlns:a16="http://schemas.microsoft.com/office/drawing/2014/main" id="{B2A71676-9760-3309-050A-BFF374DCA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753" y="1158426"/>
            <a:ext cx="6752492" cy="4802072"/>
          </a:xfrm>
        </p:spPr>
      </p:pic>
    </p:spTree>
    <p:extLst>
      <p:ext uri="{BB962C8B-B14F-4D97-AF65-F5344CB8AC3E}">
        <p14:creationId xmlns:p14="http://schemas.microsoft.com/office/powerpoint/2010/main" val="19157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35BD4B-8267-912C-997E-A6330EC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372254"/>
            <a:ext cx="6934201" cy="965477"/>
          </a:xfrm>
        </p:spPr>
        <p:txBody>
          <a:bodyPr>
            <a:normAutofit/>
          </a:bodyPr>
          <a:lstStyle/>
          <a:p>
            <a:r>
              <a:rPr lang="pl-PL" sz="4000" dirty="0">
                <a:latin typeface="Biome" panose="020B0503030204020804" pitchFamily="34" charset="0"/>
                <a:cs typeface="Biome" panose="020B0503030204020804" pitchFamily="34" charset="0"/>
              </a:rPr>
              <a:t>Wyniki modelu XGBOOST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25C294FD-5794-C47D-BC45-B471E5E3EEE4}"/>
              </a:ext>
            </a:extLst>
          </p:cNvPr>
          <p:cNvGrpSpPr/>
          <p:nvPr/>
        </p:nvGrpSpPr>
        <p:grpSpPr>
          <a:xfrm>
            <a:off x="5803691" y="2071396"/>
            <a:ext cx="1744394" cy="2434938"/>
            <a:chOff x="5711483" y="1828800"/>
            <a:chExt cx="1744394" cy="243493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A2880C9C-45EB-BE5F-F5E5-D53EBEF62454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30B142D2-37CD-297C-81F7-452F00F79A83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396DF3D-DA73-D20F-B583-98751A9BE4F1}"/>
              </a:ext>
            </a:extLst>
          </p:cNvPr>
          <p:cNvSpPr txBox="1"/>
          <p:nvPr/>
        </p:nvSpPr>
        <p:spPr>
          <a:xfrm>
            <a:off x="7294800" y="1313193"/>
            <a:ext cx="45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model z </a:t>
            </a:r>
            <a:r>
              <a:rPr lang="pl-PL" i="1" dirty="0" err="1"/>
              <a:t>hiperparametrami</a:t>
            </a:r>
            <a:r>
              <a:rPr lang="pl-PL" i="1" dirty="0"/>
              <a:t> - </a:t>
            </a:r>
            <a:r>
              <a:rPr lang="pl-PL" i="1" dirty="0" err="1"/>
              <a:t>GridSearchCV</a:t>
            </a:r>
            <a:endParaRPr lang="pl-PL" i="1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16E87CAA-4F63-E1F3-606B-7FC63AC8C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62" y="1636173"/>
            <a:ext cx="5035773" cy="3717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9A56A347-25A4-D458-3191-F767D866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47" y="1862354"/>
            <a:ext cx="4559695" cy="3534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1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92D139-2ECB-AB63-0DD8-BC9007C2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Jakie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posiadamy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dane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?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92E6DA7-9E46-792C-C632-CC828357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39" y="1977683"/>
            <a:ext cx="3830950" cy="448693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44B7C1A-AE83-2AFF-1EC3-20125662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82" y="2402019"/>
            <a:ext cx="6720228" cy="294009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7621C-0CB2-894D-E59C-3572DB2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93" y="192949"/>
            <a:ext cx="10321213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Krzywa ROC dla XGBOOST</a:t>
            </a:r>
          </a:p>
        </p:txBody>
      </p:sp>
      <p:pic>
        <p:nvPicPr>
          <p:cNvPr id="5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E940F421-9EBB-34ED-811D-EFE9C9C9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15" y="966351"/>
            <a:ext cx="6925768" cy="492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3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3B537-101F-8944-A7F6-801C3827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13" y="301167"/>
            <a:ext cx="6934201" cy="965477"/>
          </a:xfrm>
        </p:spPr>
        <p:txBody>
          <a:bodyPr>
            <a:normAutofit/>
          </a:bodyPr>
          <a:lstStyle/>
          <a:p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Permutation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importance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Para nawiasów klamrowych 6">
            <a:extLst>
              <a:ext uri="{FF2B5EF4-FFF2-40B4-BE49-F238E27FC236}">
                <a16:creationId xmlns:a16="http://schemas.microsoft.com/office/drawing/2014/main" id="{C650A1F0-4A00-9F1E-53E5-A1CF879384F0}"/>
              </a:ext>
            </a:extLst>
          </p:cNvPr>
          <p:cNvSpPr/>
          <p:nvPr/>
        </p:nvSpPr>
        <p:spPr>
          <a:xfrm>
            <a:off x="-2096086" y="1463592"/>
            <a:ext cx="13350240" cy="1420286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Symbol zastępczy zawartości 7" descr="Obraz zawierający wykres&#10;&#10;Opis wygenerowany automatycznie">
            <a:extLst>
              <a:ext uri="{FF2B5EF4-FFF2-40B4-BE49-F238E27FC236}">
                <a16:creationId xmlns:a16="http://schemas.microsoft.com/office/drawing/2014/main" id="{E47D4E84-F1BF-AC9D-EB09-67545205F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53" y="1266644"/>
            <a:ext cx="9172135" cy="4749680"/>
          </a:xfrm>
        </p:spPr>
      </p:pic>
    </p:spTree>
    <p:extLst>
      <p:ext uri="{BB962C8B-B14F-4D97-AF65-F5344CB8AC3E}">
        <p14:creationId xmlns:p14="http://schemas.microsoft.com/office/powerpoint/2010/main" val="26183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E2CC8-F1C1-6387-BBE0-871E4F96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315984"/>
            <a:ext cx="6934201" cy="965477"/>
          </a:xfrm>
        </p:spPr>
        <p:txBody>
          <a:bodyPr>
            <a:normAutofit/>
          </a:bodyPr>
          <a:lstStyle/>
          <a:p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Final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model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Score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- XGBOOST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5C2B3AD-289E-391A-75F4-32238E970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899" y="1394002"/>
            <a:ext cx="6400799" cy="4789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upa 2">
            <a:extLst>
              <a:ext uri="{FF2B5EF4-FFF2-40B4-BE49-F238E27FC236}">
                <a16:creationId xmlns:a16="http://schemas.microsoft.com/office/drawing/2014/main" id="{977E780D-8907-B948-B6C7-632BFDBFA175}"/>
              </a:ext>
            </a:extLst>
          </p:cNvPr>
          <p:cNvGrpSpPr/>
          <p:nvPr/>
        </p:nvGrpSpPr>
        <p:grpSpPr>
          <a:xfrm>
            <a:off x="9493717" y="2272434"/>
            <a:ext cx="1744394" cy="2434938"/>
            <a:chOff x="5711483" y="1828800"/>
            <a:chExt cx="1744394" cy="2434938"/>
          </a:xfrm>
        </p:grpSpPr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EF845970-5E5B-52AB-8FC3-D78A91C13DFB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7F74D8DE-85B5-E9EE-FCDB-C08FADC9A82E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13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AE5-47C5-5F85-8498-2F53AEBA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76" y="423949"/>
            <a:ext cx="8663248" cy="965477"/>
          </a:xfrm>
        </p:spPr>
        <p:txBody>
          <a:bodyPr>
            <a:normAutofit/>
          </a:bodyPr>
          <a:lstStyle/>
          <a:p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Porównanie metod z dwóch podejść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CDFEE387-2D52-4CBD-CEBA-11DC2B4C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59" y="2000623"/>
            <a:ext cx="5278717" cy="396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D867B-7049-F95D-390A-C6B3CAAE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66" y="1739907"/>
            <a:ext cx="5838162" cy="4489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61C21-FAC4-8453-00DB-BCB8AFA32875}"/>
              </a:ext>
            </a:extLst>
          </p:cNvPr>
          <p:cNvSpPr txBox="1"/>
          <p:nvPr/>
        </p:nvSpPr>
        <p:spPr>
          <a:xfrm>
            <a:off x="1016164" y="1534058"/>
            <a:ext cx="44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Metoda pierwsza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B9461-547D-C95A-0626-1F968C11FA8D}"/>
              </a:ext>
            </a:extLst>
          </p:cNvPr>
          <p:cNvSpPr txBox="1"/>
          <p:nvPr/>
        </p:nvSpPr>
        <p:spPr>
          <a:xfrm>
            <a:off x="7073240" y="1463933"/>
            <a:ext cx="44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Metoda druga 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812378CA-3B26-A057-296B-7857FA5D4C9E}"/>
              </a:ext>
            </a:extLst>
          </p:cNvPr>
          <p:cNvGrpSpPr/>
          <p:nvPr/>
        </p:nvGrpSpPr>
        <p:grpSpPr>
          <a:xfrm>
            <a:off x="5682234" y="2629115"/>
            <a:ext cx="1744394" cy="2434938"/>
            <a:chOff x="5711483" y="1828800"/>
            <a:chExt cx="1744394" cy="2434938"/>
          </a:xfrm>
        </p:grpSpPr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F236C078-0EE9-A395-1B52-B27A713CC9C3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A1755CE2-C99F-8CED-A1B2-C7AE72AFEF3C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7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A10FAE-87B3-7A57-8D13-7963A829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2463523"/>
            <a:ext cx="6934201" cy="965477"/>
          </a:xfrm>
        </p:spPr>
        <p:txBody>
          <a:bodyPr/>
          <a:lstStyle/>
          <a:p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11856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640200" y="658100"/>
            <a:ext cx="10911600" cy="196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sz="6267"/>
              <a:t>Walidacja zespołu nr 1</a:t>
            </a:r>
            <a:endParaRPr sz="6267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57000" y="4636800"/>
            <a:ext cx="10911600" cy="114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 algn="ctr"/>
            <a:r>
              <a:rPr lang="en-GB" sz="2400">
                <a:solidFill>
                  <a:schemeClr val="lt1"/>
                </a:solidFill>
              </a:rPr>
              <a:t>By: Maciej Szpetmański, Agata Osmałek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60D6AD-3816-394C-9493-00A3E9E2D8EE}"/>
              </a:ext>
            </a:extLst>
          </p:cNvPr>
          <p:cNvSpPr txBox="1"/>
          <p:nvPr/>
        </p:nvSpPr>
        <p:spPr>
          <a:xfrm>
            <a:off x="514352" y="782122"/>
            <a:ext cx="42951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Na zdjęciu obok widnieje raport naszej pierwotnej walidacji zespołu nr 1. Zespół wnikliwie zapoznał się z naszymi uwagami oraz uwzględnił je w swoim kodzie.</a:t>
            </a:r>
          </a:p>
          <a:p>
            <a:pPr defTabSz="1219170">
              <a:buClr>
                <a:srgbClr val="000000"/>
              </a:buClr>
            </a:pPr>
            <a:endParaRPr lang="pl-PL" sz="2400" kern="0" dirty="0">
              <a:solidFill>
                <a:srgbClr val="000000"/>
              </a:solidFill>
              <a:latin typeface="Bahnschrift SemiLight" panose="020B0502040204020203" pitchFamily="34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Dzięki temu wyniki modeli dla zbioru treningowego i walidacyjnego były praktycznie takie same, co można zobaczyć na kolejnych slajdach.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211F6-8099-A740-7B96-FC43CF2B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203" y="0"/>
            <a:ext cx="7315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94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7267"/>
            <a:ext cx="5916867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2200" y="947267"/>
            <a:ext cx="11408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867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</a:t>
            </a:r>
            <a:endParaRPr sz="1867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947267"/>
            <a:ext cx="5868733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916867" y="947267"/>
            <a:ext cx="1646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867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382467" y="-52466"/>
            <a:ext cx="7316800" cy="106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spcBef>
                <a:spcPts val="1467"/>
              </a:spcBef>
              <a:buClr>
                <a:srgbClr val="000000"/>
              </a:buClr>
            </a:pPr>
            <a:r>
              <a:rPr lang="en-GB" sz="2200" b="1" i="1" ker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Multinomial Logistic Regression</a:t>
            </a:r>
            <a:endParaRPr sz="2200" b="1" i="1" kern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027400" y="126767"/>
            <a:ext cx="61372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2133" b="1" i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GridSearchCV</a:t>
            </a:r>
            <a:endParaRPr sz="2133" b="1" i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945733"/>
            <a:ext cx="6096000" cy="52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512167" y="885300"/>
            <a:ext cx="880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867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</a:t>
            </a:r>
            <a:endParaRPr sz="1867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5734"/>
            <a:ext cx="5954067" cy="51585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99800" y="885300"/>
            <a:ext cx="11036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867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</a:t>
            </a:r>
            <a:endParaRPr sz="1867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100" y="1095375"/>
            <a:ext cx="7577267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3" y="4422775"/>
            <a:ext cx="5394499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DCE19-00AB-4584-C2AE-EBAEBC493FEF}"/>
              </a:ext>
            </a:extLst>
          </p:cNvPr>
          <p:cNvSpPr txBox="1"/>
          <p:nvPr/>
        </p:nvSpPr>
        <p:spPr>
          <a:xfrm>
            <a:off x="5444133" y="533401"/>
            <a:ext cx="46958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Wyniki modelu po naszych poprawkach: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72C42-E53C-AFD0-8DA6-C1056223A418}"/>
              </a:ext>
            </a:extLst>
          </p:cNvPr>
          <p:cNvSpPr txBox="1"/>
          <p:nvPr/>
        </p:nvSpPr>
        <p:spPr>
          <a:xfrm>
            <a:off x="277538" y="1007824"/>
            <a:ext cx="4695825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Nasza jedyna uwaga:</a:t>
            </a:r>
          </a:p>
          <a:p>
            <a:pPr algn="just" defTabSz="1219170">
              <a:buClr>
                <a:srgbClr val="000000"/>
              </a:buClr>
            </a:pPr>
            <a:endParaRPr lang="pl-PL" sz="1867" kern="0" dirty="0">
              <a:solidFill>
                <a:srgbClr val="000000"/>
              </a:solidFill>
              <a:latin typeface="Bahnschrift SemiLight" panose="020B0502040204020203" pitchFamily="34" charset="0"/>
              <a:cs typeface="Arial"/>
              <a:sym typeface="Arial"/>
            </a:endParaRPr>
          </a:p>
          <a:p>
            <a:pPr algn="just" defTabSz="1219170">
              <a:buClr>
                <a:srgbClr val="000000"/>
              </a:buClr>
            </a:pP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Zauważyliśmy, że model </a:t>
            </a:r>
            <a:r>
              <a:rPr lang="pl-PL" sz="1867" kern="0" dirty="0" err="1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Random</a:t>
            </a: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 </a:t>
            </a:r>
            <a:r>
              <a:rPr lang="pl-PL" sz="1867" kern="0" dirty="0" err="1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Forest</a:t>
            </a: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 jest przetrenowany. Zmieniliśmy, więc w drobnym stopniu wywołanie funkcji dodając parametry: </a:t>
            </a:r>
            <a:r>
              <a:rPr lang="pl-PL" sz="1867" kern="0" dirty="0" err="1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max_depth</a:t>
            </a: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 i </a:t>
            </a:r>
            <a:r>
              <a:rPr lang="pl-PL" sz="1867" kern="0" dirty="0" err="1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n_estimators</a:t>
            </a: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. Spowodowało to poprawę predykcyjności modelu.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BFBC5B-5E72-CB3F-2F8F-94930BD6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Podział danych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6278A1-BB7F-DDB0-8BD1-458FA9F750DC}"/>
              </a:ext>
            </a:extLst>
          </p:cNvPr>
          <p:cNvSpPr txBox="1"/>
          <p:nvPr/>
        </p:nvSpPr>
        <p:spPr>
          <a:xfrm>
            <a:off x="622299" y="1460500"/>
            <a:ext cx="5575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Pierwsze podejście </a:t>
            </a:r>
            <a:br>
              <a:rPr lang="pl-PL" dirty="0"/>
            </a:br>
            <a:r>
              <a:rPr lang="pl-PL" dirty="0"/>
              <a:t>zakłada podział odpowiednich przed wykonaniem modyfikacji na ramce danych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10922FC-1D11-D364-EFF2-C157E22C2279}"/>
              </a:ext>
            </a:extLst>
          </p:cNvPr>
          <p:cNvSpPr/>
          <p:nvPr/>
        </p:nvSpPr>
        <p:spPr>
          <a:xfrm>
            <a:off x="1409700" y="2555875"/>
            <a:ext cx="9779000" cy="695325"/>
          </a:xfrm>
          <a:prstGeom prst="rect">
            <a:avLst/>
          </a:prstGeom>
          <a:solidFill>
            <a:srgbClr val="8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Strzałka: w dół 5">
            <a:extLst>
              <a:ext uri="{FF2B5EF4-FFF2-40B4-BE49-F238E27FC236}">
                <a16:creationId xmlns:a16="http://schemas.microsoft.com/office/drawing/2014/main" id="{9A372D56-FD3C-807E-F295-B96F3EC78F13}"/>
              </a:ext>
            </a:extLst>
          </p:cNvPr>
          <p:cNvSpPr/>
          <p:nvPr/>
        </p:nvSpPr>
        <p:spPr>
          <a:xfrm>
            <a:off x="6057900" y="3606801"/>
            <a:ext cx="482600" cy="73818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8078BF3-2E42-1D67-AE48-08B47D932407}"/>
              </a:ext>
            </a:extLst>
          </p:cNvPr>
          <p:cNvSpPr/>
          <p:nvPr/>
        </p:nvSpPr>
        <p:spPr>
          <a:xfrm>
            <a:off x="1409700" y="4700589"/>
            <a:ext cx="9779000" cy="695325"/>
          </a:xfrm>
          <a:prstGeom prst="rect">
            <a:avLst/>
          </a:prstGeom>
          <a:solidFill>
            <a:srgbClr val="8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D5B8713-8ECD-0862-D338-2B366445DA1E}"/>
              </a:ext>
            </a:extLst>
          </p:cNvPr>
          <p:cNvSpPr/>
          <p:nvPr/>
        </p:nvSpPr>
        <p:spPr>
          <a:xfrm>
            <a:off x="1409700" y="4700589"/>
            <a:ext cx="4787900" cy="695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3F9673D-985F-BD86-662F-18FAD6C757B4}"/>
              </a:ext>
            </a:extLst>
          </p:cNvPr>
          <p:cNvSpPr/>
          <p:nvPr/>
        </p:nvSpPr>
        <p:spPr>
          <a:xfrm>
            <a:off x="8648700" y="4700589"/>
            <a:ext cx="2540000" cy="695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Validate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E4CDE217-EA30-C1C2-7EE6-839E07370DE6}"/>
              </a:ext>
            </a:extLst>
          </p:cNvPr>
          <p:cNvSpPr/>
          <p:nvPr/>
        </p:nvSpPr>
        <p:spPr>
          <a:xfrm>
            <a:off x="6197600" y="4700588"/>
            <a:ext cx="2451100" cy="695325"/>
          </a:xfrm>
          <a:prstGeom prst="rect">
            <a:avLst/>
          </a:prstGeom>
          <a:solidFill>
            <a:srgbClr val="C9A4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93AF2C3-BCD5-D20D-58D5-7843F5BB3A5E}"/>
              </a:ext>
            </a:extLst>
          </p:cNvPr>
          <p:cNvSpPr txBox="1"/>
          <p:nvPr/>
        </p:nvSpPr>
        <p:spPr>
          <a:xfrm>
            <a:off x="2978150" y="6174343"/>
            <a:ext cx="664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Każdy Klient należy wyłącznie do jednego z tych trzech zbiorów</a:t>
            </a:r>
          </a:p>
        </p:txBody>
      </p:sp>
      <p:sp>
        <p:nvSpPr>
          <p:cNvPr id="12" name="Para nawiasów klamrowych 11">
            <a:extLst>
              <a:ext uri="{FF2B5EF4-FFF2-40B4-BE49-F238E27FC236}">
                <a16:creationId xmlns:a16="http://schemas.microsoft.com/office/drawing/2014/main" id="{2B15AB57-93CB-E45E-56BA-74D9D5E354C3}"/>
              </a:ext>
            </a:extLst>
          </p:cNvPr>
          <p:cNvSpPr/>
          <p:nvPr/>
        </p:nvSpPr>
        <p:spPr>
          <a:xfrm rot="16200000">
            <a:off x="7752954" y="5191523"/>
            <a:ext cx="4331494" cy="253999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ara nawiasów klamrowych 12">
            <a:extLst>
              <a:ext uri="{FF2B5EF4-FFF2-40B4-BE49-F238E27FC236}">
                <a16:creationId xmlns:a16="http://schemas.microsoft.com/office/drawing/2014/main" id="{2C766E57-38D3-9662-F517-FC803AF66E14}"/>
              </a:ext>
            </a:extLst>
          </p:cNvPr>
          <p:cNvSpPr/>
          <p:nvPr/>
        </p:nvSpPr>
        <p:spPr>
          <a:xfrm rot="16200000">
            <a:off x="2987555" y="2600445"/>
            <a:ext cx="4083288" cy="723899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ara nawiasów klamrowych 13">
            <a:extLst>
              <a:ext uri="{FF2B5EF4-FFF2-40B4-BE49-F238E27FC236}">
                <a16:creationId xmlns:a16="http://schemas.microsoft.com/office/drawing/2014/main" id="{B080F5E9-7EF7-3EE3-698D-6BC8E00597F7}"/>
              </a:ext>
            </a:extLst>
          </p:cNvPr>
          <p:cNvSpPr/>
          <p:nvPr/>
        </p:nvSpPr>
        <p:spPr>
          <a:xfrm rot="16200000">
            <a:off x="3825278" y="961708"/>
            <a:ext cx="7195741" cy="2451099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ara nawiasów klamrowych 14">
            <a:extLst>
              <a:ext uri="{FF2B5EF4-FFF2-40B4-BE49-F238E27FC236}">
                <a16:creationId xmlns:a16="http://schemas.microsoft.com/office/drawing/2014/main" id="{A544394C-C443-C1AB-584D-F0199E3DEDD4}"/>
              </a:ext>
            </a:extLst>
          </p:cNvPr>
          <p:cNvSpPr/>
          <p:nvPr/>
        </p:nvSpPr>
        <p:spPr>
          <a:xfrm rot="16200000">
            <a:off x="406399" y="114299"/>
            <a:ext cx="6794501" cy="4787900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783AF6C-F01A-3587-3DA0-046787F80782}"/>
              </a:ext>
            </a:extLst>
          </p:cNvPr>
          <p:cNvSpPr txBox="1"/>
          <p:nvPr/>
        </p:nvSpPr>
        <p:spPr>
          <a:xfrm>
            <a:off x="9620250" y="3942043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30%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6FA3A1D-89C1-2EA5-95CE-1126DC72641D}"/>
              </a:ext>
            </a:extLst>
          </p:cNvPr>
          <p:cNvSpPr txBox="1"/>
          <p:nvPr/>
        </p:nvSpPr>
        <p:spPr>
          <a:xfrm>
            <a:off x="7134226" y="5733537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30%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9B7AE6A-C7E7-5156-F272-51E377447F73}"/>
              </a:ext>
            </a:extLst>
          </p:cNvPr>
          <p:cNvSpPr txBox="1"/>
          <p:nvPr/>
        </p:nvSpPr>
        <p:spPr>
          <a:xfrm>
            <a:off x="4740274" y="3881319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70%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651A9DC-64E4-6DC6-E84B-1D820C3B9BF6}"/>
              </a:ext>
            </a:extLst>
          </p:cNvPr>
          <p:cNvSpPr txBox="1"/>
          <p:nvPr/>
        </p:nvSpPr>
        <p:spPr>
          <a:xfrm>
            <a:off x="3575050" y="5833148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3194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40200" y="658100"/>
            <a:ext cx="10911600" cy="196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sz="6267"/>
              <a:t>Dziękujemy za uwagę</a:t>
            </a:r>
            <a:endParaRPr sz="626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BFBC5B-5E72-CB3F-2F8F-94930BD6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Preprocessing</a:t>
            </a:r>
            <a:endParaRPr lang="pl-P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6760C85-B14B-65C6-246C-BD85D005B255}"/>
              </a:ext>
            </a:extLst>
          </p:cNvPr>
          <p:cNvSpPr txBox="1"/>
          <p:nvPr/>
        </p:nvSpPr>
        <p:spPr>
          <a:xfrm>
            <a:off x="584200" y="1449388"/>
            <a:ext cx="768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Odpowiednie przygotowanie zmiennych związane z m.in..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przekształceniami zmiennych,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radzeniem sobie z brakującymi danymi,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skalowaniem zmiennych,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identyfikowaniem wartości odstających oraz ich zastąpieniem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128EA2-822F-2823-7C3D-39DB2505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238500"/>
            <a:ext cx="6477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5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9CFF0B-E4C5-858A-B6A3-25C2DAB7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Jak „oczyściliśmy” ramkę?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F9C4846-44D1-BF83-A3A1-B201FFB0F508}"/>
              </a:ext>
            </a:extLst>
          </p:cNvPr>
          <p:cNvSpPr txBox="1"/>
          <p:nvPr/>
        </p:nvSpPr>
        <p:spPr>
          <a:xfrm>
            <a:off x="685800" y="1690688"/>
            <a:ext cx="511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Zastąpienie mylących informacji takich jak</a:t>
            </a:r>
          </a:p>
          <a:p>
            <a:r>
              <a:rPr lang="en-US" dirty="0"/>
              <a:t>'nan', '!@9#%8', '#F%$D@*&amp;8’</a:t>
            </a:r>
            <a:r>
              <a:rPr lang="pl-PL" dirty="0"/>
              <a:t> -&gt; </a:t>
            </a:r>
            <a:r>
              <a:rPr lang="pl-PL" dirty="0" err="1"/>
              <a:t>NaN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765152-53C8-1BD2-CDED-08D9F317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08" y="1545987"/>
            <a:ext cx="3105583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40ACD33-E10A-4A02-5ED1-AA94641EC058}"/>
              </a:ext>
            </a:extLst>
          </p:cNvPr>
          <p:cNvSpPr txBox="1"/>
          <p:nvPr/>
        </p:nvSpPr>
        <p:spPr>
          <a:xfrm>
            <a:off x="685800" y="3200917"/>
            <a:ext cx="4816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Przekształcenie danych w kolumnie na pożądany typ numeryczny oraz zmiana systemu liczb z szesnastkowego na dziesiętny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9D3C1E1-B184-5A2D-908E-B0D8025D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93" y="3429000"/>
            <a:ext cx="2910667" cy="316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1711122-3096-D676-0DE2-DDE839FC8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595" y="3428999"/>
            <a:ext cx="764708" cy="316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26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75A24E-20B7-8E69-C58E-B222295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Zastąpienie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NaN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dla danych typu Object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7A77748-40EE-CAD6-4EE3-7EF2C393EE8B}"/>
              </a:ext>
            </a:extLst>
          </p:cNvPr>
          <p:cNvSpPr txBox="1"/>
          <p:nvPr/>
        </p:nvSpPr>
        <p:spPr>
          <a:xfrm>
            <a:off x="838200" y="1679576"/>
            <a:ext cx="1102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Wiersze grupowaliśmy ze względu na </a:t>
            </a:r>
            <a:r>
              <a:rPr lang="pl-PL" dirty="0" err="1"/>
              <a:t>CustomerID</a:t>
            </a:r>
            <a:r>
              <a:rPr lang="pl-PL" dirty="0"/>
              <a:t>, a następnie zastępowaliśmy wszelkie braki modą dla danego klienta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1283E82-6E13-5873-C6D2-BB712BDBAB37}"/>
              </a:ext>
            </a:extLst>
          </p:cNvPr>
          <p:cNvSpPr txBox="1"/>
          <p:nvPr/>
        </p:nvSpPr>
        <p:spPr>
          <a:xfrm>
            <a:off x="838200" y="2418834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Przykładowy wynik po tym kroku dla kolumny </a:t>
            </a:r>
            <a:r>
              <a:rPr lang="pl-PL" dirty="0" err="1"/>
              <a:t>Name</a:t>
            </a:r>
            <a:r>
              <a:rPr lang="pl-PL" dirty="0"/>
              <a:t>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38F45D7-2BE9-2C94-3E70-1543ED78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7160"/>
            <a:ext cx="6934036" cy="3742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31BBDF1-F7A4-F9A5-3C63-3310409FE318}"/>
              </a:ext>
            </a:extLst>
          </p:cNvPr>
          <p:cNvSpPr txBox="1"/>
          <p:nvPr/>
        </p:nvSpPr>
        <p:spPr>
          <a:xfrm>
            <a:off x="8775700" y="2418834"/>
            <a:ext cx="341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/>
              <a:t>Kolumny na których przeprowadziliśmy taką operację: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/>
              <a:t>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/>
              <a:t>Occupation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/>
              <a:t>Credit Mix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/>
              <a:t>Payment Behaviour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760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F158A-3437-7D1D-871B-7DBCF77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315"/>
            <a:ext cx="9194800" cy="915885"/>
          </a:xfrm>
        </p:spPr>
        <p:txBody>
          <a:bodyPr>
            <a:normAutofit/>
          </a:bodyPr>
          <a:lstStyle/>
          <a:p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Outliers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– zmienne numeryczne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CC8B55D-7350-9115-D156-E1DC93979B23}"/>
              </a:ext>
            </a:extLst>
          </p:cNvPr>
          <p:cNvSpPr txBox="1"/>
          <p:nvPr/>
        </p:nvSpPr>
        <p:spPr>
          <a:xfrm>
            <a:off x="838200" y="1473200"/>
            <a:ext cx="1041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Obserwacja odstająca – 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l-PL" dirty="0"/>
              <a:t>obserwacja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dirty="0"/>
              <a:t>relatywnie odległa od pozostałych elementów próby. Innymi słowy, posiadająca nietypową wartość np. skrajnie dużą w porównaniu do reszty elementów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F579BB9D-6764-21E8-02D1-9655CA14C1BC}"/>
              </a:ext>
            </a:extLst>
          </p:cNvPr>
          <p:cNvGrpSpPr/>
          <p:nvPr/>
        </p:nvGrpSpPr>
        <p:grpSpPr>
          <a:xfrm>
            <a:off x="255009" y="2265305"/>
            <a:ext cx="7090008" cy="4324339"/>
            <a:chOff x="1000444" y="2195731"/>
            <a:chExt cx="7715368" cy="473846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3577EC5-99D1-31CC-A6CA-61F5CA28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444" y="2195731"/>
              <a:ext cx="7715368" cy="4738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4B76D433-2B0C-83BA-325A-B4BE114DCCF7}"/>
                </a:ext>
              </a:extLst>
            </p:cNvPr>
            <p:cNvSpPr>
              <a:spLocks/>
            </p:cNvSpPr>
            <p:nvPr/>
          </p:nvSpPr>
          <p:spPr>
            <a:xfrm>
              <a:off x="4533900" y="3329939"/>
              <a:ext cx="952500" cy="550595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noFill/>
              </a:endParaRPr>
            </a:p>
          </p:txBody>
        </p:sp>
      </p:grp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FD23F8E-3A0F-A601-BD75-1F6F220D22B2}"/>
              </a:ext>
            </a:extLst>
          </p:cNvPr>
          <p:cNvSpPr txBox="1"/>
          <p:nvPr/>
        </p:nvSpPr>
        <p:spPr>
          <a:xfrm>
            <a:off x="7734300" y="3060816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Ujemny wiek?</a:t>
            </a:r>
          </a:p>
        </p:txBody>
      </p:sp>
    </p:spTree>
    <p:extLst>
      <p:ext uri="{BB962C8B-B14F-4D97-AF65-F5344CB8AC3E}">
        <p14:creationId xmlns:p14="http://schemas.microsoft.com/office/powerpoint/2010/main" val="13960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E046E9-E6C4-6702-242F-F01E1E63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250825"/>
            <a:ext cx="11569700" cy="1325563"/>
          </a:xfrm>
        </p:spPr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Zastąpienie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outliers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lub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NaN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w kolumnach numerycznych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DADF1C-3AE0-B090-C209-98593431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587375"/>
            <a:ext cx="3667637" cy="287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BFA85FF-DBEC-658A-CD22-31DED6D76C27}"/>
              </a:ext>
            </a:extLst>
          </p:cNvPr>
          <p:cNvSpPr txBox="1"/>
          <p:nvPr/>
        </p:nvSpPr>
        <p:spPr>
          <a:xfrm>
            <a:off x="622300" y="1782940"/>
            <a:ext cx="337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kolumny Age: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06FF93C-A895-6A68-92D3-7334F200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55" y="2635823"/>
            <a:ext cx="4229690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F6A89C0-2056-5DD0-3120-0D2EE833C01B}"/>
              </a:ext>
            </a:extLst>
          </p:cNvPr>
          <p:cNvSpPr txBox="1"/>
          <p:nvPr/>
        </p:nvSpPr>
        <p:spPr>
          <a:xfrm>
            <a:off x="4410741" y="1758716"/>
            <a:ext cx="337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kolumny </a:t>
            </a:r>
            <a:r>
              <a:rPr lang="pl-PL" dirty="0" err="1"/>
              <a:t>Number</a:t>
            </a:r>
            <a:r>
              <a:rPr lang="pl-PL" dirty="0"/>
              <a:t> of Bank </a:t>
            </a:r>
            <a:r>
              <a:rPr lang="pl-PL" dirty="0" err="1"/>
              <a:t>Accounts</a:t>
            </a:r>
            <a:r>
              <a:rPr lang="pl-PL" dirty="0"/>
              <a:t>: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549E9AC-2C92-97EB-0951-E8B4B52D5FFF}"/>
              </a:ext>
            </a:extLst>
          </p:cNvPr>
          <p:cNvSpPr txBox="1"/>
          <p:nvPr/>
        </p:nvSpPr>
        <p:spPr>
          <a:xfrm>
            <a:off x="9309100" y="1802545"/>
            <a:ext cx="3416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Kolumny na których przeprowadziliśmy taką operację: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SSN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Annual</a:t>
            </a:r>
            <a:r>
              <a:rPr lang="pl-PL" sz="1600" dirty="0"/>
              <a:t> </a:t>
            </a:r>
            <a:r>
              <a:rPr lang="pl-PL" sz="1600" dirty="0" err="1"/>
              <a:t>Income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Monthly</a:t>
            </a:r>
            <a:r>
              <a:rPr lang="pl-PL" sz="1600" dirty="0"/>
              <a:t> </a:t>
            </a:r>
            <a:r>
              <a:rPr lang="pl-PL" sz="1600" dirty="0" err="1"/>
              <a:t>Salary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of Bank </a:t>
            </a:r>
            <a:r>
              <a:rPr lang="pl-PL" sz="1600" dirty="0" err="1"/>
              <a:t>Accounts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of </a:t>
            </a:r>
            <a:r>
              <a:rPr lang="pl-PL" sz="1600" dirty="0" err="1"/>
              <a:t>Credit</a:t>
            </a:r>
            <a:r>
              <a:rPr lang="pl-PL" sz="1600" dirty="0"/>
              <a:t> Cards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Interest</a:t>
            </a:r>
            <a:r>
              <a:rPr lang="pl-PL" sz="1600" dirty="0"/>
              <a:t> </a:t>
            </a:r>
            <a:r>
              <a:rPr lang="pl-PL" sz="1600" dirty="0" err="1"/>
              <a:t>Rate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of </a:t>
            </a:r>
            <a:r>
              <a:rPr lang="pl-PL" sz="1600" dirty="0" err="1"/>
              <a:t>Loan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Delay</a:t>
            </a:r>
            <a:r>
              <a:rPr lang="pl-PL" sz="1600" dirty="0"/>
              <a:t> from </a:t>
            </a:r>
            <a:r>
              <a:rPr lang="pl-PL" sz="1600" dirty="0" err="1"/>
              <a:t>due</a:t>
            </a:r>
            <a:r>
              <a:rPr lang="pl-PL" sz="1600" dirty="0"/>
              <a:t> </a:t>
            </a:r>
            <a:r>
              <a:rPr lang="pl-PL" sz="1600" dirty="0" err="1"/>
              <a:t>date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of </a:t>
            </a:r>
            <a:r>
              <a:rPr lang="pl-PL" sz="1600" dirty="0" err="1"/>
              <a:t>Delayed</a:t>
            </a:r>
            <a:r>
              <a:rPr lang="pl-PL" sz="1600" dirty="0"/>
              <a:t> </a:t>
            </a:r>
            <a:r>
              <a:rPr lang="pl-PL" sz="1600" dirty="0" err="1"/>
              <a:t>Payment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Change</a:t>
            </a:r>
            <a:r>
              <a:rPr lang="pl-PL" sz="1600" dirty="0"/>
              <a:t> </a:t>
            </a:r>
            <a:r>
              <a:rPr lang="pl-PL" sz="1600" dirty="0" err="1"/>
              <a:t>Credit</a:t>
            </a:r>
            <a:r>
              <a:rPr lang="pl-PL" sz="1600" dirty="0"/>
              <a:t> Limit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</a:t>
            </a:r>
            <a:r>
              <a:rPr lang="pl-PL" sz="1600" dirty="0" err="1"/>
              <a:t>Credit</a:t>
            </a:r>
            <a:r>
              <a:rPr lang="pl-PL" sz="1600" dirty="0"/>
              <a:t> </a:t>
            </a:r>
            <a:r>
              <a:rPr lang="pl-PL" sz="1600" dirty="0" err="1"/>
              <a:t>Inquires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Outstanding</a:t>
            </a:r>
            <a:r>
              <a:rPr lang="pl-PL" sz="1600" dirty="0"/>
              <a:t> </a:t>
            </a:r>
            <a:r>
              <a:rPr lang="pl-PL" sz="1600" dirty="0" err="1"/>
              <a:t>Debt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Total EMI per </a:t>
            </a:r>
            <a:r>
              <a:rPr lang="pl-PL" sz="1600" dirty="0" err="1"/>
              <a:t>month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Amount</a:t>
            </a:r>
            <a:r>
              <a:rPr lang="pl-PL" sz="1600" dirty="0"/>
              <a:t> </a:t>
            </a:r>
            <a:r>
              <a:rPr lang="pl-PL" sz="1600" dirty="0" err="1"/>
              <a:t>Invested</a:t>
            </a:r>
            <a:r>
              <a:rPr lang="pl-PL" sz="1600" dirty="0"/>
              <a:t> </a:t>
            </a:r>
            <a:r>
              <a:rPr lang="pl-PL" sz="1600" dirty="0" err="1"/>
              <a:t>Monthly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Monthly</a:t>
            </a:r>
            <a:r>
              <a:rPr lang="pl-PL" sz="1600" dirty="0"/>
              <a:t> </a:t>
            </a:r>
            <a:r>
              <a:rPr lang="pl-PL" sz="1600" dirty="0" err="1"/>
              <a:t>Balance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3910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45D35E-8227-46A9-BA56-FC43209CE40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4D21938-1F13-4699-8A6C-390EF71C7B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DF88F-5EF0-4E23-AF56-043C48FFDD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914</Words>
  <Application>Microsoft Office PowerPoint</Application>
  <PresentationFormat>Panoramiczny</PresentationFormat>
  <Paragraphs>149</Paragraphs>
  <Slides>40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40</vt:i4>
      </vt:variant>
    </vt:vector>
  </HeadingPairs>
  <TitlesOfParts>
    <vt:vector size="51" baseType="lpstr">
      <vt:lpstr>Arial</vt:lpstr>
      <vt:lpstr>Bahnschrift SemiLight</vt:lpstr>
      <vt:lpstr>Biome</vt:lpstr>
      <vt:lpstr>Calibri</vt:lpstr>
      <vt:lpstr>Century Gothic</vt:lpstr>
      <vt:lpstr>Courier New</vt:lpstr>
      <vt:lpstr>Raleway</vt:lpstr>
      <vt:lpstr>Segoe UI</vt:lpstr>
      <vt:lpstr>Source Sans Pro</vt:lpstr>
      <vt:lpstr>Office Theme</vt:lpstr>
      <vt:lpstr>Plum</vt:lpstr>
      <vt:lpstr>Machine Learning Credit Score Classification</vt:lpstr>
      <vt:lpstr>Cel projektu</vt:lpstr>
      <vt:lpstr>Jakie posiadamy dane?</vt:lpstr>
      <vt:lpstr>Podział danych</vt:lpstr>
      <vt:lpstr>Preprocessing</vt:lpstr>
      <vt:lpstr>Jak „oczyściliśmy” ramkę?</vt:lpstr>
      <vt:lpstr>Zastąpienie NaN dla danych typu Object</vt:lpstr>
      <vt:lpstr>Outliers – zmienne numeryczne</vt:lpstr>
      <vt:lpstr>Zastąpienie outliers lub NaN w kolumnach numerycznych</vt:lpstr>
      <vt:lpstr>Dalsze zmiany</vt:lpstr>
      <vt:lpstr>Aktualny wygląd ramki danych</vt:lpstr>
      <vt:lpstr>Dodanie/Usunięcie kolumn</vt:lpstr>
      <vt:lpstr>Rozkład przewidywanych wyników</vt:lpstr>
      <vt:lpstr>Macierz korelacji pomiędzy kolumnami</vt:lpstr>
      <vt:lpstr>Multinomial Logistic Regression</vt:lpstr>
      <vt:lpstr>Random Forest</vt:lpstr>
      <vt:lpstr>Wyniki modelu Random Forest</vt:lpstr>
      <vt:lpstr>Krzywa ROC dla Random Forest</vt:lpstr>
      <vt:lpstr>XGBOOST</vt:lpstr>
      <vt:lpstr>Wyniki modelu XGBOOST</vt:lpstr>
      <vt:lpstr>Krzywa ROC dla XGBOOST</vt:lpstr>
      <vt:lpstr>Permutation importance</vt:lpstr>
      <vt:lpstr>Wyniki XGBOOST dla najbardziej znaczących kolumn</vt:lpstr>
      <vt:lpstr>Drugie podejście do tworzenia modelu</vt:lpstr>
      <vt:lpstr>Drugie podejście do tworzenia modelu</vt:lpstr>
      <vt:lpstr>Multinomial Logistic Regression</vt:lpstr>
      <vt:lpstr>Wyniki modelu Random Forest</vt:lpstr>
      <vt:lpstr>Krzywa ROC dla Random Forest</vt:lpstr>
      <vt:lpstr>Wyniki modelu XGBOOST</vt:lpstr>
      <vt:lpstr>Krzywa ROC dla XGBOOST</vt:lpstr>
      <vt:lpstr>Permutation importance</vt:lpstr>
      <vt:lpstr>Final model Score - XGBOOST</vt:lpstr>
      <vt:lpstr>Porównanie metod z dwóch podejść</vt:lpstr>
      <vt:lpstr>Dziękujemy za uwagę!</vt:lpstr>
      <vt:lpstr>Walidacja zespołu nr 1</vt:lpstr>
      <vt:lpstr>Prezentacja programu PowerPoint</vt:lpstr>
      <vt:lpstr>Prezentacja programu PowerPoint</vt:lpstr>
      <vt:lpstr>Prezentacja programu PowerPoint</vt:lpstr>
      <vt:lpstr>Prezentacja programu PowerPoint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2022-11-28T05:47:53Z</dcterms:created>
  <dcterms:modified xsi:type="dcterms:W3CDTF">2023-04-28T17:29:09Z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