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4" r:id="rId5"/>
    <p:sldId id="263" r:id="rId6"/>
    <p:sldId id="262" r:id="rId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8AD3A6-7A86-0310-CDCB-B7C64FDA452E}" v="101" dt="2023-04-24T21:34:52.936"/>
    <p1510:client id="{1DE6A7C2-7B1D-5A11-3632-E8AB6799F241}" v="83" dt="2023-05-16T10:51:57.108"/>
    <p1510:client id="{7D75E98B-E922-A8FC-056D-0622277C5BA6}" v="16" dt="2023-05-22T11:08:00.818"/>
    <p1510:client id="{F957073B-97BA-F2E3-1D92-506FCBF992F1}" v="110" dt="2023-04-17T20:43:37.619"/>
    <p1510:client id="{FFAE6955-95AC-632B-7591-6CA7A441D5D3}" v="1727" dt="2023-05-16T09:23:07.4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22.05.2023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175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22.05.2023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450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22.05.2023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038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22.05.2023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738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22.05.2023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3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22.05.2023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303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22.05.2023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180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22.05.2023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479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22.05.2023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083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22.05.2023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553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22.05.2023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490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AA868-8872-43E4-8C98-D34DABD1FD38}" type="datetimeFigureOut">
              <a:rPr lang="pl-PL" smtClean="0"/>
              <a:t>22.05.2023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663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6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pl-PL" sz="6400" b="1" err="1">
                <a:cs typeface="Calibri Light"/>
              </a:rPr>
              <a:t>Exploratory</a:t>
            </a:r>
            <a:r>
              <a:rPr lang="pl-PL" sz="6400" b="1" dirty="0">
                <a:cs typeface="Calibri Light"/>
              </a:rPr>
              <a:t> </a:t>
            </a:r>
            <a:r>
              <a:rPr lang="pl-PL" sz="6400" b="1" err="1">
                <a:cs typeface="Calibri Light"/>
              </a:rPr>
              <a:t>analysis</a:t>
            </a:r>
            <a:r>
              <a:rPr lang="pl-PL" sz="6400" b="1" dirty="0">
                <a:cs typeface="Calibri Light"/>
              </a:rPr>
              <a:t> for </a:t>
            </a:r>
            <a:r>
              <a:rPr lang="pl-PL" sz="6400" b="1" i="1" err="1">
                <a:cs typeface="Calibri Light"/>
              </a:rPr>
              <a:t>CompanyName</a:t>
            </a:r>
            <a:r>
              <a:rPr lang="pl-PL" sz="6400" b="1" err="1">
                <a:cs typeface="Calibri Light"/>
              </a:rPr>
              <a:t>'s</a:t>
            </a:r>
            <a:r>
              <a:rPr lang="pl-PL" sz="6400" b="1" dirty="0">
                <a:cs typeface="Calibri Light"/>
              </a:rPr>
              <a:t> </a:t>
            </a:r>
            <a:r>
              <a:rPr lang="pl-PL" sz="6400" b="1" err="1">
                <a:cs typeface="Calibri Light"/>
              </a:rPr>
              <a:t>sales</a:t>
            </a:r>
            <a:r>
              <a:rPr lang="pl-PL" sz="6400" b="1" dirty="0">
                <a:cs typeface="Calibri Light"/>
              </a:rPr>
              <a:t> data</a:t>
            </a:r>
          </a:p>
        </p:txBody>
      </p:sp>
      <p:cxnSp>
        <p:nvCxnSpPr>
          <p:cNvPr id="26" name="Straight Connector 1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466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8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10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-5"/>
            <a:ext cx="12193149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EA8E380-343A-D48E-F450-52A5E52C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916632" cy="1188720"/>
          </a:xfrm>
        </p:spPr>
        <p:txBody>
          <a:bodyPr>
            <a:normAutofit/>
          </a:bodyPr>
          <a:lstStyle/>
          <a:p>
            <a:r>
              <a:rPr lang="pl-PL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Data overview</a:t>
            </a:r>
          </a:p>
        </p:txBody>
      </p:sp>
      <p:sp>
        <p:nvSpPr>
          <p:cNvPr id="35" name="Symbol zastępczy zawartości 3">
            <a:extLst>
              <a:ext uri="{FF2B5EF4-FFF2-40B4-BE49-F238E27FC236}">
                <a16:creationId xmlns:a16="http://schemas.microsoft.com/office/drawing/2014/main" id="{ACA008B9-0C03-0ED7-BF6D-AA877A3C0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129" y="2506894"/>
            <a:ext cx="9939546" cy="44149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/>
              <a:buChar char="•"/>
            </a:pPr>
            <a:r>
              <a:rPr lang="pl-PL" sz="2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Dates</a:t>
            </a:r>
            <a:r>
              <a:rPr lang="pl-PL" sz="2400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 </a:t>
            </a:r>
            <a:r>
              <a:rPr lang="pl-PL" sz="2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are</a:t>
            </a:r>
            <a:r>
              <a:rPr lang="pl-PL" sz="2400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 from January 1st 2020 to </a:t>
            </a:r>
            <a:r>
              <a:rPr lang="pl-PL" sz="2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December</a:t>
            </a:r>
            <a:r>
              <a:rPr lang="pl-PL" sz="2400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 26th 2023, but </a:t>
            </a:r>
            <a:r>
              <a:rPr lang="pl-PL" sz="2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last</a:t>
            </a:r>
            <a:r>
              <a:rPr lang="pl-PL" sz="2400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 </a:t>
            </a:r>
            <a:r>
              <a:rPr lang="pl-PL" sz="2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nonzero</a:t>
            </a:r>
            <a:r>
              <a:rPr lang="pl-PL" sz="2400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 </a:t>
            </a:r>
            <a:r>
              <a:rPr lang="pl-PL" sz="2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entry</a:t>
            </a:r>
            <a:r>
              <a:rPr lang="pl-PL" sz="2400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 </a:t>
            </a:r>
            <a:r>
              <a:rPr lang="pl-PL" sz="2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dates</a:t>
            </a:r>
            <a:r>
              <a:rPr lang="pl-PL" sz="2400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 to </a:t>
            </a:r>
            <a:r>
              <a:rPr lang="pl-PL" sz="2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December</a:t>
            </a:r>
            <a:r>
              <a:rPr lang="pl-PL" sz="2400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 27 2022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  <a:p>
            <a:pPr>
              <a:buFont typeface="Arial"/>
              <a:buChar char="•"/>
            </a:pPr>
            <a:r>
              <a:rPr lang="pl-PL" sz="2400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17439 of </a:t>
            </a:r>
            <a:r>
              <a:rPr lang="pl-PL" sz="2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all</a:t>
            </a:r>
            <a:r>
              <a:rPr lang="pl-PL" sz="2400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 </a:t>
            </a:r>
            <a:r>
              <a:rPr lang="pl-PL" sz="2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observations</a:t>
            </a:r>
            <a:r>
              <a:rPr lang="pl-PL" sz="2400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, </a:t>
            </a:r>
            <a:r>
              <a:rPr lang="pl-PL" sz="2400" u="sng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13229</a:t>
            </a:r>
            <a:r>
              <a:rPr lang="pl-PL" sz="2400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 </a:t>
            </a:r>
            <a:r>
              <a:rPr lang="pl-PL" sz="2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after</a:t>
            </a:r>
            <a:r>
              <a:rPr lang="pl-PL" sz="2400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 </a:t>
            </a:r>
            <a:r>
              <a:rPr lang="pl-PL" sz="2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removing</a:t>
            </a:r>
            <a:r>
              <a:rPr lang="pl-PL" sz="2400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 </a:t>
            </a:r>
            <a:r>
              <a:rPr lang="pl-PL" sz="2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empty</a:t>
            </a:r>
            <a:r>
              <a:rPr lang="pl-PL" sz="2400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 2023 </a:t>
            </a:r>
            <a:r>
              <a:rPr lang="pl-PL" sz="2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year</a:t>
            </a:r>
            <a:endParaRPr lang="pl-PL" sz="2400" dirty="0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  <a:p>
            <a:pPr>
              <a:buFont typeface="Arial"/>
              <a:buChar char="•"/>
            </a:pPr>
            <a:r>
              <a:rPr lang="pl-PL" sz="2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Number</a:t>
            </a:r>
            <a:r>
              <a:rPr lang="pl-PL" sz="2400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 of </a:t>
            </a:r>
            <a:r>
              <a:rPr lang="pl-PL" sz="2400" u="sng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zeros</a:t>
            </a:r>
            <a:r>
              <a:rPr lang="pl-PL" sz="2400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 in </a:t>
            </a:r>
            <a:r>
              <a:rPr lang="pl-PL" sz="2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volume</a:t>
            </a:r>
            <a:r>
              <a:rPr lang="pl-PL" sz="2400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 </a:t>
            </a:r>
            <a:r>
              <a:rPr lang="pl-PL" sz="2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ordered</a:t>
            </a:r>
            <a:r>
              <a:rPr lang="pl-PL" sz="2400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: 4810</a:t>
            </a:r>
          </a:p>
          <a:p>
            <a:pPr>
              <a:buFont typeface="Arial"/>
            </a:pPr>
            <a:r>
              <a:rPr lang="pl-PL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Most </a:t>
            </a:r>
            <a:r>
              <a:rPr lang="pl-PL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commonly</a:t>
            </a:r>
            <a:r>
              <a:rPr lang="pl-PL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pl-PL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zeros</a:t>
            </a:r>
            <a:r>
              <a:rPr lang="pl-PL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pl-PL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are</a:t>
            </a:r>
            <a:r>
              <a:rPr lang="pl-PL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pl-PL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present</a:t>
            </a:r>
            <a:r>
              <a:rPr lang="pl-PL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for </a:t>
            </a:r>
            <a:r>
              <a:rPr lang="pl-PL" sz="2400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ProductName</a:t>
            </a:r>
            <a:r>
              <a:rPr lang="pl-PL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, </a:t>
            </a:r>
            <a:r>
              <a:rPr lang="pl-PL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more</a:t>
            </a:r>
            <a:r>
              <a:rPr lang="pl-PL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pl-PL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each</a:t>
            </a:r>
            <a:r>
              <a:rPr lang="pl-PL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pl-PL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year</a:t>
            </a:r>
            <a:endParaRPr lang="pl-PL" sz="2400" dirty="0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+mn-lt"/>
            </a:endParaRPr>
          </a:p>
          <a:p>
            <a:pPr>
              <a:buFont typeface="Arial"/>
            </a:pPr>
            <a:r>
              <a:rPr lang="pl-PL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There</a:t>
            </a:r>
            <a:r>
              <a:rPr lang="pl-PL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pl-PL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are</a:t>
            </a:r>
            <a:r>
              <a:rPr lang="pl-PL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50 </a:t>
            </a:r>
            <a:r>
              <a:rPr lang="pl-PL" sz="2400" u="sng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negative</a:t>
            </a:r>
            <a:r>
              <a:rPr lang="pl-PL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pl-PL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values</a:t>
            </a:r>
            <a:r>
              <a:rPr lang="pl-PL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in </a:t>
            </a:r>
            <a:r>
              <a:rPr lang="pl-PL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orders</a:t>
            </a:r>
            <a:r>
              <a:rPr lang="pl-PL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, </a:t>
            </a:r>
            <a:r>
              <a:rPr lang="pl-PL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mostly</a:t>
            </a:r>
            <a:r>
              <a:rPr lang="pl-PL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for </a:t>
            </a:r>
            <a:r>
              <a:rPr lang="pl-PL" sz="2400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ProductName</a:t>
            </a:r>
            <a:r>
              <a:rPr lang="pl-PL" sz="2400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pl-PL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and from </a:t>
            </a:r>
            <a:r>
              <a:rPr lang="pl-PL" sz="2400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Grocer</a:t>
            </a:r>
            <a:r>
              <a:rPr lang="pl-PL" sz="2400" i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1</a:t>
            </a:r>
            <a:r>
              <a:rPr lang="pl-PL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, </a:t>
            </a:r>
            <a:r>
              <a:rPr lang="pl-PL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more</a:t>
            </a:r>
            <a:r>
              <a:rPr lang="pl-PL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 </a:t>
            </a:r>
            <a:r>
              <a:rPr lang="pl-PL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each</a:t>
            </a:r>
            <a:r>
              <a:rPr lang="pl-PL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pl-PL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year</a:t>
            </a:r>
            <a:endParaRPr lang="pl-PL" sz="2400" dirty="0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+mn-lt"/>
            </a:endParaRPr>
          </a:p>
          <a:p>
            <a:pPr>
              <a:buFont typeface="Arial"/>
            </a:pPr>
            <a:endParaRPr lang="pl-PL" sz="2400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>
              <a:buFont typeface="Arial"/>
            </a:pPr>
            <a:endParaRPr lang="pl-PL" sz="2400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3066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9BE9B6-72C7-F5C5-95AC-79114EABB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092" y="359511"/>
            <a:ext cx="10515600" cy="1325563"/>
          </a:xfrm>
        </p:spPr>
        <p:txBody>
          <a:bodyPr/>
          <a:lstStyle/>
          <a:p>
            <a:r>
              <a:rPr lang="pl-PL" dirty="0" err="1">
                <a:cs typeface="Calibri Light"/>
              </a:rPr>
              <a:t>Satistical</a:t>
            </a:r>
            <a:r>
              <a:rPr lang="pl-PL" dirty="0">
                <a:cs typeface="Calibri Light"/>
              </a:rPr>
              <a:t> </a:t>
            </a:r>
            <a:r>
              <a:rPr lang="pl-PL" dirty="0" err="1">
                <a:cs typeface="Calibri Light"/>
              </a:rPr>
              <a:t>overview</a:t>
            </a:r>
          </a:p>
        </p:txBody>
      </p:sp>
      <p:pic>
        <p:nvPicPr>
          <p:cNvPr id="4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AD371BC9-2AC8-4455-F075-EAD3D4C3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0071" y="3295518"/>
            <a:ext cx="2678134" cy="2338588"/>
          </a:xfrm>
        </p:spPr>
      </p:pic>
      <p:pic>
        <p:nvPicPr>
          <p:cNvPr id="5" name="Obraz 7" descr="Obraz zawierający tekst&#10;&#10;Opis wygenerowany automatycznie">
            <a:extLst>
              <a:ext uri="{FF2B5EF4-FFF2-40B4-BE49-F238E27FC236}">
                <a16:creationId xmlns:a16="http://schemas.microsoft.com/office/drawing/2014/main" id="{53EA2310-7E39-8FA4-AE99-209471F13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256" y="3201206"/>
            <a:ext cx="2676926" cy="2430349"/>
          </a:xfrm>
          <a:prstGeom prst="rect">
            <a:avLst/>
          </a:prstGeom>
        </p:spPr>
      </p:pic>
      <p:pic>
        <p:nvPicPr>
          <p:cNvPr id="13" name="Obraz 14" descr="Obraz zawierający wykres, diagram&#10;&#10;Opis wygenerowany automatycznie">
            <a:extLst>
              <a:ext uri="{FF2B5EF4-FFF2-40B4-BE49-F238E27FC236}">
                <a16:creationId xmlns:a16="http://schemas.microsoft.com/office/drawing/2014/main" id="{3E9DAEBF-2E6E-A953-6C38-16CE8081E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1104" y="1020460"/>
            <a:ext cx="5104326" cy="5106853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965E87C9-BA67-7235-F2DF-7E3C1A3FB326}"/>
              </a:ext>
            </a:extLst>
          </p:cNvPr>
          <p:cNvSpPr txBox="1"/>
          <p:nvPr/>
        </p:nvSpPr>
        <p:spPr>
          <a:xfrm>
            <a:off x="839273" y="1944710"/>
            <a:ext cx="27432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2800" dirty="0" err="1">
                <a:cs typeface="Calibri"/>
              </a:rPr>
              <a:t>Summary</a:t>
            </a:r>
            <a:r>
              <a:rPr lang="pl-PL" sz="2800" dirty="0">
                <a:cs typeface="Calibri"/>
              </a:rPr>
              <a:t> for </a:t>
            </a:r>
            <a:r>
              <a:rPr lang="pl-PL" sz="2800" dirty="0" err="1">
                <a:cs typeface="Calibri"/>
              </a:rPr>
              <a:t>all</a:t>
            </a:r>
            <a:r>
              <a:rPr lang="pl-PL" sz="2800" dirty="0">
                <a:cs typeface="Calibri"/>
              </a:rPr>
              <a:t> data (w/o 2023)</a:t>
            </a:r>
            <a:endParaRPr lang="pl-PL" sz="2800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DCA76CC1-FF69-194C-5361-DFE7492AE754}"/>
              </a:ext>
            </a:extLst>
          </p:cNvPr>
          <p:cNvSpPr txBox="1"/>
          <p:nvPr/>
        </p:nvSpPr>
        <p:spPr>
          <a:xfrm>
            <a:off x="3694090" y="1944710"/>
            <a:ext cx="288272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2800" err="1"/>
              <a:t>Summary</a:t>
            </a:r>
            <a:r>
              <a:rPr lang="pl-PL" sz="2800" dirty="0"/>
              <a:t> for data </a:t>
            </a:r>
            <a:r>
              <a:rPr lang="pl-PL" sz="2800" err="1"/>
              <a:t>without</a:t>
            </a:r>
            <a:r>
              <a:rPr lang="pl-PL" sz="2800" dirty="0"/>
              <a:t> </a:t>
            </a:r>
            <a:r>
              <a:rPr lang="pl-PL" sz="2800" err="1"/>
              <a:t>zeros</a:t>
            </a:r>
            <a:endParaRPr lang="pl-PL" sz="2800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5507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7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29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BC5FF2A-D411-E38D-B066-1E663B850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680" y="363412"/>
            <a:ext cx="9392421" cy="133084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is not normally distributed</a:t>
            </a:r>
          </a:p>
        </p:txBody>
      </p:sp>
      <p:sp>
        <p:nvSpPr>
          <p:cNvPr id="5" name="Symbol zastępczy zawartości 3">
            <a:extLst>
              <a:ext uri="{FF2B5EF4-FFF2-40B4-BE49-F238E27FC236}">
                <a16:creationId xmlns:a16="http://schemas.microsoft.com/office/drawing/2014/main" id="{5CDE9772-7FFF-1650-524F-5DB2002AB903}"/>
              </a:ext>
            </a:extLst>
          </p:cNvPr>
          <p:cNvSpPr txBox="1">
            <a:spLocks/>
          </p:cNvSpPr>
          <p:nvPr/>
        </p:nvSpPr>
        <p:spPr>
          <a:xfrm>
            <a:off x="1137034" y="2198362"/>
            <a:ext cx="3481858" cy="39177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Definitely </a:t>
            </a:r>
            <a:r>
              <a:rPr lang="en-US" sz="2400" b="1" dirty="0"/>
              <a:t>not</a:t>
            </a:r>
            <a:r>
              <a:rPr lang="en-US" sz="2400" dirty="0"/>
              <a:t> normal distribution, even after removing all zeros (visible in plots, Shapiro-Wilk and KS tests are invalid when there is over 5000 observations) </a:t>
            </a:r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  <p:pic>
        <p:nvPicPr>
          <p:cNvPr id="6" name="Obraz 6" descr="Obraz zawierający wykres&#10;&#10;Opis wygenerowany automatycznie">
            <a:extLst>
              <a:ext uri="{FF2B5EF4-FFF2-40B4-BE49-F238E27FC236}">
                <a16:creationId xmlns:a16="http://schemas.microsoft.com/office/drawing/2014/main" id="{2A592771-A3A0-6444-A2B8-FA1BEE59B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368" y="2080080"/>
            <a:ext cx="6300781" cy="3918690"/>
          </a:xfrm>
          <a:prstGeom prst="rect">
            <a:avLst/>
          </a:prstGeom>
        </p:spPr>
      </p:pic>
      <p:sp>
        <p:nvSpPr>
          <p:cNvPr id="36" name="Freeform: Shape 31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3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D52CC8A-BC8E-8785-8663-8BA051654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834" y="1213879"/>
            <a:ext cx="10901966" cy="48450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 err="1">
                <a:cs typeface="Calibri"/>
              </a:rPr>
              <a:t>There</a:t>
            </a:r>
            <a:r>
              <a:rPr lang="pl-PL" dirty="0">
                <a:cs typeface="Calibri"/>
              </a:rPr>
              <a:t> </a:t>
            </a:r>
            <a:r>
              <a:rPr lang="pl-PL" dirty="0" err="1">
                <a:cs typeface="Calibri"/>
              </a:rPr>
              <a:t>is</a:t>
            </a:r>
            <a:r>
              <a:rPr lang="pl-PL" dirty="0">
                <a:cs typeface="Calibri"/>
              </a:rPr>
              <a:t> no </a:t>
            </a:r>
            <a:r>
              <a:rPr lang="pl-PL" dirty="0" err="1">
                <a:cs typeface="Calibri"/>
              </a:rPr>
              <a:t>clearly</a:t>
            </a:r>
            <a:r>
              <a:rPr lang="pl-PL" dirty="0">
                <a:cs typeface="Calibri"/>
              </a:rPr>
              <a:t> </a:t>
            </a:r>
            <a:r>
              <a:rPr lang="pl-PL" dirty="0" err="1">
                <a:cs typeface="Calibri"/>
              </a:rPr>
              <a:t>visible</a:t>
            </a:r>
            <a:r>
              <a:rPr lang="pl-PL" dirty="0">
                <a:cs typeface="Calibri"/>
              </a:rPr>
              <a:t> trend in </a:t>
            </a:r>
            <a:r>
              <a:rPr lang="pl-PL" dirty="0" err="1">
                <a:cs typeface="Calibri"/>
              </a:rPr>
              <a:t>sales</a:t>
            </a:r>
            <a:r>
              <a:rPr lang="pl-PL" dirty="0">
                <a:cs typeface="Calibri"/>
              </a:rPr>
              <a:t>, </a:t>
            </a:r>
            <a:r>
              <a:rPr lang="pl-PL" dirty="0" err="1">
                <a:cs typeface="Calibri"/>
              </a:rPr>
              <a:t>they</a:t>
            </a:r>
            <a:r>
              <a:rPr lang="pl-PL" dirty="0">
                <a:cs typeface="Calibri"/>
              </a:rPr>
              <a:t> </a:t>
            </a:r>
            <a:r>
              <a:rPr lang="pl-PL" dirty="0" err="1">
                <a:cs typeface="Calibri"/>
              </a:rPr>
              <a:t>may</a:t>
            </a:r>
            <a:r>
              <a:rPr lang="pl-PL" dirty="0">
                <a:cs typeface="Calibri"/>
              </a:rPr>
              <a:t> </a:t>
            </a:r>
            <a:r>
              <a:rPr lang="pl-PL" dirty="0" err="1">
                <a:cs typeface="Calibri"/>
              </a:rPr>
              <a:t>appear</a:t>
            </a:r>
            <a:r>
              <a:rPr lang="pl-PL" dirty="0">
                <a:cs typeface="Calibri"/>
              </a:rPr>
              <a:t> to be </a:t>
            </a:r>
            <a:r>
              <a:rPr lang="pl-PL" dirty="0" err="1">
                <a:cs typeface="Calibri"/>
              </a:rPr>
              <a:t>higher</a:t>
            </a:r>
            <a:r>
              <a:rPr lang="pl-PL" dirty="0">
                <a:cs typeface="Calibri"/>
              </a:rPr>
              <a:t> in </a:t>
            </a:r>
            <a:r>
              <a:rPr lang="pl-PL" dirty="0" err="1">
                <a:cs typeface="Calibri"/>
              </a:rPr>
              <a:t>winter</a:t>
            </a:r>
            <a:r>
              <a:rPr lang="pl-PL" dirty="0">
                <a:cs typeface="Calibri"/>
              </a:rPr>
              <a:t>, but </a:t>
            </a:r>
            <a:r>
              <a:rPr lang="pl-PL" dirty="0" err="1">
                <a:cs typeface="Calibri"/>
              </a:rPr>
              <a:t>it</a:t>
            </a:r>
            <a:r>
              <a:rPr lang="pl-PL" dirty="0">
                <a:cs typeface="Calibri"/>
              </a:rPr>
              <a:t> </a:t>
            </a:r>
            <a:r>
              <a:rPr lang="pl-PL" dirty="0" err="1">
                <a:cs typeface="Calibri"/>
              </a:rPr>
              <a:t>is</a:t>
            </a:r>
            <a:r>
              <a:rPr lang="pl-PL" dirty="0">
                <a:cs typeface="Calibri"/>
              </a:rPr>
              <a:t> not </a:t>
            </a:r>
            <a:r>
              <a:rPr lang="pl-PL" dirty="0" err="1">
                <a:cs typeface="Calibri"/>
              </a:rPr>
              <a:t>apparent</a:t>
            </a:r>
            <a:r>
              <a:rPr lang="pl-PL" dirty="0">
                <a:cs typeface="Calibri"/>
              </a:rPr>
              <a:t> </a:t>
            </a:r>
            <a:r>
              <a:rPr lang="pl-PL" dirty="0" err="1">
                <a:cs typeface="Calibri"/>
              </a:rPr>
              <a:t>when</a:t>
            </a:r>
            <a:r>
              <a:rPr lang="pl-PL" dirty="0">
                <a:cs typeface="Calibri"/>
              </a:rPr>
              <a:t> </a:t>
            </a:r>
            <a:r>
              <a:rPr lang="pl-PL" dirty="0" err="1">
                <a:cs typeface="Calibri"/>
              </a:rPr>
              <a:t>analizing</a:t>
            </a:r>
            <a:r>
              <a:rPr lang="pl-PL" dirty="0">
                <a:cs typeface="Calibri"/>
              </a:rPr>
              <a:t> </a:t>
            </a:r>
            <a:r>
              <a:rPr lang="pl-PL" dirty="0" err="1">
                <a:cs typeface="Calibri"/>
              </a:rPr>
              <a:t>each</a:t>
            </a:r>
            <a:r>
              <a:rPr lang="pl-PL" dirty="0">
                <a:cs typeface="Calibri"/>
              </a:rPr>
              <a:t> </a:t>
            </a:r>
            <a:r>
              <a:rPr lang="pl-PL" dirty="0" err="1">
                <a:cs typeface="Calibri"/>
              </a:rPr>
              <a:t>year</a:t>
            </a:r>
            <a:r>
              <a:rPr lang="pl-PL" dirty="0">
                <a:cs typeface="Calibri"/>
              </a:rPr>
              <a:t> </a:t>
            </a:r>
            <a:r>
              <a:rPr lang="pl-PL" dirty="0" err="1">
                <a:cs typeface="Calibri"/>
              </a:rPr>
              <a:t>separately</a:t>
            </a:r>
            <a:endParaRPr lang="pl-PL" dirty="0">
              <a:cs typeface="Calibri"/>
            </a:endParaRPr>
          </a:p>
          <a:p>
            <a:r>
              <a:rPr lang="pl-PL" dirty="0">
                <a:cs typeface="Calibri"/>
              </a:rPr>
              <a:t>Most popular products </a:t>
            </a:r>
            <a:r>
              <a:rPr lang="pl-PL" dirty="0" err="1">
                <a:cs typeface="Calibri"/>
              </a:rPr>
              <a:t>are</a:t>
            </a:r>
            <a:r>
              <a:rPr lang="pl-PL" dirty="0">
                <a:cs typeface="Calibri"/>
              </a:rPr>
              <a:t> </a:t>
            </a:r>
            <a:r>
              <a:rPr lang="pl-PL" sz="2800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ProductName</a:t>
            </a:r>
            <a:r>
              <a:rPr lang="pl-PL" dirty="0">
                <a:cs typeface="Calibri"/>
              </a:rPr>
              <a:t>, </a:t>
            </a:r>
            <a:r>
              <a:rPr lang="pl-PL" dirty="0" err="1">
                <a:cs typeface="Calibri"/>
              </a:rPr>
              <a:t>they</a:t>
            </a:r>
            <a:r>
              <a:rPr lang="pl-PL" dirty="0">
                <a:cs typeface="Calibri"/>
              </a:rPr>
              <a:t> </a:t>
            </a:r>
            <a:r>
              <a:rPr lang="pl-PL" dirty="0" err="1">
                <a:cs typeface="Calibri"/>
              </a:rPr>
              <a:t>appear</a:t>
            </a:r>
            <a:r>
              <a:rPr lang="pl-PL" dirty="0">
                <a:cs typeface="Calibri"/>
              </a:rPr>
              <a:t> to be </a:t>
            </a:r>
            <a:r>
              <a:rPr lang="pl-PL" dirty="0" err="1">
                <a:cs typeface="Calibri"/>
              </a:rPr>
              <a:t>ordered</a:t>
            </a:r>
            <a:r>
              <a:rPr lang="pl-PL" dirty="0">
                <a:cs typeface="Calibri"/>
              </a:rPr>
              <a:t> in </a:t>
            </a:r>
            <a:r>
              <a:rPr lang="pl-PL" dirty="0" err="1">
                <a:cs typeface="Calibri"/>
              </a:rPr>
              <a:t>larger</a:t>
            </a:r>
            <a:r>
              <a:rPr lang="pl-PL" dirty="0">
                <a:cs typeface="Calibri"/>
              </a:rPr>
              <a:t> </a:t>
            </a:r>
            <a:r>
              <a:rPr lang="pl-PL" dirty="0" err="1">
                <a:cs typeface="Calibri"/>
              </a:rPr>
              <a:t>amounts</a:t>
            </a:r>
            <a:r>
              <a:rPr lang="pl-PL" dirty="0">
                <a:cs typeface="Calibri"/>
              </a:rPr>
              <a:t> in </a:t>
            </a:r>
            <a:r>
              <a:rPr lang="pl-PL" dirty="0" err="1">
                <a:cs typeface="Calibri"/>
              </a:rPr>
              <a:t>winter</a:t>
            </a:r>
            <a:r>
              <a:rPr lang="pl-PL" dirty="0">
                <a:cs typeface="Calibri"/>
              </a:rPr>
              <a:t> </a:t>
            </a:r>
            <a:r>
              <a:rPr lang="pl-PL" dirty="0" err="1">
                <a:cs typeface="Calibri"/>
              </a:rPr>
              <a:t>season</a:t>
            </a:r>
            <a:r>
              <a:rPr lang="pl-PL" dirty="0">
                <a:cs typeface="Calibri"/>
              </a:rPr>
              <a:t>, for </a:t>
            </a:r>
            <a:r>
              <a:rPr lang="pl-PL" dirty="0" err="1">
                <a:cs typeface="Calibri"/>
              </a:rPr>
              <a:t>other</a:t>
            </a:r>
            <a:r>
              <a:rPr lang="pl-PL" dirty="0">
                <a:cs typeface="Calibri"/>
              </a:rPr>
              <a:t> products </a:t>
            </a:r>
            <a:r>
              <a:rPr lang="pl-PL" dirty="0" err="1">
                <a:cs typeface="Calibri"/>
              </a:rPr>
              <a:t>it</a:t>
            </a:r>
            <a:r>
              <a:rPr lang="pl-PL" dirty="0">
                <a:cs typeface="Calibri"/>
              </a:rPr>
              <a:t> </a:t>
            </a:r>
            <a:r>
              <a:rPr lang="pl-PL" dirty="0" err="1">
                <a:cs typeface="Calibri"/>
              </a:rPr>
              <a:t>is</a:t>
            </a:r>
            <a:r>
              <a:rPr lang="pl-PL" dirty="0">
                <a:cs typeface="Calibri"/>
              </a:rPr>
              <a:t> not </a:t>
            </a:r>
            <a:r>
              <a:rPr lang="pl-PL" dirty="0" err="1">
                <a:cs typeface="Calibri"/>
              </a:rPr>
              <a:t>clear</a:t>
            </a:r>
            <a:endParaRPr lang="pl-PL" dirty="0">
              <a:cs typeface="Calibri"/>
            </a:endParaRPr>
          </a:p>
        </p:txBody>
      </p:sp>
      <p:sp>
        <p:nvSpPr>
          <p:cNvPr id="5" name="Tytuł 1">
            <a:extLst>
              <a:ext uri="{FF2B5EF4-FFF2-40B4-BE49-F238E27FC236}">
                <a16:creationId xmlns:a16="http://schemas.microsoft.com/office/drawing/2014/main" id="{0D1FAAFA-2B20-F353-78F4-D2543269A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4"/>
            <a:ext cx="10515600" cy="1325563"/>
          </a:xfrm>
        </p:spPr>
        <p:txBody>
          <a:bodyPr/>
          <a:lstStyle/>
          <a:p>
            <a:r>
              <a:rPr lang="pl-PL" dirty="0" err="1">
                <a:cs typeface="Calibri Light"/>
              </a:rPr>
              <a:t>Possible</a:t>
            </a:r>
            <a:r>
              <a:rPr lang="pl-PL" dirty="0">
                <a:cs typeface="Calibri Light"/>
              </a:rPr>
              <a:t> </a:t>
            </a:r>
            <a:r>
              <a:rPr lang="pl-PL" dirty="0" err="1">
                <a:cs typeface="Calibri Light"/>
              </a:rPr>
              <a:t>tendencies</a:t>
            </a:r>
          </a:p>
        </p:txBody>
      </p:sp>
      <p:pic>
        <p:nvPicPr>
          <p:cNvPr id="7" name="Obraz 7" descr="Obraz zawierający wykres&#10;&#10;Opis wygenerowany automatycznie">
            <a:extLst>
              <a:ext uri="{FF2B5EF4-FFF2-40B4-BE49-F238E27FC236}">
                <a16:creationId xmlns:a16="http://schemas.microsoft.com/office/drawing/2014/main" id="{0FCDA84F-84B8-4233-5330-7F4282F95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4412" y="3219672"/>
            <a:ext cx="3988156" cy="3262738"/>
          </a:xfrm>
          <a:prstGeom prst="rect">
            <a:avLst/>
          </a:prstGeom>
        </p:spPr>
      </p:pic>
      <p:pic>
        <p:nvPicPr>
          <p:cNvPr id="8" name="Obraz 8" descr="Obraz zawierający wykres&#10;&#10;Opis wygenerowany automatycznie">
            <a:extLst>
              <a:ext uri="{FF2B5EF4-FFF2-40B4-BE49-F238E27FC236}">
                <a16:creationId xmlns:a16="http://schemas.microsoft.com/office/drawing/2014/main" id="{0AC4E1AD-2E07-0C1F-C6FD-EF754784D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865" y="3219672"/>
            <a:ext cx="3988157" cy="326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771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C31CC9C-469B-5637-172C-774F45515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2170551"/>
          </a:xfrm>
        </p:spPr>
        <p:txBody>
          <a:bodyPr anchor="b">
            <a:normAutofit/>
          </a:bodyPr>
          <a:lstStyle/>
          <a:p>
            <a:r>
              <a:rPr lang="pl-PL" sz="6000" dirty="0" err="1">
                <a:cs typeface="Calibri Light"/>
              </a:rPr>
              <a:t>Doubts</a:t>
            </a:r>
            <a:r>
              <a:rPr lang="pl-PL" sz="6000" dirty="0">
                <a:cs typeface="Calibri Light"/>
              </a:rPr>
              <a:t> and </a:t>
            </a:r>
            <a:r>
              <a:rPr lang="pl-PL" sz="6000" dirty="0" err="1">
                <a:cs typeface="Calibri Light"/>
              </a:rPr>
              <a:t>questions</a:t>
            </a:r>
            <a:endParaRPr lang="pl-PL" sz="6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87CD34C-ADCB-8893-1A75-40E641E0F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pl-PL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What</a:t>
            </a:r>
            <a:r>
              <a:rPr lang="pl-PL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do </a:t>
            </a:r>
            <a:r>
              <a:rPr lang="pl-PL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negative</a:t>
            </a:r>
            <a:r>
              <a:rPr lang="pl-PL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pl-PL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values</a:t>
            </a:r>
            <a:r>
              <a:rPr lang="pl-PL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in </a:t>
            </a:r>
            <a:r>
              <a:rPr lang="pl-PL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orders</a:t>
            </a:r>
            <a:r>
              <a:rPr lang="pl-PL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pl-PL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mean</a:t>
            </a:r>
            <a:r>
              <a:rPr lang="pl-PL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? </a:t>
            </a:r>
            <a:r>
              <a:rPr lang="pl-PL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pl-PL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How are fiscal years defined within your company?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Is this analysis primarily focused on safety stock planning, or do we also need to consider transport consolidation? 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Would you like us to concentrate on a specific planning term, such as the mid-term (e.g., 3 months) or long-term (e.g., 18 months)? Alternatively, are there any other timeframes or specific periods that we should consider for the planning process?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What exactly do we want to predict: sales over time for each product, or do we also need to analyze sales for each grocer?</a:t>
            </a:r>
            <a:endParaRPr lang="pl-PL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25120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306</Words>
  <Application>Microsoft Office PowerPoint</Application>
  <PresentationFormat>Panoramiczny</PresentationFormat>
  <Paragraphs>21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Motyw pakietu Office</vt:lpstr>
      <vt:lpstr>Exploratory analysis for CompanyName's sales data</vt:lpstr>
      <vt:lpstr>Data overview</vt:lpstr>
      <vt:lpstr>Satistical overview</vt:lpstr>
      <vt:lpstr>Data is not normally distributed</vt:lpstr>
      <vt:lpstr>Possible tendencies</vt:lpstr>
      <vt:lpstr>Doubts and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lastModifiedBy>Zuzanna Brzóska</cp:lastModifiedBy>
  <cp:revision>490</cp:revision>
  <dcterms:created xsi:type="dcterms:W3CDTF">2023-04-17T13:18:38Z</dcterms:created>
  <dcterms:modified xsi:type="dcterms:W3CDTF">2023-05-22T11:15:19Z</dcterms:modified>
</cp:coreProperties>
</file>