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303" r:id="rId3"/>
    <p:sldId id="271" r:id="rId4"/>
    <p:sldId id="287" r:id="rId5"/>
    <p:sldId id="284" r:id="rId6"/>
    <p:sldId id="285" r:id="rId7"/>
    <p:sldId id="279" r:id="rId8"/>
    <p:sldId id="282" r:id="rId9"/>
    <p:sldId id="286" r:id="rId10"/>
    <p:sldId id="295" r:id="rId11"/>
    <p:sldId id="283" r:id="rId12"/>
    <p:sldId id="278" r:id="rId13"/>
    <p:sldId id="281" r:id="rId14"/>
    <p:sldId id="280" r:id="rId15"/>
    <p:sldId id="301" r:id="rId16"/>
    <p:sldId id="277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964F-F5FE-44CF-A04D-4CB0AC68BAD6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012BA-A148-4CD3-9F54-BC3296DF3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012BA-A148-4CD3-9F54-BC3296DF38C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99" y="1122363"/>
            <a:ext cx="8314267" cy="1239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45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31571"/>
            <a:ext cx="6858000" cy="165576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BD63-D63C-E646-B267-AC18077621EF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6" y="4628226"/>
            <a:ext cx="5113867" cy="793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8FD-534B-1843-9C2E-A35E677423F6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7E01-F55E-AB4D-98A1-2C17738B6219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8556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4125-5CF2-164A-9138-F8D0E6FFAFD5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67" y="922867"/>
            <a:ext cx="4252383" cy="5254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22867"/>
            <a:ext cx="4091517" cy="5254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B19B-E5C2-8449-A72F-5558D3552965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27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33" y="1005944"/>
            <a:ext cx="4100249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933" y="1829856"/>
            <a:ext cx="4100249" cy="435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5944"/>
            <a:ext cx="409151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9856"/>
            <a:ext cx="4091517" cy="435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E702-7389-C848-AED5-513F82382A06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1E76-BDF7-734D-BAE2-A8DE926F7F76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653-F002-2149-A6C8-47DB6E084181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5E58-1BA8-0648-B443-449CA5C82F77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F084-AF2C-1B47-9E08-28AA771E44B0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4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004357"/>
            <a:ext cx="8362950" cy="515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3028950" cy="36512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3E0B52A-B22E-1A47-A84E-7D28B2B146DE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050" y="6492874"/>
            <a:ext cx="3028950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FCB27F1-59A8-48ED-ADAF-34A8CE645FD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anxie@ny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Automaton Model for Mixed Traffic of Self-driving Cars and Human-driving Cars</a:t>
            </a:r>
            <a:endParaRPr lang="en-US" sz="3200" dirty="0">
              <a:latin typeface="+mn-lt"/>
              <a:ea typeface="FangSong" panose="02010609060101010101" pitchFamily="49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97169" y="2714341"/>
            <a:ext cx="7502769" cy="165576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Qian Xie and </a:t>
            </a:r>
            <a:r>
              <a:rPr lang="en-US" altLang="ja-JP" sz="2800" dirty="0" err="1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Zuzhao</a:t>
            </a:r>
            <a:r>
              <a:rPr lang="en-US" altLang="ja-JP" sz="28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 Ye</a:t>
            </a:r>
          </a:p>
          <a:p>
            <a:r>
              <a:rPr lang="en-US" sz="28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  <a:hlinkClick r:id="rId3"/>
              </a:rPr>
              <a:t>qianxie@nyu.edu</a:t>
            </a:r>
            <a:endParaRPr lang="en-US" sz="28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  <a:hlinkClick r:id="rId3"/>
              </a:rPr>
              <a:t>zy1451@nyu.edu</a:t>
            </a:r>
            <a:endParaRPr lang="en-US" sz="28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605-D8E6-814B-9402-0139B8E130E8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ea typeface="FangSong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Car-following (Cont’d)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velocity based on acceleration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ax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sub>
                    </m:sSub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acceleration based on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 of leader-follower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car ahead (no leader):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 follower: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 leader &amp; auto follower,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flexible control of acceleration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auto,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 communication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 t="-1720" r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Lane-changing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Lane-changing maneuver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enough space ahead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constraint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after lane-changing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forward and backward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distance based on types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version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for left and right lanes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Lane-changing probability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95" y="1004356"/>
            <a:ext cx="4091305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23409"/>
            <a:ext cx="5638800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diagram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lane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purely human-driven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similar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177350"/>
            <a:ext cx="4019570" cy="256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F0C53-A223-614F-AE7D-6C193B83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714" y="3177350"/>
            <a:ext cx="3827191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253" y="922655"/>
            <a:ext cx="3464561" cy="5253990"/>
          </a:xfrm>
        </p:spPr>
        <p:txBody>
          <a:bodyPr>
            <a:normAutofit fontScale="8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auto ratio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can speed up traffic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can alleviate traffic jam</a:t>
            </a: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number of lanes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lanes can speed up traffic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reduce the impact of lane number</a:t>
            </a:r>
            <a:r>
              <a:rPr lang="en-US" b="1" dirty="0"/>
              <a:t> </a:t>
            </a:r>
          </a:p>
          <a:p>
            <a:pPr marL="342900" lvl="1" indent="0">
              <a:buNone/>
            </a:pPr>
            <a:endParaRPr lang="en-US" b="1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traffic density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reduce the impact of traffic density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benefit highway capacity when traffic is heavy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26815" y="694055"/>
            <a:ext cx="5417185" cy="28848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815" y="3578860"/>
            <a:ext cx="5417185" cy="2789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Analysis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(Cont’d)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00050" y="1004357"/>
            <a:ext cx="8362950" cy="515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with data from course Week 1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565" y="2184400"/>
            <a:ext cx="4091305" cy="275653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8360" y="2184400"/>
            <a:ext cx="4252595" cy="2799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of cellular automata is established to simulate the effects of self-driving cars on traffic flow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classic multi-lane CA models, we take the types of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 and follower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consideration by introducing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acceleration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 can improve traffic 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34F3-CEFD-DC46-9893-49A930DEC4A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185" y="2573655"/>
            <a:ext cx="2628265" cy="1397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Q&amp;A?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Single-lane CA model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Nagel, Kai, and Michael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Schreckenberg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"A cellular automaton model for freeway traffic."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de physique 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2.12 (1992): 2221-2229.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Multi-lane CA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Two-lane,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passing rule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Rickert, Marcus, et al. "Two lane traffic simulations using cellular automata."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Statistical Mechanics and its Applications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231.4 (1996): 534-550.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asymmetric passing rule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Wagner, Peter, Kai Nagel, and Dietrich E. Wolf. "Realistic multi-lane traffic rules for cellular automata."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Statistical Mechanics and its Applications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234.3-4 (1997): 687-698.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54DF-CDC4-7E4C-8A9F-F782F7B734D7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41C-5335-004C-A250-6D2BB9D9F8FC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 descr="driverless-car-page-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85" y="1612900"/>
            <a:ext cx="4489450" cy="2993390"/>
          </a:xfrm>
          <a:prstGeom prst="rect">
            <a:avLst/>
          </a:prstGeom>
        </p:spPr>
      </p:pic>
      <p:pic>
        <p:nvPicPr>
          <p:cNvPr id="9" name="Picture 8" descr="CA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5085" y="1790065"/>
            <a:ext cx="1979295" cy="1976120"/>
          </a:xfrm>
          <a:prstGeom prst="rect">
            <a:avLst/>
          </a:prstGeom>
        </p:spPr>
      </p:pic>
      <p:pic>
        <p:nvPicPr>
          <p:cNvPr id="10" name="Picture 9" descr="CA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380" y="1790065"/>
            <a:ext cx="1513205" cy="197548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88595" y="5617210"/>
            <a:ext cx="4760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giphy.com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/gifs/programming-automata-cellular-rDHv0DV2LICdO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giphy.com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/gifs/tetris-MOSebUr4rvZS0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www.justiceforyou.com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/accidents/autonomous-vehicle-safety/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829300" y="4899025"/>
            <a:ext cx="2476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-&gt; Macro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Car-following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Lane-changing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Road attributes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lanes (two-way)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road length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(car) attributes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occupancy: occupied, empty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type: self-driving (autonomous), human-driving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velocity: updated by acceleration,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acceleration: updated according to states of neighboring cars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direction: north, south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size: fixed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length: zero (car center)</a:t>
                </a:r>
                <a:r>
                  <a:rPr lang="zh-CN" alt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more flexible car-following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(periodic) boundary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 types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 (resp. human) with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(resp.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initial velocity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gaussian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Car-following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NaSch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Speeding up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cars that have not already reached the maximal velocity accelerate by one unit: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Slowing down (safety constraint)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car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empty cells in front of it and its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it reduces the velocity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Slowing down (randomization)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velocity is reduced by one: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Driving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location based on the new velocity: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17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Car-following (Cont’d)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 nonzero, variable acceleration: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safety constraint based on different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time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 distance = response time * velocity: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shorter for self-driving: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=1s 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=2s)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position based on velocity and safe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BA1-F8EC-5846-8C0F-0C170F3CBFD3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and Zuzhao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35" y="3306232"/>
            <a:ext cx="326898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YU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7030A0"/>
      </a:accent1>
      <a:accent2>
        <a:srgbClr val="6600CC"/>
      </a:accent2>
      <a:accent3>
        <a:srgbClr val="7030A0"/>
      </a:accent3>
      <a:accent4>
        <a:srgbClr val="F2F2F2"/>
      </a:accent4>
      <a:accent5>
        <a:srgbClr val="F2F2F2"/>
      </a:accent5>
      <a:accent6>
        <a:srgbClr val="D8D8D8"/>
      </a:accent6>
      <a:hlink>
        <a:srgbClr val="7030A0"/>
      </a:hlink>
      <a:folHlink>
        <a:srgbClr val="7030A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839</Words>
  <Application>Microsoft Macintosh PowerPoint</Application>
  <PresentationFormat>On-screen Show (4:3)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Cellular Automaton Model for Mixed Traffic of Self-driving Cars and Human-driving Cars</vt:lpstr>
      <vt:lpstr>Reference</vt:lpstr>
      <vt:lpstr>Outline</vt:lpstr>
      <vt:lpstr>Introduction</vt:lpstr>
      <vt:lpstr>Model</vt:lpstr>
      <vt:lpstr>Setup</vt:lpstr>
      <vt:lpstr>Generation</vt:lpstr>
      <vt:lpstr>Car-following</vt:lpstr>
      <vt:lpstr>Car-following (Cont’d)</vt:lpstr>
      <vt:lpstr>Car-following (Cont’d)</vt:lpstr>
      <vt:lpstr>Lane-changing</vt:lpstr>
      <vt:lpstr>Simulation</vt:lpstr>
      <vt:lpstr>Analysis</vt:lpstr>
      <vt:lpstr>Analysis (Cont’d)</vt:lpstr>
      <vt:lpstr>Analysis (Cont’d)</vt:lpstr>
      <vt:lpstr>Conclusion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CE-GY XXXX: Stochastic Models &amp; Methods for Transportation Systems Lecture 1: Introduction &amp; Probability Background</dc:title>
  <dc:creator>Li Jin</dc:creator>
  <cp:lastModifiedBy>xie qian</cp:lastModifiedBy>
  <cp:revision>343</cp:revision>
  <dcterms:created xsi:type="dcterms:W3CDTF">2018-10-23T22:50:00Z</dcterms:created>
  <dcterms:modified xsi:type="dcterms:W3CDTF">2020-05-07T20:27:38Z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