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92" r:id="rId5"/>
    <p:sldId id="270" r:id="rId6"/>
    <p:sldId id="272" r:id="rId7"/>
    <p:sldId id="275" r:id="rId8"/>
    <p:sldId id="273" r:id="rId9"/>
    <p:sldId id="299" r:id="rId10"/>
    <p:sldId id="267" r:id="rId11"/>
    <p:sldId id="277" r:id="rId12"/>
    <p:sldId id="276" r:id="rId13"/>
    <p:sldId id="279" r:id="rId14"/>
    <p:sldId id="293" r:id="rId15"/>
    <p:sldId id="294" r:id="rId16"/>
    <p:sldId id="295" r:id="rId17"/>
    <p:sldId id="268" r:id="rId18"/>
    <p:sldId id="284" r:id="rId19"/>
    <p:sldId id="296" r:id="rId20"/>
    <p:sldId id="283" r:id="rId21"/>
    <p:sldId id="282" r:id="rId22"/>
    <p:sldId id="297" r:id="rId23"/>
    <p:sldId id="298" r:id="rId24"/>
    <p:sldId id="285" r:id="rId25"/>
    <p:sldId id="269" r:id="rId26"/>
    <p:sldId id="286" r:id="rId27"/>
    <p:sldId id="287" r:id="rId28"/>
    <p:sldId id="300" r:id="rId29"/>
    <p:sldId id="301" r:id="rId30"/>
    <p:sldId id="290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BBD06"/>
    <a:srgbClr val="4384F1"/>
    <a:srgbClr val="33A952"/>
    <a:srgbClr val="E94236"/>
    <a:srgbClr val="E6E6E6"/>
    <a:srgbClr val="F0F0F0"/>
    <a:srgbClr val="FFFFFF"/>
    <a:srgbClr val="EE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 autoAdjust="0"/>
    <p:restoredTop sz="95317" autoAdjust="0"/>
  </p:normalViewPr>
  <p:slideViewPr>
    <p:cSldViewPr snapToGrid="0" showGuides="1">
      <p:cViewPr>
        <p:scale>
          <a:sx n="100" d="100"/>
          <a:sy n="100" d="100"/>
        </p:scale>
        <p:origin x="-82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78-4FA9-BA66-A201C4267AD5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78-4FA9-BA66-A201C4267AD5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D78-4FA9-BA66-A201C4267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07354095786445"/>
          <c:y val="2.4928061931512605E-2"/>
          <c:w val="0.63342842187908921"/>
          <c:h val="0.95014387613697482"/>
        </c:manualLayout>
      </c:layou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辅助1</c:v>
                </c:pt>
              </c:strCache>
            </c:strRef>
          </c:tx>
          <c:spPr>
            <a:ln w="6350">
              <a:solidFill>
                <a:schemeClr val="bg1">
                  <a:lumMod val="65000"/>
                </a:schemeClr>
              </a:solidFill>
              <a:prstDash val="dash"/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5CC-4727-845A-17C085848779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CC-4727-845A-17C085848779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chemeClr val="accent3"/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5CC-4727-845A-17C085848779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2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5CC-4727-845A-17C0858487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F5CC-4727-845A-17C0858487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F5CC-4727-845A-17C0858487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07354095786445"/>
          <c:y val="2.4928061931512605E-2"/>
          <c:w val="0.63342842187908921"/>
          <c:h val="0.95014387613697482"/>
        </c:manualLayout>
      </c:layou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辅助1</c:v>
                </c:pt>
              </c:strCache>
            </c:strRef>
          </c:tx>
          <c:spPr>
            <a:ln w="6350">
              <a:solidFill>
                <a:schemeClr val="bg1">
                  <a:lumMod val="65000"/>
                </a:schemeClr>
              </a:solidFill>
              <a:prstDash val="dash"/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5CC-4727-845A-17C085848779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CC-4727-845A-17C085848779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chemeClr val="accent3"/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5CC-4727-845A-17C085848779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2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5CC-4727-845A-17C0858487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F5CC-4727-845A-17C0858487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F5CC-4727-845A-17C0858487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07354095786445"/>
          <c:y val="2.4928061931512605E-2"/>
          <c:w val="0.63342842187908921"/>
          <c:h val="0.95014387613697482"/>
        </c:manualLayout>
      </c:layou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辅助1</c:v>
                </c:pt>
              </c:strCache>
            </c:strRef>
          </c:tx>
          <c:spPr>
            <a:ln w="6350">
              <a:solidFill>
                <a:schemeClr val="bg1">
                  <a:lumMod val="65000"/>
                </a:schemeClr>
              </a:solidFill>
              <a:prstDash val="dash"/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5CC-4727-845A-17C085848779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5CC-4727-845A-17C085848779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chemeClr val="accent3"/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5CC-4727-845A-17C085848779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20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5CC-4727-845A-17C085848779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6350">
                <a:noFill/>
                <a:prstDash val="dash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F5CC-4727-845A-17C085848779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F5CC-4727-845A-17C085848779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F5CC-4727-845A-17C085848779}"/>
              </c:ext>
            </c:extLst>
          </c:dPt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5CC-4727-845A-17C085848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85DD-D063-4B01-A714-60316038D75D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66DE-B94F-48C8-B499-9EED89F4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0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5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9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5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38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7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7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2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21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43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4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43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6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5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48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1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4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071228" y="559715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7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hidden="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0" y="1"/>
            <a:ext cx="12138054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46264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9002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64478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1740" y="-34853"/>
            <a:ext cx="1781257" cy="47089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zh-CN" altLang="en-US" sz="30000" dirty="0">
              <a:solidFill>
                <a:schemeClr val="bg1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83638" y="2143107"/>
            <a:ext cx="322298" cy="1219748"/>
            <a:chOff x="6783638" y="2143107"/>
            <a:chExt cx="322298" cy="1219748"/>
          </a:xfrm>
        </p:grpSpPr>
        <p:sp>
          <p:nvSpPr>
            <p:cNvPr id="34" name="任意多边形 33"/>
            <p:cNvSpPr/>
            <p:nvPr/>
          </p:nvSpPr>
          <p:spPr>
            <a:xfrm rot="18818261" flipH="1">
              <a:off x="6682464" y="2799765"/>
              <a:ext cx="455928" cy="180000"/>
            </a:xfrm>
            <a:custGeom>
              <a:avLst/>
              <a:gdLst>
                <a:gd name="connsiteX0" fmla="*/ 26360 w 455928"/>
                <a:gd name="connsiteY0" fmla="*/ 26360 h 180000"/>
                <a:gd name="connsiteX1" fmla="*/ 90000 w 455928"/>
                <a:gd name="connsiteY1" fmla="*/ 0 h 180000"/>
                <a:gd name="connsiteX2" fmla="*/ 267158 w 455928"/>
                <a:gd name="connsiteY2" fmla="*/ 0 h 180000"/>
                <a:gd name="connsiteX3" fmla="*/ 455928 w 455928"/>
                <a:gd name="connsiteY3" fmla="*/ 180000 h 180000"/>
                <a:gd name="connsiteX4" fmla="*/ 90000 w 455928"/>
                <a:gd name="connsiteY4" fmla="*/ 180000 h 180000"/>
                <a:gd name="connsiteX5" fmla="*/ 0 w 455928"/>
                <a:gd name="connsiteY5" fmla="*/ 90000 h 180000"/>
                <a:gd name="connsiteX6" fmla="*/ 26360 w 455928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28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67158" y="0"/>
                  </a:lnTo>
                  <a:lnTo>
                    <a:pt x="455928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FBB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8818261" flipH="1">
              <a:off x="6636780" y="2432263"/>
              <a:ext cx="758312" cy="180000"/>
            </a:xfrm>
            <a:custGeom>
              <a:avLst/>
              <a:gdLst>
                <a:gd name="connsiteX0" fmla="*/ 26360 w 758312"/>
                <a:gd name="connsiteY0" fmla="*/ 26360 h 180000"/>
                <a:gd name="connsiteX1" fmla="*/ 90000 w 758312"/>
                <a:gd name="connsiteY1" fmla="*/ 0 h 180000"/>
                <a:gd name="connsiteX2" fmla="*/ 569542 w 758312"/>
                <a:gd name="connsiteY2" fmla="*/ 0 h 180000"/>
                <a:gd name="connsiteX3" fmla="*/ 758312 w 758312"/>
                <a:gd name="connsiteY3" fmla="*/ 180000 h 180000"/>
                <a:gd name="connsiteX4" fmla="*/ 90000 w 758312"/>
                <a:gd name="connsiteY4" fmla="*/ 180000 h 180000"/>
                <a:gd name="connsiteX5" fmla="*/ 0 w 758312"/>
                <a:gd name="connsiteY5" fmla="*/ 90000 h 180000"/>
                <a:gd name="connsiteX6" fmla="*/ 26360 w 758312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312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569542" y="0"/>
                  </a:lnTo>
                  <a:lnTo>
                    <a:pt x="758312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E94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8818261" flipH="1">
              <a:off x="6698890" y="3098107"/>
              <a:ext cx="349496" cy="180000"/>
            </a:xfrm>
            <a:custGeom>
              <a:avLst/>
              <a:gdLst>
                <a:gd name="connsiteX0" fmla="*/ 26360 w 349496"/>
                <a:gd name="connsiteY0" fmla="*/ 26360 h 180000"/>
                <a:gd name="connsiteX1" fmla="*/ 90000 w 349496"/>
                <a:gd name="connsiteY1" fmla="*/ 0 h 180000"/>
                <a:gd name="connsiteX2" fmla="*/ 160726 w 349496"/>
                <a:gd name="connsiteY2" fmla="*/ 0 h 180000"/>
                <a:gd name="connsiteX3" fmla="*/ 349496 w 349496"/>
                <a:gd name="connsiteY3" fmla="*/ 180000 h 180000"/>
                <a:gd name="connsiteX4" fmla="*/ 90000 w 349496"/>
                <a:gd name="connsiteY4" fmla="*/ 180000 h 180000"/>
                <a:gd name="connsiteX5" fmla="*/ 0 w 349496"/>
                <a:gd name="connsiteY5" fmla="*/ 90000 h 180000"/>
                <a:gd name="connsiteX6" fmla="*/ 26360 w 349496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496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160726" y="0"/>
                  </a:lnTo>
                  <a:lnTo>
                    <a:pt x="349496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33A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8818261" flipH="1">
              <a:off x="6687161" y="2289854"/>
              <a:ext cx="441770" cy="180000"/>
            </a:xfrm>
            <a:custGeom>
              <a:avLst/>
              <a:gdLst>
                <a:gd name="connsiteX0" fmla="*/ 26360 w 441770"/>
                <a:gd name="connsiteY0" fmla="*/ 26360 h 180000"/>
                <a:gd name="connsiteX1" fmla="*/ 90000 w 441770"/>
                <a:gd name="connsiteY1" fmla="*/ 0 h 180000"/>
                <a:gd name="connsiteX2" fmla="*/ 253001 w 441770"/>
                <a:gd name="connsiteY2" fmla="*/ 0 h 180000"/>
                <a:gd name="connsiteX3" fmla="*/ 441770 w 441770"/>
                <a:gd name="connsiteY3" fmla="*/ 180000 h 180000"/>
                <a:gd name="connsiteX4" fmla="*/ 90000 w 441770"/>
                <a:gd name="connsiteY4" fmla="*/ 180000 h 180000"/>
                <a:gd name="connsiteX5" fmla="*/ 0 w 441770"/>
                <a:gd name="connsiteY5" fmla="*/ 90000 h 180000"/>
                <a:gd name="connsiteX6" fmla="*/ 26360 w 441770"/>
                <a:gd name="connsiteY6" fmla="*/ 2636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0" h="180000">
                  <a:moveTo>
                    <a:pt x="26360" y="26360"/>
                  </a:moveTo>
                  <a:cubicBezTo>
                    <a:pt x="42647" y="10074"/>
                    <a:pt x="65147" y="0"/>
                    <a:pt x="90000" y="0"/>
                  </a:cubicBezTo>
                  <a:lnTo>
                    <a:pt x="253001" y="0"/>
                  </a:lnTo>
                  <a:lnTo>
                    <a:pt x="441770" y="180000"/>
                  </a:lnTo>
                  <a:lnTo>
                    <a:pt x="90000" y="180000"/>
                  </a:lnTo>
                  <a:cubicBezTo>
                    <a:pt x="40294" y="180000"/>
                    <a:pt x="0" y="139706"/>
                    <a:pt x="0" y="90000"/>
                  </a:cubicBezTo>
                  <a:cubicBezTo>
                    <a:pt x="0" y="65147"/>
                    <a:pt x="10074" y="42647"/>
                    <a:pt x="26360" y="26360"/>
                  </a:cubicBezTo>
                  <a:close/>
                </a:path>
              </a:pathLst>
            </a:custGeom>
            <a:solidFill>
              <a:srgbClr val="438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88566" y="385791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学生问卷知识测试</a:t>
            </a:r>
            <a:endParaRPr lang="zh-CN" altLang="en-US" sz="2800" dirty="0"/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13576" y="4674128"/>
            <a:ext cx="5864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卢姗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夏小雪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宋雨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r>
              <a:rPr lang="zh-CN" altLang="en-US" sz="2000" cap="all" dirty="0">
                <a:cs typeface="Arial" panose="020B0604020202020204" pitchFamily="34" charset="0"/>
              </a:rPr>
              <a:t>王鹏</a:t>
            </a:r>
            <a:r>
              <a:rPr lang="en-US" altLang="zh-CN" sz="2000" cap="all" dirty="0">
                <a:cs typeface="Arial" panose="020B0604020202020204" pitchFamily="34" charset="0"/>
              </a:rPr>
              <a:t>|</a:t>
            </a:r>
            <a:endParaRPr lang="zh-CN" altLang="en-US" sz="2000" cap="all" dirty="0">
              <a:cs typeface="Arial" panose="020B0604020202020204" pitchFamily="34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33124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3" grpId="0"/>
      <p:bldP spid="47" grpId="0" animBg="1"/>
      <p:bldP spid="48" grpId="0" animBg="1"/>
      <p:bldP spid="49" grpId="0" animBg="1"/>
      <p:bldP spid="51" grpId="0" animBg="1"/>
      <p:bldP spid="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art Two 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修改个人信息、密码和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进行考试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  <a:alpha val="90000"/>
                </a:prstClr>
              </a:solidFill>
              <a:latin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02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Two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9677260" y="6257222"/>
            <a:ext cx="2514740" cy="600778"/>
            <a:chOff x="9667929" y="3431331"/>
            <a:chExt cx="1058640" cy="216000"/>
          </a:xfrm>
        </p:grpSpPr>
        <p:sp>
          <p:nvSpPr>
            <p:cNvPr id="85" name="等腰三角形 84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201527" y="6611008"/>
            <a:ext cx="1033856" cy="246991"/>
            <a:chOff x="9667929" y="3431331"/>
            <a:chExt cx="1058640" cy="216000"/>
          </a:xfrm>
        </p:grpSpPr>
        <p:sp>
          <p:nvSpPr>
            <p:cNvPr id="90" name="等腰三角形 89"/>
            <p:cNvSpPr/>
            <p:nvPr/>
          </p:nvSpPr>
          <p:spPr>
            <a:xfrm>
              <a:off x="9667929" y="3520750"/>
              <a:ext cx="498226" cy="126581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9868200" y="3431331"/>
              <a:ext cx="498226" cy="216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10228343" y="3585624"/>
              <a:ext cx="498226" cy="6170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>
              <a:off x="10017378" y="3542034"/>
              <a:ext cx="498226" cy="10529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23060" y="178376"/>
            <a:ext cx="378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修改个人信息与密码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4" y="1622331"/>
            <a:ext cx="42957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475" y="1669956"/>
            <a:ext cx="41719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2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1.8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/>
          <p:cNvGrpSpPr/>
          <p:nvPr/>
        </p:nvGrpSpPr>
        <p:grpSpPr>
          <a:xfrm>
            <a:off x="10298599" y="4747970"/>
            <a:ext cx="1535475" cy="2110030"/>
            <a:chOff x="3384388" y="-1243695"/>
            <a:chExt cx="2448000" cy="3364010"/>
          </a:xfrm>
        </p:grpSpPr>
        <p:sp>
          <p:nvSpPr>
            <p:cNvPr id="168" name="圆角矩形 167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76" name="任意多边形 175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72" name="任意多边形 171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 173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 174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0878637" y="5582573"/>
            <a:ext cx="453179" cy="433671"/>
            <a:chOff x="5373688" y="1268413"/>
            <a:chExt cx="479425" cy="458788"/>
          </a:xfrm>
          <a:solidFill>
            <a:schemeClr val="accent2"/>
          </a:solidFill>
        </p:grpSpPr>
        <p:sp>
          <p:nvSpPr>
            <p:cNvPr id="34" name="Freeform 140"/>
            <p:cNvSpPr>
              <a:spLocks noEditPoints="1"/>
            </p:cNvSpPr>
            <p:nvPr/>
          </p:nvSpPr>
          <p:spPr bwMode="auto">
            <a:xfrm>
              <a:off x="5519738" y="1282700"/>
              <a:ext cx="112713" cy="439738"/>
            </a:xfrm>
            <a:custGeom>
              <a:avLst/>
              <a:gdLst>
                <a:gd name="T0" fmla="*/ 0 w 71"/>
                <a:gd name="T1" fmla="*/ 277 h 277"/>
                <a:gd name="T2" fmla="*/ 71 w 71"/>
                <a:gd name="T3" fmla="*/ 277 h 277"/>
                <a:gd name="T4" fmla="*/ 71 w 71"/>
                <a:gd name="T5" fmla="*/ 0 h 277"/>
                <a:gd name="T6" fmla="*/ 0 w 71"/>
                <a:gd name="T7" fmla="*/ 0 h 277"/>
                <a:gd name="T8" fmla="*/ 0 w 71"/>
                <a:gd name="T9" fmla="*/ 277 h 277"/>
                <a:gd name="T10" fmla="*/ 24 w 71"/>
                <a:gd name="T11" fmla="*/ 81 h 277"/>
                <a:gd name="T12" fmla="*/ 47 w 71"/>
                <a:gd name="T13" fmla="*/ 81 h 277"/>
                <a:gd name="T14" fmla="*/ 47 w 71"/>
                <a:gd name="T15" fmla="*/ 197 h 277"/>
                <a:gd name="T16" fmla="*/ 24 w 71"/>
                <a:gd name="T17" fmla="*/ 197 h 277"/>
                <a:gd name="T18" fmla="*/ 24 w 71"/>
                <a:gd name="T19" fmla="*/ 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77">
                  <a:moveTo>
                    <a:pt x="0" y="277"/>
                  </a:moveTo>
                  <a:lnTo>
                    <a:pt x="71" y="277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277"/>
                  </a:lnTo>
                  <a:close/>
                  <a:moveTo>
                    <a:pt x="24" y="81"/>
                  </a:moveTo>
                  <a:lnTo>
                    <a:pt x="47" y="81"/>
                  </a:lnTo>
                  <a:lnTo>
                    <a:pt x="47" y="197"/>
                  </a:lnTo>
                  <a:lnTo>
                    <a:pt x="24" y="197"/>
                  </a:lnTo>
                  <a:lnTo>
                    <a:pt x="2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1"/>
            <p:cNvSpPr>
              <a:spLocks noEditPoints="1"/>
            </p:cNvSpPr>
            <p:nvPr/>
          </p:nvSpPr>
          <p:spPr bwMode="auto">
            <a:xfrm>
              <a:off x="5670550" y="1268413"/>
              <a:ext cx="182563" cy="458788"/>
            </a:xfrm>
            <a:custGeom>
              <a:avLst/>
              <a:gdLst>
                <a:gd name="T0" fmla="*/ 68 w 115"/>
                <a:gd name="T1" fmla="*/ 0 h 289"/>
                <a:gd name="T2" fmla="*/ 0 w 115"/>
                <a:gd name="T3" fmla="*/ 14 h 289"/>
                <a:gd name="T4" fmla="*/ 47 w 115"/>
                <a:gd name="T5" fmla="*/ 289 h 289"/>
                <a:gd name="T6" fmla="*/ 115 w 115"/>
                <a:gd name="T7" fmla="*/ 274 h 289"/>
                <a:gd name="T8" fmla="*/ 68 w 115"/>
                <a:gd name="T9" fmla="*/ 0 h 289"/>
                <a:gd name="T10" fmla="*/ 35 w 115"/>
                <a:gd name="T11" fmla="*/ 90 h 289"/>
                <a:gd name="T12" fmla="*/ 59 w 115"/>
                <a:gd name="T13" fmla="*/ 85 h 289"/>
                <a:gd name="T14" fmla="*/ 78 w 115"/>
                <a:gd name="T15" fmla="*/ 199 h 289"/>
                <a:gd name="T16" fmla="*/ 56 w 115"/>
                <a:gd name="T17" fmla="*/ 203 h 289"/>
                <a:gd name="T18" fmla="*/ 35 w 115"/>
                <a:gd name="T19" fmla="*/ 9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89">
                  <a:moveTo>
                    <a:pt x="68" y="0"/>
                  </a:moveTo>
                  <a:lnTo>
                    <a:pt x="0" y="14"/>
                  </a:lnTo>
                  <a:lnTo>
                    <a:pt x="47" y="289"/>
                  </a:lnTo>
                  <a:lnTo>
                    <a:pt x="115" y="274"/>
                  </a:lnTo>
                  <a:lnTo>
                    <a:pt x="68" y="0"/>
                  </a:lnTo>
                  <a:close/>
                  <a:moveTo>
                    <a:pt x="35" y="90"/>
                  </a:moveTo>
                  <a:lnTo>
                    <a:pt x="59" y="85"/>
                  </a:lnTo>
                  <a:lnTo>
                    <a:pt x="78" y="199"/>
                  </a:lnTo>
                  <a:lnTo>
                    <a:pt x="56" y="203"/>
                  </a:lnTo>
                  <a:lnTo>
                    <a:pt x="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2"/>
            <p:cNvSpPr>
              <a:spLocks noEditPoints="1"/>
            </p:cNvSpPr>
            <p:nvPr/>
          </p:nvSpPr>
          <p:spPr bwMode="auto">
            <a:xfrm>
              <a:off x="5373688" y="1279525"/>
              <a:ext cx="107950" cy="442913"/>
            </a:xfrm>
            <a:custGeom>
              <a:avLst/>
              <a:gdLst>
                <a:gd name="T0" fmla="*/ 0 w 68"/>
                <a:gd name="T1" fmla="*/ 279 h 279"/>
                <a:gd name="T2" fmla="*/ 68 w 68"/>
                <a:gd name="T3" fmla="*/ 279 h 279"/>
                <a:gd name="T4" fmla="*/ 68 w 68"/>
                <a:gd name="T5" fmla="*/ 0 h 279"/>
                <a:gd name="T6" fmla="*/ 0 w 68"/>
                <a:gd name="T7" fmla="*/ 0 h 279"/>
                <a:gd name="T8" fmla="*/ 0 w 68"/>
                <a:gd name="T9" fmla="*/ 279 h 279"/>
                <a:gd name="T10" fmla="*/ 23 w 68"/>
                <a:gd name="T11" fmla="*/ 83 h 279"/>
                <a:gd name="T12" fmla="*/ 47 w 68"/>
                <a:gd name="T13" fmla="*/ 83 h 279"/>
                <a:gd name="T14" fmla="*/ 47 w 68"/>
                <a:gd name="T15" fmla="*/ 199 h 279"/>
                <a:gd name="T16" fmla="*/ 23 w 68"/>
                <a:gd name="T17" fmla="*/ 199 h 279"/>
                <a:gd name="T18" fmla="*/ 23 w 68"/>
                <a:gd name="T19" fmla="*/ 8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79">
                  <a:moveTo>
                    <a:pt x="0" y="279"/>
                  </a:moveTo>
                  <a:lnTo>
                    <a:pt x="68" y="279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3" y="83"/>
                  </a:moveTo>
                  <a:lnTo>
                    <a:pt x="47" y="83"/>
                  </a:lnTo>
                  <a:lnTo>
                    <a:pt x="47" y="199"/>
                  </a:lnTo>
                  <a:lnTo>
                    <a:pt x="23" y="199"/>
                  </a:lnTo>
                  <a:lnTo>
                    <a:pt x="23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271828" y="140251"/>
            <a:ext cx="391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问卷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6" name="矩形 2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4893"/>
            <a:ext cx="5067300" cy="533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21566" y="100756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String </a:t>
            </a:r>
            <a:r>
              <a:rPr lang="en-US" altLang="zh-CN" dirty="0" err="1"/>
              <a:t>startExam</a:t>
            </a:r>
            <a:r>
              <a:rPr lang="en-US" altLang="zh-CN" dirty="0"/>
              <a:t>() { </a:t>
            </a:r>
          </a:p>
          <a:p>
            <a:endParaRPr lang="zh-CN" altLang="en-US" dirty="0"/>
          </a:p>
          <a:p>
            <a:r>
              <a:rPr lang="zh-CN" altLang="en-US" dirty="0"/>
              <a:t>       </a:t>
            </a:r>
            <a:r>
              <a:rPr lang="en-US" altLang="zh-CN" dirty="0"/>
              <a:t>	</a:t>
            </a:r>
            <a:r>
              <a:rPr lang="en-US" altLang="zh-CN" dirty="0" err="1"/>
              <a:t>QuestionDao</a:t>
            </a:r>
            <a:r>
              <a:rPr lang="en-US" altLang="zh-CN" dirty="0"/>
              <a:t> </a:t>
            </a:r>
            <a:r>
              <a:rPr lang="en-US" altLang="zh-CN" dirty="0" err="1"/>
              <a:t>dao</a:t>
            </a:r>
            <a:r>
              <a:rPr lang="en-US" altLang="zh-CN" dirty="0"/>
              <a:t> = new </a:t>
            </a:r>
            <a:r>
              <a:rPr lang="en-US" altLang="zh-CN" dirty="0" err="1"/>
              <a:t>QuestionDao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	</a:t>
            </a:r>
            <a:r>
              <a:rPr lang="en-US" altLang="zh-CN" dirty="0" err="1"/>
              <a:t>questionMap</a:t>
            </a:r>
            <a:r>
              <a:rPr lang="en-US" altLang="zh-CN" dirty="0"/>
              <a:t> = </a:t>
            </a:r>
            <a:r>
              <a:rPr lang="en-US" altLang="zh-CN" dirty="0" err="1"/>
              <a:t>dao.getQuestionsByCourseId</a:t>
            </a:r>
            <a:r>
              <a:rPr lang="en-US" altLang="zh-CN" dirty="0"/>
              <a:t>(</a:t>
            </a:r>
            <a:r>
              <a:rPr lang="en-US" altLang="zh-CN" dirty="0" err="1"/>
              <a:t>selectedCourseId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err="1"/>
              <a:t>currentQuestionId</a:t>
            </a:r>
            <a:r>
              <a:rPr lang="en-US" altLang="zh-CN" dirty="0"/>
              <a:t> = 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currentQuestion</a:t>
            </a:r>
            <a:r>
              <a:rPr lang="en-US" altLang="zh-CN" dirty="0"/>
              <a:t> = </a:t>
            </a:r>
            <a:r>
              <a:rPr lang="en-US" altLang="zh-CN" dirty="0" err="1"/>
              <a:t>questionMap.get</a:t>
            </a:r>
            <a:r>
              <a:rPr lang="en-US" altLang="zh-CN" dirty="0"/>
              <a:t>(1);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choiceMap</a:t>
            </a:r>
            <a:r>
              <a:rPr lang="en-US" altLang="zh-CN" dirty="0"/>
              <a:t> = new </a:t>
            </a:r>
            <a:r>
              <a:rPr lang="en-US" altLang="zh-CN" dirty="0" err="1"/>
              <a:t>HashMap</a:t>
            </a:r>
            <a:r>
              <a:rPr lang="en-US" altLang="zh-CN" dirty="0"/>
              <a:t>&lt;&gt;(); </a:t>
            </a:r>
          </a:p>
          <a:p>
            <a:endParaRPr lang="en-US" altLang="zh-CN" dirty="0"/>
          </a:p>
          <a:p>
            <a:r>
              <a:rPr lang="en-US" altLang="zh-CN" dirty="0"/>
              <a:t>	marks = 0;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currentChoice</a:t>
            </a:r>
            <a:r>
              <a:rPr lang="en-US" altLang="zh-CN" dirty="0"/>
              <a:t> = null; </a:t>
            </a:r>
          </a:p>
          <a:p>
            <a:endParaRPr lang="en-US" altLang="zh-CN" dirty="0"/>
          </a:p>
          <a:p>
            <a:r>
              <a:rPr lang="en-US" altLang="zh-CN" dirty="0"/>
              <a:t>	return "exam";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9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54167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5" grpId="1"/>
      <p:bldP spid="115" grpId="2"/>
      <p:bldP spid="2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381615" y="2361022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775" y="663471"/>
            <a:ext cx="170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上一题按钮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4117" y="324433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上一题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49363"/>
            <a:ext cx="46085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210425" y="121300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void previous() {</a:t>
            </a:r>
          </a:p>
          <a:p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currentQuestionId</a:t>
            </a:r>
            <a:r>
              <a:rPr lang="en-US" altLang="zh-CN" dirty="0"/>
              <a:t> &gt; 1) {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choiceMap.put</a:t>
            </a:r>
            <a:r>
              <a:rPr lang="en-US" altLang="zh-CN" dirty="0"/>
              <a:t>(</a:t>
            </a:r>
            <a:r>
              <a:rPr lang="en-US" altLang="zh-CN" dirty="0" err="1"/>
              <a:t>currentQuestionId</a:t>
            </a:r>
            <a:r>
              <a:rPr lang="en-US" altLang="zh-CN" dirty="0"/>
              <a:t>, </a:t>
            </a:r>
            <a:r>
              <a:rPr lang="en-US" altLang="zh-CN" dirty="0" err="1"/>
              <a:t>currentChoice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currentQuestionId</a:t>
            </a:r>
            <a:r>
              <a:rPr lang="en-US" altLang="zh-CN" dirty="0"/>
              <a:t>--;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err="1"/>
              <a:t>currentQuestion</a:t>
            </a:r>
            <a:r>
              <a:rPr lang="en-US" altLang="zh-CN" dirty="0"/>
              <a:t> = </a:t>
            </a:r>
            <a:r>
              <a:rPr lang="en-US" altLang="zh-CN" dirty="0" err="1"/>
              <a:t>questionMap.get</a:t>
            </a:r>
            <a:r>
              <a:rPr lang="en-US" altLang="zh-CN" dirty="0"/>
              <a:t>(</a:t>
            </a:r>
            <a:r>
              <a:rPr lang="en-US" altLang="zh-CN" dirty="0" err="1"/>
              <a:t>currentQuestionId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currentChoice</a:t>
            </a:r>
            <a:r>
              <a:rPr lang="en-US" altLang="zh-CN" dirty="0"/>
              <a:t> = </a:t>
            </a:r>
            <a:r>
              <a:rPr lang="en-US" altLang="zh-CN" dirty="0" err="1"/>
              <a:t>choiceMap.get</a:t>
            </a:r>
            <a:r>
              <a:rPr lang="en-US" altLang="zh-CN" dirty="0"/>
              <a:t>(</a:t>
            </a:r>
            <a:r>
              <a:rPr lang="en-US" altLang="zh-CN" dirty="0" err="1"/>
              <a:t>currentQuestionId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43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27111" y="2470861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775" y="663471"/>
            <a:ext cx="170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下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一题按钮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9613" y="3343307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一题</a:t>
            </a:r>
            <a:endParaRPr lang="zh-CN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3" y="1326202"/>
            <a:ext cx="42195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433113" y="132620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void next() {</a:t>
            </a:r>
          </a:p>
          <a:p>
            <a:endParaRPr lang="en-US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currentQuestionId</a:t>
            </a:r>
            <a:r>
              <a:rPr lang="en-US" altLang="zh-CN" dirty="0"/>
              <a:t> &lt; </a:t>
            </a:r>
            <a:r>
              <a:rPr lang="en-US" altLang="zh-CN" dirty="0" err="1"/>
              <a:t>questionMap.size</a:t>
            </a:r>
            <a:r>
              <a:rPr lang="en-US" altLang="zh-CN" dirty="0"/>
              <a:t>()) {</a:t>
            </a:r>
          </a:p>
          <a:p>
            <a:r>
              <a:rPr lang="en-US" altLang="zh-CN" dirty="0" err="1" smtClean="0"/>
              <a:t>choiceMap.put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currentQuestionId</a:t>
            </a:r>
            <a:r>
              <a:rPr lang="en-US" altLang="zh-CN" dirty="0"/>
              <a:t>, </a:t>
            </a:r>
            <a:r>
              <a:rPr lang="en-US" altLang="zh-CN" dirty="0" err="1"/>
              <a:t>currentChoice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currentQuestionId</a:t>
            </a:r>
            <a:r>
              <a:rPr lang="en-US" altLang="zh-CN" dirty="0"/>
              <a:t>++;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currentQuestion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questionMap.get</a:t>
            </a:r>
            <a:r>
              <a:rPr lang="en-US" altLang="zh-CN" dirty="0"/>
              <a:t>(</a:t>
            </a:r>
            <a:r>
              <a:rPr lang="en-US" altLang="zh-CN" dirty="0" err="1"/>
              <a:t>currentQuestionId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currentChoice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choiceMap.get</a:t>
            </a:r>
            <a:r>
              <a:rPr lang="en-US" altLang="zh-CN" dirty="0"/>
              <a:t>(</a:t>
            </a:r>
            <a:r>
              <a:rPr lang="en-US" altLang="zh-CN" dirty="0" err="1"/>
              <a:t>currentQuestionId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27111" y="2470861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56449" y="334709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提交试卷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8" y="621670"/>
            <a:ext cx="1519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</a:rPr>
              <a:t>提交试卷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1" y="1434350"/>
            <a:ext cx="4495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296025" y="140660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String submit() {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/>
              <a:t>choiceMap.put</a:t>
            </a:r>
            <a:r>
              <a:rPr lang="en-US" altLang="zh-CN" dirty="0"/>
              <a:t>(</a:t>
            </a:r>
            <a:r>
              <a:rPr lang="en-US" altLang="zh-CN" dirty="0" err="1"/>
              <a:t>currentQuestionId</a:t>
            </a:r>
            <a:r>
              <a:rPr lang="en-US" altLang="zh-CN" dirty="0"/>
              <a:t>, </a:t>
            </a:r>
            <a:r>
              <a:rPr lang="en-US" altLang="zh-CN" dirty="0" err="1"/>
              <a:t>currentChoice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choiceMap.size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endParaRPr lang="en-US" altLang="zh-CN" dirty="0"/>
          </a:p>
          <a:p>
            <a:r>
              <a:rPr lang="en-US" altLang="zh-CN" dirty="0" smtClean="0"/>
              <a:t>     String </a:t>
            </a:r>
            <a:r>
              <a:rPr lang="en-US" altLang="zh-CN" dirty="0"/>
              <a:t>choice = </a:t>
            </a:r>
            <a:r>
              <a:rPr lang="en-US" altLang="zh-CN" dirty="0" err="1"/>
              <a:t>choiceMap.get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 smtClean="0"/>
              <a:t> String </a:t>
            </a:r>
            <a:r>
              <a:rPr lang="en-US" altLang="zh-CN" dirty="0" err="1"/>
              <a:t>answerKey</a:t>
            </a:r>
            <a:r>
              <a:rPr lang="en-US" altLang="zh-CN" dirty="0"/>
              <a:t> = </a:t>
            </a:r>
            <a:r>
              <a:rPr lang="en-US" altLang="zh-CN" dirty="0" err="1"/>
              <a:t>questionMap.get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  <a:r>
              <a:rPr lang="en-US" altLang="zh-CN" dirty="0" err="1"/>
              <a:t>getAnswerKey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    	if (</a:t>
            </a:r>
            <a:r>
              <a:rPr lang="en-US" altLang="zh-CN" dirty="0" err="1"/>
              <a:t>choice.equals</a:t>
            </a:r>
            <a:r>
              <a:rPr lang="en-US" altLang="zh-CN" dirty="0"/>
              <a:t>(</a:t>
            </a:r>
            <a:r>
              <a:rPr lang="en-US" altLang="zh-CN" dirty="0" err="1"/>
              <a:t>answerKey</a:t>
            </a:r>
            <a:r>
              <a:rPr lang="en-US" altLang="zh-CN" dirty="0"/>
              <a:t>)) {</a:t>
            </a:r>
          </a:p>
          <a:p>
            <a:endParaRPr lang="en-US" altLang="zh-CN" dirty="0"/>
          </a:p>
          <a:p>
            <a:r>
              <a:rPr lang="en-US" altLang="zh-CN" dirty="0"/>
              <a:t>	marks += </a:t>
            </a:r>
            <a:r>
              <a:rPr lang="en-US" altLang="zh-CN" dirty="0" err="1"/>
              <a:t>questionMap.get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  <a:r>
              <a:rPr lang="en-US" altLang="zh-CN" dirty="0" err="1"/>
              <a:t>getCredit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2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225326" y="2539764"/>
            <a:ext cx="1368261" cy="1744892"/>
            <a:chOff x="8030438" y="-1119193"/>
            <a:chExt cx="1661726" cy="2158625"/>
          </a:xfrm>
        </p:grpSpPr>
        <p:sp>
          <p:nvSpPr>
            <p:cNvPr id="69" name="圆角矩形 68"/>
            <p:cNvSpPr>
              <a:spLocks noChangeAspect="1"/>
            </p:cNvSpPr>
            <p:nvPr/>
          </p:nvSpPr>
          <p:spPr>
            <a:xfrm rot="2700000">
              <a:off x="8030438" y="-622293"/>
              <a:ext cx="1661725" cy="166172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 flipH="1" flipV="1">
              <a:off x="8506705" y="-1119193"/>
              <a:ext cx="743052" cy="664530"/>
              <a:chOff x="3369304" y="4467947"/>
              <a:chExt cx="743052" cy="664530"/>
            </a:xfrm>
          </p:grpSpPr>
          <p:sp>
            <p:nvSpPr>
              <p:cNvPr id="72" name="任意多边形 71"/>
              <p:cNvSpPr/>
              <p:nvPr/>
            </p:nvSpPr>
            <p:spPr>
              <a:xfrm rot="8008222">
                <a:off x="3444415" y="4638984"/>
                <a:ext cx="366346" cy="180001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8008222">
                <a:off x="3465863" y="4710211"/>
                <a:ext cx="664530" cy="180001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8008222">
                <a:off x="3362747" y="4577065"/>
                <a:ext cx="193115" cy="180001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8008222">
                <a:off x="3778445" y="4719969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322703" y="140251"/>
            <a:ext cx="330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问卷测试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8237" y="341221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显示成绩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621670"/>
            <a:ext cx="1519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</a:rPr>
              <a:t>显示成绩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" y="1447496"/>
            <a:ext cx="3919556" cy="392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4876218" y="883280"/>
            <a:ext cx="7294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	Date </a:t>
            </a:r>
            <a:r>
              <a:rPr lang="en-US" altLang="zh-CN" dirty="0" err="1"/>
              <a:t>date</a:t>
            </a:r>
            <a:r>
              <a:rPr lang="en-US" altLang="zh-CN" dirty="0"/>
              <a:t> = new Date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DateFormat</a:t>
            </a:r>
            <a:r>
              <a:rPr lang="en-US" altLang="zh-CN" dirty="0" smtClean="0"/>
              <a:t> </a:t>
            </a:r>
            <a:r>
              <a:rPr lang="en-US" altLang="zh-CN" dirty="0"/>
              <a:t>format = new </a:t>
            </a:r>
            <a:r>
              <a:rPr lang="en-US" altLang="zh-CN" dirty="0" err="1"/>
              <a:t>SimpleDateFormat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en-US" altLang="zh-CN" dirty="0" smtClean="0"/>
              <a:t>	String time  </a:t>
            </a:r>
            <a:r>
              <a:rPr lang="en-US" altLang="zh-CN" dirty="0"/>
              <a:t>= </a:t>
            </a:r>
            <a:r>
              <a:rPr lang="en-US" altLang="zh-CN" dirty="0" err="1"/>
              <a:t>format.format</a:t>
            </a:r>
            <a:r>
              <a:rPr lang="en-US" altLang="zh-CN" dirty="0"/>
              <a:t>(date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GradeDao</a:t>
            </a:r>
            <a:r>
              <a:rPr lang="en-US" altLang="zh-CN" dirty="0" smtClean="0"/>
              <a:t> </a:t>
            </a:r>
            <a:r>
              <a:rPr lang="en-US" altLang="zh-CN" dirty="0" err="1"/>
              <a:t>gdao</a:t>
            </a:r>
            <a:r>
              <a:rPr lang="en-US" altLang="zh-CN" dirty="0"/>
              <a:t> = new </a:t>
            </a:r>
            <a:r>
              <a:rPr lang="en-US" altLang="zh-CN" dirty="0" err="1"/>
              <a:t>GradeDao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gdao.submitGrade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stId</a:t>
            </a:r>
            <a:r>
              <a:rPr lang="en-US" altLang="zh-CN" dirty="0"/>
              <a:t>, </a:t>
            </a:r>
            <a:r>
              <a:rPr lang="en-US" altLang="zh-CN" dirty="0" err="1"/>
              <a:t>selectedCourseId</a:t>
            </a:r>
            <a:r>
              <a:rPr lang="en-US" altLang="zh-CN" dirty="0"/>
              <a:t>, marks, </a:t>
            </a:r>
            <a:r>
              <a:rPr lang="en-US" altLang="zh-CN" dirty="0" smtClean="0"/>
              <a:t>time);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	result = marks &gt;= 60 </a:t>
            </a:r>
            <a:r>
              <a:rPr lang="zh-CN" altLang="en-US" dirty="0" smtClean="0"/>
              <a:t>？</a:t>
            </a:r>
            <a:r>
              <a:rPr lang="en-US" altLang="zh-CN" dirty="0" smtClean="0"/>
              <a:t>"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" : "</a:t>
            </a:r>
            <a:r>
              <a:rPr lang="zh-CN" altLang="en-US" dirty="0" smtClean="0"/>
              <a:t>挂科</a:t>
            </a:r>
            <a:r>
              <a:rPr lang="en-US" altLang="zh-CN" dirty="0" smtClean="0"/>
              <a:t>";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	color </a:t>
            </a:r>
            <a:r>
              <a:rPr lang="en-US" altLang="zh-CN" dirty="0"/>
              <a:t>= marks &gt;= 60 </a:t>
            </a:r>
            <a:r>
              <a:rPr lang="zh-CN" altLang="en-US" dirty="0" smtClean="0"/>
              <a:t>？</a:t>
            </a:r>
            <a:r>
              <a:rPr lang="en-US" altLang="zh-CN" dirty="0" smtClean="0"/>
              <a:t>"</a:t>
            </a:r>
            <a:r>
              <a:rPr lang="en-US" altLang="zh-CN" dirty="0"/>
              <a:t>green" : "red";</a:t>
            </a:r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	 </a:t>
            </a:r>
            <a:r>
              <a:rPr lang="en-US" altLang="zh-CN" dirty="0"/>
              <a:t>return "result";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34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1.11111E-6 L 0.11081 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3 1.11111E-6 L 6.25E-7 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Part Three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03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Three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70562" y="3614029"/>
            <a:ext cx="49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问卷类别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和试题方面的增删改查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4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5092701" y="2244064"/>
            <a:ext cx="2006600" cy="2006598"/>
            <a:chOff x="4952064" y="2285064"/>
            <a:chExt cx="2287873" cy="2287873"/>
          </a:xfrm>
        </p:grpSpPr>
        <p:sp>
          <p:nvSpPr>
            <p:cNvPr id="20" name="椭圆 19"/>
            <p:cNvSpPr/>
            <p:nvPr/>
          </p:nvSpPr>
          <p:spPr>
            <a:xfrm>
              <a:off x="4952064" y="2285064"/>
              <a:ext cx="2287873" cy="2287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08933" y="2341933"/>
              <a:ext cx="2174134" cy="2174134"/>
              <a:chOff x="1123476" y="1763462"/>
              <a:chExt cx="2798050" cy="279805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32" name="弧形 31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17040575"/>
                    <a:gd name="adj2" fmla="val 18695273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弧形 32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281952"/>
                    <a:gd name="adj2" fmla="val 0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弧形 33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16200000"/>
                    <a:gd name="adj2" fmla="val 17549389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弧形 34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6550962"/>
                    <a:gd name="adj2" fmla="val 19413825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 rot="14400000"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28" name="弧形 27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20395266"/>
                    <a:gd name="adj2" fmla="val 1404770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弧形 28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73607"/>
                    <a:gd name="adj2" fmla="val 3697425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弧形 29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20190874"/>
                    <a:gd name="adj2" fmla="val 0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9260812"/>
                    <a:gd name="adj2" fmla="val 0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5913932" y="3039161"/>
            <a:ext cx="453179" cy="433671"/>
            <a:chOff x="5373688" y="1268413"/>
            <a:chExt cx="479425" cy="458788"/>
          </a:xfrm>
          <a:solidFill>
            <a:schemeClr val="accent2"/>
          </a:solidFill>
        </p:grpSpPr>
        <p:sp>
          <p:nvSpPr>
            <p:cNvPr id="72" name="Freeform 140"/>
            <p:cNvSpPr>
              <a:spLocks noEditPoints="1"/>
            </p:cNvSpPr>
            <p:nvPr/>
          </p:nvSpPr>
          <p:spPr bwMode="auto">
            <a:xfrm>
              <a:off x="5519738" y="1282700"/>
              <a:ext cx="112713" cy="439738"/>
            </a:xfrm>
            <a:custGeom>
              <a:avLst/>
              <a:gdLst>
                <a:gd name="T0" fmla="*/ 0 w 71"/>
                <a:gd name="T1" fmla="*/ 277 h 277"/>
                <a:gd name="T2" fmla="*/ 71 w 71"/>
                <a:gd name="T3" fmla="*/ 277 h 277"/>
                <a:gd name="T4" fmla="*/ 71 w 71"/>
                <a:gd name="T5" fmla="*/ 0 h 277"/>
                <a:gd name="T6" fmla="*/ 0 w 71"/>
                <a:gd name="T7" fmla="*/ 0 h 277"/>
                <a:gd name="T8" fmla="*/ 0 w 71"/>
                <a:gd name="T9" fmla="*/ 277 h 277"/>
                <a:gd name="T10" fmla="*/ 24 w 71"/>
                <a:gd name="T11" fmla="*/ 81 h 277"/>
                <a:gd name="T12" fmla="*/ 47 w 71"/>
                <a:gd name="T13" fmla="*/ 81 h 277"/>
                <a:gd name="T14" fmla="*/ 47 w 71"/>
                <a:gd name="T15" fmla="*/ 197 h 277"/>
                <a:gd name="T16" fmla="*/ 24 w 71"/>
                <a:gd name="T17" fmla="*/ 197 h 277"/>
                <a:gd name="T18" fmla="*/ 24 w 71"/>
                <a:gd name="T19" fmla="*/ 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77">
                  <a:moveTo>
                    <a:pt x="0" y="277"/>
                  </a:moveTo>
                  <a:lnTo>
                    <a:pt x="71" y="277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277"/>
                  </a:lnTo>
                  <a:close/>
                  <a:moveTo>
                    <a:pt x="24" y="81"/>
                  </a:moveTo>
                  <a:lnTo>
                    <a:pt x="47" y="81"/>
                  </a:lnTo>
                  <a:lnTo>
                    <a:pt x="47" y="197"/>
                  </a:lnTo>
                  <a:lnTo>
                    <a:pt x="24" y="197"/>
                  </a:lnTo>
                  <a:lnTo>
                    <a:pt x="2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1"/>
            <p:cNvSpPr>
              <a:spLocks noEditPoints="1"/>
            </p:cNvSpPr>
            <p:nvPr/>
          </p:nvSpPr>
          <p:spPr bwMode="auto">
            <a:xfrm>
              <a:off x="5670550" y="1268413"/>
              <a:ext cx="182563" cy="458788"/>
            </a:xfrm>
            <a:custGeom>
              <a:avLst/>
              <a:gdLst>
                <a:gd name="T0" fmla="*/ 68 w 115"/>
                <a:gd name="T1" fmla="*/ 0 h 289"/>
                <a:gd name="T2" fmla="*/ 0 w 115"/>
                <a:gd name="T3" fmla="*/ 14 h 289"/>
                <a:gd name="T4" fmla="*/ 47 w 115"/>
                <a:gd name="T5" fmla="*/ 289 h 289"/>
                <a:gd name="T6" fmla="*/ 115 w 115"/>
                <a:gd name="T7" fmla="*/ 274 h 289"/>
                <a:gd name="T8" fmla="*/ 68 w 115"/>
                <a:gd name="T9" fmla="*/ 0 h 289"/>
                <a:gd name="T10" fmla="*/ 35 w 115"/>
                <a:gd name="T11" fmla="*/ 90 h 289"/>
                <a:gd name="T12" fmla="*/ 59 w 115"/>
                <a:gd name="T13" fmla="*/ 85 h 289"/>
                <a:gd name="T14" fmla="*/ 78 w 115"/>
                <a:gd name="T15" fmla="*/ 199 h 289"/>
                <a:gd name="T16" fmla="*/ 56 w 115"/>
                <a:gd name="T17" fmla="*/ 203 h 289"/>
                <a:gd name="T18" fmla="*/ 35 w 115"/>
                <a:gd name="T19" fmla="*/ 9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89">
                  <a:moveTo>
                    <a:pt x="68" y="0"/>
                  </a:moveTo>
                  <a:lnTo>
                    <a:pt x="0" y="14"/>
                  </a:lnTo>
                  <a:lnTo>
                    <a:pt x="47" y="289"/>
                  </a:lnTo>
                  <a:lnTo>
                    <a:pt x="115" y="274"/>
                  </a:lnTo>
                  <a:lnTo>
                    <a:pt x="68" y="0"/>
                  </a:lnTo>
                  <a:close/>
                  <a:moveTo>
                    <a:pt x="35" y="90"/>
                  </a:moveTo>
                  <a:lnTo>
                    <a:pt x="59" y="85"/>
                  </a:lnTo>
                  <a:lnTo>
                    <a:pt x="78" y="199"/>
                  </a:lnTo>
                  <a:lnTo>
                    <a:pt x="56" y="203"/>
                  </a:lnTo>
                  <a:lnTo>
                    <a:pt x="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2"/>
            <p:cNvSpPr>
              <a:spLocks noEditPoints="1"/>
            </p:cNvSpPr>
            <p:nvPr/>
          </p:nvSpPr>
          <p:spPr bwMode="auto">
            <a:xfrm>
              <a:off x="5373688" y="1279525"/>
              <a:ext cx="107950" cy="442913"/>
            </a:xfrm>
            <a:custGeom>
              <a:avLst/>
              <a:gdLst>
                <a:gd name="T0" fmla="*/ 0 w 68"/>
                <a:gd name="T1" fmla="*/ 279 h 279"/>
                <a:gd name="T2" fmla="*/ 68 w 68"/>
                <a:gd name="T3" fmla="*/ 279 h 279"/>
                <a:gd name="T4" fmla="*/ 68 w 68"/>
                <a:gd name="T5" fmla="*/ 0 h 279"/>
                <a:gd name="T6" fmla="*/ 0 w 68"/>
                <a:gd name="T7" fmla="*/ 0 h 279"/>
                <a:gd name="T8" fmla="*/ 0 w 68"/>
                <a:gd name="T9" fmla="*/ 279 h 279"/>
                <a:gd name="T10" fmla="*/ 23 w 68"/>
                <a:gd name="T11" fmla="*/ 83 h 279"/>
                <a:gd name="T12" fmla="*/ 47 w 68"/>
                <a:gd name="T13" fmla="*/ 83 h 279"/>
                <a:gd name="T14" fmla="*/ 47 w 68"/>
                <a:gd name="T15" fmla="*/ 199 h 279"/>
                <a:gd name="T16" fmla="*/ 23 w 68"/>
                <a:gd name="T17" fmla="*/ 199 h 279"/>
                <a:gd name="T18" fmla="*/ 23 w 68"/>
                <a:gd name="T19" fmla="*/ 8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79">
                  <a:moveTo>
                    <a:pt x="0" y="279"/>
                  </a:moveTo>
                  <a:lnTo>
                    <a:pt x="68" y="279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3" y="83"/>
                  </a:moveTo>
                  <a:lnTo>
                    <a:pt x="47" y="83"/>
                  </a:lnTo>
                  <a:lnTo>
                    <a:pt x="47" y="199"/>
                  </a:lnTo>
                  <a:lnTo>
                    <a:pt x="23" y="199"/>
                  </a:lnTo>
                  <a:lnTo>
                    <a:pt x="23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32299" y="156702"/>
            <a:ext cx="326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问卷类别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66305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查询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9962" y="1250159"/>
            <a:ext cx="249299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" panose="020B0606030504020204" pitchFamily="34" charset="0"/>
              </a:rPr>
              <a:t>按照问卷模块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Open Sans" panose="020B0606030504020204" pitchFamily="34" charset="0"/>
              </a:rPr>
              <a:t>排序课程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Open Sans" panose="020B0606030504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952" y="224406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queryCourseModule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Session session=</a:t>
            </a:r>
            <a:r>
              <a:rPr lang="en-US" altLang="zh-CN" dirty="0" err="1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Query query=</a:t>
            </a:r>
            <a:r>
              <a:rPr lang="en-US" altLang="zh-CN" dirty="0" err="1"/>
              <a:t>session.createQuery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"from Course order by </a:t>
            </a:r>
            <a:r>
              <a:rPr lang="en-US" altLang="zh-CN" dirty="0" err="1"/>
              <a:t>cmodule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courselist</a:t>
            </a:r>
            <a:r>
              <a:rPr lang="en-US" altLang="zh-CN" dirty="0"/>
              <a:t>=</a:t>
            </a:r>
            <a:r>
              <a:rPr lang="en-US" altLang="zh-CN" dirty="0" err="1"/>
              <a:t>query.list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HibernateUtil.close</a:t>
            </a:r>
            <a:r>
              <a:rPr lang="en-US" altLang="zh-CN" dirty="0"/>
              <a:t>(session);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35705" y="12917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按照问卷模块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查询课程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24461" y="2188111"/>
            <a:ext cx="4767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findCourseByCmodule</a:t>
            </a:r>
            <a:r>
              <a:rPr lang="en-US" altLang="zh-CN" dirty="0"/>
              <a:t>(){</a:t>
            </a:r>
          </a:p>
          <a:p>
            <a:r>
              <a:rPr lang="en-US" altLang="zh-CN" dirty="0" smtClean="0"/>
              <a:t>Session </a:t>
            </a:r>
            <a:r>
              <a:rPr lang="en-US" altLang="zh-CN" dirty="0" err="1" smtClean="0"/>
              <a:t>session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en-US" altLang="zh-CN" dirty="0" err="1" smtClean="0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query=</a:t>
            </a:r>
            <a:r>
              <a:rPr lang="en-US" altLang="zh-CN" dirty="0" err="1"/>
              <a:t>session.createQuery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from Course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wherecmodule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=: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cmodule</a:t>
            </a:r>
            <a:r>
              <a:rPr lang="en-US" altLang="zh-CN" dirty="0"/>
              <a:t>");</a:t>
            </a:r>
          </a:p>
          <a:p>
            <a:r>
              <a:rPr lang="en-US" altLang="zh-CN" dirty="0" err="1" smtClean="0"/>
              <a:t>query.setParameter</a:t>
            </a:r>
            <a:r>
              <a:rPr lang="en-US" altLang="zh-CN" dirty="0"/>
              <a:t>("</a:t>
            </a:r>
            <a:r>
              <a:rPr lang="en-US" altLang="zh-CN" dirty="0" err="1"/>
              <a:t>cmodule</a:t>
            </a:r>
            <a:r>
              <a:rPr lang="en-US" altLang="zh-CN" dirty="0" smtClean="0"/>
              <a:t>",</a:t>
            </a:r>
            <a:r>
              <a:rPr lang="en-US" altLang="zh-CN" dirty="0" err="1" smtClean="0"/>
              <a:t>coursemodule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courselist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query.list</a:t>
            </a:r>
            <a:r>
              <a:rPr lang="en-US" altLang="zh-CN" dirty="0"/>
              <a:t>();</a:t>
            </a:r>
          </a:p>
          <a:p>
            <a:r>
              <a:rPr lang="en-US" altLang="zh-CN" dirty="0" err="1" smtClean="0"/>
              <a:t>HibernateUtil.close</a:t>
            </a:r>
            <a:r>
              <a:rPr lang="en-US" altLang="zh-CN" dirty="0" smtClean="0"/>
              <a:t>(session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6.25E-7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90" grpId="2"/>
      <p:bldP spid="78" grpId="0" animBg="1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5092701" y="2244064"/>
            <a:ext cx="2006600" cy="2006598"/>
            <a:chOff x="4952064" y="2285064"/>
            <a:chExt cx="2287873" cy="2287873"/>
          </a:xfrm>
        </p:grpSpPr>
        <p:sp>
          <p:nvSpPr>
            <p:cNvPr id="20" name="椭圆 19"/>
            <p:cNvSpPr/>
            <p:nvPr/>
          </p:nvSpPr>
          <p:spPr>
            <a:xfrm>
              <a:off x="4952064" y="2285064"/>
              <a:ext cx="2287873" cy="2287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58800" dist="5334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08933" y="2341933"/>
              <a:ext cx="2174134" cy="2174134"/>
              <a:chOff x="1123476" y="1763462"/>
              <a:chExt cx="2798050" cy="279805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32" name="弧形 31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17040575"/>
                    <a:gd name="adj2" fmla="val 18695273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弧形 32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281952"/>
                    <a:gd name="adj2" fmla="val 0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弧形 33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16200000"/>
                    <a:gd name="adj2" fmla="val 17549389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弧形 34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6550962"/>
                    <a:gd name="adj2" fmla="val 19413825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 rot="14400000">
                <a:off x="1123476" y="1763462"/>
                <a:ext cx="2798050" cy="2798050"/>
                <a:chOff x="1123476" y="1763462"/>
                <a:chExt cx="2798050" cy="2798050"/>
              </a:xfrm>
            </p:grpSpPr>
            <p:sp>
              <p:nvSpPr>
                <p:cNvPr id="28" name="弧形 27"/>
                <p:cNvSpPr/>
                <p:nvPr/>
              </p:nvSpPr>
              <p:spPr>
                <a:xfrm rot="1800000" flipV="1">
                  <a:off x="1165447" y="1805433"/>
                  <a:ext cx="2714109" cy="2714109"/>
                </a:xfrm>
                <a:prstGeom prst="arc">
                  <a:avLst>
                    <a:gd name="adj1" fmla="val 20395266"/>
                    <a:gd name="adj2" fmla="val 1404770"/>
                  </a:avLst>
                </a:prstGeom>
                <a:ln w="22225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弧形 28"/>
                <p:cNvSpPr/>
                <p:nvPr/>
              </p:nvSpPr>
              <p:spPr>
                <a:xfrm rot="2700000" flipV="1">
                  <a:off x="1207418" y="1847404"/>
                  <a:ext cx="2630167" cy="2630167"/>
                </a:xfrm>
                <a:prstGeom prst="arc">
                  <a:avLst>
                    <a:gd name="adj1" fmla="val 1973607"/>
                    <a:gd name="adj2" fmla="val 3697425"/>
                  </a:avLst>
                </a:prstGeom>
                <a:ln w="22225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弧形 29"/>
                <p:cNvSpPr/>
                <p:nvPr/>
              </p:nvSpPr>
              <p:spPr>
                <a:xfrm flipV="1">
                  <a:off x="1249388" y="1889374"/>
                  <a:ext cx="2546226" cy="2546226"/>
                </a:xfrm>
                <a:prstGeom prst="arc">
                  <a:avLst>
                    <a:gd name="adj1" fmla="val 20190874"/>
                    <a:gd name="adj2" fmla="val 0"/>
                  </a:avLst>
                </a:prstGeom>
                <a:ln w="22225" cap="rnd">
                  <a:solidFill>
                    <a:schemeClr val="accent4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 flipV="1">
                  <a:off x="1123476" y="1763462"/>
                  <a:ext cx="2798050" cy="2798050"/>
                </a:xfrm>
                <a:prstGeom prst="arc">
                  <a:avLst>
                    <a:gd name="adj1" fmla="val 19260812"/>
                    <a:gd name="adj2" fmla="val 0"/>
                  </a:avLst>
                </a:prstGeom>
                <a:ln w="22225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5913932" y="3039161"/>
            <a:ext cx="453179" cy="433671"/>
            <a:chOff x="5373688" y="1268413"/>
            <a:chExt cx="479425" cy="458788"/>
          </a:xfrm>
          <a:solidFill>
            <a:schemeClr val="accent2"/>
          </a:solidFill>
        </p:grpSpPr>
        <p:sp>
          <p:nvSpPr>
            <p:cNvPr id="72" name="Freeform 140"/>
            <p:cNvSpPr>
              <a:spLocks noEditPoints="1"/>
            </p:cNvSpPr>
            <p:nvPr/>
          </p:nvSpPr>
          <p:spPr bwMode="auto">
            <a:xfrm>
              <a:off x="5519738" y="1282700"/>
              <a:ext cx="112713" cy="439738"/>
            </a:xfrm>
            <a:custGeom>
              <a:avLst/>
              <a:gdLst>
                <a:gd name="T0" fmla="*/ 0 w 71"/>
                <a:gd name="T1" fmla="*/ 277 h 277"/>
                <a:gd name="T2" fmla="*/ 71 w 71"/>
                <a:gd name="T3" fmla="*/ 277 h 277"/>
                <a:gd name="T4" fmla="*/ 71 w 71"/>
                <a:gd name="T5" fmla="*/ 0 h 277"/>
                <a:gd name="T6" fmla="*/ 0 w 71"/>
                <a:gd name="T7" fmla="*/ 0 h 277"/>
                <a:gd name="T8" fmla="*/ 0 w 71"/>
                <a:gd name="T9" fmla="*/ 277 h 277"/>
                <a:gd name="T10" fmla="*/ 24 w 71"/>
                <a:gd name="T11" fmla="*/ 81 h 277"/>
                <a:gd name="T12" fmla="*/ 47 w 71"/>
                <a:gd name="T13" fmla="*/ 81 h 277"/>
                <a:gd name="T14" fmla="*/ 47 w 71"/>
                <a:gd name="T15" fmla="*/ 197 h 277"/>
                <a:gd name="T16" fmla="*/ 24 w 71"/>
                <a:gd name="T17" fmla="*/ 197 h 277"/>
                <a:gd name="T18" fmla="*/ 24 w 71"/>
                <a:gd name="T19" fmla="*/ 8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77">
                  <a:moveTo>
                    <a:pt x="0" y="277"/>
                  </a:moveTo>
                  <a:lnTo>
                    <a:pt x="71" y="277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277"/>
                  </a:lnTo>
                  <a:close/>
                  <a:moveTo>
                    <a:pt x="24" y="81"/>
                  </a:moveTo>
                  <a:lnTo>
                    <a:pt x="47" y="81"/>
                  </a:lnTo>
                  <a:lnTo>
                    <a:pt x="47" y="197"/>
                  </a:lnTo>
                  <a:lnTo>
                    <a:pt x="24" y="197"/>
                  </a:lnTo>
                  <a:lnTo>
                    <a:pt x="2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1"/>
            <p:cNvSpPr>
              <a:spLocks noEditPoints="1"/>
            </p:cNvSpPr>
            <p:nvPr/>
          </p:nvSpPr>
          <p:spPr bwMode="auto">
            <a:xfrm>
              <a:off x="5670550" y="1268413"/>
              <a:ext cx="182563" cy="458788"/>
            </a:xfrm>
            <a:custGeom>
              <a:avLst/>
              <a:gdLst>
                <a:gd name="T0" fmla="*/ 68 w 115"/>
                <a:gd name="T1" fmla="*/ 0 h 289"/>
                <a:gd name="T2" fmla="*/ 0 w 115"/>
                <a:gd name="T3" fmla="*/ 14 h 289"/>
                <a:gd name="T4" fmla="*/ 47 w 115"/>
                <a:gd name="T5" fmla="*/ 289 h 289"/>
                <a:gd name="T6" fmla="*/ 115 w 115"/>
                <a:gd name="T7" fmla="*/ 274 h 289"/>
                <a:gd name="T8" fmla="*/ 68 w 115"/>
                <a:gd name="T9" fmla="*/ 0 h 289"/>
                <a:gd name="T10" fmla="*/ 35 w 115"/>
                <a:gd name="T11" fmla="*/ 90 h 289"/>
                <a:gd name="T12" fmla="*/ 59 w 115"/>
                <a:gd name="T13" fmla="*/ 85 h 289"/>
                <a:gd name="T14" fmla="*/ 78 w 115"/>
                <a:gd name="T15" fmla="*/ 199 h 289"/>
                <a:gd name="T16" fmla="*/ 56 w 115"/>
                <a:gd name="T17" fmla="*/ 203 h 289"/>
                <a:gd name="T18" fmla="*/ 35 w 115"/>
                <a:gd name="T19" fmla="*/ 9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89">
                  <a:moveTo>
                    <a:pt x="68" y="0"/>
                  </a:moveTo>
                  <a:lnTo>
                    <a:pt x="0" y="14"/>
                  </a:lnTo>
                  <a:lnTo>
                    <a:pt x="47" y="289"/>
                  </a:lnTo>
                  <a:lnTo>
                    <a:pt x="115" y="274"/>
                  </a:lnTo>
                  <a:lnTo>
                    <a:pt x="68" y="0"/>
                  </a:lnTo>
                  <a:close/>
                  <a:moveTo>
                    <a:pt x="35" y="90"/>
                  </a:moveTo>
                  <a:lnTo>
                    <a:pt x="59" y="85"/>
                  </a:lnTo>
                  <a:lnTo>
                    <a:pt x="78" y="199"/>
                  </a:lnTo>
                  <a:lnTo>
                    <a:pt x="56" y="203"/>
                  </a:lnTo>
                  <a:lnTo>
                    <a:pt x="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2"/>
            <p:cNvSpPr>
              <a:spLocks noEditPoints="1"/>
            </p:cNvSpPr>
            <p:nvPr/>
          </p:nvSpPr>
          <p:spPr bwMode="auto">
            <a:xfrm>
              <a:off x="5373688" y="1279525"/>
              <a:ext cx="107950" cy="442913"/>
            </a:xfrm>
            <a:custGeom>
              <a:avLst/>
              <a:gdLst>
                <a:gd name="T0" fmla="*/ 0 w 68"/>
                <a:gd name="T1" fmla="*/ 279 h 279"/>
                <a:gd name="T2" fmla="*/ 68 w 68"/>
                <a:gd name="T3" fmla="*/ 279 h 279"/>
                <a:gd name="T4" fmla="*/ 68 w 68"/>
                <a:gd name="T5" fmla="*/ 0 h 279"/>
                <a:gd name="T6" fmla="*/ 0 w 68"/>
                <a:gd name="T7" fmla="*/ 0 h 279"/>
                <a:gd name="T8" fmla="*/ 0 w 68"/>
                <a:gd name="T9" fmla="*/ 279 h 279"/>
                <a:gd name="T10" fmla="*/ 23 w 68"/>
                <a:gd name="T11" fmla="*/ 83 h 279"/>
                <a:gd name="T12" fmla="*/ 47 w 68"/>
                <a:gd name="T13" fmla="*/ 83 h 279"/>
                <a:gd name="T14" fmla="*/ 47 w 68"/>
                <a:gd name="T15" fmla="*/ 199 h 279"/>
                <a:gd name="T16" fmla="*/ 23 w 68"/>
                <a:gd name="T17" fmla="*/ 199 h 279"/>
                <a:gd name="T18" fmla="*/ 23 w 68"/>
                <a:gd name="T19" fmla="*/ 8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279">
                  <a:moveTo>
                    <a:pt x="0" y="279"/>
                  </a:moveTo>
                  <a:lnTo>
                    <a:pt x="68" y="279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279"/>
                  </a:lnTo>
                  <a:close/>
                  <a:moveTo>
                    <a:pt x="23" y="83"/>
                  </a:moveTo>
                  <a:lnTo>
                    <a:pt x="47" y="83"/>
                  </a:lnTo>
                  <a:lnTo>
                    <a:pt x="47" y="199"/>
                  </a:lnTo>
                  <a:lnTo>
                    <a:pt x="23" y="199"/>
                  </a:lnTo>
                  <a:lnTo>
                    <a:pt x="23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32299" y="156702"/>
            <a:ext cx="326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问卷类别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66305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查询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5961" y="1250159"/>
            <a:ext cx="295465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Open Sans" panose="020B0606030504020204" pitchFamily="34" charset="0"/>
              </a:rPr>
              <a:t>按照问卷类别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Open Sans" panose="020B0606030504020204" pitchFamily="34" charset="0"/>
              </a:rPr>
              <a:t>编号查询课程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1355" y="1255993"/>
            <a:ext cx="295465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Open Sans" panose="020B0606030504020204" pitchFamily="34" charset="0"/>
              </a:rPr>
              <a:t>按照问卷类别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Open Sans" panose="020B0606030504020204" pitchFamily="34" charset="0"/>
              </a:rPr>
              <a:t>名称查询课程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3699" y="2205745"/>
            <a:ext cx="5283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findCourseByCid</a:t>
            </a:r>
            <a:r>
              <a:rPr lang="en-US" altLang="zh-CN" dirty="0"/>
              <a:t>(){</a:t>
            </a:r>
          </a:p>
          <a:p>
            <a:r>
              <a:rPr lang="en-US" altLang="zh-CN" dirty="0" smtClean="0"/>
              <a:t>Session </a:t>
            </a:r>
            <a:r>
              <a:rPr lang="en-US" altLang="zh-CN" dirty="0" err="1" smtClean="0"/>
              <a:t>session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en-US" altLang="zh-CN" dirty="0" err="1" smtClean="0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Query  </a:t>
            </a:r>
            <a:r>
              <a:rPr lang="en-US" altLang="zh-CN" dirty="0" err="1" smtClean="0"/>
              <a:t>query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en-US" altLang="zh-CN" dirty="0" err="1" smtClean="0"/>
              <a:t>session.createQuery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"from </a:t>
            </a:r>
            <a:r>
              <a:rPr lang="en-US" altLang="zh-CN" dirty="0"/>
              <a:t>Course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wherecourseId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=: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courseId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query.setParameter</a:t>
            </a:r>
            <a:r>
              <a:rPr lang="en-US" altLang="zh-CN" dirty="0"/>
              <a:t>("</a:t>
            </a:r>
            <a:r>
              <a:rPr lang="en-US" altLang="zh-CN" dirty="0" err="1"/>
              <a:t>courseId</a:t>
            </a:r>
            <a:r>
              <a:rPr lang="en-US" altLang="zh-CN" dirty="0"/>
              <a:t>", </a:t>
            </a:r>
            <a:r>
              <a:rPr lang="en-US" altLang="zh-CN" dirty="0" err="1"/>
              <a:t>courseid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courselist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query.list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HibernateUtil.close</a:t>
            </a:r>
            <a:r>
              <a:rPr lang="en-US" altLang="zh-CN" dirty="0" smtClean="0"/>
              <a:t>(session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68382" y="1944964"/>
            <a:ext cx="4290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findCourseByCnm</a:t>
            </a:r>
            <a:r>
              <a:rPr lang="en-US" altLang="zh-CN" dirty="0"/>
              <a:t>(){</a:t>
            </a:r>
          </a:p>
          <a:p>
            <a:r>
              <a:rPr lang="en-US" altLang="zh-CN" dirty="0" err="1" smtClean="0"/>
              <a:t>Sessionsession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en-US" altLang="zh-CN" dirty="0" err="1" smtClean="0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Query query=</a:t>
            </a:r>
          </a:p>
          <a:p>
            <a:r>
              <a:rPr lang="en-US" altLang="zh-CN" dirty="0" err="1" smtClean="0"/>
              <a:t>session.createQuery</a:t>
            </a:r>
            <a:r>
              <a:rPr lang="en-US" altLang="zh-CN" dirty="0"/>
              <a:t>("from Course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courseName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=: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courseName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query.setParameter</a:t>
            </a:r>
            <a:r>
              <a:rPr lang="en-US" altLang="zh-CN" dirty="0"/>
              <a:t>("</a:t>
            </a:r>
            <a:r>
              <a:rPr lang="en-US" altLang="zh-CN" dirty="0" err="1"/>
              <a:t>courseName</a:t>
            </a:r>
            <a:r>
              <a:rPr lang="en-US" altLang="zh-CN" dirty="0"/>
              <a:t>", </a:t>
            </a:r>
            <a:r>
              <a:rPr lang="en-US" altLang="zh-CN" dirty="0" err="1"/>
              <a:t>coursename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courselist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query.list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HibernateUtil.close</a:t>
            </a:r>
            <a:r>
              <a:rPr lang="en-US" altLang="zh-CN" dirty="0" smtClean="0"/>
              <a:t>(session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3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6.25E-7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90" grpId="2"/>
      <p:bldP spid="78" grpId="0" animBg="1"/>
      <p:bldP spid="3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>
            <a:spLocks noChangeAspect="1"/>
          </p:cNvSpPr>
          <p:nvPr/>
        </p:nvSpPr>
        <p:spPr>
          <a:xfrm rot="2700000">
            <a:off x="1556281" y="1988999"/>
            <a:ext cx="2880000" cy="2880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70873" y="1750703"/>
            <a:ext cx="2450817" cy="3364010"/>
            <a:chOff x="1770873" y="1750703"/>
            <a:chExt cx="2450817" cy="3364010"/>
          </a:xfrm>
        </p:grpSpPr>
        <p:sp>
          <p:nvSpPr>
            <p:cNvPr id="9" name="圆角矩形 8"/>
            <p:cNvSpPr>
              <a:spLocks noChangeAspect="1"/>
            </p:cNvSpPr>
            <p:nvPr/>
          </p:nvSpPr>
          <p:spPr>
            <a:xfrm rot="2700000">
              <a:off x="1770873" y="2203591"/>
              <a:ext cx="2450817" cy="24508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544464" y="4408177"/>
              <a:ext cx="721176" cy="706536"/>
              <a:chOff x="3161408" y="4408176"/>
              <a:chExt cx="721176" cy="706536"/>
            </a:xfrm>
          </p:grpSpPr>
          <p:sp>
            <p:nvSpPr>
              <p:cNvPr id="34" name="任意多边形 3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 flipV="1">
              <a:off x="2724722" y="1750703"/>
              <a:ext cx="721176" cy="706536"/>
              <a:chOff x="3161408" y="4408176"/>
              <a:chExt cx="721176" cy="706536"/>
            </a:xfrm>
          </p:grpSpPr>
          <p:sp>
            <p:nvSpPr>
              <p:cNvPr id="38" name="任意多边形 3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2269528" y="32137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项目分工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29304" y="2335336"/>
            <a:ext cx="42206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932506" y="3894736"/>
            <a:ext cx="422061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 smtClean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问卷类别</a:t>
            </a:r>
            <a:r>
              <a:rPr lang="zh-CN" altLang="en-US" dirty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方面的增删改查；</a:t>
            </a:r>
            <a:endParaRPr lang="en-US" altLang="zh-CN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 smtClean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问卷试题</a:t>
            </a:r>
            <a:r>
              <a:rPr lang="zh-CN" altLang="en-US" dirty="0">
                <a:solidFill>
                  <a:srgbClr val="E7E6E6">
                    <a:lumMod val="50000"/>
                  </a:srgbClr>
                </a:solidFill>
                <a:cs typeface="+mn-ea"/>
                <a:sym typeface="+mn-lt"/>
              </a:rPr>
              <a:t>方面的增删改查；</a:t>
            </a:r>
            <a:endParaRPr lang="zh-CN" altLang="en-US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86969" y="5446361"/>
            <a:ext cx="4220614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查看考试申请；批准拒绝学生考试；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学生成绩的各种查询操作；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5602694" y="792480"/>
            <a:ext cx="1113732" cy="1001707"/>
            <a:chOff x="5736000" y="891901"/>
            <a:chExt cx="720000" cy="720000"/>
          </a:xfrm>
        </p:grpSpPr>
        <p:sp>
          <p:nvSpPr>
            <p:cNvPr id="44" name="圆角矩形 43"/>
            <p:cNvSpPr>
              <a:spLocks noChangeAspect="1"/>
            </p:cNvSpPr>
            <p:nvPr/>
          </p:nvSpPr>
          <p:spPr>
            <a:xfrm rot="2700000">
              <a:off x="5736000" y="891901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>
              <a:spLocks noChangeAspect="1"/>
            </p:cNvSpPr>
            <p:nvPr/>
          </p:nvSpPr>
          <p:spPr>
            <a:xfrm rot="2700000">
              <a:off x="5825169" y="981901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63785" y="1060673"/>
              <a:ext cx="517322" cy="331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卢姗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571062" y="2325426"/>
            <a:ext cx="1174424" cy="1015434"/>
            <a:chOff x="5736000" y="2344668"/>
            <a:chExt cx="720000" cy="720000"/>
          </a:xfrm>
        </p:grpSpPr>
        <p:sp>
          <p:nvSpPr>
            <p:cNvPr id="45" name="圆角矩形 44"/>
            <p:cNvSpPr>
              <a:spLocks noChangeAspect="1"/>
            </p:cNvSpPr>
            <p:nvPr/>
          </p:nvSpPr>
          <p:spPr>
            <a:xfrm rot="2700000">
              <a:off x="5736000" y="2344668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>
              <a:spLocks noChangeAspect="1"/>
            </p:cNvSpPr>
            <p:nvPr/>
          </p:nvSpPr>
          <p:spPr>
            <a:xfrm rot="2700000">
              <a:off x="5825169" y="2434668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72713" y="2507521"/>
              <a:ext cx="490587" cy="327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王鹏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29597" y="3836346"/>
            <a:ext cx="1107996" cy="1028910"/>
            <a:chOff x="5728720" y="3797435"/>
            <a:chExt cx="749645" cy="720000"/>
          </a:xfrm>
        </p:grpSpPr>
        <p:sp>
          <p:nvSpPr>
            <p:cNvPr id="46" name="圆角矩形 45"/>
            <p:cNvSpPr>
              <a:spLocks noChangeAspect="1"/>
            </p:cNvSpPr>
            <p:nvPr/>
          </p:nvSpPr>
          <p:spPr>
            <a:xfrm rot="2700000">
              <a:off x="5736000" y="3797435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 rot="2700000">
              <a:off x="5825169" y="3887435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728720" y="3968323"/>
              <a:ext cx="749645" cy="323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夏小雪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636313" y="5351256"/>
            <a:ext cx="1064599" cy="967217"/>
            <a:chOff x="5736000" y="5250203"/>
            <a:chExt cx="720000" cy="720000"/>
          </a:xfrm>
        </p:grpSpPr>
        <p:sp>
          <p:nvSpPr>
            <p:cNvPr id="47" name="圆角矩形 46"/>
            <p:cNvSpPr>
              <a:spLocks noChangeAspect="1"/>
            </p:cNvSpPr>
            <p:nvPr/>
          </p:nvSpPr>
          <p:spPr>
            <a:xfrm rot="2700000">
              <a:off x="5736000" y="5250203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>
              <a:spLocks noChangeAspect="1"/>
            </p:cNvSpPr>
            <p:nvPr/>
          </p:nvSpPr>
          <p:spPr>
            <a:xfrm rot="2700000">
              <a:off x="5825169" y="5340203"/>
              <a:ext cx="540000" cy="540000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bg1">
                  <a:lumMod val="75000"/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45919" y="5440966"/>
              <a:ext cx="541197" cy="343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宋雨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2" name="矩形 4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07482" y="852048"/>
            <a:ext cx="390295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首页；登录、注册；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查看问卷类别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；查看成绩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；导出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成绩表到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Excel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；管理员更改密码</a:t>
            </a:r>
            <a:endParaRPr lang="zh-CN" altLang="en-US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7482" y="2612335"/>
            <a:ext cx="3586347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学生考试；修改密码；修改信息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2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3" grpId="0"/>
      <p:bldP spid="43" grpId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9509092" y="2712355"/>
            <a:ext cx="2102982" cy="2102980"/>
            <a:chOff x="3627361" y="2776216"/>
            <a:chExt cx="2102982" cy="2102980"/>
          </a:xfrm>
        </p:grpSpPr>
        <p:sp>
          <p:nvSpPr>
            <p:cNvPr id="122" name="椭圆 121"/>
            <p:cNvSpPr/>
            <p:nvPr/>
          </p:nvSpPr>
          <p:spPr>
            <a:xfrm rot="11700000">
              <a:off x="3627361" y="2776216"/>
              <a:ext cx="2102982" cy="2102980"/>
            </a:xfrm>
            <a:prstGeom prst="ellipse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 rot="11700000">
              <a:off x="3848621" y="2997476"/>
              <a:ext cx="1660462" cy="166046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Freeform 5"/>
            <p:cNvSpPr>
              <a:spLocks/>
            </p:cNvSpPr>
            <p:nvPr/>
          </p:nvSpPr>
          <p:spPr bwMode="auto">
            <a:xfrm rot="900000">
              <a:off x="4342084" y="4572875"/>
              <a:ext cx="207877" cy="180476"/>
            </a:xfrm>
            <a:custGeom>
              <a:avLst/>
              <a:gdLst>
                <a:gd name="T0" fmla="*/ 131 w 331"/>
                <a:gd name="T1" fmla="*/ 0 h 287"/>
                <a:gd name="T2" fmla="*/ 199 w 331"/>
                <a:gd name="T3" fmla="*/ 0 h 287"/>
                <a:gd name="T4" fmla="*/ 305 w 331"/>
                <a:gd name="T5" fmla="*/ 0 h 287"/>
                <a:gd name="T6" fmla="*/ 322 w 331"/>
                <a:gd name="T7" fmla="*/ 29 h 287"/>
                <a:gd name="T8" fmla="*/ 269 w 331"/>
                <a:gd name="T9" fmla="*/ 121 h 287"/>
                <a:gd name="T10" fmla="*/ 235 w 331"/>
                <a:gd name="T11" fmla="*/ 179 h 287"/>
                <a:gd name="T12" fmla="*/ 182 w 331"/>
                <a:gd name="T13" fmla="*/ 271 h 287"/>
                <a:gd name="T14" fmla="*/ 148 w 331"/>
                <a:gd name="T15" fmla="*/ 271 h 287"/>
                <a:gd name="T16" fmla="*/ 96 w 331"/>
                <a:gd name="T17" fmla="*/ 179 h 287"/>
                <a:gd name="T18" fmla="*/ 62 w 331"/>
                <a:gd name="T19" fmla="*/ 121 h 287"/>
                <a:gd name="T20" fmla="*/ 9 w 331"/>
                <a:gd name="T21" fmla="*/ 29 h 287"/>
                <a:gd name="T22" fmla="*/ 26 w 331"/>
                <a:gd name="T23" fmla="*/ 0 h 287"/>
                <a:gd name="T24" fmla="*/ 131 w 331"/>
                <a:gd name="T2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" h="287">
                  <a:moveTo>
                    <a:pt x="131" y="0"/>
                  </a:moveTo>
                  <a:cubicBezTo>
                    <a:pt x="150" y="0"/>
                    <a:pt x="181" y="0"/>
                    <a:pt x="199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3" y="0"/>
                    <a:pt x="331" y="13"/>
                    <a:pt x="322" y="29"/>
                  </a:cubicBezTo>
                  <a:cubicBezTo>
                    <a:pt x="269" y="121"/>
                    <a:pt x="269" y="121"/>
                    <a:pt x="269" y="121"/>
                  </a:cubicBezTo>
                  <a:cubicBezTo>
                    <a:pt x="260" y="137"/>
                    <a:pt x="244" y="163"/>
                    <a:pt x="235" y="179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73" y="287"/>
                    <a:pt x="158" y="287"/>
                    <a:pt x="148" y="27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86" y="163"/>
                    <a:pt x="71" y="137"/>
                    <a:pt x="62" y="12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13"/>
                    <a:pt x="8" y="0"/>
                    <a:pt x="26" y="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弧形 124"/>
            <p:cNvSpPr/>
            <p:nvPr/>
          </p:nvSpPr>
          <p:spPr>
            <a:xfrm rot="10800000">
              <a:off x="3849052" y="2993143"/>
              <a:ext cx="1659600" cy="1659600"/>
            </a:xfrm>
            <a:prstGeom prst="arc">
              <a:avLst>
                <a:gd name="adj1" fmla="val 5283054"/>
                <a:gd name="adj2" fmla="val 7107048"/>
              </a:avLst>
            </a:prstGeom>
            <a:ln w="381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27361" y="2776216"/>
            <a:ext cx="2102982" cy="2102980"/>
            <a:chOff x="3627361" y="2776216"/>
            <a:chExt cx="2102982" cy="2102980"/>
          </a:xfrm>
        </p:grpSpPr>
        <p:sp>
          <p:nvSpPr>
            <p:cNvPr id="74" name="椭圆 73"/>
            <p:cNvSpPr/>
            <p:nvPr/>
          </p:nvSpPr>
          <p:spPr>
            <a:xfrm rot="11700000">
              <a:off x="3627361" y="2776216"/>
              <a:ext cx="2102982" cy="2102980"/>
            </a:xfrm>
            <a:prstGeom prst="ellipse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700000">
              <a:off x="3848621" y="2997476"/>
              <a:ext cx="1660462" cy="166046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 rot="900000">
              <a:off x="4342084" y="4572875"/>
              <a:ext cx="207877" cy="180476"/>
            </a:xfrm>
            <a:custGeom>
              <a:avLst/>
              <a:gdLst>
                <a:gd name="T0" fmla="*/ 131 w 331"/>
                <a:gd name="T1" fmla="*/ 0 h 287"/>
                <a:gd name="T2" fmla="*/ 199 w 331"/>
                <a:gd name="T3" fmla="*/ 0 h 287"/>
                <a:gd name="T4" fmla="*/ 305 w 331"/>
                <a:gd name="T5" fmla="*/ 0 h 287"/>
                <a:gd name="T6" fmla="*/ 322 w 331"/>
                <a:gd name="T7" fmla="*/ 29 h 287"/>
                <a:gd name="T8" fmla="*/ 269 w 331"/>
                <a:gd name="T9" fmla="*/ 121 h 287"/>
                <a:gd name="T10" fmla="*/ 235 w 331"/>
                <a:gd name="T11" fmla="*/ 179 h 287"/>
                <a:gd name="T12" fmla="*/ 182 w 331"/>
                <a:gd name="T13" fmla="*/ 271 h 287"/>
                <a:gd name="T14" fmla="*/ 148 w 331"/>
                <a:gd name="T15" fmla="*/ 271 h 287"/>
                <a:gd name="T16" fmla="*/ 96 w 331"/>
                <a:gd name="T17" fmla="*/ 179 h 287"/>
                <a:gd name="T18" fmla="*/ 62 w 331"/>
                <a:gd name="T19" fmla="*/ 121 h 287"/>
                <a:gd name="T20" fmla="*/ 9 w 331"/>
                <a:gd name="T21" fmla="*/ 29 h 287"/>
                <a:gd name="T22" fmla="*/ 26 w 331"/>
                <a:gd name="T23" fmla="*/ 0 h 287"/>
                <a:gd name="T24" fmla="*/ 131 w 331"/>
                <a:gd name="T2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" h="287">
                  <a:moveTo>
                    <a:pt x="131" y="0"/>
                  </a:moveTo>
                  <a:cubicBezTo>
                    <a:pt x="150" y="0"/>
                    <a:pt x="181" y="0"/>
                    <a:pt x="199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3" y="0"/>
                    <a:pt x="331" y="13"/>
                    <a:pt x="322" y="29"/>
                  </a:cubicBezTo>
                  <a:cubicBezTo>
                    <a:pt x="269" y="121"/>
                    <a:pt x="269" y="121"/>
                    <a:pt x="269" y="121"/>
                  </a:cubicBezTo>
                  <a:cubicBezTo>
                    <a:pt x="260" y="137"/>
                    <a:pt x="244" y="163"/>
                    <a:pt x="235" y="179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73" y="287"/>
                    <a:pt x="158" y="287"/>
                    <a:pt x="148" y="27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86" y="163"/>
                    <a:pt x="71" y="137"/>
                    <a:pt x="62" y="12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13"/>
                    <a:pt x="8" y="0"/>
                    <a:pt x="26" y="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弧形 97"/>
            <p:cNvSpPr/>
            <p:nvPr/>
          </p:nvSpPr>
          <p:spPr>
            <a:xfrm rot="10800000">
              <a:off x="3849052" y="2993143"/>
              <a:ext cx="1659600" cy="1659600"/>
            </a:xfrm>
            <a:prstGeom prst="arc">
              <a:avLst>
                <a:gd name="adj1" fmla="val 5283054"/>
                <a:gd name="adj2" fmla="val 7107048"/>
              </a:avLst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4171632" y="3320486"/>
            <a:ext cx="1014440" cy="1014441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102"/>
          <p:cNvSpPr>
            <a:spLocks noEditPoints="1"/>
          </p:cNvSpPr>
          <p:nvPr/>
        </p:nvSpPr>
        <p:spPr bwMode="auto">
          <a:xfrm>
            <a:off x="4498671" y="3633237"/>
            <a:ext cx="360363" cy="388938"/>
          </a:xfrm>
          <a:custGeom>
            <a:avLst/>
            <a:gdLst>
              <a:gd name="T0" fmla="*/ 76 w 96"/>
              <a:gd name="T1" fmla="*/ 64 h 104"/>
              <a:gd name="T2" fmla="*/ 59 w 96"/>
              <a:gd name="T3" fmla="*/ 73 h 104"/>
              <a:gd name="T4" fmla="*/ 38 w 96"/>
              <a:gd name="T5" fmla="*/ 61 h 104"/>
              <a:gd name="T6" fmla="*/ 40 w 96"/>
              <a:gd name="T7" fmla="*/ 52 h 104"/>
              <a:gd name="T8" fmla="*/ 39 w 96"/>
              <a:gd name="T9" fmla="*/ 46 h 104"/>
              <a:gd name="T10" fmla="*/ 61 w 96"/>
              <a:gd name="T11" fmla="*/ 34 h 104"/>
              <a:gd name="T12" fmla="*/ 76 w 96"/>
              <a:gd name="T13" fmla="*/ 40 h 104"/>
              <a:gd name="T14" fmla="*/ 96 w 96"/>
              <a:gd name="T15" fmla="*/ 20 h 104"/>
              <a:gd name="T16" fmla="*/ 76 w 96"/>
              <a:gd name="T17" fmla="*/ 0 h 104"/>
              <a:gd name="T18" fmla="*/ 56 w 96"/>
              <a:gd name="T19" fmla="*/ 20 h 104"/>
              <a:gd name="T20" fmla="*/ 57 w 96"/>
              <a:gd name="T21" fmla="*/ 26 h 104"/>
              <a:gd name="T22" fmla="*/ 35 w 96"/>
              <a:gd name="T23" fmla="*/ 38 h 104"/>
              <a:gd name="T24" fmla="*/ 20 w 96"/>
              <a:gd name="T25" fmla="*/ 32 h 104"/>
              <a:gd name="T26" fmla="*/ 0 w 96"/>
              <a:gd name="T27" fmla="*/ 52 h 104"/>
              <a:gd name="T28" fmla="*/ 20 w 96"/>
              <a:gd name="T29" fmla="*/ 72 h 104"/>
              <a:gd name="T30" fmla="*/ 32 w 96"/>
              <a:gd name="T31" fmla="*/ 68 h 104"/>
              <a:gd name="T32" fmla="*/ 32 w 96"/>
              <a:gd name="T33" fmla="*/ 68 h 104"/>
              <a:gd name="T34" fmla="*/ 56 w 96"/>
              <a:gd name="T35" fmla="*/ 82 h 104"/>
              <a:gd name="T36" fmla="*/ 56 w 96"/>
              <a:gd name="T37" fmla="*/ 84 h 104"/>
              <a:gd name="T38" fmla="*/ 76 w 96"/>
              <a:gd name="T39" fmla="*/ 104 h 104"/>
              <a:gd name="T40" fmla="*/ 96 w 96"/>
              <a:gd name="T41" fmla="*/ 84 h 104"/>
              <a:gd name="T42" fmla="*/ 76 w 96"/>
              <a:gd name="T43" fmla="*/ 64 h 104"/>
              <a:gd name="T44" fmla="*/ 76 w 96"/>
              <a:gd name="T45" fmla="*/ 8 h 104"/>
              <a:gd name="T46" fmla="*/ 88 w 96"/>
              <a:gd name="T47" fmla="*/ 20 h 104"/>
              <a:gd name="T48" fmla="*/ 76 w 96"/>
              <a:gd name="T49" fmla="*/ 32 h 104"/>
              <a:gd name="T50" fmla="*/ 64 w 96"/>
              <a:gd name="T51" fmla="*/ 20 h 104"/>
              <a:gd name="T52" fmla="*/ 76 w 96"/>
              <a:gd name="T53" fmla="*/ 8 h 104"/>
              <a:gd name="T54" fmla="*/ 20 w 96"/>
              <a:gd name="T55" fmla="*/ 64 h 104"/>
              <a:gd name="T56" fmla="*/ 8 w 96"/>
              <a:gd name="T57" fmla="*/ 52 h 104"/>
              <a:gd name="T58" fmla="*/ 20 w 96"/>
              <a:gd name="T59" fmla="*/ 40 h 104"/>
              <a:gd name="T60" fmla="*/ 32 w 96"/>
              <a:gd name="T61" fmla="*/ 52 h 104"/>
              <a:gd name="T62" fmla="*/ 20 w 96"/>
              <a:gd name="T63" fmla="*/ 64 h 104"/>
              <a:gd name="T64" fmla="*/ 76 w 96"/>
              <a:gd name="T65" fmla="*/ 96 h 104"/>
              <a:gd name="T66" fmla="*/ 64 w 96"/>
              <a:gd name="T67" fmla="*/ 84 h 104"/>
              <a:gd name="T68" fmla="*/ 76 w 96"/>
              <a:gd name="T69" fmla="*/ 72 h 104"/>
              <a:gd name="T70" fmla="*/ 88 w 96"/>
              <a:gd name="T71" fmla="*/ 84 h 104"/>
              <a:gd name="T72" fmla="*/ 76 w 96"/>
              <a:gd name="T73" fmla="*/ 9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104">
                <a:moveTo>
                  <a:pt x="76" y="64"/>
                </a:moveTo>
                <a:cubicBezTo>
                  <a:pt x="69" y="64"/>
                  <a:pt x="63" y="68"/>
                  <a:pt x="59" y="73"/>
                </a:cubicBezTo>
                <a:cubicBezTo>
                  <a:pt x="38" y="61"/>
                  <a:pt x="38" y="61"/>
                  <a:pt x="38" y="61"/>
                </a:cubicBezTo>
                <a:cubicBezTo>
                  <a:pt x="39" y="58"/>
                  <a:pt x="40" y="55"/>
                  <a:pt x="40" y="52"/>
                </a:cubicBezTo>
                <a:cubicBezTo>
                  <a:pt x="40" y="50"/>
                  <a:pt x="40" y="48"/>
                  <a:pt x="39" y="46"/>
                </a:cubicBezTo>
                <a:cubicBezTo>
                  <a:pt x="61" y="34"/>
                  <a:pt x="61" y="34"/>
                  <a:pt x="61" y="34"/>
                </a:cubicBezTo>
                <a:cubicBezTo>
                  <a:pt x="65" y="37"/>
                  <a:pt x="70" y="40"/>
                  <a:pt x="76" y="40"/>
                </a:cubicBezTo>
                <a:cubicBezTo>
                  <a:pt x="87" y="40"/>
                  <a:pt x="96" y="31"/>
                  <a:pt x="96" y="20"/>
                </a:cubicBezTo>
                <a:cubicBezTo>
                  <a:pt x="96" y="9"/>
                  <a:pt x="87" y="0"/>
                  <a:pt x="76" y="0"/>
                </a:cubicBezTo>
                <a:cubicBezTo>
                  <a:pt x="65" y="0"/>
                  <a:pt x="56" y="9"/>
                  <a:pt x="56" y="20"/>
                </a:cubicBezTo>
                <a:cubicBezTo>
                  <a:pt x="56" y="22"/>
                  <a:pt x="56" y="24"/>
                  <a:pt x="57" y="26"/>
                </a:cubicBezTo>
                <a:cubicBezTo>
                  <a:pt x="35" y="38"/>
                  <a:pt x="35" y="38"/>
                  <a:pt x="35" y="38"/>
                </a:cubicBezTo>
                <a:cubicBezTo>
                  <a:pt x="31" y="35"/>
                  <a:pt x="26" y="32"/>
                  <a:pt x="20" y="32"/>
                </a:cubicBezTo>
                <a:cubicBezTo>
                  <a:pt x="9" y="32"/>
                  <a:pt x="0" y="41"/>
                  <a:pt x="0" y="52"/>
                </a:cubicBezTo>
                <a:cubicBezTo>
                  <a:pt x="0" y="63"/>
                  <a:pt x="9" y="72"/>
                  <a:pt x="20" y="72"/>
                </a:cubicBezTo>
                <a:cubicBezTo>
                  <a:pt x="25" y="72"/>
                  <a:pt x="29" y="70"/>
                  <a:pt x="32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3"/>
                  <a:pt x="56" y="83"/>
                  <a:pt x="56" y="84"/>
                </a:cubicBezTo>
                <a:cubicBezTo>
                  <a:pt x="56" y="95"/>
                  <a:pt x="65" y="104"/>
                  <a:pt x="76" y="104"/>
                </a:cubicBezTo>
                <a:cubicBezTo>
                  <a:pt x="87" y="104"/>
                  <a:pt x="96" y="95"/>
                  <a:pt x="96" y="84"/>
                </a:cubicBezTo>
                <a:cubicBezTo>
                  <a:pt x="96" y="73"/>
                  <a:pt x="87" y="64"/>
                  <a:pt x="76" y="64"/>
                </a:cubicBezTo>
                <a:close/>
                <a:moveTo>
                  <a:pt x="76" y="8"/>
                </a:moveTo>
                <a:cubicBezTo>
                  <a:pt x="83" y="8"/>
                  <a:pt x="88" y="13"/>
                  <a:pt x="88" y="20"/>
                </a:cubicBezTo>
                <a:cubicBezTo>
                  <a:pt x="88" y="27"/>
                  <a:pt x="83" y="32"/>
                  <a:pt x="76" y="32"/>
                </a:cubicBezTo>
                <a:cubicBezTo>
                  <a:pt x="69" y="32"/>
                  <a:pt x="64" y="27"/>
                  <a:pt x="64" y="20"/>
                </a:cubicBezTo>
                <a:cubicBezTo>
                  <a:pt x="64" y="13"/>
                  <a:pt x="69" y="8"/>
                  <a:pt x="76" y="8"/>
                </a:cubicBezTo>
                <a:close/>
                <a:moveTo>
                  <a:pt x="20" y="64"/>
                </a:moveTo>
                <a:cubicBezTo>
                  <a:pt x="13" y="64"/>
                  <a:pt x="8" y="59"/>
                  <a:pt x="8" y="52"/>
                </a:cubicBezTo>
                <a:cubicBezTo>
                  <a:pt x="8" y="45"/>
                  <a:pt x="13" y="40"/>
                  <a:pt x="20" y="40"/>
                </a:cubicBezTo>
                <a:cubicBezTo>
                  <a:pt x="27" y="40"/>
                  <a:pt x="32" y="45"/>
                  <a:pt x="32" y="52"/>
                </a:cubicBezTo>
                <a:cubicBezTo>
                  <a:pt x="32" y="59"/>
                  <a:pt x="27" y="64"/>
                  <a:pt x="20" y="64"/>
                </a:cubicBezTo>
                <a:close/>
                <a:moveTo>
                  <a:pt x="76" y="96"/>
                </a:moveTo>
                <a:cubicBezTo>
                  <a:pt x="69" y="96"/>
                  <a:pt x="64" y="91"/>
                  <a:pt x="64" y="84"/>
                </a:cubicBezTo>
                <a:cubicBezTo>
                  <a:pt x="64" y="77"/>
                  <a:pt x="69" y="72"/>
                  <a:pt x="76" y="72"/>
                </a:cubicBezTo>
                <a:cubicBezTo>
                  <a:pt x="83" y="72"/>
                  <a:pt x="88" y="77"/>
                  <a:pt x="88" y="84"/>
                </a:cubicBezTo>
                <a:cubicBezTo>
                  <a:pt x="88" y="91"/>
                  <a:pt x="83" y="96"/>
                  <a:pt x="76" y="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89314" y="3251861"/>
            <a:ext cx="1014440" cy="1014440"/>
          </a:xfrm>
          <a:prstGeom prst="ellipse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31"/>
          <p:cNvSpPr>
            <a:spLocks noEditPoints="1"/>
          </p:cNvSpPr>
          <p:nvPr/>
        </p:nvSpPr>
        <p:spPr bwMode="auto">
          <a:xfrm>
            <a:off x="10365090" y="3601487"/>
            <a:ext cx="450850" cy="420688"/>
          </a:xfrm>
          <a:custGeom>
            <a:avLst/>
            <a:gdLst>
              <a:gd name="T0" fmla="*/ 64 w 120"/>
              <a:gd name="T1" fmla="*/ 8 h 112"/>
              <a:gd name="T2" fmla="*/ 64 w 120"/>
              <a:gd name="T3" fmla="*/ 4 h 112"/>
              <a:gd name="T4" fmla="*/ 60 w 120"/>
              <a:gd name="T5" fmla="*/ 0 h 112"/>
              <a:gd name="T6" fmla="*/ 56 w 120"/>
              <a:gd name="T7" fmla="*/ 4 h 112"/>
              <a:gd name="T8" fmla="*/ 56 w 120"/>
              <a:gd name="T9" fmla="*/ 8 h 112"/>
              <a:gd name="T10" fmla="*/ 40 w 120"/>
              <a:gd name="T11" fmla="*/ 28 h 112"/>
              <a:gd name="T12" fmla="*/ 56 w 120"/>
              <a:gd name="T13" fmla="*/ 48 h 112"/>
              <a:gd name="T14" fmla="*/ 56 w 120"/>
              <a:gd name="T15" fmla="*/ 108 h 112"/>
              <a:gd name="T16" fmla="*/ 60 w 120"/>
              <a:gd name="T17" fmla="*/ 112 h 112"/>
              <a:gd name="T18" fmla="*/ 64 w 120"/>
              <a:gd name="T19" fmla="*/ 108 h 112"/>
              <a:gd name="T20" fmla="*/ 64 w 120"/>
              <a:gd name="T21" fmla="*/ 48 h 112"/>
              <a:gd name="T22" fmla="*/ 80 w 120"/>
              <a:gd name="T23" fmla="*/ 28 h 112"/>
              <a:gd name="T24" fmla="*/ 64 w 120"/>
              <a:gd name="T25" fmla="*/ 8 h 112"/>
              <a:gd name="T26" fmla="*/ 60 w 120"/>
              <a:gd name="T27" fmla="*/ 40 h 112"/>
              <a:gd name="T28" fmla="*/ 48 w 120"/>
              <a:gd name="T29" fmla="*/ 28 h 112"/>
              <a:gd name="T30" fmla="*/ 60 w 120"/>
              <a:gd name="T31" fmla="*/ 16 h 112"/>
              <a:gd name="T32" fmla="*/ 72 w 120"/>
              <a:gd name="T33" fmla="*/ 28 h 112"/>
              <a:gd name="T34" fmla="*/ 60 w 120"/>
              <a:gd name="T35" fmla="*/ 40 h 112"/>
              <a:gd name="T36" fmla="*/ 104 w 120"/>
              <a:gd name="T37" fmla="*/ 64 h 112"/>
              <a:gd name="T38" fmla="*/ 104 w 120"/>
              <a:gd name="T39" fmla="*/ 4 h 112"/>
              <a:gd name="T40" fmla="*/ 100 w 120"/>
              <a:gd name="T41" fmla="*/ 0 h 112"/>
              <a:gd name="T42" fmla="*/ 96 w 120"/>
              <a:gd name="T43" fmla="*/ 4 h 112"/>
              <a:gd name="T44" fmla="*/ 96 w 120"/>
              <a:gd name="T45" fmla="*/ 64 h 112"/>
              <a:gd name="T46" fmla="*/ 80 w 120"/>
              <a:gd name="T47" fmla="*/ 84 h 112"/>
              <a:gd name="T48" fmla="*/ 96 w 120"/>
              <a:gd name="T49" fmla="*/ 104 h 112"/>
              <a:gd name="T50" fmla="*/ 96 w 120"/>
              <a:gd name="T51" fmla="*/ 108 h 112"/>
              <a:gd name="T52" fmla="*/ 100 w 120"/>
              <a:gd name="T53" fmla="*/ 112 h 112"/>
              <a:gd name="T54" fmla="*/ 104 w 120"/>
              <a:gd name="T55" fmla="*/ 108 h 112"/>
              <a:gd name="T56" fmla="*/ 104 w 120"/>
              <a:gd name="T57" fmla="*/ 104 h 112"/>
              <a:gd name="T58" fmla="*/ 120 w 120"/>
              <a:gd name="T59" fmla="*/ 84 h 112"/>
              <a:gd name="T60" fmla="*/ 104 w 120"/>
              <a:gd name="T61" fmla="*/ 64 h 112"/>
              <a:gd name="T62" fmla="*/ 100 w 120"/>
              <a:gd name="T63" fmla="*/ 96 h 112"/>
              <a:gd name="T64" fmla="*/ 88 w 120"/>
              <a:gd name="T65" fmla="*/ 84 h 112"/>
              <a:gd name="T66" fmla="*/ 100 w 120"/>
              <a:gd name="T67" fmla="*/ 72 h 112"/>
              <a:gd name="T68" fmla="*/ 112 w 120"/>
              <a:gd name="T69" fmla="*/ 84 h 112"/>
              <a:gd name="T70" fmla="*/ 100 w 120"/>
              <a:gd name="T71" fmla="*/ 96 h 112"/>
              <a:gd name="T72" fmla="*/ 24 w 120"/>
              <a:gd name="T73" fmla="*/ 48 h 112"/>
              <a:gd name="T74" fmla="*/ 24 w 120"/>
              <a:gd name="T75" fmla="*/ 4 h 112"/>
              <a:gd name="T76" fmla="*/ 20 w 120"/>
              <a:gd name="T77" fmla="*/ 0 h 112"/>
              <a:gd name="T78" fmla="*/ 16 w 120"/>
              <a:gd name="T79" fmla="*/ 4 h 112"/>
              <a:gd name="T80" fmla="*/ 16 w 120"/>
              <a:gd name="T81" fmla="*/ 48 h 112"/>
              <a:gd name="T82" fmla="*/ 0 w 120"/>
              <a:gd name="T83" fmla="*/ 68 h 112"/>
              <a:gd name="T84" fmla="*/ 16 w 120"/>
              <a:gd name="T85" fmla="*/ 88 h 112"/>
              <a:gd name="T86" fmla="*/ 16 w 120"/>
              <a:gd name="T87" fmla="*/ 108 h 112"/>
              <a:gd name="T88" fmla="*/ 20 w 120"/>
              <a:gd name="T89" fmla="*/ 112 h 112"/>
              <a:gd name="T90" fmla="*/ 24 w 120"/>
              <a:gd name="T91" fmla="*/ 108 h 112"/>
              <a:gd name="T92" fmla="*/ 24 w 120"/>
              <a:gd name="T93" fmla="*/ 88 h 112"/>
              <a:gd name="T94" fmla="*/ 40 w 120"/>
              <a:gd name="T95" fmla="*/ 68 h 112"/>
              <a:gd name="T96" fmla="*/ 24 w 120"/>
              <a:gd name="T97" fmla="*/ 48 h 112"/>
              <a:gd name="T98" fmla="*/ 20 w 120"/>
              <a:gd name="T99" fmla="*/ 80 h 112"/>
              <a:gd name="T100" fmla="*/ 8 w 120"/>
              <a:gd name="T101" fmla="*/ 68 h 112"/>
              <a:gd name="T102" fmla="*/ 20 w 120"/>
              <a:gd name="T103" fmla="*/ 56 h 112"/>
              <a:gd name="T104" fmla="*/ 32 w 120"/>
              <a:gd name="T105" fmla="*/ 68 h 112"/>
              <a:gd name="T106" fmla="*/ 20 w 120"/>
              <a:gd name="T107" fmla="*/ 8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112">
                <a:moveTo>
                  <a:pt x="64" y="8"/>
                </a:move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ubicBezTo>
                  <a:pt x="58" y="0"/>
                  <a:pt x="56" y="2"/>
                  <a:pt x="56" y="4"/>
                </a:cubicBezTo>
                <a:cubicBezTo>
                  <a:pt x="56" y="8"/>
                  <a:pt x="56" y="8"/>
                  <a:pt x="56" y="8"/>
                </a:cubicBezTo>
                <a:cubicBezTo>
                  <a:pt x="47" y="10"/>
                  <a:pt x="40" y="18"/>
                  <a:pt x="40" y="28"/>
                </a:cubicBezTo>
                <a:cubicBezTo>
                  <a:pt x="40" y="38"/>
                  <a:pt x="47" y="46"/>
                  <a:pt x="56" y="48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6" y="110"/>
                  <a:pt x="58" y="112"/>
                  <a:pt x="60" y="112"/>
                </a:cubicBezTo>
                <a:cubicBezTo>
                  <a:pt x="62" y="112"/>
                  <a:pt x="64" y="110"/>
                  <a:pt x="64" y="108"/>
                </a:cubicBezTo>
                <a:cubicBezTo>
                  <a:pt x="64" y="48"/>
                  <a:pt x="64" y="48"/>
                  <a:pt x="64" y="48"/>
                </a:cubicBezTo>
                <a:cubicBezTo>
                  <a:pt x="73" y="46"/>
                  <a:pt x="80" y="38"/>
                  <a:pt x="80" y="28"/>
                </a:cubicBezTo>
                <a:cubicBezTo>
                  <a:pt x="80" y="18"/>
                  <a:pt x="73" y="10"/>
                  <a:pt x="64" y="8"/>
                </a:cubicBezTo>
                <a:close/>
                <a:moveTo>
                  <a:pt x="60" y="40"/>
                </a:moveTo>
                <a:cubicBezTo>
                  <a:pt x="53" y="40"/>
                  <a:pt x="48" y="35"/>
                  <a:pt x="48" y="28"/>
                </a:cubicBezTo>
                <a:cubicBezTo>
                  <a:pt x="48" y="21"/>
                  <a:pt x="53" y="16"/>
                  <a:pt x="60" y="16"/>
                </a:cubicBezTo>
                <a:cubicBezTo>
                  <a:pt x="67" y="16"/>
                  <a:pt x="72" y="21"/>
                  <a:pt x="72" y="28"/>
                </a:cubicBezTo>
                <a:cubicBezTo>
                  <a:pt x="72" y="35"/>
                  <a:pt x="67" y="40"/>
                  <a:pt x="60" y="40"/>
                </a:cubicBezTo>
                <a:close/>
                <a:moveTo>
                  <a:pt x="104" y="64"/>
                </a:moveTo>
                <a:cubicBezTo>
                  <a:pt x="104" y="4"/>
                  <a:pt x="104" y="4"/>
                  <a:pt x="104" y="4"/>
                </a:cubicBezTo>
                <a:cubicBezTo>
                  <a:pt x="104" y="2"/>
                  <a:pt x="102" y="0"/>
                  <a:pt x="100" y="0"/>
                </a:cubicBezTo>
                <a:cubicBezTo>
                  <a:pt x="98" y="0"/>
                  <a:pt x="96" y="2"/>
                  <a:pt x="96" y="4"/>
                </a:cubicBezTo>
                <a:cubicBezTo>
                  <a:pt x="96" y="64"/>
                  <a:pt x="96" y="64"/>
                  <a:pt x="96" y="64"/>
                </a:cubicBezTo>
                <a:cubicBezTo>
                  <a:pt x="87" y="66"/>
                  <a:pt x="80" y="74"/>
                  <a:pt x="80" y="84"/>
                </a:cubicBezTo>
                <a:cubicBezTo>
                  <a:pt x="80" y="94"/>
                  <a:pt x="87" y="102"/>
                  <a:pt x="96" y="104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0"/>
                  <a:pt x="98" y="112"/>
                  <a:pt x="100" y="112"/>
                </a:cubicBezTo>
                <a:cubicBezTo>
                  <a:pt x="102" y="112"/>
                  <a:pt x="104" y="110"/>
                  <a:pt x="104" y="108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13" y="102"/>
                  <a:pt x="120" y="94"/>
                  <a:pt x="120" y="84"/>
                </a:cubicBezTo>
                <a:cubicBezTo>
                  <a:pt x="120" y="74"/>
                  <a:pt x="113" y="66"/>
                  <a:pt x="104" y="64"/>
                </a:cubicBezTo>
                <a:close/>
                <a:moveTo>
                  <a:pt x="100" y="96"/>
                </a:moveTo>
                <a:cubicBezTo>
                  <a:pt x="93" y="96"/>
                  <a:pt x="88" y="91"/>
                  <a:pt x="88" y="84"/>
                </a:cubicBezTo>
                <a:cubicBezTo>
                  <a:pt x="88" y="77"/>
                  <a:pt x="93" y="72"/>
                  <a:pt x="100" y="72"/>
                </a:cubicBezTo>
                <a:cubicBezTo>
                  <a:pt x="107" y="72"/>
                  <a:pt x="112" y="77"/>
                  <a:pt x="112" y="84"/>
                </a:cubicBezTo>
                <a:cubicBezTo>
                  <a:pt x="112" y="91"/>
                  <a:pt x="107" y="96"/>
                  <a:pt x="100" y="96"/>
                </a:cubicBezTo>
                <a:close/>
                <a:moveTo>
                  <a:pt x="24" y="48"/>
                </a:moveTo>
                <a:cubicBezTo>
                  <a:pt x="24" y="4"/>
                  <a:pt x="24" y="4"/>
                  <a:pt x="24" y="4"/>
                </a:cubicBezTo>
                <a:cubicBezTo>
                  <a:pt x="24" y="2"/>
                  <a:pt x="22" y="0"/>
                  <a:pt x="20" y="0"/>
                </a:cubicBezTo>
                <a:cubicBezTo>
                  <a:pt x="18" y="0"/>
                  <a:pt x="16" y="2"/>
                  <a:pt x="16" y="4"/>
                </a:cubicBezTo>
                <a:cubicBezTo>
                  <a:pt x="16" y="48"/>
                  <a:pt x="16" y="48"/>
                  <a:pt x="16" y="48"/>
                </a:cubicBezTo>
                <a:cubicBezTo>
                  <a:pt x="7" y="50"/>
                  <a:pt x="0" y="58"/>
                  <a:pt x="0" y="68"/>
                </a:cubicBezTo>
                <a:cubicBezTo>
                  <a:pt x="0" y="78"/>
                  <a:pt x="7" y="86"/>
                  <a:pt x="16" y="88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16" y="110"/>
                  <a:pt x="18" y="112"/>
                  <a:pt x="20" y="112"/>
                </a:cubicBezTo>
                <a:cubicBezTo>
                  <a:pt x="22" y="112"/>
                  <a:pt x="24" y="110"/>
                  <a:pt x="24" y="108"/>
                </a:cubicBezTo>
                <a:cubicBezTo>
                  <a:pt x="24" y="88"/>
                  <a:pt x="24" y="88"/>
                  <a:pt x="24" y="88"/>
                </a:cubicBezTo>
                <a:cubicBezTo>
                  <a:pt x="33" y="86"/>
                  <a:pt x="40" y="78"/>
                  <a:pt x="40" y="68"/>
                </a:cubicBezTo>
                <a:cubicBezTo>
                  <a:pt x="40" y="58"/>
                  <a:pt x="33" y="50"/>
                  <a:pt x="24" y="48"/>
                </a:cubicBezTo>
                <a:close/>
                <a:moveTo>
                  <a:pt x="20" y="80"/>
                </a:moveTo>
                <a:cubicBezTo>
                  <a:pt x="13" y="80"/>
                  <a:pt x="8" y="75"/>
                  <a:pt x="8" y="68"/>
                </a:cubicBezTo>
                <a:cubicBezTo>
                  <a:pt x="8" y="61"/>
                  <a:pt x="13" y="56"/>
                  <a:pt x="20" y="56"/>
                </a:cubicBezTo>
                <a:cubicBezTo>
                  <a:pt x="27" y="56"/>
                  <a:pt x="32" y="61"/>
                  <a:pt x="32" y="68"/>
                </a:cubicBezTo>
                <a:cubicBezTo>
                  <a:pt x="32" y="75"/>
                  <a:pt x="27" y="80"/>
                  <a:pt x="20" y="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>
            <a:off x="3053653" y="3696200"/>
            <a:ext cx="366717" cy="263012"/>
            <a:chOff x="3053653" y="3696200"/>
            <a:chExt cx="366717" cy="263012"/>
          </a:xfrm>
        </p:grpSpPr>
        <p:cxnSp>
          <p:nvCxnSpPr>
            <p:cNvPr id="100" name="直接连接符 99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ln w="1905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ln w="190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11428716" y="3696200"/>
            <a:ext cx="366717" cy="263012"/>
            <a:chOff x="3053653" y="3696200"/>
            <a:chExt cx="366717" cy="263012"/>
          </a:xfrm>
        </p:grpSpPr>
        <p:cxnSp>
          <p:nvCxnSpPr>
            <p:cNvPr id="118" name="直接连接符 117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ln w="1905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ln w="190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488808" y="125264"/>
            <a:ext cx="315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增删问卷类别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9391" y="958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添加问卷类别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5767" y="1415575"/>
            <a:ext cx="43030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insert(Course course)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Session </a:t>
            </a:r>
            <a:r>
              <a:rPr lang="en-US" altLang="zh-CN" dirty="0" err="1"/>
              <a:t>session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try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session = </a:t>
            </a:r>
            <a:r>
              <a:rPr lang="en-US" altLang="zh-CN" dirty="0" err="1" smtClean="0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Transaction </a:t>
            </a:r>
            <a:r>
              <a:rPr lang="en-US" altLang="zh-CN" dirty="0" err="1"/>
              <a:t>tran</a:t>
            </a:r>
            <a:r>
              <a:rPr lang="en-US" altLang="zh-CN" dirty="0"/>
              <a:t> =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session.beginTransaction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 smtClean="0"/>
              <a:t>session.save</a:t>
            </a:r>
            <a:r>
              <a:rPr lang="en-US" altLang="zh-CN" dirty="0" smtClean="0"/>
              <a:t>(course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 smtClean="0"/>
              <a:t>tran.commit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return </a:t>
            </a:r>
            <a:r>
              <a:rPr lang="en-US" altLang="zh-CN" dirty="0"/>
              <a:t>1;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} </a:t>
            </a:r>
            <a:r>
              <a:rPr lang="en-US" altLang="zh-CN" dirty="0"/>
              <a:t>catch (Exception e) {</a:t>
            </a:r>
          </a:p>
          <a:p>
            <a:r>
              <a:rPr lang="en-US" altLang="zh-CN" dirty="0"/>
              <a:t>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} </a:t>
            </a:r>
            <a:r>
              <a:rPr lang="en-US" altLang="zh-CN" dirty="0"/>
              <a:t>finally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/>
              <a:t>if (session != null) {</a:t>
            </a:r>
          </a:p>
          <a:p>
            <a:r>
              <a:rPr lang="en-US" altLang="zh-CN" dirty="0"/>
              <a:t>      </a:t>
            </a:r>
            <a:r>
              <a:rPr lang="en-US" altLang="zh-CN" dirty="0" err="1" smtClean="0"/>
              <a:t>session.close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}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68495" y="934545"/>
            <a:ext cx="1569661" cy="416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" panose="020B0606030504020204" pitchFamily="34" charset="0"/>
              </a:rPr>
              <a:t>删除问卷类别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54567" y="1409741"/>
            <a:ext cx="50060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deleteCourseById</a:t>
            </a:r>
            <a:r>
              <a:rPr lang="en-US" altLang="zh-CN" dirty="0"/>
              <a:t>(String </a:t>
            </a:r>
            <a:r>
              <a:rPr lang="en-US" altLang="zh-CN" dirty="0" err="1"/>
              <a:t>cid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Session </a:t>
            </a:r>
            <a:r>
              <a:rPr lang="en-US" altLang="zh-CN" dirty="0" err="1"/>
              <a:t>session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try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session </a:t>
            </a:r>
            <a:r>
              <a:rPr lang="en-US" altLang="zh-CN" dirty="0"/>
              <a:t>= </a:t>
            </a:r>
            <a:r>
              <a:rPr lang="en-US" altLang="zh-CN" dirty="0" err="1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Transaction </a:t>
            </a:r>
            <a:r>
              <a:rPr lang="en-US" altLang="zh-CN" dirty="0" err="1" smtClean="0"/>
              <a:t>tran</a:t>
            </a:r>
            <a:r>
              <a:rPr lang="en-US" altLang="zh-CN" dirty="0" smtClean="0"/>
              <a:t>=</a:t>
            </a:r>
          </a:p>
          <a:p>
            <a:r>
              <a:rPr lang="en-US" altLang="zh-CN" dirty="0" err="1" smtClean="0"/>
              <a:t>session.beginTransaction</a:t>
            </a:r>
            <a:r>
              <a:rPr lang="en-US" altLang="zh-CN" dirty="0"/>
              <a:t>();</a:t>
            </a: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Coursecourse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Course)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session.load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Course.class,cid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session.delete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(course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tran.commit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} </a:t>
            </a:r>
            <a:r>
              <a:rPr lang="en-US" altLang="zh-CN" dirty="0"/>
              <a:t>catch (Exception e) {</a:t>
            </a:r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} </a:t>
            </a:r>
            <a:r>
              <a:rPr lang="en-US" altLang="zh-CN" dirty="0"/>
              <a:t>finally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/>
              <a:t>if (session != null) {</a:t>
            </a:r>
          </a:p>
          <a:p>
            <a:r>
              <a:rPr lang="en-US" altLang="zh-CN" dirty="0"/>
              <a:t>           </a:t>
            </a:r>
            <a:r>
              <a:rPr lang="en-US" altLang="zh-CN" dirty="0" smtClean="0"/>
              <a:t> </a:t>
            </a:r>
            <a:r>
              <a:rPr lang="en-US" altLang="zh-CN" dirty="0" err="1"/>
              <a:t>session.close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9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33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0800000">
                                      <p:cBhvr>
                                        <p:cTn id="3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0800000">
                                      <p:cBhvr>
                                        <p:cTn id="35" dur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0800000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0800000">
                                      <p:cBhvr>
                                        <p:cTn id="39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9" grpId="0" animBg="1"/>
      <p:bldP spid="23" grpId="0" animBg="1"/>
      <p:bldP spid="23" grpId="1" animBg="1"/>
      <p:bldP spid="23" grpId="2" animBg="1"/>
      <p:bldP spid="25" grpId="0" animBg="1"/>
      <p:bldP spid="69" grpId="0"/>
      <p:bldP spid="69" grpId="1"/>
      <p:bldP spid="69" grpId="2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8674232" y="601916"/>
            <a:ext cx="2750804" cy="5769310"/>
            <a:chOff x="1622554" y="2345990"/>
            <a:chExt cx="1967956" cy="4127429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1645174" y="2368610"/>
              <a:ext cx="1945336" cy="4104809"/>
            </a:xfrm>
            <a:custGeom>
              <a:avLst/>
              <a:gdLst>
                <a:gd name="T0" fmla="*/ 0 w 1508"/>
                <a:gd name="T1" fmla="*/ 2962 h 3186"/>
                <a:gd name="T2" fmla="*/ 66 w 1508"/>
                <a:gd name="T3" fmla="*/ 3120 h 3186"/>
                <a:gd name="T4" fmla="*/ 224 w 1508"/>
                <a:gd name="T5" fmla="*/ 3186 h 3186"/>
                <a:gd name="T6" fmla="*/ 1284 w 1508"/>
                <a:gd name="T7" fmla="*/ 3186 h 3186"/>
                <a:gd name="T8" fmla="*/ 1442 w 1508"/>
                <a:gd name="T9" fmla="*/ 3120 h 3186"/>
                <a:gd name="T10" fmla="*/ 1508 w 1508"/>
                <a:gd name="T11" fmla="*/ 2962 h 3186"/>
                <a:gd name="T12" fmla="*/ 1508 w 1508"/>
                <a:gd name="T13" fmla="*/ 1508 h 3186"/>
                <a:gd name="T14" fmla="*/ 0 w 1508"/>
                <a:gd name="T15" fmla="*/ 1508 h 3186"/>
                <a:gd name="T16" fmla="*/ 0 w 1508"/>
                <a:gd name="T17" fmla="*/ 2962 h 3186"/>
                <a:gd name="T18" fmla="*/ 1442 w 1508"/>
                <a:gd name="T19" fmla="*/ 66 h 3186"/>
                <a:gd name="T20" fmla="*/ 1284 w 1508"/>
                <a:gd name="T21" fmla="*/ 0 h 3186"/>
                <a:gd name="T22" fmla="*/ 224 w 1508"/>
                <a:gd name="T23" fmla="*/ 0 h 3186"/>
                <a:gd name="T24" fmla="*/ 66 w 1508"/>
                <a:gd name="T25" fmla="*/ 66 h 3186"/>
                <a:gd name="T26" fmla="*/ 0 w 1508"/>
                <a:gd name="T27" fmla="*/ 224 h 3186"/>
                <a:gd name="T28" fmla="*/ 0 w 1508"/>
                <a:gd name="T29" fmla="*/ 1508 h 3186"/>
                <a:gd name="T30" fmla="*/ 1508 w 1508"/>
                <a:gd name="T31" fmla="*/ 1508 h 3186"/>
                <a:gd name="T32" fmla="*/ 1508 w 1508"/>
                <a:gd name="T33" fmla="*/ 224 h 3186"/>
                <a:gd name="T34" fmla="*/ 1442 w 1508"/>
                <a:gd name="T35" fmla="*/ 66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8" h="3186">
                  <a:moveTo>
                    <a:pt x="0" y="2962"/>
                  </a:moveTo>
                  <a:cubicBezTo>
                    <a:pt x="0" y="3022"/>
                    <a:pt x="23" y="3078"/>
                    <a:pt x="66" y="3120"/>
                  </a:cubicBezTo>
                  <a:cubicBezTo>
                    <a:pt x="108" y="3163"/>
                    <a:pt x="164" y="3186"/>
                    <a:pt x="224" y="3186"/>
                  </a:cubicBezTo>
                  <a:cubicBezTo>
                    <a:pt x="1284" y="3186"/>
                    <a:pt x="1284" y="3186"/>
                    <a:pt x="1284" y="3186"/>
                  </a:cubicBezTo>
                  <a:cubicBezTo>
                    <a:pt x="1344" y="3186"/>
                    <a:pt x="1400" y="3163"/>
                    <a:pt x="1442" y="3120"/>
                  </a:cubicBezTo>
                  <a:cubicBezTo>
                    <a:pt x="1485" y="3078"/>
                    <a:pt x="1508" y="3022"/>
                    <a:pt x="1508" y="2962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0" y="2962"/>
                    <a:pt x="0" y="2962"/>
                    <a:pt x="0" y="2962"/>
                  </a:cubicBezTo>
                  <a:moveTo>
                    <a:pt x="1442" y="66"/>
                  </a:moveTo>
                  <a:cubicBezTo>
                    <a:pt x="1400" y="23"/>
                    <a:pt x="1344" y="0"/>
                    <a:pt x="1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64" y="0"/>
                    <a:pt x="108" y="23"/>
                    <a:pt x="66" y="66"/>
                  </a:cubicBezTo>
                  <a:cubicBezTo>
                    <a:pt x="23" y="108"/>
                    <a:pt x="0" y="164"/>
                    <a:pt x="0" y="224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1508" y="224"/>
                    <a:pt x="1508" y="224"/>
                    <a:pt x="1508" y="224"/>
                  </a:cubicBezTo>
                  <a:cubicBezTo>
                    <a:pt x="1508" y="164"/>
                    <a:pt x="1485" y="108"/>
                    <a:pt x="1442" y="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19100" dist="419100" dir="2700000" sx="96000" sy="96000" algn="tl" rotWithShape="0">
                <a:schemeClr val="bg1">
                  <a:lumMod val="65000"/>
                  <a:alpha val="30000"/>
                </a:scheme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442913" y="5996887"/>
              <a:ext cx="348352" cy="348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432357" y="2686801"/>
              <a:ext cx="361924" cy="76909"/>
            </a:xfrm>
            <a:custGeom>
              <a:avLst/>
              <a:gdLst>
                <a:gd name="T0" fmla="*/ 250 w 280"/>
                <a:gd name="T1" fmla="*/ 0 h 60"/>
                <a:gd name="T2" fmla="*/ 30 w 280"/>
                <a:gd name="T3" fmla="*/ 0 h 60"/>
                <a:gd name="T4" fmla="*/ 0 w 280"/>
                <a:gd name="T5" fmla="*/ 30 h 60"/>
                <a:gd name="T6" fmla="*/ 30 w 280"/>
                <a:gd name="T7" fmla="*/ 60 h 60"/>
                <a:gd name="T8" fmla="*/ 250 w 280"/>
                <a:gd name="T9" fmla="*/ 60 h 60"/>
                <a:gd name="T10" fmla="*/ 280 w 280"/>
                <a:gd name="T11" fmla="*/ 30 h 60"/>
                <a:gd name="T12" fmla="*/ 250 w 28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0">
                  <a:moveTo>
                    <a:pt x="25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67" y="60"/>
                    <a:pt x="280" y="47"/>
                    <a:pt x="280" y="30"/>
                  </a:cubicBezTo>
                  <a:cubicBezTo>
                    <a:pt x="280" y="13"/>
                    <a:pt x="267" y="0"/>
                    <a:pt x="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2580142" y="2532983"/>
              <a:ext cx="72385" cy="72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946590" y="2345990"/>
              <a:ext cx="313666" cy="22620"/>
            </a:xfrm>
            <a:custGeom>
              <a:avLst/>
              <a:gdLst>
                <a:gd name="T0" fmla="*/ 201 w 208"/>
                <a:gd name="T1" fmla="*/ 0 h 15"/>
                <a:gd name="T2" fmla="*/ 8 w 208"/>
                <a:gd name="T3" fmla="*/ 0 h 15"/>
                <a:gd name="T4" fmla="*/ 0 w 208"/>
                <a:gd name="T5" fmla="*/ 5 h 15"/>
                <a:gd name="T6" fmla="*/ 0 w 208"/>
                <a:gd name="T7" fmla="*/ 15 h 15"/>
                <a:gd name="T8" fmla="*/ 208 w 208"/>
                <a:gd name="T9" fmla="*/ 15 h 15"/>
                <a:gd name="T10" fmla="*/ 208 w 208"/>
                <a:gd name="T11" fmla="*/ 5 h 15"/>
                <a:gd name="T12" fmla="*/ 201 w 20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">
                  <a:moveTo>
                    <a:pt x="201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15"/>
                  </a:lnTo>
                  <a:lnTo>
                    <a:pt x="208" y="15"/>
                  </a:lnTo>
                  <a:lnTo>
                    <a:pt x="208" y="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622554" y="2934115"/>
              <a:ext cx="22620" cy="186993"/>
            </a:xfrm>
            <a:custGeom>
              <a:avLst/>
              <a:gdLst>
                <a:gd name="T0" fmla="*/ 6 w 18"/>
                <a:gd name="T1" fmla="*/ 0 h 146"/>
                <a:gd name="T2" fmla="*/ 0 w 18"/>
                <a:gd name="T3" fmla="*/ 6 h 146"/>
                <a:gd name="T4" fmla="*/ 0 w 18"/>
                <a:gd name="T5" fmla="*/ 140 h 146"/>
                <a:gd name="T6" fmla="*/ 6 w 18"/>
                <a:gd name="T7" fmla="*/ 146 h 146"/>
                <a:gd name="T8" fmla="*/ 18 w 18"/>
                <a:gd name="T9" fmla="*/ 146 h 146"/>
                <a:gd name="T10" fmla="*/ 18 w 18"/>
                <a:gd name="T11" fmla="*/ 0 h 146"/>
                <a:gd name="T12" fmla="*/ 6 w 18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6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42"/>
                    <a:pt x="3" y="143"/>
                    <a:pt x="6" y="146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1622554" y="3323183"/>
              <a:ext cx="22620" cy="143261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1622554" y="3665500"/>
              <a:ext cx="22620" cy="144769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777124" y="2952211"/>
              <a:ext cx="1660322" cy="2936099"/>
            </a:xfrm>
            <a:custGeom>
              <a:avLst/>
              <a:gdLst>
                <a:gd name="connsiteX0" fmla="*/ 0 w 1747838"/>
                <a:gd name="connsiteY0" fmla="*/ 0 h 3090862"/>
                <a:gd name="connsiteX1" fmla="*/ 1747838 w 1747838"/>
                <a:gd name="connsiteY1" fmla="*/ 0 h 3090862"/>
                <a:gd name="connsiteX2" fmla="*/ 1747838 w 1747838"/>
                <a:gd name="connsiteY2" fmla="*/ 3090862 h 3090862"/>
                <a:gd name="connsiteX3" fmla="*/ 0 w 1747838"/>
                <a:gd name="connsiteY3" fmla="*/ 3090862 h 30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838" h="3090862">
                  <a:moveTo>
                    <a:pt x="0" y="0"/>
                  </a:moveTo>
                  <a:lnTo>
                    <a:pt x="1747838" y="0"/>
                  </a:lnTo>
                  <a:lnTo>
                    <a:pt x="1747838" y="3090862"/>
                  </a:lnTo>
                  <a:lnTo>
                    <a:pt x="0" y="30908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42598" y="78696"/>
            <a:ext cx="34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更改问卷类别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矩形 16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00570" y="927830"/>
            <a:ext cx="87858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updateCourse</a:t>
            </a:r>
            <a:r>
              <a:rPr lang="en-US" altLang="zh-CN" dirty="0"/>
              <a:t>(String </a:t>
            </a:r>
            <a:r>
              <a:rPr lang="en-US" altLang="zh-CN" dirty="0" err="1"/>
              <a:t>cid,String</a:t>
            </a:r>
            <a:r>
              <a:rPr lang="en-US" altLang="zh-CN" dirty="0"/>
              <a:t> </a:t>
            </a:r>
            <a:r>
              <a:rPr lang="en-US" altLang="zh-CN" dirty="0" err="1"/>
              <a:t>cname,int</a:t>
            </a:r>
            <a:r>
              <a:rPr lang="en-US" altLang="zh-CN" dirty="0"/>
              <a:t> </a:t>
            </a:r>
            <a:r>
              <a:rPr lang="en-US" altLang="zh-CN" dirty="0" err="1"/>
              <a:t>credit,String</a:t>
            </a:r>
            <a:r>
              <a:rPr lang="en-US" altLang="zh-CN" dirty="0"/>
              <a:t> </a:t>
            </a:r>
            <a:r>
              <a:rPr lang="en-US" altLang="zh-CN" dirty="0" err="1"/>
              <a:t>cmodule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Session </a:t>
            </a:r>
            <a:r>
              <a:rPr lang="en-US" altLang="zh-CN" dirty="0" err="1"/>
              <a:t>session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session = </a:t>
            </a:r>
            <a:r>
              <a:rPr lang="en-US" altLang="zh-CN" dirty="0" err="1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Transaction </a:t>
            </a:r>
            <a:r>
              <a:rPr lang="en-US" altLang="zh-CN" dirty="0" err="1"/>
              <a:t>tran</a:t>
            </a:r>
            <a:r>
              <a:rPr lang="en-US" altLang="zh-CN" dirty="0"/>
              <a:t>=</a:t>
            </a:r>
            <a:r>
              <a:rPr lang="en-US" altLang="zh-CN" dirty="0" err="1"/>
              <a:t>session.beginTransaction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Course course=(Course)</a:t>
            </a:r>
            <a:r>
              <a:rPr lang="en-US" altLang="zh-CN" dirty="0" err="1"/>
              <a:t>session.load</a:t>
            </a:r>
            <a:r>
              <a:rPr lang="en-US" altLang="zh-CN" dirty="0"/>
              <a:t>(</a:t>
            </a:r>
            <a:r>
              <a:rPr lang="en-US" altLang="zh-CN" dirty="0" err="1"/>
              <a:t>Course.class</a:t>
            </a:r>
            <a:r>
              <a:rPr lang="en-US" altLang="zh-CN" dirty="0"/>
              <a:t>, </a:t>
            </a:r>
            <a:r>
              <a:rPr lang="en-US" altLang="zh-CN" dirty="0" err="1"/>
              <a:t>cid</a:t>
            </a:r>
            <a:r>
              <a:rPr lang="en-US" altLang="zh-CN" dirty="0"/>
              <a:t>); 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course.setCourseName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cname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course.setCredit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(credit);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course.setCmodule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cmodule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session.update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(course);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tran.commit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(Exception e)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finally {</a:t>
            </a:r>
          </a:p>
          <a:p>
            <a:r>
              <a:rPr lang="en-US" altLang="zh-CN" dirty="0"/>
              <a:t>            if (session != null)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session.close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80253" y="2874407"/>
            <a:ext cx="155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更改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36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02" grpId="2"/>
      <p:bldP spid="1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491245" y="4603759"/>
            <a:ext cx="1374536" cy="2079029"/>
            <a:chOff x="1622554" y="2345990"/>
            <a:chExt cx="1967956" cy="4127429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1645174" y="2368610"/>
              <a:ext cx="1945336" cy="4104809"/>
            </a:xfrm>
            <a:custGeom>
              <a:avLst/>
              <a:gdLst>
                <a:gd name="T0" fmla="*/ 0 w 1508"/>
                <a:gd name="T1" fmla="*/ 2962 h 3186"/>
                <a:gd name="T2" fmla="*/ 66 w 1508"/>
                <a:gd name="T3" fmla="*/ 3120 h 3186"/>
                <a:gd name="T4" fmla="*/ 224 w 1508"/>
                <a:gd name="T5" fmla="*/ 3186 h 3186"/>
                <a:gd name="T6" fmla="*/ 1284 w 1508"/>
                <a:gd name="T7" fmla="*/ 3186 h 3186"/>
                <a:gd name="T8" fmla="*/ 1442 w 1508"/>
                <a:gd name="T9" fmla="*/ 3120 h 3186"/>
                <a:gd name="T10" fmla="*/ 1508 w 1508"/>
                <a:gd name="T11" fmla="*/ 2962 h 3186"/>
                <a:gd name="T12" fmla="*/ 1508 w 1508"/>
                <a:gd name="T13" fmla="*/ 1508 h 3186"/>
                <a:gd name="T14" fmla="*/ 0 w 1508"/>
                <a:gd name="T15" fmla="*/ 1508 h 3186"/>
                <a:gd name="T16" fmla="*/ 0 w 1508"/>
                <a:gd name="T17" fmla="*/ 2962 h 3186"/>
                <a:gd name="T18" fmla="*/ 1442 w 1508"/>
                <a:gd name="T19" fmla="*/ 66 h 3186"/>
                <a:gd name="T20" fmla="*/ 1284 w 1508"/>
                <a:gd name="T21" fmla="*/ 0 h 3186"/>
                <a:gd name="T22" fmla="*/ 224 w 1508"/>
                <a:gd name="T23" fmla="*/ 0 h 3186"/>
                <a:gd name="T24" fmla="*/ 66 w 1508"/>
                <a:gd name="T25" fmla="*/ 66 h 3186"/>
                <a:gd name="T26" fmla="*/ 0 w 1508"/>
                <a:gd name="T27" fmla="*/ 224 h 3186"/>
                <a:gd name="T28" fmla="*/ 0 w 1508"/>
                <a:gd name="T29" fmla="*/ 1508 h 3186"/>
                <a:gd name="T30" fmla="*/ 1508 w 1508"/>
                <a:gd name="T31" fmla="*/ 1508 h 3186"/>
                <a:gd name="T32" fmla="*/ 1508 w 1508"/>
                <a:gd name="T33" fmla="*/ 224 h 3186"/>
                <a:gd name="T34" fmla="*/ 1442 w 1508"/>
                <a:gd name="T35" fmla="*/ 66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8" h="3186">
                  <a:moveTo>
                    <a:pt x="0" y="2962"/>
                  </a:moveTo>
                  <a:cubicBezTo>
                    <a:pt x="0" y="3022"/>
                    <a:pt x="23" y="3078"/>
                    <a:pt x="66" y="3120"/>
                  </a:cubicBezTo>
                  <a:cubicBezTo>
                    <a:pt x="108" y="3163"/>
                    <a:pt x="164" y="3186"/>
                    <a:pt x="224" y="3186"/>
                  </a:cubicBezTo>
                  <a:cubicBezTo>
                    <a:pt x="1284" y="3186"/>
                    <a:pt x="1284" y="3186"/>
                    <a:pt x="1284" y="3186"/>
                  </a:cubicBezTo>
                  <a:cubicBezTo>
                    <a:pt x="1344" y="3186"/>
                    <a:pt x="1400" y="3163"/>
                    <a:pt x="1442" y="3120"/>
                  </a:cubicBezTo>
                  <a:cubicBezTo>
                    <a:pt x="1485" y="3078"/>
                    <a:pt x="1508" y="3022"/>
                    <a:pt x="1508" y="2962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0" y="2962"/>
                    <a:pt x="0" y="2962"/>
                    <a:pt x="0" y="2962"/>
                  </a:cubicBezTo>
                  <a:moveTo>
                    <a:pt x="1442" y="66"/>
                  </a:moveTo>
                  <a:cubicBezTo>
                    <a:pt x="1400" y="23"/>
                    <a:pt x="1344" y="0"/>
                    <a:pt x="1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64" y="0"/>
                    <a:pt x="108" y="23"/>
                    <a:pt x="66" y="66"/>
                  </a:cubicBezTo>
                  <a:cubicBezTo>
                    <a:pt x="23" y="108"/>
                    <a:pt x="0" y="164"/>
                    <a:pt x="0" y="224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1508" y="224"/>
                    <a:pt x="1508" y="224"/>
                    <a:pt x="1508" y="224"/>
                  </a:cubicBezTo>
                  <a:cubicBezTo>
                    <a:pt x="1508" y="164"/>
                    <a:pt x="1485" y="108"/>
                    <a:pt x="1442" y="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19100" dist="419100" dir="2700000" sx="96000" sy="96000" algn="tl" rotWithShape="0">
                <a:schemeClr val="bg1">
                  <a:lumMod val="65000"/>
                  <a:alpha val="30000"/>
                </a:scheme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442913" y="5996887"/>
              <a:ext cx="348352" cy="348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432357" y="2686801"/>
              <a:ext cx="361924" cy="76909"/>
            </a:xfrm>
            <a:custGeom>
              <a:avLst/>
              <a:gdLst>
                <a:gd name="T0" fmla="*/ 250 w 280"/>
                <a:gd name="T1" fmla="*/ 0 h 60"/>
                <a:gd name="T2" fmla="*/ 30 w 280"/>
                <a:gd name="T3" fmla="*/ 0 h 60"/>
                <a:gd name="T4" fmla="*/ 0 w 280"/>
                <a:gd name="T5" fmla="*/ 30 h 60"/>
                <a:gd name="T6" fmla="*/ 30 w 280"/>
                <a:gd name="T7" fmla="*/ 60 h 60"/>
                <a:gd name="T8" fmla="*/ 250 w 280"/>
                <a:gd name="T9" fmla="*/ 60 h 60"/>
                <a:gd name="T10" fmla="*/ 280 w 280"/>
                <a:gd name="T11" fmla="*/ 30 h 60"/>
                <a:gd name="T12" fmla="*/ 250 w 28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0">
                  <a:moveTo>
                    <a:pt x="25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67" y="60"/>
                    <a:pt x="280" y="47"/>
                    <a:pt x="280" y="30"/>
                  </a:cubicBezTo>
                  <a:cubicBezTo>
                    <a:pt x="280" y="13"/>
                    <a:pt x="267" y="0"/>
                    <a:pt x="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2580142" y="2532983"/>
              <a:ext cx="72385" cy="72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946590" y="2345990"/>
              <a:ext cx="313666" cy="22620"/>
            </a:xfrm>
            <a:custGeom>
              <a:avLst/>
              <a:gdLst>
                <a:gd name="T0" fmla="*/ 201 w 208"/>
                <a:gd name="T1" fmla="*/ 0 h 15"/>
                <a:gd name="T2" fmla="*/ 8 w 208"/>
                <a:gd name="T3" fmla="*/ 0 h 15"/>
                <a:gd name="T4" fmla="*/ 0 w 208"/>
                <a:gd name="T5" fmla="*/ 5 h 15"/>
                <a:gd name="T6" fmla="*/ 0 w 208"/>
                <a:gd name="T7" fmla="*/ 15 h 15"/>
                <a:gd name="T8" fmla="*/ 208 w 208"/>
                <a:gd name="T9" fmla="*/ 15 h 15"/>
                <a:gd name="T10" fmla="*/ 208 w 208"/>
                <a:gd name="T11" fmla="*/ 5 h 15"/>
                <a:gd name="T12" fmla="*/ 201 w 20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">
                  <a:moveTo>
                    <a:pt x="201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15"/>
                  </a:lnTo>
                  <a:lnTo>
                    <a:pt x="208" y="15"/>
                  </a:lnTo>
                  <a:lnTo>
                    <a:pt x="208" y="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622554" y="2934115"/>
              <a:ext cx="22620" cy="186993"/>
            </a:xfrm>
            <a:custGeom>
              <a:avLst/>
              <a:gdLst>
                <a:gd name="T0" fmla="*/ 6 w 18"/>
                <a:gd name="T1" fmla="*/ 0 h 146"/>
                <a:gd name="T2" fmla="*/ 0 w 18"/>
                <a:gd name="T3" fmla="*/ 6 h 146"/>
                <a:gd name="T4" fmla="*/ 0 w 18"/>
                <a:gd name="T5" fmla="*/ 140 h 146"/>
                <a:gd name="T6" fmla="*/ 6 w 18"/>
                <a:gd name="T7" fmla="*/ 146 h 146"/>
                <a:gd name="T8" fmla="*/ 18 w 18"/>
                <a:gd name="T9" fmla="*/ 146 h 146"/>
                <a:gd name="T10" fmla="*/ 18 w 18"/>
                <a:gd name="T11" fmla="*/ 0 h 146"/>
                <a:gd name="T12" fmla="*/ 6 w 18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6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42"/>
                    <a:pt x="3" y="143"/>
                    <a:pt x="6" y="146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1622554" y="3323183"/>
              <a:ext cx="22620" cy="143261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1622554" y="3665500"/>
              <a:ext cx="22620" cy="144769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777124" y="2952211"/>
              <a:ext cx="1660322" cy="2936099"/>
            </a:xfrm>
            <a:custGeom>
              <a:avLst/>
              <a:gdLst>
                <a:gd name="connsiteX0" fmla="*/ 0 w 1747838"/>
                <a:gd name="connsiteY0" fmla="*/ 0 h 3090862"/>
                <a:gd name="connsiteX1" fmla="*/ 1747838 w 1747838"/>
                <a:gd name="connsiteY1" fmla="*/ 0 h 3090862"/>
                <a:gd name="connsiteX2" fmla="*/ 1747838 w 1747838"/>
                <a:gd name="connsiteY2" fmla="*/ 3090862 h 3090862"/>
                <a:gd name="connsiteX3" fmla="*/ 0 w 1747838"/>
                <a:gd name="connsiteY3" fmla="*/ 3090862 h 30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838" h="3090862">
                  <a:moveTo>
                    <a:pt x="0" y="0"/>
                  </a:moveTo>
                  <a:lnTo>
                    <a:pt x="1747838" y="0"/>
                  </a:lnTo>
                  <a:lnTo>
                    <a:pt x="1747838" y="3090862"/>
                  </a:lnTo>
                  <a:lnTo>
                    <a:pt x="0" y="30908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42598" y="78696"/>
            <a:ext cx="3487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删除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查询已注册问卷类别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矩形 16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022" y="1730981"/>
            <a:ext cx="62655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void </a:t>
            </a:r>
            <a:r>
              <a:rPr lang="en-US" altLang="zh-CN" sz="2000" dirty="0" err="1"/>
              <a:t>findStudentCourseByCid</a:t>
            </a:r>
            <a:r>
              <a:rPr lang="en-US" altLang="zh-CN" sz="2000" dirty="0"/>
              <a:t>(){</a:t>
            </a:r>
          </a:p>
          <a:p>
            <a:r>
              <a:rPr lang="en-US" altLang="zh-CN" sz="2000" dirty="0"/>
              <a:t>        Session session=</a:t>
            </a:r>
            <a:r>
              <a:rPr lang="en-US" altLang="zh-CN" sz="2000" dirty="0" err="1"/>
              <a:t>HibernateUtil.getSession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  Query query=</a:t>
            </a:r>
            <a:r>
              <a:rPr lang="en-US" altLang="zh-CN" sz="2000" dirty="0" err="1"/>
              <a:t>session.createQuery</a:t>
            </a:r>
            <a:r>
              <a:rPr lang="en-US" altLang="zh-CN" sz="2000" dirty="0" smtClean="0"/>
              <a:t>("</a:t>
            </a:r>
          </a:p>
          <a:p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StudentCourse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where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courseId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=: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courseId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query.setParameter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courseId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courseid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scourselist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query.list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HibernateUtil.close</a:t>
            </a:r>
            <a:r>
              <a:rPr lang="en-US" altLang="zh-CN" sz="2000" dirty="0"/>
              <a:t>(session);</a:t>
            </a:r>
          </a:p>
          <a:p>
            <a:r>
              <a:rPr lang="en-US" altLang="zh-CN" sz="2000" dirty="0"/>
              <a:t>    } 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57768" y="5463925"/>
            <a:ext cx="90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查询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60279" y="3341681"/>
            <a:ext cx="1374536" cy="2079029"/>
            <a:chOff x="1622554" y="2345990"/>
            <a:chExt cx="1967956" cy="4127429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645174" y="2368610"/>
              <a:ext cx="1945336" cy="4104809"/>
            </a:xfrm>
            <a:custGeom>
              <a:avLst/>
              <a:gdLst>
                <a:gd name="T0" fmla="*/ 0 w 1508"/>
                <a:gd name="T1" fmla="*/ 2962 h 3186"/>
                <a:gd name="T2" fmla="*/ 66 w 1508"/>
                <a:gd name="T3" fmla="*/ 3120 h 3186"/>
                <a:gd name="T4" fmla="*/ 224 w 1508"/>
                <a:gd name="T5" fmla="*/ 3186 h 3186"/>
                <a:gd name="T6" fmla="*/ 1284 w 1508"/>
                <a:gd name="T7" fmla="*/ 3186 h 3186"/>
                <a:gd name="T8" fmla="*/ 1442 w 1508"/>
                <a:gd name="T9" fmla="*/ 3120 h 3186"/>
                <a:gd name="T10" fmla="*/ 1508 w 1508"/>
                <a:gd name="T11" fmla="*/ 2962 h 3186"/>
                <a:gd name="T12" fmla="*/ 1508 w 1508"/>
                <a:gd name="T13" fmla="*/ 1508 h 3186"/>
                <a:gd name="T14" fmla="*/ 0 w 1508"/>
                <a:gd name="T15" fmla="*/ 1508 h 3186"/>
                <a:gd name="T16" fmla="*/ 0 w 1508"/>
                <a:gd name="T17" fmla="*/ 2962 h 3186"/>
                <a:gd name="T18" fmla="*/ 1442 w 1508"/>
                <a:gd name="T19" fmla="*/ 66 h 3186"/>
                <a:gd name="T20" fmla="*/ 1284 w 1508"/>
                <a:gd name="T21" fmla="*/ 0 h 3186"/>
                <a:gd name="T22" fmla="*/ 224 w 1508"/>
                <a:gd name="T23" fmla="*/ 0 h 3186"/>
                <a:gd name="T24" fmla="*/ 66 w 1508"/>
                <a:gd name="T25" fmla="*/ 66 h 3186"/>
                <a:gd name="T26" fmla="*/ 0 w 1508"/>
                <a:gd name="T27" fmla="*/ 224 h 3186"/>
                <a:gd name="T28" fmla="*/ 0 w 1508"/>
                <a:gd name="T29" fmla="*/ 1508 h 3186"/>
                <a:gd name="T30" fmla="*/ 1508 w 1508"/>
                <a:gd name="T31" fmla="*/ 1508 h 3186"/>
                <a:gd name="T32" fmla="*/ 1508 w 1508"/>
                <a:gd name="T33" fmla="*/ 224 h 3186"/>
                <a:gd name="T34" fmla="*/ 1442 w 1508"/>
                <a:gd name="T35" fmla="*/ 66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8" h="3186">
                  <a:moveTo>
                    <a:pt x="0" y="2962"/>
                  </a:moveTo>
                  <a:cubicBezTo>
                    <a:pt x="0" y="3022"/>
                    <a:pt x="23" y="3078"/>
                    <a:pt x="66" y="3120"/>
                  </a:cubicBezTo>
                  <a:cubicBezTo>
                    <a:pt x="108" y="3163"/>
                    <a:pt x="164" y="3186"/>
                    <a:pt x="224" y="3186"/>
                  </a:cubicBezTo>
                  <a:cubicBezTo>
                    <a:pt x="1284" y="3186"/>
                    <a:pt x="1284" y="3186"/>
                    <a:pt x="1284" y="3186"/>
                  </a:cubicBezTo>
                  <a:cubicBezTo>
                    <a:pt x="1344" y="3186"/>
                    <a:pt x="1400" y="3163"/>
                    <a:pt x="1442" y="3120"/>
                  </a:cubicBezTo>
                  <a:cubicBezTo>
                    <a:pt x="1485" y="3078"/>
                    <a:pt x="1508" y="3022"/>
                    <a:pt x="1508" y="2962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0" y="2962"/>
                    <a:pt x="0" y="2962"/>
                    <a:pt x="0" y="2962"/>
                  </a:cubicBezTo>
                  <a:moveTo>
                    <a:pt x="1442" y="66"/>
                  </a:moveTo>
                  <a:cubicBezTo>
                    <a:pt x="1400" y="23"/>
                    <a:pt x="1344" y="0"/>
                    <a:pt x="1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64" y="0"/>
                    <a:pt x="108" y="23"/>
                    <a:pt x="66" y="66"/>
                  </a:cubicBezTo>
                  <a:cubicBezTo>
                    <a:pt x="23" y="108"/>
                    <a:pt x="0" y="164"/>
                    <a:pt x="0" y="224"/>
                  </a:cubicBezTo>
                  <a:cubicBezTo>
                    <a:pt x="0" y="1508"/>
                    <a:pt x="0" y="1508"/>
                    <a:pt x="0" y="1508"/>
                  </a:cubicBezTo>
                  <a:cubicBezTo>
                    <a:pt x="1508" y="1508"/>
                    <a:pt x="1508" y="1508"/>
                    <a:pt x="1508" y="1508"/>
                  </a:cubicBezTo>
                  <a:cubicBezTo>
                    <a:pt x="1508" y="224"/>
                    <a:pt x="1508" y="224"/>
                    <a:pt x="1508" y="224"/>
                  </a:cubicBezTo>
                  <a:cubicBezTo>
                    <a:pt x="1508" y="164"/>
                    <a:pt x="1485" y="108"/>
                    <a:pt x="1442" y="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19100" dist="419100" dir="2700000" sx="96000" sy="96000" algn="tl" rotWithShape="0">
                <a:schemeClr val="bg1">
                  <a:lumMod val="65000"/>
                  <a:alpha val="30000"/>
                </a:scheme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2442913" y="5996887"/>
              <a:ext cx="348352" cy="348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schemeClr val="bg2">
                  <a:lumMod val="25000"/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432357" y="2686801"/>
              <a:ext cx="361924" cy="76909"/>
            </a:xfrm>
            <a:custGeom>
              <a:avLst/>
              <a:gdLst>
                <a:gd name="T0" fmla="*/ 250 w 280"/>
                <a:gd name="T1" fmla="*/ 0 h 60"/>
                <a:gd name="T2" fmla="*/ 30 w 280"/>
                <a:gd name="T3" fmla="*/ 0 h 60"/>
                <a:gd name="T4" fmla="*/ 0 w 280"/>
                <a:gd name="T5" fmla="*/ 30 h 60"/>
                <a:gd name="T6" fmla="*/ 30 w 280"/>
                <a:gd name="T7" fmla="*/ 60 h 60"/>
                <a:gd name="T8" fmla="*/ 250 w 280"/>
                <a:gd name="T9" fmla="*/ 60 h 60"/>
                <a:gd name="T10" fmla="*/ 280 w 280"/>
                <a:gd name="T11" fmla="*/ 30 h 60"/>
                <a:gd name="T12" fmla="*/ 250 w 28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60">
                  <a:moveTo>
                    <a:pt x="25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67" y="60"/>
                    <a:pt x="280" y="47"/>
                    <a:pt x="280" y="30"/>
                  </a:cubicBezTo>
                  <a:cubicBezTo>
                    <a:pt x="280" y="13"/>
                    <a:pt x="267" y="0"/>
                    <a:pt x="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2580142" y="2532983"/>
              <a:ext cx="72385" cy="72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88900">
                <a:schemeClr val="bg2">
                  <a:lumMod val="9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2946590" y="2345990"/>
              <a:ext cx="313666" cy="22620"/>
            </a:xfrm>
            <a:custGeom>
              <a:avLst/>
              <a:gdLst>
                <a:gd name="T0" fmla="*/ 201 w 208"/>
                <a:gd name="T1" fmla="*/ 0 h 15"/>
                <a:gd name="T2" fmla="*/ 8 w 208"/>
                <a:gd name="T3" fmla="*/ 0 h 15"/>
                <a:gd name="T4" fmla="*/ 0 w 208"/>
                <a:gd name="T5" fmla="*/ 5 h 15"/>
                <a:gd name="T6" fmla="*/ 0 w 208"/>
                <a:gd name="T7" fmla="*/ 15 h 15"/>
                <a:gd name="T8" fmla="*/ 208 w 208"/>
                <a:gd name="T9" fmla="*/ 15 h 15"/>
                <a:gd name="T10" fmla="*/ 208 w 208"/>
                <a:gd name="T11" fmla="*/ 5 h 15"/>
                <a:gd name="T12" fmla="*/ 201 w 208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">
                  <a:moveTo>
                    <a:pt x="201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15"/>
                  </a:lnTo>
                  <a:lnTo>
                    <a:pt x="208" y="15"/>
                  </a:lnTo>
                  <a:lnTo>
                    <a:pt x="208" y="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622554" y="2934115"/>
              <a:ext cx="22620" cy="186993"/>
            </a:xfrm>
            <a:custGeom>
              <a:avLst/>
              <a:gdLst>
                <a:gd name="T0" fmla="*/ 6 w 18"/>
                <a:gd name="T1" fmla="*/ 0 h 146"/>
                <a:gd name="T2" fmla="*/ 0 w 18"/>
                <a:gd name="T3" fmla="*/ 6 h 146"/>
                <a:gd name="T4" fmla="*/ 0 w 18"/>
                <a:gd name="T5" fmla="*/ 140 h 146"/>
                <a:gd name="T6" fmla="*/ 6 w 18"/>
                <a:gd name="T7" fmla="*/ 146 h 146"/>
                <a:gd name="T8" fmla="*/ 18 w 18"/>
                <a:gd name="T9" fmla="*/ 146 h 146"/>
                <a:gd name="T10" fmla="*/ 18 w 18"/>
                <a:gd name="T11" fmla="*/ 0 h 146"/>
                <a:gd name="T12" fmla="*/ 6 w 18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46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42"/>
                    <a:pt x="3" y="143"/>
                    <a:pt x="6" y="146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622554" y="3323183"/>
              <a:ext cx="22620" cy="143261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622554" y="3665500"/>
              <a:ext cx="22620" cy="144769"/>
            </a:xfrm>
            <a:custGeom>
              <a:avLst/>
              <a:gdLst>
                <a:gd name="T0" fmla="*/ 6 w 18"/>
                <a:gd name="T1" fmla="*/ 0 h 112"/>
                <a:gd name="T2" fmla="*/ 0 w 18"/>
                <a:gd name="T3" fmla="*/ 6 h 112"/>
                <a:gd name="T4" fmla="*/ 0 w 18"/>
                <a:gd name="T5" fmla="*/ 106 h 112"/>
                <a:gd name="T6" fmla="*/ 6 w 18"/>
                <a:gd name="T7" fmla="*/ 112 h 112"/>
                <a:gd name="T8" fmla="*/ 18 w 18"/>
                <a:gd name="T9" fmla="*/ 112 h 112"/>
                <a:gd name="T10" fmla="*/ 18 w 18"/>
                <a:gd name="T11" fmla="*/ 0 h 112"/>
                <a:gd name="T12" fmla="*/ 6 w 18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">
                  <a:moveTo>
                    <a:pt x="6" y="0"/>
                  </a:moveTo>
                  <a:cubicBezTo>
                    <a:pt x="3" y="3"/>
                    <a:pt x="2" y="4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" y="108"/>
                    <a:pt x="3" y="109"/>
                    <a:pt x="6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777124" y="2952211"/>
              <a:ext cx="1660322" cy="2936099"/>
            </a:xfrm>
            <a:custGeom>
              <a:avLst/>
              <a:gdLst>
                <a:gd name="connsiteX0" fmla="*/ 0 w 1747838"/>
                <a:gd name="connsiteY0" fmla="*/ 0 h 3090862"/>
                <a:gd name="connsiteX1" fmla="*/ 1747838 w 1747838"/>
                <a:gd name="connsiteY1" fmla="*/ 0 h 3090862"/>
                <a:gd name="connsiteX2" fmla="*/ 1747838 w 1747838"/>
                <a:gd name="connsiteY2" fmla="*/ 3090862 h 3090862"/>
                <a:gd name="connsiteX3" fmla="*/ 0 w 1747838"/>
                <a:gd name="connsiteY3" fmla="*/ 3090862 h 30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838" h="3090862">
                  <a:moveTo>
                    <a:pt x="0" y="0"/>
                  </a:moveTo>
                  <a:lnTo>
                    <a:pt x="1747838" y="0"/>
                  </a:lnTo>
                  <a:lnTo>
                    <a:pt x="1747838" y="3090862"/>
                  </a:lnTo>
                  <a:lnTo>
                    <a:pt x="0" y="30908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8271" y="4106980"/>
            <a:ext cx="70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删除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05775" y="48459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deleteStudentCourseById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sid,String</a:t>
            </a:r>
            <a:r>
              <a:rPr lang="en-US" altLang="zh-CN" dirty="0"/>
              <a:t> </a:t>
            </a:r>
            <a:r>
              <a:rPr lang="en-US" altLang="zh-CN" dirty="0" err="1"/>
              <a:t>cid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StudentCourseId</a:t>
            </a:r>
            <a:r>
              <a:rPr lang="en-US" altLang="zh-CN" dirty="0"/>
              <a:t> </a:t>
            </a:r>
            <a:r>
              <a:rPr lang="en-US" altLang="zh-CN" dirty="0" err="1"/>
              <a:t>studentId</a:t>
            </a:r>
            <a:r>
              <a:rPr lang="en-US" altLang="zh-CN" dirty="0"/>
              <a:t> = new </a:t>
            </a:r>
            <a:r>
              <a:rPr lang="en-US" altLang="zh-CN" dirty="0" err="1"/>
              <a:t>StudentCourseId</a:t>
            </a:r>
            <a:r>
              <a:rPr lang="en-US" altLang="zh-CN" dirty="0"/>
              <a:t>(</a:t>
            </a:r>
            <a:r>
              <a:rPr lang="en-US" altLang="zh-CN" dirty="0" err="1"/>
              <a:t>sid</a:t>
            </a:r>
            <a:r>
              <a:rPr lang="en-US" altLang="zh-CN" dirty="0"/>
              <a:t>, </a:t>
            </a:r>
            <a:r>
              <a:rPr lang="en-US" altLang="zh-CN" dirty="0" err="1"/>
              <a:t>cid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Session </a:t>
            </a:r>
            <a:r>
              <a:rPr lang="en-US" altLang="zh-CN" dirty="0" err="1"/>
              <a:t>session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session = </a:t>
            </a:r>
            <a:r>
              <a:rPr lang="en-US" altLang="zh-CN" dirty="0" err="1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Transaction </a:t>
            </a:r>
            <a:r>
              <a:rPr lang="en-US" altLang="zh-CN" dirty="0" err="1"/>
              <a:t>tran</a:t>
            </a:r>
            <a:r>
              <a:rPr lang="en-US" altLang="zh-CN" dirty="0"/>
              <a:t>=</a:t>
            </a:r>
            <a:r>
              <a:rPr lang="en-US" altLang="zh-CN" dirty="0" err="1"/>
              <a:t>session.beginTransaction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StudentCourse</a:t>
            </a:r>
            <a:r>
              <a:rPr lang="en-US" altLang="zh-CN" dirty="0"/>
              <a:t> </a:t>
            </a:r>
            <a:r>
              <a:rPr lang="en-US" altLang="zh-CN" dirty="0" err="1"/>
              <a:t>scourse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StudentCourse</a:t>
            </a:r>
            <a:r>
              <a:rPr lang="en-US" altLang="zh-CN" dirty="0"/>
              <a:t>)</a:t>
            </a:r>
            <a:r>
              <a:rPr lang="en-US" altLang="zh-CN" dirty="0" err="1"/>
              <a:t>session.load</a:t>
            </a:r>
            <a:r>
              <a:rPr lang="en-US" altLang="zh-CN" dirty="0"/>
              <a:t>(</a:t>
            </a:r>
            <a:r>
              <a:rPr lang="en-US" altLang="zh-CN" dirty="0" err="1"/>
              <a:t>StudentCourse.class,studentId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session.delete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scourse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tran.commit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(Exception e)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finally {</a:t>
            </a:r>
          </a:p>
          <a:p>
            <a:r>
              <a:rPr lang="en-US" altLang="zh-CN" dirty="0"/>
              <a:t>            if (session != null)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session.close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02" grpId="2"/>
      <p:bldP spid="1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342598" y="78696"/>
            <a:ext cx="415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查询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更改问卷试题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矩形 16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原创设计师QQ：598969553              _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42598" y="4755721"/>
            <a:ext cx="1719376" cy="17831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9723" y="1974380"/>
            <a:ext cx="5566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findQuestionByCid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Session session=</a:t>
            </a:r>
            <a:r>
              <a:rPr lang="en-US" altLang="zh-CN" dirty="0" err="1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Query query=</a:t>
            </a:r>
            <a:r>
              <a:rPr lang="en-US" altLang="zh-CN" dirty="0" err="1"/>
              <a:t>session.createQuery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from Question where </a:t>
            </a:r>
            <a:r>
              <a:rPr lang="en-US" altLang="zh-CN" dirty="0" err="1"/>
              <a:t>courseId</a:t>
            </a:r>
            <a:r>
              <a:rPr lang="en-US" altLang="zh-CN" dirty="0"/>
              <a:t>=:</a:t>
            </a:r>
            <a:r>
              <a:rPr lang="en-US" altLang="zh-CN" dirty="0" err="1"/>
              <a:t>courseId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query.setParameter</a:t>
            </a:r>
            <a:r>
              <a:rPr lang="en-US" altLang="zh-CN" dirty="0"/>
              <a:t>("</a:t>
            </a:r>
            <a:r>
              <a:rPr lang="en-US" altLang="zh-CN" dirty="0" err="1"/>
              <a:t>courseId</a:t>
            </a:r>
            <a:r>
              <a:rPr lang="en-US" altLang="zh-CN" dirty="0"/>
              <a:t>", </a:t>
            </a:r>
            <a:r>
              <a:rPr lang="en-US" altLang="zh-CN" dirty="0" err="1"/>
              <a:t>courseid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questionlist</a:t>
            </a:r>
            <a:r>
              <a:rPr lang="en-US" altLang="zh-CN" dirty="0"/>
              <a:t>=</a:t>
            </a:r>
            <a:r>
              <a:rPr lang="en-US" altLang="zh-CN" dirty="0" err="1"/>
              <a:t>query.list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HibernateUtil.close</a:t>
            </a:r>
            <a:r>
              <a:rPr lang="en-US" altLang="zh-CN" dirty="0"/>
              <a:t>(session);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8974" y="5462647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16137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deleteQuestionById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qid</a:t>
            </a:r>
            <a:r>
              <a:rPr lang="en-US" altLang="zh-CN" dirty="0"/>
              <a:t>, String </a:t>
            </a:r>
            <a:r>
              <a:rPr lang="en-US" altLang="zh-CN" dirty="0" err="1"/>
              <a:t>cid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QuestionId</a:t>
            </a:r>
            <a:r>
              <a:rPr lang="en-US" altLang="zh-CN" dirty="0"/>
              <a:t> </a:t>
            </a:r>
            <a:r>
              <a:rPr lang="en-US" altLang="zh-CN" dirty="0" err="1"/>
              <a:t>questionId</a:t>
            </a:r>
            <a:r>
              <a:rPr lang="en-US" altLang="zh-CN" dirty="0"/>
              <a:t> = new </a:t>
            </a:r>
            <a:r>
              <a:rPr lang="en-US" altLang="zh-CN" dirty="0" err="1"/>
              <a:t>QuestionId</a:t>
            </a:r>
            <a:r>
              <a:rPr lang="en-US" altLang="zh-CN" dirty="0"/>
              <a:t>(</a:t>
            </a:r>
            <a:r>
              <a:rPr lang="en-US" altLang="zh-CN" dirty="0" err="1"/>
              <a:t>qid</a:t>
            </a:r>
            <a:r>
              <a:rPr lang="en-US" altLang="zh-CN" dirty="0"/>
              <a:t>, </a:t>
            </a:r>
            <a:r>
              <a:rPr lang="en-US" altLang="zh-CN" dirty="0" err="1"/>
              <a:t>cid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Session </a:t>
            </a:r>
            <a:r>
              <a:rPr lang="en-US" altLang="zh-CN" dirty="0" err="1"/>
              <a:t>session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session = </a:t>
            </a:r>
            <a:r>
              <a:rPr lang="en-US" altLang="zh-CN" dirty="0" err="1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Transaction </a:t>
            </a:r>
            <a:r>
              <a:rPr lang="en-US" altLang="zh-CN" dirty="0" err="1"/>
              <a:t>tran</a:t>
            </a:r>
            <a:r>
              <a:rPr lang="en-US" altLang="zh-CN" dirty="0"/>
              <a:t> = </a:t>
            </a:r>
            <a:r>
              <a:rPr lang="en-US" altLang="zh-CN" dirty="0" err="1"/>
              <a:t>session.beginTransaction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Question </a:t>
            </a:r>
            <a:r>
              <a:rPr lang="en-US" altLang="zh-CN" dirty="0" err="1"/>
              <a:t>question</a:t>
            </a:r>
            <a:r>
              <a:rPr lang="en-US" altLang="zh-CN" dirty="0"/>
              <a:t> = (Question) </a:t>
            </a:r>
            <a:r>
              <a:rPr lang="en-US" altLang="zh-CN" dirty="0" err="1"/>
              <a:t>session.load</a:t>
            </a:r>
            <a:r>
              <a:rPr lang="en-US" altLang="zh-CN" dirty="0"/>
              <a:t>(</a:t>
            </a:r>
            <a:r>
              <a:rPr lang="en-US" altLang="zh-CN" dirty="0" err="1"/>
              <a:t>Question.class</a:t>
            </a:r>
            <a:r>
              <a:rPr lang="en-US" altLang="zh-CN" dirty="0"/>
              <a:t>, </a:t>
            </a:r>
            <a:r>
              <a:rPr lang="en-US" altLang="zh-CN" dirty="0" err="1"/>
              <a:t>questionId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session.delete</a:t>
            </a:r>
            <a:r>
              <a:rPr lang="en-US" altLang="zh-CN" dirty="0"/>
              <a:t>(question);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tran.commit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(Exception e)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finally {</a:t>
            </a:r>
          </a:p>
          <a:p>
            <a:r>
              <a:rPr lang="en-US" altLang="zh-CN" dirty="0"/>
              <a:t>            if (session != null)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session.close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pic>
        <p:nvPicPr>
          <p:cNvPr id="19" name="原创设计师QQ：598969553              _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0153348" y="4152900"/>
            <a:ext cx="1719376" cy="1783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53700" y="4829175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34004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102" grpId="2"/>
      <p:bldP spid="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/>
          <p:cNvSpPr/>
          <p:nvPr/>
        </p:nvSpPr>
        <p:spPr>
          <a:xfrm>
            <a:off x="926532" y="3191382"/>
            <a:ext cx="2280786" cy="3738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删除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4229" y="109077"/>
            <a:ext cx="334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删除问卷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试题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05933" y="839351"/>
            <a:ext cx="66954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updateQuestion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qid</a:t>
            </a:r>
            <a:r>
              <a:rPr lang="en-US" altLang="zh-CN" dirty="0"/>
              <a:t>, String </a:t>
            </a:r>
            <a:r>
              <a:rPr lang="en-US" altLang="zh-CN" dirty="0" err="1"/>
              <a:t>cid</a:t>
            </a:r>
            <a:r>
              <a:rPr lang="en-US" altLang="zh-CN" dirty="0"/>
              <a:t>, String </a:t>
            </a:r>
            <a:r>
              <a:rPr lang="en-US" altLang="zh-CN" dirty="0" err="1"/>
              <a:t>desc</a:t>
            </a:r>
            <a:r>
              <a:rPr lang="en-US" altLang="zh-CN" dirty="0"/>
              <a:t>, String A, String B, String C, String D, String key, </a:t>
            </a:r>
            <a:r>
              <a:rPr lang="en-US" altLang="zh-CN" dirty="0" err="1"/>
              <a:t>int</a:t>
            </a:r>
            <a:r>
              <a:rPr lang="en-US" altLang="zh-CN" dirty="0"/>
              <a:t> credit) {</a:t>
            </a:r>
          </a:p>
          <a:p>
            <a:r>
              <a:rPr lang="en-US" altLang="zh-CN" dirty="0"/>
              <a:t>            Session </a:t>
            </a:r>
            <a:r>
              <a:rPr lang="en-US" altLang="zh-CN" dirty="0" err="1"/>
              <a:t>session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QuestionId</a:t>
            </a:r>
            <a:r>
              <a:rPr lang="en-US" altLang="zh-CN" dirty="0"/>
              <a:t> </a:t>
            </a:r>
            <a:r>
              <a:rPr lang="en-US" altLang="zh-CN" dirty="0" err="1"/>
              <a:t>questionId</a:t>
            </a:r>
            <a:r>
              <a:rPr lang="en-US" altLang="zh-CN" dirty="0"/>
              <a:t> = new </a:t>
            </a:r>
            <a:r>
              <a:rPr lang="en-US" altLang="zh-CN" dirty="0" err="1"/>
              <a:t>QuestionId</a:t>
            </a:r>
            <a:r>
              <a:rPr lang="en-US" altLang="zh-CN" dirty="0"/>
              <a:t>(</a:t>
            </a:r>
            <a:r>
              <a:rPr lang="en-US" altLang="zh-CN" dirty="0" err="1"/>
              <a:t>qid</a:t>
            </a:r>
            <a:r>
              <a:rPr lang="en-US" altLang="zh-CN" dirty="0"/>
              <a:t>, </a:t>
            </a:r>
            <a:r>
              <a:rPr lang="en-US" altLang="zh-CN" dirty="0" err="1"/>
              <a:t>cid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session = </a:t>
            </a:r>
            <a:r>
              <a:rPr lang="en-US" altLang="zh-CN" dirty="0" err="1"/>
              <a:t>HibernateUtil.getSession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Transaction </a:t>
            </a:r>
            <a:r>
              <a:rPr lang="en-US" altLang="zh-CN" dirty="0" err="1"/>
              <a:t>tran</a:t>
            </a:r>
            <a:r>
              <a:rPr lang="en-US" altLang="zh-CN" dirty="0"/>
              <a:t> = </a:t>
            </a:r>
            <a:r>
              <a:rPr lang="en-US" altLang="zh-CN" dirty="0" err="1"/>
              <a:t>session.beginTransaction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Question </a:t>
            </a:r>
            <a:r>
              <a:rPr lang="en-US" altLang="zh-CN" dirty="0" err="1"/>
              <a:t>question</a:t>
            </a:r>
            <a:r>
              <a:rPr lang="en-US" altLang="zh-CN" dirty="0"/>
              <a:t> = (Question) </a:t>
            </a:r>
            <a:r>
              <a:rPr lang="en-US" altLang="zh-CN" dirty="0" err="1"/>
              <a:t>session.load</a:t>
            </a:r>
            <a:r>
              <a:rPr lang="en-US" altLang="zh-CN" dirty="0"/>
              <a:t>(</a:t>
            </a:r>
            <a:r>
              <a:rPr lang="en-US" altLang="zh-CN" dirty="0" err="1"/>
              <a:t>Question.class</a:t>
            </a:r>
            <a:r>
              <a:rPr lang="en-US" altLang="zh-CN" dirty="0"/>
              <a:t>, </a:t>
            </a:r>
            <a:r>
              <a:rPr lang="en-US" altLang="zh-CN" dirty="0" err="1"/>
              <a:t>questionId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question.setQuestionDesc</a:t>
            </a:r>
            <a:r>
              <a:rPr lang="en-US" altLang="zh-CN" dirty="0"/>
              <a:t>(</a:t>
            </a:r>
            <a:r>
              <a:rPr lang="en-US" altLang="zh-CN" dirty="0" err="1"/>
              <a:t>desc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question.setAnswerA</a:t>
            </a:r>
            <a:r>
              <a:rPr lang="en-US" altLang="zh-CN" dirty="0"/>
              <a:t>(A);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question.setAnswerB</a:t>
            </a:r>
            <a:r>
              <a:rPr lang="en-US" altLang="zh-CN" dirty="0"/>
              <a:t>(B);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question.setAnswerC</a:t>
            </a:r>
            <a:r>
              <a:rPr lang="en-US" altLang="zh-CN" dirty="0"/>
              <a:t>(C);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question.setAnswerD</a:t>
            </a:r>
            <a:r>
              <a:rPr lang="en-US" altLang="zh-CN" dirty="0"/>
              <a:t>(D);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question.setAnswerKey</a:t>
            </a:r>
            <a:r>
              <a:rPr lang="en-US" altLang="zh-CN" dirty="0"/>
              <a:t>(key);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question.setCredit</a:t>
            </a:r>
            <a:r>
              <a:rPr lang="en-US" altLang="zh-CN" dirty="0"/>
              <a:t>(credit);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session.update</a:t>
            </a:r>
            <a:r>
              <a:rPr lang="en-US" altLang="zh-CN" dirty="0"/>
              <a:t>(question);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tran.commit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if (session != null)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session.close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8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4.3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32" grpId="0"/>
      <p:bldP spid="32" grpId="1"/>
      <p:bldP spid="32" grpId="2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4696764" y="2916308"/>
            <a:ext cx="278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Part Four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96764" y="3488450"/>
            <a:ext cx="6172427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查看考试申请  批准拒绝学生考试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管理员对学生成绩的各种查询操作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73167" y="2767313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04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Four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536431199"/>
              </p:ext>
            </p:extLst>
          </p:nvPr>
        </p:nvGraphicFramePr>
        <p:xfrm>
          <a:off x="3375845" y="3842360"/>
          <a:ext cx="4742204" cy="316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椭圆 29"/>
          <p:cNvSpPr/>
          <p:nvPr/>
        </p:nvSpPr>
        <p:spPr>
          <a:xfrm>
            <a:off x="8118049" y="1534493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320120" y="1104489"/>
            <a:ext cx="297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查看考试申请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56642" y="1193947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5922" y="140251"/>
            <a:ext cx="458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管理员对于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申请考试的处理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"/>
          <p:cNvSpPr txBox="1"/>
          <p:nvPr/>
        </p:nvSpPr>
        <p:spPr>
          <a:xfrm>
            <a:off x="202565" y="1769114"/>
            <a:ext cx="81845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public void searchApplicationList(){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Session session=HibernateUtil.getSession();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Query query=session.createQuery(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"from TestApplication where application=:application");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query.setParameter("application", application);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applicationlist=query.list();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HibernateUtil.close(session);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  <p:sp>
        <p:nvSpPr>
          <p:cNvPr id="2" name="矩形 1"/>
          <p:cNvSpPr/>
          <p:nvPr/>
        </p:nvSpPr>
        <p:spPr>
          <a:xfrm>
            <a:off x="8248677" y="1415141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更改考试申请信息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文本框 16"/>
          <p:cNvSpPr txBox="1"/>
          <p:nvPr/>
        </p:nvSpPr>
        <p:spPr>
          <a:xfrm>
            <a:off x="7151370" y="2316478"/>
            <a:ext cx="5116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public void updateTestApplication(int sid,String cid,String application) 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TestApplicationDao dao = new TestApplicationDao();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dao.updateTestApplication(sid,cid,application);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applicationlist = dao.getAllTestApplication(application);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063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1.85185E-6 L 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5" grpId="1">
        <p:bldAsOne/>
      </p:bldGraphic>
      <p:bldGraphic spid="25" grpId="2">
        <p:bldAsOne/>
      </p:bldGraphic>
      <p:bldP spid="30" grpId="0" animBg="1"/>
      <p:bldP spid="37" grpId="0"/>
      <p:bldP spid="40" grpId="0" animBg="1"/>
      <p:bldP spid="59" grpId="0"/>
      <p:bldP spid="59" grpId="1"/>
      <p:bldP spid="59" grpId="2"/>
      <p:bldP spid="43" grpId="0" animBg="1"/>
      <p:bldP spid="21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椭圆 120"/>
          <p:cNvSpPr/>
          <p:nvPr/>
        </p:nvSpPr>
        <p:spPr>
          <a:xfrm>
            <a:off x="8901999" y="889364"/>
            <a:ext cx="130628" cy="1306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218773" y="246792"/>
            <a:ext cx="461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管理员对于申请考试的处理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矩形 8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ectangle 7"/>
          <p:cNvSpPr/>
          <p:nvPr/>
        </p:nvSpPr>
        <p:spPr>
          <a:xfrm>
            <a:off x="9414627" y="770012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更改考试申请信息 </a:t>
            </a:r>
          </a:p>
        </p:txBody>
      </p:sp>
      <p:sp>
        <p:nvSpPr>
          <p:cNvPr id="80" name="Rectangle 1"/>
          <p:cNvSpPr/>
          <p:nvPr/>
        </p:nvSpPr>
        <p:spPr>
          <a:xfrm>
            <a:off x="124133" y="1509668"/>
            <a:ext cx="11392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public void updateTestApplication(int sid,String cid,String application){</a:t>
            </a:r>
          </a:p>
          <a:p>
            <a:r>
              <a:rPr lang="zh-CN" altLang="en-US" dirty="0"/>
              <a:t>        TestApplicationId testapplicationId=new TestApplicationId(sid,cid);</a:t>
            </a:r>
          </a:p>
          <a:p>
            <a:r>
              <a:rPr lang="zh-CN" altLang="en-US" dirty="0"/>
              <a:t>        Session session=null;</a:t>
            </a:r>
          </a:p>
          <a:p>
            <a:r>
              <a:rPr lang="zh-CN" altLang="en-US" dirty="0"/>
              <a:t>        try{</a:t>
            </a:r>
          </a:p>
          <a:p>
            <a:r>
              <a:rPr lang="zh-CN" altLang="en-US" dirty="0"/>
              <a:t>            session=HibernateUtil.getSession();</a:t>
            </a:r>
          </a:p>
          <a:p>
            <a:r>
              <a:rPr lang="zh-CN" altLang="en-US" dirty="0"/>
              <a:t>            Transaction tran=session.beginTransaction();</a:t>
            </a:r>
          </a:p>
          <a:p>
            <a:r>
              <a:rPr lang="zh-CN" altLang="en-US" dirty="0"/>
              <a:t>            TestApplicatio</a:t>
            </a:r>
            <a:r>
              <a:rPr lang="zh-CN" altLang="en-US" dirty="0" smtClean="0"/>
              <a:t>n t</a:t>
            </a:r>
            <a:r>
              <a:rPr lang="zh-CN" altLang="en-US" dirty="0"/>
              <a:t>estapplication=(TestApplication)session.load(TestApplication.class,testapplicationId);</a:t>
            </a:r>
          </a:p>
          <a:p>
            <a:r>
              <a:rPr lang="zh-CN" altLang="en-US" dirty="0"/>
              <a:t>            testapplication.setApplication(application);</a:t>
            </a:r>
          </a:p>
          <a:p>
            <a:r>
              <a:rPr lang="zh-CN" altLang="en-US" dirty="0"/>
              <a:t>            session.update(testapplication);</a:t>
            </a:r>
          </a:p>
          <a:p>
            <a:r>
              <a:rPr lang="zh-CN" altLang="en-US" dirty="0"/>
              <a:t>            tran.commit();</a:t>
            </a:r>
          </a:p>
          <a:p>
            <a:r>
              <a:rPr lang="zh-CN" altLang="en-US" dirty="0"/>
              <a:t>        }catch(Exception e){</a:t>
            </a:r>
          </a:p>
          <a:p>
            <a:r>
              <a:rPr lang="zh-CN" altLang="en-US" dirty="0"/>
              <a:t>            e.printStackTrace();</a:t>
            </a:r>
          </a:p>
          <a:p>
            <a:r>
              <a:rPr lang="zh-CN" altLang="en-US" dirty="0"/>
              <a:t>        }finally{</a:t>
            </a:r>
          </a:p>
          <a:p>
            <a:r>
              <a:rPr lang="zh-CN" altLang="en-US" dirty="0"/>
              <a:t>            if(session!=null){</a:t>
            </a:r>
          </a:p>
          <a:p>
            <a:r>
              <a:rPr lang="zh-CN" altLang="en-US" dirty="0"/>
              <a:t>                session.close();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11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5000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2.70833E-6 -2.59259E-6 L 2.70833E-6 -0.07708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87" grpId="0"/>
      <p:bldP spid="87" grpId="1"/>
      <p:bldP spid="87" grpId="2"/>
      <p:bldP spid="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717104281"/>
              </p:ext>
            </p:extLst>
          </p:nvPr>
        </p:nvGraphicFramePr>
        <p:xfrm>
          <a:off x="7671620" y="140251"/>
          <a:ext cx="4742204" cy="316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椭圆 29"/>
          <p:cNvSpPr/>
          <p:nvPr/>
        </p:nvSpPr>
        <p:spPr>
          <a:xfrm>
            <a:off x="3640319" y="5237109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167720" y="1193947"/>
            <a:ext cx="297470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 smtClean="0">
                <a:sym typeface="+mn-ea"/>
              </a:rPr>
              <a:t>按照问卷类别编号查询</a:t>
            </a:r>
            <a:r>
              <a:rPr lang="zh-CN" altLang="en-US" dirty="0">
                <a:sym typeface="+mn-ea"/>
              </a:rPr>
              <a:t>成绩</a:t>
            </a:r>
            <a:endParaRPr lang="en-US" altLang="zh-CN" dirty="0"/>
          </a:p>
        </p:txBody>
      </p:sp>
      <p:sp>
        <p:nvSpPr>
          <p:cNvPr id="40" name="圆角矩形 39"/>
          <p:cNvSpPr/>
          <p:nvPr/>
        </p:nvSpPr>
        <p:spPr>
          <a:xfrm>
            <a:off x="968948" y="1304544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5921" y="140251"/>
            <a:ext cx="606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管理员对学生成绩的各种查询操作</a:t>
            </a:r>
          </a:p>
        </p:txBody>
      </p:sp>
      <p:sp>
        <p:nvSpPr>
          <p:cNvPr id="43" name="矩形 4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5921" y="5086601"/>
            <a:ext cx="3581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按照问卷类别编号查询</a:t>
            </a:r>
            <a:r>
              <a:rPr lang="zh-CN" altLang="en-US" dirty="0"/>
              <a:t>成绩排名</a:t>
            </a:r>
            <a:endParaRPr lang="zh-CN" altLang="en-US" dirty="0"/>
          </a:p>
        </p:txBody>
      </p:sp>
      <p:sp>
        <p:nvSpPr>
          <p:cNvPr id="11" name="文本框 1"/>
          <p:cNvSpPr txBox="1"/>
          <p:nvPr/>
        </p:nvSpPr>
        <p:spPr>
          <a:xfrm>
            <a:off x="0" y="1728281"/>
            <a:ext cx="8976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public void findGradeByCid(){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Session session=HibernateUtil.getSession();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 query=session.createQuery("from Grade where courseId=:courseId");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query.setParameter("courseId", courseid);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gradelist=query.list();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HibernateUtil.close(session);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  <p:sp>
        <p:nvSpPr>
          <p:cNvPr id="12" name="文本框 25"/>
          <p:cNvSpPr txBox="1"/>
          <p:nvPr/>
        </p:nvSpPr>
        <p:spPr>
          <a:xfrm>
            <a:off x="4721197" y="4273550"/>
            <a:ext cx="79692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public void findGradeByCidOrder(){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Session session=HibernateUtil.getSession();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 query=session.createQuery(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  "from Grade where courseId=:courseId 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   order bystudentGrade desc");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query.setParameter("courseId", courseid);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gradelist=query.list();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HibernateUtil.close(session);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14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1.85185E-6 L 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5" grpId="1">
        <p:bldAsOne/>
      </p:bldGraphic>
      <p:bldGraphic spid="25" grpId="2">
        <p:bldAsOne/>
      </p:bldGraphic>
      <p:bldP spid="30" grpId="0" animBg="1"/>
      <p:bldP spid="37" grpId="0"/>
      <p:bldP spid="40" grpId="0" animBg="1"/>
      <p:bldP spid="59" grpId="0"/>
      <p:bldP spid="59" grpId="1"/>
      <p:bldP spid="59" grpId="2"/>
      <p:bldP spid="43" grpId="0" animBg="1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95028277"/>
              </p:ext>
            </p:extLst>
          </p:nvPr>
        </p:nvGraphicFramePr>
        <p:xfrm>
          <a:off x="-472255" y="908197"/>
          <a:ext cx="4742204" cy="316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椭圆 29"/>
          <p:cNvSpPr/>
          <p:nvPr/>
        </p:nvSpPr>
        <p:spPr>
          <a:xfrm>
            <a:off x="3809062" y="5102964"/>
            <a:ext cx="130628" cy="130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442657" y="1023131"/>
            <a:ext cx="297470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dirty="0" err="1" smtClean="0"/>
              <a:t>按照学号查询成绩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0" name="圆角矩形 39"/>
          <p:cNvSpPr/>
          <p:nvPr/>
        </p:nvSpPr>
        <p:spPr>
          <a:xfrm>
            <a:off x="8299902" y="1035344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5921" y="140251"/>
            <a:ext cx="606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管理员对学生成绩的各种查询操作</a:t>
            </a:r>
          </a:p>
        </p:txBody>
      </p:sp>
      <p:sp>
        <p:nvSpPr>
          <p:cNvPr id="43" name="矩形 4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4215" y="498361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按照指定日期</a:t>
            </a:r>
            <a:r>
              <a:rPr lang="zh-CN" altLang="en-US" dirty="0" smtClean="0"/>
              <a:t>和问卷类别</a:t>
            </a:r>
            <a:r>
              <a:rPr lang="zh-CN" altLang="en-US" dirty="0"/>
              <a:t>编号查询成绩</a:t>
            </a:r>
            <a:endParaRPr lang="zh-CN" altLang="en-US" dirty="0"/>
          </a:p>
        </p:txBody>
      </p:sp>
      <p:sp>
        <p:nvSpPr>
          <p:cNvPr id="13" name="文本框 1"/>
          <p:cNvSpPr txBox="1"/>
          <p:nvPr/>
        </p:nvSpPr>
        <p:spPr>
          <a:xfrm>
            <a:off x="3609037" y="1685925"/>
            <a:ext cx="96672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public void findGradeBySid(){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Session session=HibernateUtil.getSession();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 query=session.createQuery("from Grade where studentId=:studentId");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query.setParameter("studentId", stId);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gradelist=query.list();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HibernateUtil.close(session);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  <p:sp>
        <p:nvSpPr>
          <p:cNvPr id="14" name="文本框 4"/>
          <p:cNvSpPr txBox="1"/>
          <p:nvPr/>
        </p:nvSpPr>
        <p:spPr>
          <a:xfrm>
            <a:off x="4673600" y="3985153"/>
            <a:ext cx="97605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public void findGradeByDateCourse(){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Session session=HibernateUtil.getSession();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 query=session.createQuery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     ("from Grade where finishDate=:finishDate 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      and courseId=:courseId");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query.setParameter("finishDate", gradeTime);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query.setParameter("courseId",courseid);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gradelist=query.list();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HibernateUtil.close(session);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62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1.85185E-6 L 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5" grpId="1">
        <p:bldAsOne/>
      </p:bldGraphic>
      <p:bldGraphic spid="25" grpId="2">
        <p:bldAsOne/>
      </p:bldGraphic>
      <p:bldP spid="30" grpId="0" animBg="1"/>
      <p:bldP spid="37" grpId="0"/>
      <p:bldP spid="40" grpId="0" animBg="1"/>
      <p:bldP spid="59" grpId="0"/>
      <p:bldP spid="59" grpId="1"/>
      <p:bldP spid="59" grpId="2"/>
      <p:bldP spid="43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3123232" y="2505708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8565006" y="2384681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8814119" y="2295262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9352391" y="2453690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9074823" y="241320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29528" y="297985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随着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Internet 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的迅速发展和广泛普及，网络化教育代表了教育改革的一个发展方向，已经成为现代教育的一个特征，并对教育的发展形成新的推动力，远程教育成为现代教育技术发展的重要方向之一，考试测试作为远程教育的一个子系统也成为一个重要的研究领域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9161" y="1877134"/>
            <a:ext cx="505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学生问卷知识测试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" y="2019307"/>
            <a:ext cx="3739705" cy="373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文本框 68"/>
          <p:cNvSpPr txBox="1"/>
          <p:nvPr/>
        </p:nvSpPr>
        <p:spPr>
          <a:xfrm>
            <a:off x="1490174" y="3072192"/>
            <a:ext cx="2444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简介</a:t>
            </a:r>
            <a:endParaRPr lang="zh-CN" altLang="en-US" sz="6000" b="1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29432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24" grpId="0" animBg="1"/>
      <p:bldP spid="31" grpId="0"/>
      <p:bldP spid="3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zh-CN" altLang="en-US" sz="8000" b="1" dirty="0"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感谢观看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0 L -0.10885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0 L 0 0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1471477" y="1746880"/>
            <a:ext cx="2448000" cy="3364010"/>
            <a:chOff x="3384388" y="-1243695"/>
            <a:chExt cx="2448000" cy="3364010"/>
          </a:xfrm>
        </p:grpSpPr>
        <p:sp>
          <p:nvSpPr>
            <p:cNvPr id="110" name="圆角矩形 109"/>
            <p:cNvSpPr>
              <a:spLocks noChangeAspect="1"/>
            </p:cNvSpPr>
            <p:nvPr/>
          </p:nvSpPr>
          <p:spPr>
            <a:xfrm rot="2700000">
              <a:off x="3384388" y="-791390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118" name="任意多边形 117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114" name="任意多边形 113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矩形 71"/>
          <p:cNvSpPr/>
          <p:nvPr/>
        </p:nvSpPr>
        <p:spPr>
          <a:xfrm>
            <a:off x="4696764" y="3488450"/>
            <a:ext cx="6172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页面设计，登录与注册，查看课程，查看成绩，导出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成绩，管理员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更改密码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786569" y="3428816"/>
            <a:ext cx="5940000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75" name="等腰三角形 74"/>
          <p:cNvSpPr/>
          <p:nvPr/>
        </p:nvSpPr>
        <p:spPr>
          <a:xfrm>
            <a:off x="9677260" y="3300412"/>
            <a:ext cx="498226" cy="126581"/>
          </a:xfrm>
          <a:prstGeom prst="triangle">
            <a:avLst/>
          </a:prstGeom>
          <a:solidFill>
            <a:srgbClr val="4384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6" name="等腰三角形 75"/>
          <p:cNvSpPr/>
          <p:nvPr/>
        </p:nvSpPr>
        <p:spPr>
          <a:xfrm>
            <a:off x="9877531" y="3210993"/>
            <a:ext cx="498226" cy="216000"/>
          </a:xfrm>
          <a:prstGeom prst="triangle">
            <a:avLst/>
          </a:prstGeom>
          <a:solidFill>
            <a:srgbClr val="E942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0237674" y="3365286"/>
            <a:ext cx="498226" cy="61706"/>
          </a:xfrm>
          <a:prstGeom prst="triangle">
            <a:avLst/>
          </a:prstGeom>
          <a:solidFill>
            <a:srgbClr val="33A9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026709" y="3321696"/>
            <a:ext cx="498226" cy="105297"/>
          </a:xfrm>
          <a:prstGeom prst="triangle">
            <a:avLst/>
          </a:prstGeom>
          <a:solidFill>
            <a:srgbClr val="FBBD0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25158" y="2777808"/>
            <a:ext cx="244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华文细黑"/>
              </a:rPr>
              <a:t>01</a:t>
            </a:r>
            <a:endParaRPr lang="zh-CN" altLang="en-US" sz="7200" dirty="0">
              <a:solidFill>
                <a:prstClr val="black">
                  <a:lumMod val="65000"/>
                  <a:lumOff val="35000"/>
                </a:prstClr>
              </a:solidFill>
              <a:latin typeface="Impact" panose="020B0806030902050204" pitchFamily="34" charset="0"/>
              <a:ea typeface="华文细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3693" y="3783307"/>
            <a:ext cx="148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华文细黑"/>
                <a:ea typeface="华文细黑"/>
              </a:rPr>
              <a:t>Part One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华文细黑"/>
              <a:ea typeface="华文细黑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86569" y="2934789"/>
            <a:ext cx="438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</a:rPr>
              <a:t>Part One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2.22222E-6 L -3.75E-6 -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 animBg="1"/>
      <p:bldP spid="76" grpId="0" animBg="1"/>
      <p:bldP spid="77" grpId="0" animBg="1"/>
      <p:bldP spid="78" grpId="0" animBg="1"/>
      <p:bldP spid="69" grpId="0"/>
      <p:bldP spid="69" grpId="1"/>
      <p:bldP spid="70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00278" y="50471"/>
            <a:ext cx="314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登录与注册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8059" y="560858"/>
            <a:ext cx="3964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Login and register</a:t>
            </a:r>
          </a:p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106" name="矩形 10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271451" y="1010800"/>
            <a:ext cx="1402080" cy="1911154"/>
            <a:chOff x="3384389" y="-1243695"/>
            <a:chExt cx="2448000" cy="3364010"/>
          </a:xfrm>
        </p:grpSpPr>
        <p:sp>
          <p:nvSpPr>
            <p:cNvPr id="33" name="圆角矩形 32"/>
            <p:cNvSpPr>
              <a:spLocks noChangeAspect="1"/>
            </p:cNvSpPr>
            <p:nvPr/>
          </p:nvSpPr>
          <p:spPr>
            <a:xfrm rot="2700000">
              <a:off x="3384389" y="-791391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圆角矩形 33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41" name="任意多边形 40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37" name="任意多边形 36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428206" y="1750423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登录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907" y="966795"/>
            <a:ext cx="51990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findStudent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StudentDao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StudentDao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student =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dao.findStudentBystidspwd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stId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spwd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if (student != null) 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return "index_2";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 else 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return "fail";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705702" y="4115406"/>
            <a:ext cx="1402080" cy="1911154"/>
            <a:chOff x="3384389" y="-1243695"/>
            <a:chExt cx="2448000" cy="3364010"/>
          </a:xfrm>
        </p:grpSpPr>
        <p:sp>
          <p:nvSpPr>
            <p:cNvPr id="49" name="圆角矩形 48"/>
            <p:cNvSpPr>
              <a:spLocks noChangeAspect="1"/>
            </p:cNvSpPr>
            <p:nvPr/>
          </p:nvSpPr>
          <p:spPr>
            <a:xfrm rot="2700000">
              <a:off x="3384389" y="-791391"/>
              <a:ext cx="2448000" cy="2448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ECECEC"/>
                </a:gs>
              </a:gsLst>
              <a:lin ang="13500000" scaled="1"/>
            </a:gradFill>
            <a:ln w="19050">
              <a:solidFill>
                <a:schemeClr val="bg1"/>
              </a:solidFill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圆角矩形 49"/>
            <p:cNvSpPr>
              <a:spLocks noChangeAspect="1"/>
            </p:cNvSpPr>
            <p:nvPr/>
          </p:nvSpPr>
          <p:spPr>
            <a:xfrm rot="2700000">
              <a:off x="3438388" y="-731690"/>
              <a:ext cx="2340000" cy="234000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0" dist="508000" dir="2700000" sx="95000" sy="95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156571" y="1413779"/>
              <a:ext cx="721176" cy="706536"/>
              <a:chOff x="3161408" y="4408176"/>
              <a:chExt cx="721176" cy="706536"/>
            </a:xfrm>
          </p:grpSpPr>
          <p:sp>
            <p:nvSpPr>
              <p:cNvPr id="57" name="任意多边形 56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flipH="1" flipV="1">
              <a:off x="4336829" y="-1243695"/>
              <a:ext cx="721176" cy="706536"/>
              <a:chOff x="3161408" y="4408176"/>
              <a:chExt cx="721176" cy="706536"/>
            </a:xfrm>
          </p:grpSpPr>
          <p:sp>
            <p:nvSpPr>
              <p:cNvPr id="53" name="任意多边形 52"/>
              <p:cNvSpPr/>
              <p:nvPr/>
            </p:nvSpPr>
            <p:spPr>
              <a:xfrm rot="8008222">
                <a:off x="3255384" y="4638985"/>
                <a:ext cx="366346" cy="180000"/>
              </a:xfrm>
              <a:custGeom>
                <a:avLst/>
                <a:gdLst>
                  <a:gd name="connsiteX0" fmla="*/ 26360 w 366346"/>
                  <a:gd name="connsiteY0" fmla="*/ 153640 h 180000"/>
                  <a:gd name="connsiteX1" fmla="*/ 0 w 366346"/>
                  <a:gd name="connsiteY1" fmla="*/ 90000 h 180000"/>
                  <a:gd name="connsiteX2" fmla="*/ 90000 w 366346"/>
                  <a:gd name="connsiteY2" fmla="*/ 0 h 180000"/>
                  <a:gd name="connsiteX3" fmla="*/ 360901 w 366346"/>
                  <a:gd name="connsiteY3" fmla="*/ 0 h 180000"/>
                  <a:gd name="connsiteX4" fmla="*/ 366346 w 366346"/>
                  <a:gd name="connsiteY4" fmla="*/ 73673 h 180000"/>
                  <a:gd name="connsiteX5" fmla="*/ 363506 w 366346"/>
                  <a:gd name="connsiteY5" fmla="*/ 180000 h 180000"/>
                  <a:gd name="connsiteX6" fmla="*/ 90000 w 366346"/>
                  <a:gd name="connsiteY6" fmla="*/ 180000 h 180000"/>
                  <a:gd name="connsiteX7" fmla="*/ 26360 w 366346"/>
                  <a:gd name="connsiteY7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346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360901" y="0"/>
                    </a:lnTo>
                    <a:lnTo>
                      <a:pt x="366346" y="73673"/>
                    </a:lnTo>
                    <a:lnTo>
                      <a:pt x="363506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FBBD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 rot="8008222">
                <a:off x="3342964" y="4650441"/>
                <a:ext cx="664530" cy="180000"/>
              </a:xfrm>
              <a:custGeom>
                <a:avLst/>
                <a:gdLst>
                  <a:gd name="connsiteX0" fmla="*/ 26360 w 664530"/>
                  <a:gd name="connsiteY0" fmla="*/ 153640 h 180000"/>
                  <a:gd name="connsiteX1" fmla="*/ 0 w 664530"/>
                  <a:gd name="connsiteY1" fmla="*/ 90000 h 180000"/>
                  <a:gd name="connsiteX2" fmla="*/ 90000 w 664530"/>
                  <a:gd name="connsiteY2" fmla="*/ 0 h 180000"/>
                  <a:gd name="connsiteX3" fmla="*/ 588223 w 664530"/>
                  <a:gd name="connsiteY3" fmla="*/ 0 h 180000"/>
                  <a:gd name="connsiteX4" fmla="*/ 606308 w 664530"/>
                  <a:gd name="connsiteY4" fmla="*/ 23151 h 180000"/>
                  <a:gd name="connsiteX5" fmla="*/ 663850 w 664530"/>
                  <a:gd name="connsiteY5" fmla="*/ 170801 h 180000"/>
                  <a:gd name="connsiteX6" fmla="*/ 664530 w 664530"/>
                  <a:gd name="connsiteY6" fmla="*/ 180000 h 180000"/>
                  <a:gd name="connsiteX7" fmla="*/ 90000 w 664530"/>
                  <a:gd name="connsiteY7" fmla="*/ 180000 h 180000"/>
                  <a:gd name="connsiteX8" fmla="*/ 26360 w 664530"/>
                  <a:gd name="connsiteY8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4530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588223" y="0"/>
                    </a:lnTo>
                    <a:lnTo>
                      <a:pt x="606308" y="23151"/>
                    </a:lnTo>
                    <a:cubicBezTo>
                      <a:pt x="634500" y="67381"/>
                      <a:pt x="654391" y="117347"/>
                      <a:pt x="663850" y="170801"/>
                    </a:cubicBezTo>
                    <a:lnTo>
                      <a:pt x="664530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E942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8008222">
                <a:off x="3154850" y="4577064"/>
                <a:ext cx="193115" cy="180000"/>
              </a:xfrm>
              <a:custGeom>
                <a:avLst/>
                <a:gdLst>
                  <a:gd name="connsiteX0" fmla="*/ 26360 w 193115"/>
                  <a:gd name="connsiteY0" fmla="*/ 153640 h 180000"/>
                  <a:gd name="connsiteX1" fmla="*/ 0 w 193115"/>
                  <a:gd name="connsiteY1" fmla="*/ 90000 h 180000"/>
                  <a:gd name="connsiteX2" fmla="*/ 90000 w 193115"/>
                  <a:gd name="connsiteY2" fmla="*/ 0 h 180000"/>
                  <a:gd name="connsiteX3" fmla="*/ 193115 w 193115"/>
                  <a:gd name="connsiteY3" fmla="*/ 0 h 180000"/>
                  <a:gd name="connsiteX4" fmla="*/ 188308 w 193115"/>
                  <a:gd name="connsiteY4" fmla="*/ 180000 h 180000"/>
                  <a:gd name="connsiteX5" fmla="*/ 90000 w 193115"/>
                  <a:gd name="connsiteY5" fmla="*/ 180000 h 180000"/>
                  <a:gd name="connsiteX6" fmla="*/ 26360 w 193115"/>
                  <a:gd name="connsiteY6" fmla="*/ 15364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15" h="180000">
                    <a:moveTo>
                      <a:pt x="26360" y="153640"/>
                    </a:moveTo>
                    <a:cubicBezTo>
                      <a:pt x="10074" y="137353"/>
                      <a:pt x="0" y="114853"/>
                      <a:pt x="0" y="90000"/>
                    </a:cubicBezTo>
                    <a:cubicBezTo>
                      <a:pt x="0" y="40294"/>
                      <a:pt x="40294" y="0"/>
                      <a:pt x="90000" y="0"/>
                    </a:cubicBezTo>
                    <a:lnTo>
                      <a:pt x="193115" y="0"/>
                    </a:lnTo>
                    <a:lnTo>
                      <a:pt x="188308" y="180000"/>
                    </a:lnTo>
                    <a:lnTo>
                      <a:pt x="90000" y="180000"/>
                    </a:lnTo>
                    <a:cubicBezTo>
                      <a:pt x="65147" y="180000"/>
                      <a:pt x="42647" y="169927"/>
                      <a:pt x="26360" y="153640"/>
                    </a:cubicBezTo>
                    <a:close/>
                  </a:path>
                </a:pathLst>
              </a:custGeom>
              <a:solidFill>
                <a:srgbClr val="33A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 rot="8008222">
                <a:off x="3548673" y="4780800"/>
                <a:ext cx="498912" cy="168911"/>
              </a:xfrm>
              <a:custGeom>
                <a:avLst/>
                <a:gdLst>
                  <a:gd name="connsiteX0" fmla="*/ 26360 w 498912"/>
                  <a:gd name="connsiteY0" fmla="*/ 142551 h 168911"/>
                  <a:gd name="connsiteX1" fmla="*/ 0 w 498912"/>
                  <a:gd name="connsiteY1" fmla="*/ 78911 h 168911"/>
                  <a:gd name="connsiteX2" fmla="*/ 26360 w 498912"/>
                  <a:gd name="connsiteY2" fmla="*/ 15271 h 168911"/>
                  <a:gd name="connsiteX3" fmla="*/ 49010 w 498912"/>
                  <a:gd name="connsiteY3" fmla="*/ 0 h 168911"/>
                  <a:gd name="connsiteX4" fmla="*/ 183682 w 498912"/>
                  <a:gd name="connsiteY4" fmla="*/ 3597 h 168911"/>
                  <a:gd name="connsiteX5" fmla="*/ 469223 w 498912"/>
                  <a:gd name="connsiteY5" fmla="*/ 130905 h 168911"/>
                  <a:gd name="connsiteX6" fmla="*/ 498912 w 498912"/>
                  <a:gd name="connsiteY6" fmla="*/ 168911 h 168911"/>
                  <a:gd name="connsiteX7" fmla="*/ 90000 w 498912"/>
                  <a:gd name="connsiteY7" fmla="*/ 168911 h 168911"/>
                  <a:gd name="connsiteX8" fmla="*/ 26360 w 498912"/>
                  <a:gd name="connsiteY8" fmla="*/ 142551 h 16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912" h="168911">
                    <a:moveTo>
                      <a:pt x="26360" y="142551"/>
                    </a:moveTo>
                    <a:cubicBezTo>
                      <a:pt x="10074" y="126264"/>
                      <a:pt x="0" y="103764"/>
                      <a:pt x="0" y="78911"/>
                    </a:cubicBezTo>
                    <a:cubicBezTo>
                      <a:pt x="0" y="54058"/>
                      <a:pt x="10073" y="31558"/>
                      <a:pt x="26360" y="15271"/>
                    </a:cubicBezTo>
                    <a:lnTo>
                      <a:pt x="49010" y="0"/>
                    </a:lnTo>
                    <a:lnTo>
                      <a:pt x="183682" y="3597"/>
                    </a:lnTo>
                    <a:cubicBezTo>
                      <a:pt x="296440" y="6608"/>
                      <a:pt x="397302" y="55038"/>
                      <a:pt x="469223" y="130905"/>
                    </a:cubicBezTo>
                    <a:lnTo>
                      <a:pt x="498912" y="168911"/>
                    </a:lnTo>
                    <a:lnTo>
                      <a:pt x="90000" y="168911"/>
                    </a:lnTo>
                    <a:cubicBezTo>
                      <a:pt x="65147" y="168911"/>
                      <a:pt x="42647" y="158838"/>
                      <a:pt x="26360" y="142551"/>
                    </a:cubicBezTo>
                    <a:close/>
                  </a:path>
                </a:pathLst>
              </a:custGeom>
              <a:solidFill>
                <a:srgbClr val="4384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9888836" y="4886317"/>
            <a:ext cx="105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9277" y="3421139"/>
            <a:ext cx="509076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void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registerStudent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StudentDao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StudentDao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rows =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dao.insert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(student);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if (rows != 0) 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message =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注册成功，请跳转到登录页面登录！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color = "green";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 else 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message =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"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注册失败，请检查信息！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color = "red";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48148E-6 L -0.10885 1.48148E-6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48148E-6 L -3.75E-6 1.48148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>
            <a:spLocks noChangeAspect="1"/>
          </p:cNvSpPr>
          <p:nvPr/>
        </p:nvSpPr>
        <p:spPr>
          <a:xfrm rot="2700000">
            <a:off x="502551" y="5075847"/>
            <a:ext cx="1476384" cy="1476384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75637452"/>
              </p:ext>
            </p:extLst>
          </p:nvPr>
        </p:nvGraphicFramePr>
        <p:xfrm>
          <a:off x="80348" y="5040443"/>
          <a:ext cx="2320790" cy="154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388922" y="178376"/>
            <a:ext cx="321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查看问卷类别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0469" y="691216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ITC Avant Garde Std XLt" panose="020B0302020202020204" pitchFamily="34" charset="0"/>
              </a:rPr>
              <a:t>Select type</a:t>
            </a:r>
            <a:endParaRPr lang="zh-CN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46" name="矩形 4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6781" y="235416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String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queryCourse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StudentCourseDao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dao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=new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StudentCourseDao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scourselist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dao.findCourseBySid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student.getStudentId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return "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queryCourse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162347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List&lt;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StudentCourse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findCourseBySid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){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Session session=null;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try{session=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HibernateUtil.getSession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Query query=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session.createQuery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StudentCourse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=: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");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query.setInteger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List&lt;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StudentCourse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list=(List&lt;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StudentCourse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&gt;)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query.list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if(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list.size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()!=0)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return list;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}catch(Exception 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e.printStackTrace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}finally{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if(session!=null)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session.close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}return null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708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3 2.22222E-6 L -0.10885 2.22222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2.22222E-6 L 8.33333E-7 2.22222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-3.33333E-6 L 8.33333E-7 -3.3333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Graphic spid="20" grpId="0">
        <p:bldAsOne/>
      </p:bldGraphic>
      <p:bldGraphic spid="20" grpId="1">
        <p:bldAsOne/>
      </p:bldGraphic>
      <p:bldP spid="38" grpId="0"/>
      <p:bldP spid="38" grpId="1"/>
      <p:bldP spid="38" grpId="2"/>
      <p:bldP spid="41" grpId="0"/>
      <p:bldP spid="41" grpId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024" y="3499423"/>
            <a:ext cx="4446878" cy="2966616"/>
          </a:xfrm>
          <a:custGeom>
            <a:avLst/>
            <a:gdLst>
              <a:gd name="connsiteX0" fmla="*/ 42838 w 4449924"/>
              <a:gd name="connsiteY0" fmla="*/ 0 h 2966616"/>
              <a:gd name="connsiteX1" fmla="*/ 4407086 w 4449924"/>
              <a:gd name="connsiteY1" fmla="*/ 0 h 2966616"/>
              <a:gd name="connsiteX2" fmla="*/ 4449924 w 4449924"/>
              <a:gd name="connsiteY2" fmla="*/ 42838 h 2966616"/>
              <a:gd name="connsiteX3" fmla="*/ 4449924 w 4449924"/>
              <a:gd name="connsiteY3" fmla="*/ 2923778 h 2966616"/>
              <a:gd name="connsiteX4" fmla="*/ 4407086 w 4449924"/>
              <a:gd name="connsiteY4" fmla="*/ 2966616 h 2966616"/>
              <a:gd name="connsiteX5" fmla="*/ 42838 w 4449924"/>
              <a:gd name="connsiteY5" fmla="*/ 2966616 h 2966616"/>
              <a:gd name="connsiteX6" fmla="*/ 0 w 4449924"/>
              <a:gd name="connsiteY6" fmla="*/ 2923778 h 2966616"/>
              <a:gd name="connsiteX7" fmla="*/ 0 w 4449924"/>
              <a:gd name="connsiteY7" fmla="*/ 42838 h 2966616"/>
              <a:gd name="connsiteX8" fmla="*/ 42838 w 4449924"/>
              <a:gd name="connsiteY8" fmla="*/ 0 h 296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9924" h="2966616">
                <a:moveTo>
                  <a:pt x="42838" y="0"/>
                </a:moveTo>
                <a:lnTo>
                  <a:pt x="4407086" y="0"/>
                </a:lnTo>
                <a:cubicBezTo>
                  <a:pt x="4430745" y="0"/>
                  <a:pt x="4449924" y="19179"/>
                  <a:pt x="4449924" y="42838"/>
                </a:cubicBezTo>
                <a:lnTo>
                  <a:pt x="4449924" y="2923778"/>
                </a:lnTo>
                <a:cubicBezTo>
                  <a:pt x="4449924" y="2947437"/>
                  <a:pt x="4430745" y="2966616"/>
                  <a:pt x="4407086" y="2966616"/>
                </a:cubicBezTo>
                <a:lnTo>
                  <a:pt x="42838" y="2966616"/>
                </a:lnTo>
                <a:cubicBezTo>
                  <a:pt x="19179" y="2966616"/>
                  <a:pt x="0" y="2947437"/>
                  <a:pt x="0" y="2923778"/>
                </a:cubicBezTo>
                <a:lnTo>
                  <a:pt x="0" y="42838"/>
                </a:lnTo>
                <a:cubicBezTo>
                  <a:pt x="0" y="19179"/>
                  <a:pt x="19179" y="0"/>
                  <a:pt x="42838" y="0"/>
                </a:cubicBezTo>
                <a:close/>
              </a:path>
            </a:pathLst>
          </a:custGeom>
        </p:spPr>
      </p:pic>
      <p:sp>
        <p:nvSpPr>
          <p:cNvPr id="51" name="圆角矩形 50"/>
          <p:cNvSpPr/>
          <p:nvPr/>
        </p:nvSpPr>
        <p:spPr>
          <a:xfrm>
            <a:off x="58118" y="1441914"/>
            <a:ext cx="130628" cy="2211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10004752" y="4850416"/>
            <a:ext cx="2038226" cy="1615623"/>
            <a:chOff x="3591729" y="1915469"/>
            <a:chExt cx="4942643" cy="3917842"/>
          </a:xfrm>
        </p:grpSpPr>
        <p:sp>
          <p:nvSpPr>
            <p:cNvPr id="129" name="椭圆 128"/>
            <p:cNvSpPr/>
            <p:nvPr/>
          </p:nvSpPr>
          <p:spPr>
            <a:xfrm>
              <a:off x="4095361" y="3262175"/>
              <a:ext cx="190968" cy="1909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858608" y="2229850"/>
              <a:ext cx="147361" cy="1473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257853" y="5132407"/>
              <a:ext cx="98241" cy="982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686208" y="3631835"/>
              <a:ext cx="190968" cy="1909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357803" y="1915469"/>
              <a:ext cx="147361" cy="147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3591729" y="4220249"/>
              <a:ext cx="98241" cy="982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270294" y="5295054"/>
              <a:ext cx="190968" cy="1909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046083" y="2728600"/>
              <a:ext cx="147361" cy="1473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5851967" y="5735070"/>
              <a:ext cx="98241" cy="982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104965" y="4934489"/>
              <a:ext cx="190968" cy="19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8387011" y="3980838"/>
              <a:ext cx="147361" cy="1473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4369707" y="2375908"/>
              <a:ext cx="98241" cy="982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5217273" y="2679480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357803" y="3678199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730934" y="4497558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380299" y="4448438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168994" y="5132408"/>
              <a:ext cx="49120" cy="49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16200000">
              <a:off x="7494927" y="5735071"/>
              <a:ext cx="49120" cy="49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430603" y="3360469"/>
              <a:ext cx="49120" cy="49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6938900" y="5550265"/>
              <a:ext cx="49120" cy="49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任意多边形 153"/>
          <p:cNvSpPr/>
          <p:nvPr/>
        </p:nvSpPr>
        <p:spPr>
          <a:xfrm rot="16200000">
            <a:off x="8643245" y="2802992"/>
            <a:ext cx="2966616" cy="1876645"/>
          </a:xfrm>
          <a:custGeom>
            <a:avLst/>
            <a:gdLst>
              <a:gd name="connsiteX0" fmla="*/ 2966616 w 2966616"/>
              <a:gd name="connsiteY0" fmla="*/ 0 h 1876645"/>
              <a:gd name="connsiteX1" fmla="*/ 2966616 w 2966616"/>
              <a:gd name="connsiteY1" fmla="*/ 1833807 h 1876645"/>
              <a:gd name="connsiteX2" fmla="*/ 2923778 w 2966616"/>
              <a:gd name="connsiteY2" fmla="*/ 1876645 h 1876645"/>
              <a:gd name="connsiteX3" fmla="*/ 42838 w 2966616"/>
              <a:gd name="connsiteY3" fmla="*/ 1876645 h 1876645"/>
              <a:gd name="connsiteX4" fmla="*/ 0 w 2966616"/>
              <a:gd name="connsiteY4" fmla="*/ 1833807 h 1876645"/>
              <a:gd name="connsiteX5" fmla="*/ 0 w 2966616"/>
              <a:gd name="connsiteY5" fmla="*/ 296662 h 18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6616" h="1876645">
                <a:moveTo>
                  <a:pt x="2966616" y="0"/>
                </a:moveTo>
                <a:lnTo>
                  <a:pt x="2966616" y="1833807"/>
                </a:lnTo>
                <a:cubicBezTo>
                  <a:pt x="2966616" y="1857466"/>
                  <a:pt x="2947437" y="1876645"/>
                  <a:pt x="2923778" y="1876645"/>
                </a:cubicBezTo>
                <a:lnTo>
                  <a:pt x="42838" y="1876645"/>
                </a:lnTo>
                <a:cubicBezTo>
                  <a:pt x="19179" y="1876645"/>
                  <a:pt x="0" y="1857466"/>
                  <a:pt x="0" y="1833807"/>
                </a:cubicBezTo>
                <a:lnTo>
                  <a:pt x="0" y="296662"/>
                </a:lnTo>
                <a:close/>
              </a:path>
            </a:pathLst>
          </a:custGeom>
          <a:solidFill>
            <a:srgbClr val="D4D0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75249" y="166252"/>
            <a:ext cx="337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查询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成绩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7348" y="689472"/>
            <a:ext cx="3964522" cy="26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Query grade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62" name="矩形 6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9024" y="126589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public String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queryGrades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GradeDao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dao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=new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GradeDao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gradelist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dao.findGradeBySid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student.getStudentId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return "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queryGrade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}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80706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public List&lt;Grade&gt;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findGradeBySid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) {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Session session=null;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try{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session=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HibernateUtil.getSession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Query query=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session.createQuery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("from Grade where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studentId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=: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studentId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");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query.setInteger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("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studentId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",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sid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List&lt;Grade&gt; list=(List&lt;Grade&gt;)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query.list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if(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list.size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()!=0) 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    return list; 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}catch(Exception e){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e.printStackTrace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}finally{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if(session!=null)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     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session.close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}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return null;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}</a:t>
            </a: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1.85185E-6 L -0.10886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1.85185E-6 L 2.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7 L 0.11081 -3.7037E-7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7 L 1.11022E-16 -3.7037E-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54" grpId="0" animBg="1"/>
      <p:bldP spid="154" grpId="1" animBg="1"/>
      <p:bldP spid="154" grpId="2" animBg="1"/>
      <p:bldP spid="60" grpId="0"/>
      <p:bldP spid="60" grpId="1"/>
      <p:bldP spid="60" grpId="2"/>
      <p:bldP spid="61" grpId="0"/>
      <p:bldP spid="61" grpId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>
            <a:spLocks noChangeAspect="1"/>
          </p:cNvSpPr>
          <p:nvPr/>
        </p:nvSpPr>
        <p:spPr>
          <a:xfrm rot="2700000">
            <a:off x="10177641" y="5054689"/>
            <a:ext cx="1548789" cy="1548789"/>
          </a:xfrm>
          <a:prstGeom prst="roundRect">
            <a:avLst/>
          </a:pr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08000" dist="5080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0357662" y="5284910"/>
            <a:ext cx="1188746" cy="1088345"/>
          </a:xfrm>
          <a:prstGeom prst="ellipse">
            <a:avLst/>
          </a:prstGeom>
          <a:solidFill>
            <a:schemeClr val="bg1"/>
          </a:solidFill>
          <a:ln w="15875">
            <a:noFill/>
          </a:ln>
          <a:effectLst>
            <a:outerShdw blurRad="584200" sx="108000" sy="108000" algn="ctr" rotWithShape="0">
              <a:schemeClr val="bg1">
                <a:lumMod val="75000"/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81936" y="185301"/>
            <a:ext cx="331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成绩导出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9061" y="631577"/>
            <a:ext cx="3964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XLt" panose="020B0302020202020204" pitchFamily="34" charset="0"/>
              </a:rPr>
              <a:t>export grade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ITC Avant Garde Std XLt" panose="020B03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rot="20333285">
            <a:off x="9972675" y="5210779"/>
            <a:ext cx="1734246" cy="1236608"/>
            <a:chOff x="1123476" y="1763462"/>
            <a:chExt cx="2798050" cy="2798050"/>
          </a:xfrm>
        </p:grpSpPr>
        <p:grpSp>
          <p:nvGrpSpPr>
            <p:cNvPr id="85" name="组合 84"/>
            <p:cNvGrpSpPr/>
            <p:nvPr/>
          </p:nvGrpSpPr>
          <p:grpSpPr>
            <a:xfrm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91" name="弧形 90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17040575"/>
                  <a:gd name="adj2" fmla="val 18695273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弧形 91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281952"/>
                  <a:gd name="adj2" fmla="val 0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16200000"/>
                  <a:gd name="adj2" fmla="val 17549389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弧形 93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6550962"/>
                  <a:gd name="adj2" fmla="val 1941382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14400000">
              <a:off x="1123476" y="1763462"/>
              <a:ext cx="2798050" cy="2798050"/>
              <a:chOff x="1123476" y="1763462"/>
              <a:chExt cx="2798050" cy="2798050"/>
            </a:xfrm>
          </p:grpSpPr>
          <p:sp>
            <p:nvSpPr>
              <p:cNvPr id="87" name="弧形 86"/>
              <p:cNvSpPr/>
              <p:nvPr/>
            </p:nvSpPr>
            <p:spPr>
              <a:xfrm rot="1800000" flipV="1">
                <a:off x="1165447" y="1805433"/>
                <a:ext cx="2714109" cy="2714109"/>
              </a:xfrm>
              <a:prstGeom prst="arc">
                <a:avLst>
                  <a:gd name="adj1" fmla="val 20395266"/>
                  <a:gd name="adj2" fmla="val 140477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>
              <a:xfrm rot="2700000" flipV="1">
                <a:off x="1207418" y="1847404"/>
                <a:ext cx="2630167" cy="2630167"/>
              </a:xfrm>
              <a:prstGeom prst="arc">
                <a:avLst>
                  <a:gd name="adj1" fmla="val 1973607"/>
                  <a:gd name="adj2" fmla="val 3697425"/>
                </a:avLst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 flipV="1">
                <a:off x="1249388" y="1889374"/>
                <a:ext cx="2546226" cy="2546226"/>
              </a:xfrm>
              <a:prstGeom prst="arc">
                <a:avLst>
                  <a:gd name="adj1" fmla="val 20190874"/>
                  <a:gd name="adj2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弧形 89"/>
              <p:cNvSpPr/>
              <p:nvPr/>
            </p:nvSpPr>
            <p:spPr>
              <a:xfrm flipV="1">
                <a:off x="1123476" y="1763462"/>
                <a:ext cx="2798050" cy="2798050"/>
              </a:xfrm>
              <a:prstGeom prst="arc">
                <a:avLst>
                  <a:gd name="adj1" fmla="val 19260812"/>
                  <a:gd name="adj2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矩形 94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48031" y="2562242"/>
            <a:ext cx="81715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public String </a:t>
            </a:r>
            <a:r>
              <a:rPr lang="en-US" altLang="zh-CN" dirty="0" err="1">
                <a:solidFill>
                  <a:prstClr val="black"/>
                </a:solidFill>
              </a:rPr>
              <a:t>exportAllCpy</a:t>
            </a:r>
            <a:r>
              <a:rPr lang="en-US" altLang="zh-CN" dirty="0">
                <a:solidFill>
                  <a:prstClr val="black"/>
                </a:solidFill>
              </a:rPr>
              <a:t>() throws Exception{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Workbook </a:t>
            </a:r>
            <a:r>
              <a:rPr lang="en-US" altLang="zh-CN" dirty="0" err="1">
                <a:solidFill>
                  <a:prstClr val="black"/>
                </a:solidFill>
              </a:rPr>
              <a:t>wb</a:t>
            </a:r>
            <a:r>
              <a:rPr lang="en-US" altLang="zh-CN" dirty="0">
                <a:solidFill>
                  <a:prstClr val="black"/>
                </a:solidFill>
              </a:rPr>
              <a:t>=new </a:t>
            </a:r>
            <a:r>
              <a:rPr lang="en-US" altLang="zh-CN" dirty="0" err="1">
                <a:solidFill>
                  <a:prstClr val="black"/>
                </a:solidFill>
              </a:rPr>
              <a:t>HSSFWorkbook</a:t>
            </a:r>
            <a:r>
              <a:rPr lang="en-US" altLang="zh-CN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String headers[]={"</a:t>
            </a:r>
            <a:r>
              <a:rPr lang="zh-CN" altLang="en-US" dirty="0">
                <a:solidFill>
                  <a:prstClr val="black"/>
                </a:solidFill>
              </a:rPr>
              <a:t>学生</a:t>
            </a:r>
            <a:r>
              <a:rPr lang="en-US" altLang="zh-CN" dirty="0">
                <a:solidFill>
                  <a:prstClr val="black"/>
                </a:solidFill>
              </a:rPr>
              <a:t>id","</a:t>
            </a:r>
            <a:r>
              <a:rPr lang="zh-CN" altLang="en-US" dirty="0">
                <a:solidFill>
                  <a:prstClr val="black"/>
                </a:solidFill>
              </a:rPr>
              <a:t>课程</a:t>
            </a:r>
            <a:r>
              <a:rPr lang="en-US" altLang="zh-CN" dirty="0">
                <a:solidFill>
                  <a:prstClr val="black"/>
                </a:solidFill>
              </a:rPr>
              <a:t>id","</a:t>
            </a:r>
            <a:r>
              <a:rPr lang="zh-CN" altLang="en-US" dirty="0">
                <a:solidFill>
                  <a:prstClr val="black"/>
                </a:solidFill>
              </a:rPr>
              <a:t>成绩</a:t>
            </a:r>
            <a:r>
              <a:rPr lang="en-US" altLang="zh-CN" dirty="0">
                <a:solidFill>
                  <a:prstClr val="black"/>
                </a:solidFill>
              </a:rPr>
              <a:t>","</a:t>
            </a:r>
            <a:r>
              <a:rPr lang="zh-CN" altLang="en-US" dirty="0">
                <a:solidFill>
                  <a:prstClr val="black"/>
                </a:solidFill>
              </a:rPr>
              <a:t>提交时间</a:t>
            </a:r>
            <a:r>
              <a:rPr lang="en-US" altLang="zh-CN" dirty="0">
                <a:solidFill>
                  <a:prstClr val="black"/>
                </a:solidFill>
              </a:rPr>
              <a:t>"};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Session session=</a:t>
            </a:r>
            <a:r>
              <a:rPr lang="en-US" altLang="zh-CN" dirty="0" err="1">
                <a:solidFill>
                  <a:prstClr val="black"/>
                </a:solidFill>
              </a:rPr>
              <a:t>HibernateUtil.getSession</a:t>
            </a:r>
            <a:r>
              <a:rPr lang="en-US" altLang="zh-CN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Query query=</a:t>
            </a:r>
            <a:r>
              <a:rPr lang="en-US" altLang="zh-CN" dirty="0" err="1">
                <a:solidFill>
                  <a:prstClr val="black"/>
                </a:solidFill>
              </a:rPr>
              <a:t>session.createQuery</a:t>
            </a:r>
            <a:r>
              <a:rPr lang="en-US" altLang="zh-CN" dirty="0">
                <a:solidFill>
                  <a:prstClr val="black"/>
                </a:solidFill>
              </a:rPr>
              <a:t>("select </a:t>
            </a:r>
            <a:r>
              <a:rPr lang="en-US" altLang="zh-CN" dirty="0" err="1">
                <a:solidFill>
                  <a:prstClr val="black"/>
                </a:solidFill>
              </a:rPr>
              <a:t>gradeId.studentId,gradeId.courseId,studentGrade,finishDate</a:t>
            </a:r>
            <a:r>
              <a:rPr lang="en-US" altLang="zh-CN" dirty="0">
                <a:solidFill>
                  <a:prstClr val="black"/>
                </a:solidFill>
              </a:rPr>
              <a:t> from Grade where </a:t>
            </a:r>
            <a:r>
              <a:rPr lang="en-US" altLang="zh-CN" dirty="0" err="1">
                <a:solidFill>
                  <a:prstClr val="black"/>
                </a:solidFill>
              </a:rPr>
              <a:t>gradeId.studentId</a:t>
            </a:r>
            <a:r>
              <a:rPr lang="en-US" altLang="zh-CN" dirty="0">
                <a:solidFill>
                  <a:prstClr val="black"/>
                </a:solidFill>
              </a:rPr>
              <a:t>=:</a:t>
            </a:r>
            <a:r>
              <a:rPr lang="en-US" altLang="zh-CN" dirty="0" err="1">
                <a:solidFill>
                  <a:prstClr val="black"/>
                </a:solidFill>
              </a:rPr>
              <a:t>studentId</a:t>
            </a:r>
            <a:r>
              <a:rPr lang="en-US" altLang="zh-CN" dirty="0">
                <a:solidFill>
                  <a:prstClr val="black"/>
                </a:solidFill>
              </a:rPr>
              <a:t> ");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</a:rPr>
              <a:t>query.setParameter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en-US" altLang="zh-CN" dirty="0" err="1">
                <a:solidFill>
                  <a:prstClr val="black"/>
                </a:solidFill>
              </a:rPr>
              <a:t>studentId</a:t>
            </a:r>
            <a:r>
              <a:rPr lang="en-US" altLang="zh-CN" dirty="0">
                <a:solidFill>
                  <a:prstClr val="black"/>
                </a:solidFill>
              </a:rPr>
              <a:t>", </a:t>
            </a:r>
            <a:r>
              <a:rPr lang="en-US" altLang="zh-CN" dirty="0" err="1">
                <a:solidFill>
                  <a:prstClr val="black"/>
                </a:solidFill>
              </a:rPr>
              <a:t>stId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List&lt;Object[]&gt; list=</a:t>
            </a:r>
            <a:r>
              <a:rPr lang="en-US" altLang="zh-CN" dirty="0" err="1">
                <a:solidFill>
                  <a:prstClr val="black"/>
                </a:solidFill>
              </a:rPr>
              <a:t>query.list</a:t>
            </a:r>
            <a:r>
              <a:rPr lang="en-US" altLang="zh-CN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</a:rPr>
              <a:t>HibernateUtil.close</a:t>
            </a:r>
            <a:r>
              <a:rPr lang="en-US" altLang="zh-CN" dirty="0">
                <a:solidFill>
                  <a:prstClr val="black"/>
                </a:solidFill>
              </a:rPr>
              <a:t>(session); 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</a:rPr>
              <a:t>ExcelUtil.fillExcel</a:t>
            </a:r>
            <a:r>
              <a:rPr lang="en-US" altLang="zh-CN" dirty="0">
                <a:solidFill>
                  <a:prstClr val="black"/>
                </a:solidFill>
              </a:rPr>
              <a:t>(list, </a:t>
            </a:r>
            <a:r>
              <a:rPr lang="en-US" altLang="zh-CN" dirty="0" err="1">
                <a:solidFill>
                  <a:prstClr val="black"/>
                </a:solidFill>
              </a:rPr>
              <a:t>wb</a:t>
            </a:r>
            <a:r>
              <a:rPr lang="en-US" altLang="zh-CN" dirty="0">
                <a:solidFill>
                  <a:prstClr val="black"/>
                </a:solidFill>
              </a:rPr>
              <a:t>, headers);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en-US" altLang="zh-CN" dirty="0" err="1">
                <a:solidFill>
                  <a:prstClr val="black"/>
                </a:solidFill>
              </a:rPr>
              <a:t>ExcelUtil.export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wb</a:t>
            </a:r>
            <a:r>
              <a:rPr lang="en-US" altLang="zh-CN" dirty="0">
                <a:solidFill>
                  <a:prstClr val="black"/>
                </a:solidFill>
              </a:rPr>
              <a:t>,"</a:t>
            </a:r>
            <a:r>
              <a:rPr lang="zh-CN" altLang="en-US" dirty="0">
                <a:solidFill>
                  <a:prstClr val="black"/>
                </a:solidFill>
              </a:rPr>
              <a:t>成绩单</a:t>
            </a:r>
            <a:r>
              <a:rPr lang="en-US" altLang="zh-CN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    return null;</a:t>
            </a:r>
          </a:p>
          <a:p>
            <a:r>
              <a:rPr lang="en-US" altLang="zh-CN" dirty="0">
                <a:solidFill>
                  <a:prstClr val="black"/>
                </a:solidFill>
              </a:rPr>
              <a:t>    }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static void </a:t>
            </a:r>
            <a:r>
              <a:rPr lang="en-US" altLang="zh-CN" dirty="0" err="1"/>
              <a:t>fillExcel</a:t>
            </a:r>
            <a:r>
              <a:rPr lang="en-US" altLang="zh-CN" dirty="0"/>
              <a:t>(List&lt;Object[]&gt; </a:t>
            </a:r>
            <a:r>
              <a:rPr lang="en-US" altLang="zh-CN" dirty="0" err="1"/>
              <a:t>list,Workbook</a:t>
            </a:r>
            <a:r>
              <a:rPr lang="en-US" altLang="zh-CN" dirty="0"/>
              <a:t> </a:t>
            </a:r>
            <a:r>
              <a:rPr lang="en-US" altLang="zh-CN" dirty="0" err="1"/>
              <a:t>wb,String</a:t>
            </a:r>
            <a:r>
              <a:rPr lang="en-US" altLang="zh-CN" dirty="0"/>
              <a:t>[] </a:t>
            </a:r>
            <a:r>
              <a:rPr lang="en-US" altLang="zh-CN" dirty="0" err="1"/>
              <a:t>hearders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rowIndex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    Sheet sheet=</a:t>
            </a:r>
            <a:r>
              <a:rPr lang="en-US" altLang="zh-CN" dirty="0" err="1"/>
              <a:t>wb.createSheet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Row row=</a:t>
            </a:r>
            <a:r>
              <a:rPr lang="en-US" altLang="zh-CN" dirty="0" err="1"/>
              <a:t>sheet.createRow</a:t>
            </a:r>
            <a:r>
              <a:rPr lang="en-US" altLang="zh-CN" dirty="0"/>
              <a:t>(</a:t>
            </a:r>
            <a:r>
              <a:rPr lang="en-US" altLang="zh-CN" dirty="0" err="1"/>
              <a:t>rowIndex</a:t>
            </a:r>
            <a:r>
              <a:rPr lang="en-US" altLang="zh-CN" dirty="0"/>
              <a:t>++);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hearders.length;i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row.createCell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  <a:r>
              <a:rPr lang="en-US" altLang="zh-CN" dirty="0" err="1"/>
              <a:t>setCellValue</a:t>
            </a:r>
            <a:r>
              <a:rPr lang="en-US" altLang="zh-CN" dirty="0"/>
              <a:t>(</a:t>
            </a:r>
            <a:r>
              <a:rPr lang="en-US" altLang="zh-CN" dirty="0" err="1"/>
              <a:t>hearders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for(Object[] </a:t>
            </a:r>
            <a:r>
              <a:rPr lang="en-US" altLang="zh-CN" dirty="0" err="1"/>
              <a:t>obj:list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row=</a:t>
            </a:r>
            <a:r>
              <a:rPr lang="en-US" altLang="zh-CN" dirty="0" err="1"/>
              <a:t>sheet.createRow</a:t>
            </a:r>
            <a:r>
              <a:rPr lang="en-US" altLang="zh-CN" dirty="0"/>
              <a:t>(</a:t>
            </a:r>
            <a:r>
              <a:rPr lang="en-US" altLang="zh-CN" dirty="0" err="1"/>
              <a:t>rowIndex</a:t>
            </a:r>
            <a:r>
              <a:rPr lang="en-US" altLang="zh-CN" dirty="0"/>
              <a:t>++);</a:t>
            </a:r>
          </a:p>
          <a:p>
            <a:r>
              <a:rPr lang="en-US" altLang="zh-CN" dirty="0"/>
              <a:t>    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hearders.length;i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row.createCell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</a:t>
            </a:r>
            <a:r>
              <a:rPr lang="en-US" altLang="zh-CN" dirty="0" err="1"/>
              <a:t>setCellValue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toString</a:t>
            </a:r>
            <a:r>
              <a:rPr lang="en-US" altLang="zh-CN" dirty="0" smtClean="0"/>
              <a:t>());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1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2.96296E-6 L -0.10885 2.96296E-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2.96296E-6 L -2.29167E-6 2.96296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84" grpId="0" animBg="1"/>
      <p:bldP spid="84" grpId="1" animBg="1"/>
      <p:bldP spid="84" grpId="2" animBg="1"/>
      <p:bldP spid="51" grpId="0"/>
      <p:bldP spid="51" grpId="1"/>
      <p:bldP spid="51" grpId="2"/>
      <p:bldP spid="52" grpId="0"/>
      <p:bldP spid="52" grpId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342598" y="128127"/>
            <a:ext cx="344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7E6E6">
                    <a:lumMod val="50000"/>
                  </a:srgbClr>
                </a:solidFill>
              </a:rPr>
              <a:t>管理员更改密码</a:t>
            </a:r>
            <a:endParaRPr lang="zh-CN" altLang="en-US" sz="2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840963" y="-177282"/>
            <a:ext cx="749667" cy="177282"/>
          </a:xfrm>
          <a:prstGeom prst="roundRect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92989" y="-21485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框 2"/>
          <p:cNvSpPr txBox="1"/>
          <p:nvPr/>
        </p:nvSpPr>
        <p:spPr>
          <a:xfrm>
            <a:off x="257175" y="1162301"/>
            <a:ext cx="8494093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public void updateMpwd(int mno,String mpwd){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Session session=null;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session=HibernateUtil.getSession();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Transaction tran=session.beginTransaction();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Manager manager=(Manager)session.load(Manager.class,mno);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manager.setManagerPassword(mpwd);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session.update(manager);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tran.commit();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if(session!=null)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    session.close();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  <p:sp>
        <p:nvSpPr>
          <p:cNvPr id="79" name="文本框 1"/>
          <p:cNvSpPr txBox="1"/>
          <p:nvPr/>
        </p:nvSpPr>
        <p:spPr>
          <a:xfrm>
            <a:off x="6515735" y="4301622"/>
            <a:ext cx="56762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public String updateMpwd()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{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ManagerDao dao = new ManagerDao();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dao.updateMpwd(stId,spwd);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    return "index";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   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4987925"/>
            <a:ext cx="6397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75" y="1863725"/>
            <a:ext cx="6397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0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1.85185E-6 L -0.10885 1.85185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2.08333E-6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5" grpId="2"/>
      <p:bldP spid="22" grpId="0" animBg="1"/>
      <p:bldP spid="77" grpId="0" animBg="1"/>
      <p:bldP spid="78" grpId="0"/>
      <p:bldP spid="7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81A452A-234A-4E0B-9B6D-F8F88C8EBCF0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BS9O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vTlJ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BS9OUlYCaByugIAAFUKAAAhAAAAdW5pdmVyc2FsL2ZsYXNoX3NraW5fc2V0dGluZ3MueG1slVZtb+IwDP5+vwJx3+nulZ2UITHGSZN2t+k27XvamjYiTarEZce/vyRNaQJ09LAmEft5bMexzYjeMrH4MJmQTHKpngGRiUJbTaebsPxmmjaIUswyKRAEzoRUFeXTxcef7kMSh7zEkjtQYzkbmkEfZu4+Yyg+xre5lSFCJquaiv2DLOQspdm2ULIR+cXUyn0NijOxNcirH/PVejAAZxrvEaoop/W1lXGUWoHWYFP6vrZykcVpCryLdOU+Izl9qPdvf0TbMc3Q0ZafrAzRalpAXOTrpZVhvDDe41eZW3mfgPAXDfTLZyuDUE73oGLnd1+tDDJk3dT/0yO1koUtaMx5/xEPHC5pbsbPZnVl5SLBXsgGuvgKvjzurncByH8N557YcVWSP9m6Hi0E++gph8WGcg0k6Y6tUZfy7bFBMyAHQKjqQU8m6yfaaFigajyq1/W4P/DGRB768poe8ip5U8GqzThwF+t7/Gp165ZF6PSgCzJUsPPKIMVe2SN/m8KeIANlj3zmLIdHwfcn8GNLy+ke+Zb65wzq33Kj8hsrCGqOubd2p85qIz3Y0dVBaK/oMJXMYaFtOi+sAvtsJHG6NqXkJCci6I4VFJkUvywu3bvLaJIcGXyvne8sggw5nGs4l6NZ0+F7ufOIfmx/FvrLtecJmi1+M6WINCsr87OkpxPPM2NiCjNNzjPsnjRwUPdiIwOOiz1EqqjagnqRko8NIySCHutetrM1BCdJUAOSnK8y8U7OlV80VQpqbV6Nge6qHCtbYMmKkps/fGXwBvkRY8DaUrE0/gRlh74MFL4JgKqs7Lq2PbSWquHIOOygm/1A4a48dDeiTZcONdwSH2CDYct5zaie9Kui75V4hQT6M/hXk1bk+Mgyou2RptrdLJr8bgv3uUR7udtmtvnCRebOvpcix8Z+WkGjtP9O/gNQSwMEFAACAAgAFL05SUZ2oPzyAgAARwsAACYAAAB1bml2ZXJzYWwvaHRtbF9wdWJsaXNoaW5nX3NldHRpbmdzLnhtbM1W3U7bMBS+71NYnrikAcY2VqVFiIJAY7SinTau0GnsNhaOndlOS7na0+zB9iQ7jtvSCtYFRKepihofn/OdP58vjg/vMknG3FihVZPu1nco4SrRTKhRk37pn24fUGIdKAZSK96kSlNy2KrFeTGQwqY97hyqWoIwyjZy16Spc3kjiiaTSV3Y3PhdLQuH+Lae6CzKDbdcOW6iXMIU/9w055bOECoA4JNpNTNr1WqExAHps2aF5EQwjFwJnxTIM5dJGgWtASS3I6MLxY611IaY0aBJ3xwc+d9cJyC1RcaVL4ltodCLXQMYEz4IkD1xz0nKxSjFaPf2KZkI5tLyNfL6cfQYpcQOmYNHOdZYAuVm8Bl3wMBBWAZ/jt85OxcEEZsqyETSxx3i02/Sdv/m7Lp7cnVxfvnppt/pXPTPuyGI0iZaxYmjVUcxBqQLk/CFnxicgyTFuNFmCNLyOFoWzdWGWq0E59dkoCWWvrSiZIiRymmTHhkBkhLhQIpksevAjLg7FRJz8La79aFy9AEw5JukYCxfdjTfsb6KSeurLiQjU10QKW45cZpgRkWGbykny+UmQ6OzUirBOmKlYJyMBZ9wdlhWaQb4J0fX6CIr0BIPXy65Cx6+F+KeDPhQG8TlMMajinJhA379WcA5WPsACvMYt3oX5+2Tm/PL9sm3LZ8gsDGo5Jng2EKe5W4j+DAlSru5HZYjgcLysilMsHKvSm71l7fBiqyQoc2v3Ywl6A22ZDNentOYv0ZQ2W0K43IQ/XCV0DiCAlsSMHEjwXEXquBVARNQRCs5JZAgUVk/1mOhC4uSMMAB2r48wmBPhCpXI/xyoEfDuKkEubO793b/3fsPBx8b9ejXj5/ba41mFN6V4N0FDj9eS+ILIn/MhnHkufNpGnam+FcsfH3Sq1Koy04Vrc6nKlpXgea7SxRfKQSkhVE45kgMUmTCcfaaTX5Bo9Z/L0MbX6lRG8xi7XH7f5MIq8X1aOU+FEdPXthqKF+9/LZqvwFQSwMEFAACAAgAFL05SRypIBCZAQAAHwYAAB8AAAB1bml2ZXJzYWwvaHRtbF9za2luX3NldHRpbmdzLmpzjZRNb8IwDIbv/AqUXSfEPmG7ocGkSRwmjdu0QyimVKRJlaQdDPHfV4ePNqk7Fl/Iy5PXsat41+mWi0Ws+9zdud9u/+7vnQaoWZ3Dta+LFj1FnRmRLGCWpCASCSxAitPRs7yvCMqYSWc6336gran5MYX/LLkwdTwjLDShGepwQYnfxOkNBf54tR3rOtRUa/Q8t1bJXqSkBWl7UumUO4ZdvbpVLzGAVQH6ArrkEXimA7fayMrxYYBR5yKVZlxupypWvTmP1rFWuVy05V9tM9DlJ18fgP7T4GXi2YnE2DcLaZh4MsRoJzMNxsAx7+MEg4QFn4Oo+fbd+gP1jJsFBXSRmMSe6NENRp3OeAyNLg1HGD4mS69GNwcYTc7Cxh6Iu1sMjxB8C7phNb7H8ECV5dk/PmCmVYwdaaDNnp9RofgikfExdR+D5PCyaNvWvapQd/0x856QCp7Qinp9advsCEFDgJZ8uibIO6XsBCVKIociNGpaVUPIu4wN5wjuP7uMW8ujVVqOh3I4lm3geg16ppQob/916Z5hrs7+F1BLAwQUAAIACAAUvTl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UvTlJNfmkRGYAAABrAAAAHAAAAHVuaXZlcnNhbC9sb2NhbF9zZXR0aW5ncy54bWwNyjsOg0AMBcCeU1ju8+tSsFBESkkKyAEssCIk73PEWlG4PdtNMW3/z0Y/3crqSHw7X5kUsy8rPonf0/N0ZyohWMQcmhjO1HdNaz6LjRpRY6Gvya7bpLkidJBc58MRiqAXbOdL1xx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FL05SW42vD5uAQAA9wIAACkAAAB1bml2ZXJzYWwvc2tpbl9jdXN0b21pemF0aW9uX3NldHRpbmdzLnhtbI1S22obMRB9z1eI/IAljW4LW4NuWwzFKcQQ8lQWrxKWOtqyUmgp+vhqkxjHrUureZo5Z84wo9Omr2O0zylPT+PPPo9TvA05j/Exra8QavfTYZo/zyGFnFanyt0Yh+n7Jj5MS61WU+7j0M+DXdC0xqh7eUhJrZyqGTOMIsk89Qo5z23FGnAN2Io5Smy7+k3iVXcO+xDzZdV2dYb+2bCJKcx5E4fwYw3n7PfQ+QYf534YKy+tBVuiHKcWx5ZAjHDJfaEaAASy3BGHi5SN1AR5zDiGYhQFCohwThpRiKQcatY1oqow3wjEJGPUFepp7UZaG0dtkdAQous0rxpbus5IjBEhBJgrXEBnMKpsqBoa1HJAcGBAFG00UYA625mOFe+8sBwp6gXGhRkDGJ+Oe9ru/blO1f9e53jOfwhe/IKL6OKt1QVztfvnea7kXXj6duhzQOPw4drebHd+u/tys/10f/3myxcPH1mLWevWf/X2L1BLAwQUAAIACAAUvTlJpeGFFHkCAADzVwAAFwAAAHVuaXZlcnNhbC91bml2ZXJzYWwucG5n7dzda1JhHAfwxzSxpWJ1czZsXnUxsqU2lsVam/gyGRsihisq3chmF81KL1zY0qjWKxbUYNHWwhGywJFBUTSTDQpmNKQXYbZcrC27sBEUFdPW2eU8p+gP+B44v4fnPM/v+TznH/ieNzUbRCVlJYQQkbFBayaEFySEe1TAp78cHu+dpQeO22zQkMhL6Wd6wmuvb6on5F5wdb51JT1fdaRht5sQ8djSy3nuCh8gxHrOqK23ePfn0srGMROl/5BfzKQ2NN6RZM3ZtVnLyPUejaTm7olKj+lmrUwqHn5VyOUWumyp7zF5Ysa9vc/3zs/hU/bl5ecnfv8mp+d2svt95lu+LV0t+b2NpzQJHcV7A08pqi/7q/xr9tgjgWF0DVeoiJPlJZ6IZ3UzTQ/TIqGi2FkqYr5+641ni9GCI/Kx/cUkc0tgQqV4nKyauO8dlKuKT6eLVHipo6ri7K1dwkKsECst7h+gJEGLztHL8pdv/F5e904J885+r2WupeutL8jSpLR3DsqHEixNs1f3hKktzBtO0SvRcCXLSo9hvG3zxY65g4zT/oGYh66pgAABAgQIECBAgAABAgQIECBAgAABAgQIECBAgAABAgQIECBAgAABAgQIECBAgAABAgQIECBAgAABAgQIECBAgAABAgQIECBAgAABAgQIECBAgAABAgQIECBAgAABAuR/kPh8ItTZz+GcZoat2qftdk/o0D6repolOZZSU9SUc/LHerH6r8GyXzKudHUdaWXp9pZSI84nhpqyeV8td4WALbo2tG5HZmP5Zdfe4dRCVH6lbpSZPusbCCTP6GXHT9oqbBqr7PWFB4R+jLpmbURjP/UHUEsDBBQAAgAIABS9OUnsHTlbSgAAAGsAAAAbAAAAdW5pdmVyc2FsL3VuaXZlcnNhbC5wbmcueG1ss7GvyM1RKEstKs7Mz7NVMtQzULK34+WyKShKLctMLVeoAIoZ6RlAgJJCJSq3PDOlJAMoZGhijBDMSM1MzyixVbIwNYcL6gPNBABQSwECAAAUAAIACAAUvTlJFQ6tKGQEAAAHEQAAHQAAAAAAAAABAAAAAAAAAAAAdW5pdmVyc2FsL2NvbW1vbl9tZXNzYWdlcy5sbmdQSwECAAAUAAIACAAUvTlJJGX/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/xAAAHVuaXZlcnNhbC9sb2NhbF9zZXR0aW5ncy54bWxQSwECAAAUAAIACABElFdHI7RO+/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=="/>
  <p:tag name="ISPRING_PRESENTATION_TITLE" val="演示文稿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1kgzvv05"/>
</p:tagLst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2233</Words>
  <Application>Microsoft Office PowerPoint</Application>
  <PresentationFormat>自定义</PresentationFormat>
  <Paragraphs>535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白色极简</dc:title>
  <dc:creator>第一PPT</dc:creator>
  <cp:keywords>www.1ppt.com</cp:keywords>
  <dc:description>www.1ppt.com</dc:description>
  <cp:lastModifiedBy>Sky123.Org</cp:lastModifiedBy>
  <cp:revision>40</cp:revision>
  <dcterms:created xsi:type="dcterms:W3CDTF">2016-09-14T22:36:34Z</dcterms:created>
  <dcterms:modified xsi:type="dcterms:W3CDTF">2019-01-06T09:09:32Z</dcterms:modified>
</cp:coreProperties>
</file>