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tags/tag25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tags/tag26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rts/style1.xml" ContentType="application/vnd.ms-office.chartstyle+xml"/>
  <Override PartName="/ppt/charts/colors1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92" r:id="rId5"/>
    <p:sldId id="270" r:id="rId6"/>
    <p:sldId id="272" r:id="rId7"/>
    <p:sldId id="275" r:id="rId8"/>
    <p:sldId id="273" r:id="rId9"/>
    <p:sldId id="299" r:id="rId10"/>
    <p:sldId id="267" r:id="rId11"/>
    <p:sldId id="277" r:id="rId12"/>
    <p:sldId id="276" r:id="rId13"/>
    <p:sldId id="279" r:id="rId14"/>
    <p:sldId id="293" r:id="rId15"/>
    <p:sldId id="294" r:id="rId16"/>
    <p:sldId id="295" r:id="rId17"/>
    <p:sldId id="268" r:id="rId18"/>
    <p:sldId id="284" r:id="rId19"/>
    <p:sldId id="296" r:id="rId20"/>
    <p:sldId id="297" r:id="rId21"/>
    <p:sldId id="269" r:id="rId22"/>
    <p:sldId id="286" r:id="rId23"/>
    <p:sldId id="300" r:id="rId24"/>
    <p:sldId id="290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BBD06"/>
    <a:srgbClr val="4384F1"/>
    <a:srgbClr val="33A952"/>
    <a:srgbClr val="E94236"/>
    <a:srgbClr val="E6E6E6"/>
    <a:srgbClr val="F0F0F0"/>
    <a:srgbClr val="FFFFFF"/>
    <a:srgbClr val="EE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3" autoAdjust="0"/>
    <p:restoredTop sz="95317" autoAdjust="0"/>
  </p:normalViewPr>
  <p:slideViewPr>
    <p:cSldViewPr snapToGrid="0" showGuides="1">
      <p:cViewPr>
        <p:scale>
          <a:sx n="100" d="100"/>
          <a:sy n="100" d="100"/>
        </p:scale>
        <p:origin x="-810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D78-4FA9-BA66-A201C4267AD5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D78-4FA9-BA66-A201C4267AD5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D78-4FA9-BA66-A201C4267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07354095786445"/>
          <c:y val="2.4928061931512605E-2"/>
          <c:w val="0.63342842187908921"/>
          <c:h val="0.95014387613697482"/>
        </c:manualLayout>
      </c:layout>
      <c:pie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辅助1</c:v>
                </c:pt>
              </c:strCache>
            </c:strRef>
          </c:tx>
          <c:spPr>
            <a:ln w="6350">
              <a:solidFill>
                <a:schemeClr val="bg1">
                  <a:lumMod val="65000"/>
                </a:schemeClr>
              </a:solidFill>
              <a:prstDash val="dash"/>
            </a:ln>
          </c:spPr>
          <c:dPt>
            <c:idx val="0"/>
            <c:bubble3D val="0"/>
            <c:spPr>
              <a:solidFill>
                <a:schemeClr val="accent1"/>
              </a:solidFill>
              <a:ln w="6350">
                <a:noFill/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5CC-4727-845A-17C085848779}"/>
              </c:ext>
            </c:extLst>
          </c:dPt>
          <c:dPt>
            <c:idx val="1"/>
            <c:bubble3D val="0"/>
            <c:spPr>
              <a:noFill/>
              <a:ln w="12700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5CC-4727-845A-17C085848779}"/>
              </c:ext>
            </c:extLst>
          </c:dPt>
          <c:dPt>
            <c:idx val="2"/>
            <c:bubble3D val="0"/>
            <c:spPr>
              <a:noFill/>
              <a:ln w="12700">
                <a:solidFill>
                  <a:schemeClr val="accent3"/>
                </a:solidFill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5CC-4727-845A-17C085848779}"/>
              </c:ext>
            </c:extLst>
          </c:dPt>
          <c:dPt>
            <c:idx val="3"/>
            <c:bubble3D val="0"/>
            <c:spPr>
              <a:noFill/>
              <a:ln w="12700">
                <a:solidFill>
                  <a:schemeClr val="accent4">
                    <a:lumMod val="60000"/>
                    <a:lumOff val="40000"/>
                  </a:schemeClr>
                </a:solidFill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5CC-4727-845A-17C085848779}"/>
              </c:ext>
            </c:extLst>
          </c:dPt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3.7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5CC-4727-845A-17C085848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20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F5CC-4727-845A-17C085848779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6350">
                <a:noFill/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F5CC-4727-845A-17C085848779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F5CC-4727-845A-17C085848779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F5CC-4727-845A-17C085848779}"/>
              </c:ext>
            </c:extLst>
          </c:dPt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3.7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F5CC-4727-845A-17C085848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07354095786445"/>
          <c:y val="2.4928061931512605E-2"/>
          <c:w val="0.63342842187908921"/>
          <c:h val="0.95014387613697482"/>
        </c:manualLayout>
      </c:layout>
      <c:pie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辅助1</c:v>
                </c:pt>
              </c:strCache>
            </c:strRef>
          </c:tx>
          <c:spPr>
            <a:ln w="6350">
              <a:solidFill>
                <a:schemeClr val="bg1">
                  <a:lumMod val="65000"/>
                </a:schemeClr>
              </a:solidFill>
              <a:prstDash val="dash"/>
            </a:ln>
          </c:spPr>
          <c:dPt>
            <c:idx val="0"/>
            <c:bubble3D val="0"/>
            <c:spPr>
              <a:solidFill>
                <a:schemeClr val="accent1"/>
              </a:solidFill>
              <a:ln w="6350">
                <a:noFill/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5CC-4727-845A-17C085848779}"/>
              </c:ext>
            </c:extLst>
          </c:dPt>
          <c:dPt>
            <c:idx val="1"/>
            <c:bubble3D val="0"/>
            <c:spPr>
              <a:noFill/>
              <a:ln w="12700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5CC-4727-845A-17C085848779}"/>
              </c:ext>
            </c:extLst>
          </c:dPt>
          <c:dPt>
            <c:idx val="2"/>
            <c:bubble3D val="0"/>
            <c:spPr>
              <a:noFill/>
              <a:ln w="12700">
                <a:solidFill>
                  <a:schemeClr val="accent3"/>
                </a:solidFill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5CC-4727-845A-17C085848779}"/>
              </c:ext>
            </c:extLst>
          </c:dPt>
          <c:dPt>
            <c:idx val="3"/>
            <c:bubble3D val="0"/>
            <c:spPr>
              <a:noFill/>
              <a:ln w="12700">
                <a:solidFill>
                  <a:schemeClr val="accent4">
                    <a:lumMod val="60000"/>
                    <a:lumOff val="40000"/>
                  </a:schemeClr>
                </a:solidFill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5CC-4727-845A-17C085848779}"/>
              </c:ext>
            </c:extLst>
          </c:dPt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3.7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5CC-4727-845A-17C085848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20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F5CC-4727-845A-17C085848779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6350">
                <a:noFill/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F5CC-4727-845A-17C085848779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F5CC-4727-845A-17C085848779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F5CC-4727-845A-17C085848779}"/>
              </c:ext>
            </c:extLst>
          </c:dPt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3.7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F5CC-4727-845A-17C085848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B85DD-D063-4B01-A714-60316038D75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566DE-B94F-48C8-B499-9EED89F4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7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01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2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859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90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15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15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15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15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438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70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7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326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43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25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2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28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58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92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92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66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15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570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841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20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5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8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18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47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1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071228" y="559715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400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1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36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71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5" Type="http://schemas.openxmlformats.org/officeDocument/2006/relationships/image" Target="../media/image28.png"/><Relationship Id="rId4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hidden="1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50" y="1"/>
            <a:ext cx="12138054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846264" y="-34853"/>
            <a:ext cx="1781257" cy="470898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0000" dirty="0">
                <a:solidFill>
                  <a:schemeClr val="bg1"/>
                </a:solidFill>
                <a:effectLst>
                  <a:outerShdw blurRad="254000" dist="215900" dir="3000000" sx="90000" sy="90000" algn="tl" rotWithShape="0">
                    <a:prstClr val="black">
                      <a:alpha val="35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zh-CN" altLang="en-US" sz="30000" dirty="0">
              <a:solidFill>
                <a:schemeClr val="bg1"/>
              </a:solidFill>
              <a:effectLst>
                <a:outerShdw blurRad="254000" dist="215900" dir="3000000" sx="90000" sy="90000" algn="tl" rotWithShape="0">
                  <a:prstClr val="black">
                    <a:alpha val="35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19002" y="-34853"/>
            <a:ext cx="1781257" cy="470898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0000" dirty="0">
                <a:solidFill>
                  <a:schemeClr val="bg1"/>
                </a:solidFill>
                <a:effectLst>
                  <a:outerShdw blurRad="254000" dist="215900" dir="3000000" sx="90000" sy="90000" algn="tl" rotWithShape="0">
                    <a:prstClr val="black">
                      <a:alpha val="35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zh-CN" altLang="en-US" sz="30000" dirty="0">
              <a:solidFill>
                <a:schemeClr val="bg1"/>
              </a:solidFill>
              <a:effectLst>
                <a:outerShdw blurRad="254000" dist="215900" dir="3000000" sx="90000" sy="90000" algn="tl" rotWithShape="0">
                  <a:prstClr val="black">
                    <a:alpha val="35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64478" y="-34853"/>
            <a:ext cx="1781257" cy="470898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0000" dirty="0" smtClean="0">
                <a:solidFill>
                  <a:schemeClr val="bg1"/>
                </a:solidFill>
                <a:effectLst>
                  <a:outerShdw blurRad="254000" dist="215900" dir="3000000" sx="90000" sy="90000" algn="tl" rotWithShape="0">
                    <a:prstClr val="black">
                      <a:alpha val="35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9</a:t>
            </a:r>
            <a:endParaRPr lang="zh-CN" altLang="en-US" sz="30000" dirty="0">
              <a:solidFill>
                <a:schemeClr val="bg1"/>
              </a:solidFill>
              <a:effectLst>
                <a:outerShdw blurRad="254000" dist="215900" dir="3000000" sx="90000" sy="90000" algn="tl" rotWithShape="0">
                  <a:prstClr val="black">
                    <a:alpha val="35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91740" y="-34853"/>
            <a:ext cx="1781257" cy="470898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0000" dirty="0">
                <a:solidFill>
                  <a:schemeClr val="bg1"/>
                </a:solidFill>
                <a:effectLst>
                  <a:outerShdw blurRad="254000" dist="215900" dir="3000000" sx="90000" sy="90000" algn="tl" rotWithShape="0">
                    <a:prstClr val="black">
                      <a:alpha val="35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zh-CN" altLang="en-US" sz="30000" dirty="0">
              <a:solidFill>
                <a:schemeClr val="bg1"/>
              </a:solidFill>
              <a:effectLst>
                <a:outerShdw blurRad="254000" dist="215900" dir="3000000" sx="90000" sy="90000" algn="tl" rotWithShape="0">
                  <a:prstClr val="black">
                    <a:alpha val="35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83638" y="2143107"/>
            <a:ext cx="322298" cy="1219748"/>
            <a:chOff x="6783638" y="2143107"/>
            <a:chExt cx="322298" cy="1219748"/>
          </a:xfrm>
        </p:grpSpPr>
        <p:sp>
          <p:nvSpPr>
            <p:cNvPr id="34" name="任意多边形 33"/>
            <p:cNvSpPr/>
            <p:nvPr/>
          </p:nvSpPr>
          <p:spPr>
            <a:xfrm rot="18818261" flipH="1">
              <a:off x="6682464" y="2799765"/>
              <a:ext cx="455928" cy="180000"/>
            </a:xfrm>
            <a:custGeom>
              <a:avLst/>
              <a:gdLst>
                <a:gd name="connsiteX0" fmla="*/ 26360 w 455928"/>
                <a:gd name="connsiteY0" fmla="*/ 26360 h 180000"/>
                <a:gd name="connsiteX1" fmla="*/ 90000 w 455928"/>
                <a:gd name="connsiteY1" fmla="*/ 0 h 180000"/>
                <a:gd name="connsiteX2" fmla="*/ 267158 w 455928"/>
                <a:gd name="connsiteY2" fmla="*/ 0 h 180000"/>
                <a:gd name="connsiteX3" fmla="*/ 455928 w 455928"/>
                <a:gd name="connsiteY3" fmla="*/ 180000 h 180000"/>
                <a:gd name="connsiteX4" fmla="*/ 90000 w 455928"/>
                <a:gd name="connsiteY4" fmla="*/ 180000 h 180000"/>
                <a:gd name="connsiteX5" fmla="*/ 0 w 455928"/>
                <a:gd name="connsiteY5" fmla="*/ 90000 h 180000"/>
                <a:gd name="connsiteX6" fmla="*/ 26360 w 455928"/>
                <a:gd name="connsiteY6" fmla="*/ 2636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928" h="180000">
                  <a:moveTo>
                    <a:pt x="26360" y="26360"/>
                  </a:moveTo>
                  <a:cubicBezTo>
                    <a:pt x="42647" y="10074"/>
                    <a:pt x="65147" y="0"/>
                    <a:pt x="90000" y="0"/>
                  </a:cubicBezTo>
                  <a:lnTo>
                    <a:pt x="267158" y="0"/>
                  </a:lnTo>
                  <a:lnTo>
                    <a:pt x="455928" y="180000"/>
                  </a:lnTo>
                  <a:lnTo>
                    <a:pt x="90000" y="180000"/>
                  </a:lnTo>
                  <a:cubicBezTo>
                    <a:pt x="40294" y="180000"/>
                    <a:pt x="0" y="139706"/>
                    <a:pt x="0" y="90000"/>
                  </a:cubicBezTo>
                  <a:cubicBezTo>
                    <a:pt x="0" y="65147"/>
                    <a:pt x="10074" y="42647"/>
                    <a:pt x="26360" y="26360"/>
                  </a:cubicBezTo>
                  <a:close/>
                </a:path>
              </a:pathLst>
            </a:custGeom>
            <a:solidFill>
              <a:srgbClr val="FBB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8818261" flipH="1">
              <a:off x="6636780" y="2432263"/>
              <a:ext cx="758312" cy="180000"/>
            </a:xfrm>
            <a:custGeom>
              <a:avLst/>
              <a:gdLst>
                <a:gd name="connsiteX0" fmla="*/ 26360 w 758312"/>
                <a:gd name="connsiteY0" fmla="*/ 26360 h 180000"/>
                <a:gd name="connsiteX1" fmla="*/ 90000 w 758312"/>
                <a:gd name="connsiteY1" fmla="*/ 0 h 180000"/>
                <a:gd name="connsiteX2" fmla="*/ 569542 w 758312"/>
                <a:gd name="connsiteY2" fmla="*/ 0 h 180000"/>
                <a:gd name="connsiteX3" fmla="*/ 758312 w 758312"/>
                <a:gd name="connsiteY3" fmla="*/ 180000 h 180000"/>
                <a:gd name="connsiteX4" fmla="*/ 90000 w 758312"/>
                <a:gd name="connsiteY4" fmla="*/ 180000 h 180000"/>
                <a:gd name="connsiteX5" fmla="*/ 0 w 758312"/>
                <a:gd name="connsiteY5" fmla="*/ 90000 h 180000"/>
                <a:gd name="connsiteX6" fmla="*/ 26360 w 758312"/>
                <a:gd name="connsiteY6" fmla="*/ 2636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312" h="180000">
                  <a:moveTo>
                    <a:pt x="26360" y="26360"/>
                  </a:moveTo>
                  <a:cubicBezTo>
                    <a:pt x="42647" y="10074"/>
                    <a:pt x="65147" y="0"/>
                    <a:pt x="90000" y="0"/>
                  </a:cubicBezTo>
                  <a:lnTo>
                    <a:pt x="569542" y="0"/>
                  </a:lnTo>
                  <a:lnTo>
                    <a:pt x="758312" y="180000"/>
                  </a:lnTo>
                  <a:lnTo>
                    <a:pt x="90000" y="180000"/>
                  </a:lnTo>
                  <a:cubicBezTo>
                    <a:pt x="40294" y="180000"/>
                    <a:pt x="0" y="139706"/>
                    <a:pt x="0" y="90000"/>
                  </a:cubicBezTo>
                  <a:cubicBezTo>
                    <a:pt x="0" y="65147"/>
                    <a:pt x="10074" y="42647"/>
                    <a:pt x="26360" y="26360"/>
                  </a:cubicBezTo>
                  <a:close/>
                </a:path>
              </a:pathLst>
            </a:custGeom>
            <a:solidFill>
              <a:srgbClr val="E94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 rot="18818261" flipH="1">
              <a:off x="6698890" y="3098107"/>
              <a:ext cx="349496" cy="180000"/>
            </a:xfrm>
            <a:custGeom>
              <a:avLst/>
              <a:gdLst>
                <a:gd name="connsiteX0" fmla="*/ 26360 w 349496"/>
                <a:gd name="connsiteY0" fmla="*/ 26360 h 180000"/>
                <a:gd name="connsiteX1" fmla="*/ 90000 w 349496"/>
                <a:gd name="connsiteY1" fmla="*/ 0 h 180000"/>
                <a:gd name="connsiteX2" fmla="*/ 160726 w 349496"/>
                <a:gd name="connsiteY2" fmla="*/ 0 h 180000"/>
                <a:gd name="connsiteX3" fmla="*/ 349496 w 349496"/>
                <a:gd name="connsiteY3" fmla="*/ 180000 h 180000"/>
                <a:gd name="connsiteX4" fmla="*/ 90000 w 349496"/>
                <a:gd name="connsiteY4" fmla="*/ 180000 h 180000"/>
                <a:gd name="connsiteX5" fmla="*/ 0 w 349496"/>
                <a:gd name="connsiteY5" fmla="*/ 90000 h 180000"/>
                <a:gd name="connsiteX6" fmla="*/ 26360 w 349496"/>
                <a:gd name="connsiteY6" fmla="*/ 2636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496" h="180000">
                  <a:moveTo>
                    <a:pt x="26360" y="26360"/>
                  </a:moveTo>
                  <a:cubicBezTo>
                    <a:pt x="42647" y="10074"/>
                    <a:pt x="65147" y="0"/>
                    <a:pt x="90000" y="0"/>
                  </a:cubicBezTo>
                  <a:lnTo>
                    <a:pt x="160726" y="0"/>
                  </a:lnTo>
                  <a:lnTo>
                    <a:pt x="349496" y="180000"/>
                  </a:lnTo>
                  <a:lnTo>
                    <a:pt x="90000" y="180000"/>
                  </a:lnTo>
                  <a:cubicBezTo>
                    <a:pt x="40294" y="180000"/>
                    <a:pt x="0" y="139706"/>
                    <a:pt x="0" y="90000"/>
                  </a:cubicBezTo>
                  <a:cubicBezTo>
                    <a:pt x="0" y="65147"/>
                    <a:pt x="10074" y="42647"/>
                    <a:pt x="26360" y="26360"/>
                  </a:cubicBezTo>
                  <a:close/>
                </a:path>
              </a:pathLst>
            </a:custGeom>
            <a:solidFill>
              <a:srgbClr val="33A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8818261" flipH="1">
              <a:off x="6687161" y="2289854"/>
              <a:ext cx="441770" cy="180000"/>
            </a:xfrm>
            <a:custGeom>
              <a:avLst/>
              <a:gdLst>
                <a:gd name="connsiteX0" fmla="*/ 26360 w 441770"/>
                <a:gd name="connsiteY0" fmla="*/ 26360 h 180000"/>
                <a:gd name="connsiteX1" fmla="*/ 90000 w 441770"/>
                <a:gd name="connsiteY1" fmla="*/ 0 h 180000"/>
                <a:gd name="connsiteX2" fmla="*/ 253001 w 441770"/>
                <a:gd name="connsiteY2" fmla="*/ 0 h 180000"/>
                <a:gd name="connsiteX3" fmla="*/ 441770 w 441770"/>
                <a:gd name="connsiteY3" fmla="*/ 180000 h 180000"/>
                <a:gd name="connsiteX4" fmla="*/ 90000 w 441770"/>
                <a:gd name="connsiteY4" fmla="*/ 180000 h 180000"/>
                <a:gd name="connsiteX5" fmla="*/ 0 w 441770"/>
                <a:gd name="connsiteY5" fmla="*/ 90000 h 180000"/>
                <a:gd name="connsiteX6" fmla="*/ 26360 w 441770"/>
                <a:gd name="connsiteY6" fmla="*/ 2636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770" h="180000">
                  <a:moveTo>
                    <a:pt x="26360" y="26360"/>
                  </a:moveTo>
                  <a:cubicBezTo>
                    <a:pt x="42647" y="10074"/>
                    <a:pt x="65147" y="0"/>
                    <a:pt x="90000" y="0"/>
                  </a:cubicBezTo>
                  <a:lnTo>
                    <a:pt x="253001" y="0"/>
                  </a:lnTo>
                  <a:lnTo>
                    <a:pt x="441770" y="180000"/>
                  </a:lnTo>
                  <a:lnTo>
                    <a:pt x="90000" y="180000"/>
                  </a:lnTo>
                  <a:cubicBezTo>
                    <a:pt x="40294" y="180000"/>
                    <a:pt x="0" y="139706"/>
                    <a:pt x="0" y="90000"/>
                  </a:cubicBezTo>
                  <a:cubicBezTo>
                    <a:pt x="0" y="65147"/>
                    <a:pt x="10074" y="42647"/>
                    <a:pt x="26360" y="26360"/>
                  </a:cubicBezTo>
                  <a:close/>
                </a:path>
              </a:pathLst>
            </a:custGeom>
            <a:solidFill>
              <a:srgbClr val="4384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 flipH="1">
            <a:off x="8352282" y="279315"/>
            <a:ext cx="1432318" cy="1488982"/>
          </a:xfrm>
          <a:prstGeom prst="line">
            <a:avLst/>
          </a:prstGeom>
          <a:ln w="9525">
            <a:solidFill>
              <a:srgbClr val="E94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8051036" y="1453230"/>
            <a:ext cx="402115" cy="432997"/>
          </a:xfrm>
          <a:prstGeom prst="line">
            <a:avLst/>
          </a:prstGeom>
          <a:ln w="9525">
            <a:solidFill>
              <a:srgbClr val="4384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2984861" y="5567038"/>
            <a:ext cx="992803" cy="1047163"/>
          </a:xfrm>
          <a:prstGeom prst="line">
            <a:avLst/>
          </a:prstGeom>
          <a:ln w="9525">
            <a:solidFill>
              <a:srgbClr val="33A9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847238" y="5127027"/>
            <a:ext cx="816713" cy="853366"/>
          </a:xfrm>
          <a:prstGeom prst="line">
            <a:avLst/>
          </a:prstGeom>
          <a:ln w="9525">
            <a:solidFill>
              <a:srgbClr val="FBB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 rot="13620000" flipH="1" flipV="1">
            <a:off x="4906904" y="5385707"/>
            <a:ext cx="158611" cy="392578"/>
          </a:xfrm>
          <a:prstGeom prst="ellipse">
            <a:avLst/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3620000" flipH="1" flipV="1">
            <a:off x="2334960" y="5695057"/>
            <a:ext cx="231354" cy="503486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3620000" flipH="1" flipV="1">
            <a:off x="10018014" y="946486"/>
            <a:ext cx="100646" cy="286001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3620000" flipH="1" flipV="1">
            <a:off x="7981561" y="1033459"/>
            <a:ext cx="100646" cy="286001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88566" y="385791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学生问卷知识测试</a:t>
            </a:r>
            <a:endParaRPr lang="zh-CN" altLang="en-US" sz="2800" dirty="0"/>
          </a:p>
        </p:txBody>
      </p:sp>
      <p:sp>
        <p:nvSpPr>
          <p:cNvPr id="7" name="矩形 6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13576" y="4674128"/>
            <a:ext cx="5864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cap="all" dirty="0">
                <a:cs typeface="Arial" panose="020B0604020202020204" pitchFamily="34" charset="0"/>
              </a:rPr>
              <a:t>|</a:t>
            </a:r>
            <a:r>
              <a:rPr lang="zh-CN" altLang="en-US" sz="2000" cap="all" dirty="0">
                <a:cs typeface="Arial" panose="020B0604020202020204" pitchFamily="34" charset="0"/>
              </a:rPr>
              <a:t>卢姗</a:t>
            </a:r>
            <a:r>
              <a:rPr lang="en-US" altLang="zh-CN" sz="2000" cap="all" dirty="0">
                <a:cs typeface="Arial" panose="020B0604020202020204" pitchFamily="34" charset="0"/>
              </a:rPr>
              <a:t>|</a:t>
            </a:r>
            <a:r>
              <a:rPr lang="zh-CN" altLang="en-US" sz="2000" cap="all" dirty="0">
                <a:cs typeface="Arial" panose="020B0604020202020204" pitchFamily="34" charset="0"/>
              </a:rPr>
              <a:t>夏小雪</a:t>
            </a:r>
            <a:r>
              <a:rPr lang="en-US" altLang="zh-CN" sz="2000" cap="all" dirty="0">
                <a:cs typeface="Arial" panose="020B0604020202020204" pitchFamily="34" charset="0"/>
              </a:rPr>
              <a:t>|</a:t>
            </a:r>
            <a:r>
              <a:rPr lang="zh-CN" altLang="en-US" sz="2000" cap="all" dirty="0">
                <a:cs typeface="Arial" panose="020B0604020202020204" pitchFamily="34" charset="0"/>
              </a:rPr>
              <a:t>宋雨</a:t>
            </a:r>
            <a:r>
              <a:rPr lang="en-US" altLang="zh-CN" sz="2000" cap="all" dirty="0">
                <a:cs typeface="Arial" panose="020B0604020202020204" pitchFamily="34" charset="0"/>
              </a:rPr>
              <a:t>|</a:t>
            </a:r>
            <a:r>
              <a:rPr lang="zh-CN" altLang="en-US" sz="2000" cap="all" dirty="0">
                <a:cs typeface="Arial" panose="020B0604020202020204" pitchFamily="34" charset="0"/>
              </a:rPr>
              <a:t>王鹏</a:t>
            </a:r>
            <a:r>
              <a:rPr lang="en-US" altLang="zh-CN" sz="2000" cap="all" dirty="0">
                <a:cs typeface="Arial" panose="020B0604020202020204" pitchFamily="34" charset="0"/>
              </a:rPr>
              <a:t>|</a:t>
            </a:r>
            <a:endParaRPr lang="zh-CN" altLang="en-US" sz="2000" cap="all" dirty="0">
              <a:cs typeface="Arial" panose="020B0604020202020204" pitchFamily="34" charset="0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9331244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3" grpId="0"/>
      <p:bldP spid="47" grpId="0" animBg="1"/>
      <p:bldP spid="48" grpId="0" animBg="1"/>
      <p:bldP spid="49" grpId="0" animBg="1"/>
      <p:bldP spid="51" grpId="0" animBg="1"/>
      <p:bldP spid="2" grpId="0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1471477" y="1746880"/>
            <a:ext cx="2448000" cy="3364010"/>
            <a:chOff x="3384388" y="-1243695"/>
            <a:chExt cx="2448000" cy="3364010"/>
          </a:xfrm>
        </p:grpSpPr>
        <p:sp>
          <p:nvSpPr>
            <p:cNvPr id="110" name="圆角矩形 109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18" name="任意多边形 11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14" name="任意多边形 11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4696764" y="2916308"/>
            <a:ext cx="278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Part Two 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696764" y="3488450"/>
            <a:ext cx="6172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修改个人信息、密码和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进行考试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  <a:alpha val="90000"/>
                </a:prstClr>
              </a:solidFill>
              <a:latin typeface="+mn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786569" y="3428816"/>
            <a:ext cx="594000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75" name="等腰三角形 74"/>
          <p:cNvSpPr/>
          <p:nvPr/>
        </p:nvSpPr>
        <p:spPr>
          <a:xfrm>
            <a:off x="9677260" y="3300412"/>
            <a:ext cx="498226" cy="126581"/>
          </a:xfrm>
          <a:prstGeom prst="triangle">
            <a:avLst/>
          </a:prstGeom>
          <a:solidFill>
            <a:srgbClr val="4384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9877531" y="3210993"/>
            <a:ext cx="498226" cy="216000"/>
          </a:xfrm>
          <a:prstGeom prst="triangle">
            <a:avLst/>
          </a:prstGeom>
          <a:solidFill>
            <a:srgbClr val="E942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10237674" y="3365286"/>
            <a:ext cx="498226" cy="61706"/>
          </a:xfrm>
          <a:prstGeom prst="triangle">
            <a:avLst/>
          </a:prstGeom>
          <a:solidFill>
            <a:srgbClr val="33A9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10026709" y="3321696"/>
            <a:ext cx="498226" cy="105297"/>
          </a:xfrm>
          <a:prstGeom prst="triangle">
            <a:avLst/>
          </a:prstGeom>
          <a:solidFill>
            <a:srgbClr val="FBBD0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73167" y="2767313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华文细黑"/>
              </a:rPr>
              <a:t>02</a:t>
            </a:r>
            <a:endParaRPr lang="zh-CN" altLang="en-US" sz="72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华文细黑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53693" y="3783307"/>
            <a:ext cx="148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华文细黑"/>
                <a:ea typeface="华文细黑"/>
              </a:rPr>
              <a:t>Part Two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华文细黑"/>
              <a:ea typeface="华文细黑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0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5" grpId="0" animBg="1"/>
      <p:bldP spid="76" grpId="0" animBg="1"/>
      <p:bldP spid="77" grpId="0" animBg="1"/>
      <p:bldP spid="78" grpId="0" animBg="1"/>
      <p:bldP spid="69" grpId="0"/>
      <p:bldP spid="69" grpId="1"/>
      <p:bldP spid="70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23060" y="178376"/>
            <a:ext cx="3788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修改个人信息与密码</a:t>
            </a:r>
          </a:p>
        </p:txBody>
      </p: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44" y="1622331"/>
            <a:ext cx="42957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07" y="526956"/>
            <a:ext cx="41719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233949" y="578750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点击修改密码，进入修改密码页面</a:t>
            </a:r>
          </a:p>
        </p:txBody>
      </p:sp>
      <p:sp>
        <p:nvSpPr>
          <p:cNvPr id="3" name="矩形 2"/>
          <p:cNvSpPr/>
          <p:nvPr/>
        </p:nvSpPr>
        <p:spPr>
          <a:xfrm>
            <a:off x="1233949" y="625722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修改密码后跳到登录页面重新登录</a:t>
            </a:r>
          </a:p>
        </p:txBody>
      </p:sp>
      <p:sp>
        <p:nvSpPr>
          <p:cNvPr id="4" name="矩形 3"/>
          <p:cNvSpPr/>
          <p:nvPr/>
        </p:nvSpPr>
        <p:spPr>
          <a:xfrm>
            <a:off x="6588231" y="475880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点击修改信息，进入修改信息页面</a:t>
            </a:r>
          </a:p>
        </p:txBody>
      </p:sp>
      <p:sp>
        <p:nvSpPr>
          <p:cNvPr id="5" name="矩形 4"/>
          <p:cNvSpPr/>
          <p:nvPr/>
        </p:nvSpPr>
        <p:spPr>
          <a:xfrm>
            <a:off x="6335407" y="5395436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提交修改后会在个人中心显示修改后的信息</a:t>
            </a:r>
          </a:p>
        </p:txBody>
      </p:sp>
    </p:spTree>
    <p:extLst>
      <p:ext uri="{BB962C8B-B14F-4D97-AF65-F5344CB8AC3E}">
        <p14:creationId xmlns:p14="http://schemas.microsoft.com/office/powerpoint/2010/main" val="82726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1.87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0" grpId="2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组合 166"/>
          <p:cNvGrpSpPr/>
          <p:nvPr/>
        </p:nvGrpSpPr>
        <p:grpSpPr>
          <a:xfrm>
            <a:off x="10298599" y="4747970"/>
            <a:ext cx="1535475" cy="2110030"/>
            <a:chOff x="3384388" y="-1243695"/>
            <a:chExt cx="2448000" cy="3364010"/>
          </a:xfrm>
        </p:grpSpPr>
        <p:sp>
          <p:nvSpPr>
            <p:cNvPr id="168" name="圆角矩形 167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圆角矩形 168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0" name="组合 169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76" name="任意多边形 175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任意多边形 176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任意多边形 177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任意多边形 178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72" name="任意多边形 171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任意多边形 172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任意多边形 173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任意多边形 174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10878637" y="5582573"/>
            <a:ext cx="453179" cy="433671"/>
            <a:chOff x="5373688" y="1268413"/>
            <a:chExt cx="479425" cy="458788"/>
          </a:xfrm>
          <a:solidFill>
            <a:schemeClr val="accent2"/>
          </a:solidFill>
        </p:grpSpPr>
        <p:sp>
          <p:nvSpPr>
            <p:cNvPr id="34" name="Freeform 140"/>
            <p:cNvSpPr>
              <a:spLocks noEditPoints="1"/>
            </p:cNvSpPr>
            <p:nvPr/>
          </p:nvSpPr>
          <p:spPr bwMode="auto">
            <a:xfrm>
              <a:off x="5519738" y="1282700"/>
              <a:ext cx="112713" cy="439738"/>
            </a:xfrm>
            <a:custGeom>
              <a:avLst/>
              <a:gdLst>
                <a:gd name="T0" fmla="*/ 0 w 71"/>
                <a:gd name="T1" fmla="*/ 277 h 277"/>
                <a:gd name="T2" fmla="*/ 71 w 71"/>
                <a:gd name="T3" fmla="*/ 277 h 277"/>
                <a:gd name="T4" fmla="*/ 71 w 71"/>
                <a:gd name="T5" fmla="*/ 0 h 277"/>
                <a:gd name="T6" fmla="*/ 0 w 71"/>
                <a:gd name="T7" fmla="*/ 0 h 277"/>
                <a:gd name="T8" fmla="*/ 0 w 71"/>
                <a:gd name="T9" fmla="*/ 277 h 277"/>
                <a:gd name="T10" fmla="*/ 24 w 71"/>
                <a:gd name="T11" fmla="*/ 81 h 277"/>
                <a:gd name="T12" fmla="*/ 47 w 71"/>
                <a:gd name="T13" fmla="*/ 81 h 277"/>
                <a:gd name="T14" fmla="*/ 47 w 71"/>
                <a:gd name="T15" fmla="*/ 197 h 277"/>
                <a:gd name="T16" fmla="*/ 24 w 71"/>
                <a:gd name="T17" fmla="*/ 197 h 277"/>
                <a:gd name="T18" fmla="*/ 24 w 71"/>
                <a:gd name="T19" fmla="*/ 81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277">
                  <a:moveTo>
                    <a:pt x="0" y="277"/>
                  </a:moveTo>
                  <a:lnTo>
                    <a:pt x="71" y="277"/>
                  </a:lnTo>
                  <a:lnTo>
                    <a:pt x="71" y="0"/>
                  </a:lnTo>
                  <a:lnTo>
                    <a:pt x="0" y="0"/>
                  </a:lnTo>
                  <a:lnTo>
                    <a:pt x="0" y="277"/>
                  </a:lnTo>
                  <a:close/>
                  <a:moveTo>
                    <a:pt x="24" y="81"/>
                  </a:moveTo>
                  <a:lnTo>
                    <a:pt x="47" y="81"/>
                  </a:lnTo>
                  <a:lnTo>
                    <a:pt x="47" y="197"/>
                  </a:lnTo>
                  <a:lnTo>
                    <a:pt x="24" y="197"/>
                  </a:lnTo>
                  <a:lnTo>
                    <a:pt x="2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41"/>
            <p:cNvSpPr>
              <a:spLocks noEditPoints="1"/>
            </p:cNvSpPr>
            <p:nvPr/>
          </p:nvSpPr>
          <p:spPr bwMode="auto">
            <a:xfrm>
              <a:off x="5670550" y="1268413"/>
              <a:ext cx="182563" cy="458788"/>
            </a:xfrm>
            <a:custGeom>
              <a:avLst/>
              <a:gdLst>
                <a:gd name="T0" fmla="*/ 68 w 115"/>
                <a:gd name="T1" fmla="*/ 0 h 289"/>
                <a:gd name="T2" fmla="*/ 0 w 115"/>
                <a:gd name="T3" fmla="*/ 14 h 289"/>
                <a:gd name="T4" fmla="*/ 47 w 115"/>
                <a:gd name="T5" fmla="*/ 289 h 289"/>
                <a:gd name="T6" fmla="*/ 115 w 115"/>
                <a:gd name="T7" fmla="*/ 274 h 289"/>
                <a:gd name="T8" fmla="*/ 68 w 115"/>
                <a:gd name="T9" fmla="*/ 0 h 289"/>
                <a:gd name="T10" fmla="*/ 35 w 115"/>
                <a:gd name="T11" fmla="*/ 90 h 289"/>
                <a:gd name="T12" fmla="*/ 59 w 115"/>
                <a:gd name="T13" fmla="*/ 85 h 289"/>
                <a:gd name="T14" fmla="*/ 78 w 115"/>
                <a:gd name="T15" fmla="*/ 199 h 289"/>
                <a:gd name="T16" fmla="*/ 56 w 115"/>
                <a:gd name="T17" fmla="*/ 203 h 289"/>
                <a:gd name="T18" fmla="*/ 35 w 115"/>
                <a:gd name="T19" fmla="*/ 9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289">
                  <a:moveTo>
                    <a:pt x="68" y="0"/>
                  </a:moveTo>
                  <a:lnTo>
                    <a:pt x="0" y="14"/>
                  </a:lnTo>
                  <a:lnTo>
                    <a:pt x="47" y="289"/>
                  </a:lnTo>
                  <a:lnTo>
                    <a:pt x="115" y="274"/>
                  </a:lnTo>
                  <a:lnTo>
                    <a:pt x="68" y="0"/>
                  </a:lnTo>
                  <a:close/>
                  <a:moveTo>
                    <a:pt x="35" y="90"/>
                  </a:moveTo>
                  <a:lnTo>
                    <a:pt x="59" y="85"/>
                  </a:lnTo>
                  <a:lnTo>
                    <a:pt x="78" y="199"/>
                  </a:lnTo>
                  <a:lnTo>
                    <a:pt x="56" y="203"/>
                  </a:lnTo>
                  <a:lnTo>
                    <a:pt x="3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42"/>
            <p:cNvSpPr>
              <a:spLocks noEditPoints="1"/>
            </p:cNvSpPr>
            <p:nvPr/>
          </p:nvSpPr>
          <p:spPr bwMode="auto">
            <a:xfrm>
              <a:off x="5373688" y="1279525"/>
              <a:ext cx="107950" cy="442913"/>
            </a:xfrm>
            <a:custGeom>
              <a:avLst/>
              <a:gdLst>
                <a:gd name="T0" fmla="*/ 0 w 68"/>
                <a:gd name="T1" fmla="*/ 279 h 279"/>
                <a:gd name="T2" fmla="*/ 68 w 68"/>
                <a:gd name="T3" fmla="*/ 279 h 279"/>
                <a:gd name="T4" fmla="*/ 68 w 68"/>
                <a:gd name="T5" fmla="*/ 0 h 279"/>
                <a:gd name="T6" fmla="*/ 0 w 68"/>
                <a:gd name="T7" fmla="*/ 0 h 279"/>
                <a:gd name="T8" fmla="*/ 0 w 68"/>
                <a:gd name="T9" fmla="*/ 279 h 279"/>
                <a:gd name="T10" fmla="*/ 23 w 68"/>
                <a:gd name="T11" fmla="*/ 83 h 279"/>
                <a:gd name="T12" fmla="*/ 47 w 68"/>
                <a:gd name="T13" fmla="*/ 83 h 279"/>
                <a:gd name="T14" fmla="*/ 47 w 68"/>
                <a:gd name="T15" fmla="*/ 199 h 279"/>
                <a:gd name="T16" fmla="*/ 23 w 68"/>
                <a:gd name="T17" fmla="*/ 199 h 279"/>
                <a:gd name="T18" fmla="*/ 23 w 68"/>
                <a:gd name="T19" fmla="*/ 8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279">
                  <a:moveTo>
                    <a:pt x="0" y="279"/>
                  </a:moveTo>
                  <a:lnTo>
                    <a:pt x="68" y="279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279"/>
                  </a:lnTo>
                  <a:close/>
                  <a:moveTo>
                    <a:pt x="23" y="83"/>
                  </a:moveTo>
                  <a:lnTo>
                    <a:pt x="47" y="83"/>
                  </a:lnTo>
                  <a:lnTo>
                    <a:pt x="47" y="199"/>
                  </a:lnTo>
                  <a:lnTo>
                    <a:pt x="23" y="199"/>
                  </a:lnTo>
                  <a:lnTo>
                    <a:pt x="23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5" name="文本框 114"/>
          <p:cNvSpPr txBox="1"/>
          <p:nvPr/>
        </p:nvSpPr>
        <p:spPr>
          <a:xfrm>
            <a:off x="271828" y="140251"/>
            <a:ext cx="391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问卷</a:t>
            </a:r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测试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6" name="矩形 2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74894"/>
            <a:ext cx="8515351" cy="455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859189" y="58773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选择测试科目，</a:t>
            </a:r>
            <a:r>
              <a:rPr lang="zh-CN" altLang="zh-CN" dirty="0" smtClean="0"/>
              <a:t>点击</a:t>
            </a:r>
            <a:r>
              <a:rPr lang="zh-CN" altLang="zh-CN" dirty="0"/>
              <a:t>开始测试，进入测试页面</a:t>
            </a:r>
            <a:r>
              <a:rPr lang="en-US" altLang="zh-CN" dirty="0"/>
              <a:t>(</a:t>
            </a:r>
            <a:r>
              <a:rPr lang="zh-CN" altLang="zh-CN" dirty="0"/>
              <a:t>我们在数据库中只给</a:t>
            </a:r>
            <a:r>
              <a:rPr lang="en-US" altLang="zh-CN" dirty="0"/>
              <a:t>JSF</a:t>
            </a:r>
            <a:r>
              <a:rPr lang="zh-CN" altLang="zh-CN" dirty="0"/>
              <a:t>框架添加了考题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7695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3.54167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5" grpId="1"/>
      <p:bldP spid="115" grpId="2"/>
      <p:bldP spid="20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381615" y="2361022"/>
            <a:ext cx="1368261" cy="1744892"/>
            <a:chOff x="8030438" y="-1119193"/>
            <a:chExt cx="1661726" cy="2158625"/>
          </a:xfrm>
        </p:grpSpPr>
        <p:sp>
          <p:nvSpPr>
            <p:cNvPr id="69" name="圆角矩形 68"/>
            <p:cNvSpPr>
              <a:spLocks noChangeAspect="1"/>
            </p:cNvSpPr>
            <p:nvPr/>
          </p:nvSpPr>
          <p:spPr>
            <a:xfrm rot="2700000">
              <a:off x="8030438" y="-622293"/>
              <a:ext cx="1661725" cy="1661726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 flipH="1" flipV="1">
              <a:off x="8506705" y="-1119193"/>
              <a:ext cx="743052" cy="664530"/>
              <a:chOff x="3369304" y="4467947"/>
              <a:chExt cx="743052" cy="664530"/>
            </a:xfrm>
          </p:grpSpPr>
          <p:sp>
            <p:nvSpPr>
              <p:cNvPr id="72" name="任意多边形 71"/>
              <p:cNvSpPr/>
              <p:nvPr/>
            </p:nvSpPr>
            <p:spPr>
              <a:xfrm rot="8008222">
                <a:off x="3444415" y="4638984"/>
                <a:ext cx="366346" cy="180001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 rot="8008222">
                <a:off x="3465863" y="4710211"/>
                <a:ext cx="664530" cy="180001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 rot="8008222">
                <a:off x="3362747" y="4577065"/>
                <a:ext cx="193115" cy="180001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 rot="8008222">
                <a:off x="3778445" y="4719969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322703" y="140251"/>
            <a:ext cx="330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问卷测试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矩形 79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5775" y="663471"/>
            <a:ext cx="1707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</a:rPr>
              <a:t>上一题按钮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4117" y="3244334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上一题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49363"/>
            <a:ext cx="4608513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0" y="2921168"/>
            <a:ext cx="361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用户点击上一题，即可跳到上一题，如果已经为第一题，则不可跳转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34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3.33333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1.11111E-6 L 0.11081 1.11111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3 1.11111E-6 L 6.25E-7 1.11111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1" grpId="2"/>
      <p:bldP spid="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827111" y="2470861"/>
            <a:ext cx="1368261" cy="1744892"/>
            <a:chOff x="8030438" y="-1119193"/>
            <a:chExt cx="1661726" cy="2158625"/>
          </a:xfrm>
        </p:grpSpPr>
        <p:sp>
          <p:nvSpPr>
            <p:cNvPr id="69" name="圆角矩形 68"/>
            <p:cNvSpPr>
              <a:spLocks noChangeAspect="1"/>
            </p:cNvSpPr>
            <p:nvPr/>
          </p:nvSpPr>
          <p:spPr>
            <a:xfrm rot="2700000">
              <a:off x="8030438" y="-622293"/>
              <a:ext cx="1661725" cy="1661726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 flipH="1" flipV="1">
              <a:off x="8506705" y="-1119193"/>
              <a:ext cx="743052" cy="664530"/>
              <a:chOff x="3369304" y="4467947"/>
              <a:chExt cx="743052" cy="664530"/>
            </a:xfrm>
          </p:grpSpPr>
          <p:sp>
            <p:nvSpPr>
              <p:cNvPr id="72" name="任意多边形 71"/>
              <p:cNvSpPr/>
              <p:nvPr/>
            </p:nvSpPr>
            <p:spPr>
              <a:xfrm rot="8008222">
                <a:off x="3444415" y="4638984"/>
                <a:ext cx="366346" cy="180001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 rot="8008222">
                <a:off x="3465863" y="4710211"/>
                <a:ext cx="664530" cy="180001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 rot="8008222">
                <a:off x="3362747" y="4577065"/>
                <a:ext cx="193115" cy="180001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 rot="8008222">
                <a:off x="3778445" y="4719969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322703" y="140251"/>
            <a:ext cx="330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问卷测试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矩形 79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5775" y="663471"/>
            <a:ext cx="1707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下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</a:rPr>
              <a:t>一题按钮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9613" y="3343307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</a:t>
            </a:r>
            <a:r>
              <a:rPr lang="zh-CN" altLang="en-US" dirty="0" smtClean="0"/>
              <a:t>一题</a:t>
            </a:r>
            <a:endParaRPr lang="zh-CN" alt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03" y="1326202"/>
            <a:ext cx="42195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019925" y="2958101"/>
            <a:ext cx="361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用户点击下一题，即可跳到下一题，如果已经为最后一题，则不可跳转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3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3.33333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1.11111E-6 L 0.11081 1.11111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3 1.11111E-6 L 6.25E-7 1.11111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1" grpId="2"/>
      <p:bldP spid="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827111" y="2470861"/>
            <a:ext cx="1368261" cy="1744892"/>
            <a:chOff x="8030438" y="-1119193"/>
            <a:chExt cx="1661726" cy="2158625"/>
          </a:xfrm>
        </p:grpSpPr>
        <p:sp>
          <p:nvSpPr>
            <p:cNvPr id="69" name="圆角矩形 68"/>
            <p:cNvSpPr>
              <a:spLocks noChangeAspect="1"/>
            </p:cNvSpPr>
            <p:nvPr/>
          </p:nvSpPr>
          <p:spPr>
            <a:xfrm rot="2700000">
              <a:off x="8030438" y="-622293"/>
              <a:ext cx="1661725" cy="1661726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 flipH="1" flipV="1">
              <a:off x="8506705" y="-1119193"/>
              <a:ext cx="743052" cy="664530"/>
              <a:chOff x="3369304" y="4467947"/>
              <a:chExt cx="743052" cy="664530"/>
            </a:xfrm>
          </p:grpSpPr>
          <p:sp>
            <p:nvSpPr>
              <p:cNvPr id="72" name="任意多边形 71"/>
              <p:cNvSpPr/>
              <p:nvPr/>
            </p:nvSpPr>
            <p:spPr>
              <a:xfrm rot="8008222">
                <a:off x="3444415" y="4638984"/>
                <a:ext cx="366346" cy="180001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 rot="8008222">
                <a:off x="3465863" y="4710211"/>
                <a:ext cx="664530" cy="180001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 rot="8008222">
                <a:off x="3362747" y="4577065"/>
                <a:ext cx="193115" cy="180001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 rot="8008222">
                <a:off x="3778445" y="4719969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322703" y="140251"/>
            <a:ext cx="330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问卷测试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矩形 79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56449" y="3347092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提交试卷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8" y="621670"/>
            <a:ext cx="1519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</a:rPr>
              <a:t>提交试卷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1" y="1434350"/>
            <a:ext cx="44958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29425" y="2985345"/>
            <a:ext cx="3724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用户做到最后一题点击提交试卷，即可提交，获得成绩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28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3.33333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1.11111E-6 L 0.11081 1.11111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3 1.11111E-6 L 6.25E-7 1.11111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1" grpId="2"/>
      <p:bldP spid="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225326" y="2539764"/>
            <a:ext cx="1368261" cy="1744892"/>
            <a:chOff x="8030438" y="-1119193"/>
            <a:chExt cx="1661726" cy="2158625"/>
          </a:xfrm>
        </p:grpSpPr>
        <p:sp>
          <p:nvSpPr>
            <p:cNvPr id="69" name="圆角矩形 68"/>
            <p:cNvSpPr>
              <a:spLocks noChangeAspect="1"/>
            </p:cNvSpPr>
            <p:nvPr/>
          </p:nvSpPr>
          <p:spPr>
            <a:xfrm rot="2700000">
              <a:off x="8030438" y="-622293"/>
              <a:ext cx="1661725" cy="1661726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 flipH="1" flipV="1">
              <a:off x="8506705" y="-1119193"/>
              <a:ext cx="743052" cy="664530"/>
              <a:chOff x="3369304" y="4467947"/>
              <a:chExt cx="743052" cy="664530"/>
            </a:xfrm>
          </p:grpSpPr>
          <p:sp>
            <p:nvSpPr>
              <p:cNvPr id="72" name="任意多边形 71"/>
              <p:cNvSpPr/>
              <p:nvPr/>
            </p:nvSpPr>
            <p:spPr>
              <a:xfrm rot="8008222">
                <a:off x="3444415" y="4638984"/>
                <a:ext cx="366346" cy="180001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 rot="8008222">
                <a:off x="3465863" y="4710211"/>
                <a:ext cx="664530" cy="180001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 rot="8008222">
                <a:off x="3362747" y="4577065"/>
                <a:ext cx="193115" cy="180001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 rot="8008222">
                <a:off x="3778445" y="4719969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322703" y="140251"/>
            <a:ext cx="330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问卷测试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矩形 79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98237" y="3412210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显示成绩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621670"/>
            <a:ext cx="1519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</a:rPr>
              <a:t>显示成绩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3" y="1447496"/>
            <a:ext cx="3919556" cy="392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62700" y="2808346"/>
            <a:ext cx="446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测试结束，显示用户相应成绩，大于等于六十分即通过，少于六十分即为挂科，点击返回按钮返回到首页。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4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3.33333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1.11111E-6 L 0.11081 1.11111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3 1.11111E-6 L 6.25E-7 1.11111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1" grpId="2"/>
      <p:bldP spid="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1471477" y="1746880"/>
            <a:ext cx="2448000" cy="3364010"/>
            <a:chOff x="3384388" y="-1243695"/>
            <a:chExt cx="2448000" cy="3364010"/>
          </a:xfrm>
        </p:grpSpPr>
        <p:sp>
          <p:nvSpPr>
            <p:cNvPr id="110" name="圆角矩形 109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18" name="任意多边形 11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14" name="任意多边形 11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4696764" y="2916308"/>
            <a:ext cx="278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Part Three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786569" y="3428816"/>
            <a:ext cx="594000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75" name="等腰三角形 74"/>
          <p:cNvSpPr/>
          <p:nvPr/>
        </p:nvSpPr>
        <p:spPr>
          <a:xfrm>
            <a:off x="9677260" y="3300412"/>
            <a:ext cx="498226" cy="126581"/>
          </a:xfrm>
          <a:prstGeom prst="triangle">
            <a:avLst/>
          </a:prstGeom>
          <a:solidFill>
            <a:srgbClr val="4384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9877531" y="3210993"/>
            <a:ext cx="498226" cy="216000"/>
          </a:xfrm>
          <a:prstGeom prst="triangle">
            <a:avLst/>
          </a:prstGeom>
          <a:solidFill>
            <a:srgbClr val="E942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10237674" y="3365286"/>
            <a:ext cx="498226" cy="61706"/>
          </a:xfrm>
          <a:prstGeom prst="triangle">
            <a:avLst/>
          </a:prstGeom>
          <a:solidFill>
            <a:srgbClr val="33A9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10026709" y="3321696"/>
            <a:ext cx="498226" cy="105297"/>
          </a:xfrm>
          <a:prstGeom prst="triangle">
            <a:avLst/>
          </a:prstGeom>
          <a:solidFill>
            <a:srgbClr val="FBBD0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73167" y="2767313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华文细黑"/>
              </a:rPr>
              <a:t>03</a:t>
            </a:r>
            <a:endParaRPr lang="zh-CN" altLang="en-US" sz="72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华文细黑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53693" y="3783307"/>
            <a:ext cx="148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华文细黑"/>
                <a:ea typeface="华文细黑"/>
              </a:rPr>
              <a:t>Part Three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华文细黑"/>
              <a:ea typeface="华文细黑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70562" y="3614029"/>
            <a:ext cx="490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问卷类别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和试题方面的增删改查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4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 animBg="1"/>
      <p:bldP spid="76" grpId="0" animBg="1"/>
      <p:bldP spid="77" grpId="0" animBg="1"/>
      <p:bldP spid="78" grpId="0" animBg="1"/>
      <p:bldP spid="69" grpId="0"/>
      <p:bldP spid="69" grpId="1"/>
      <p:bldP spid="70" grpId="0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5092701" y="2244064"/>
            <a:ext cx="2006600" cy="2006598"/>
            <a:chOff x="4952064" y="2285064"/>
            <a:chExt cx="2287873" cy="2287873"/>
          </a:xfrm>
        </p:grpSpPr>
        <p:sp>
          <p:nvSpPr>
            <p:cNvPr id="20" name="椭圆 19"/>
            <p:cNvSpPr/>
            <p:nvPr/>
          </p:nvSpPr>
          <p:spPr>
            <a:xfrm>
              <a:off x="4952064" y="2285064"/>
              <a:ext cx="2287873" cy="22878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08933" y="2341933"/>
              <a:ext cx="2174134" cy="2174134"/>
              <a:chOff x="1123476" y="1763462"/>
              <a:chExt cx="2798050" cy="279805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123476" y="1763462"/>
                <a:ext cx="2798050" cy="2798050"/>
                <a:chOff x="1123476" y="1763462"/>
                <a:chExt cx="2798050" cy="2798050"/>
              </a:xfrm>
            </p:grpSpPr>
            <p:sp>
              <p:nvSpPr>
                <p:cNvPr id="32" name="弧形 31"/>
                <p:cNvSpPr/>
                <p:nvPr/>
              </p:nvSpPr>
              <p:spPr>
                <a:xfrm rot="1800000" flipV="1">
                  <a:off x="1165447" y="1805433"/>
                  <a:ext cx="2714109" cy="2714109"/>
                </a:xfrm>
                <a:prstGeom prst="arc">
                  <a:avLst>
                    <a:gd name="adj1" fmla="val 17040575"/>
                    <a:gd name="adj2" fmla="val 18695273"/>
                  </a:avLst>
                </a:prstGeom>
                <a:ln w="22225" cap="rnd">
                  <a:solidFill>
                    <a:schemeClr val="accent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弧形 32"/>
                <p:cNvSpPr/>
                <p:nvPr/>
              </p:nvSpPr>
              <p:spPr>
                <a:xfrm rot="2700000" flipV="1">
                  <a:off x="1207418" y="1847404"/>
                  <a:ext cx="2630167" cy="2630167"/>
                </a:xfrm>
                <a:prstGeom prst="arc">
                  <a:avLst>
                    <a:gd name="adj1" fmla="val 19281952"/>
                    <a:gd name="adj2" fmla="val 0"/>
                  </a:avLst>
                </a:prstGeom>
                <a:ln w="22225" cap="rnd">
                  <a:solidFill>
                    <a:schemeClr val="accent3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弧形 33"/>
                <p:cNvSpPr/>
                <p:nvPr/>
              </p:nvSpPr>
              <p:spPr>
                <a:xfrm flipV="1">
                  <a:off x="1249388" y="1889374"/>
                  <a:ext cx="2546226" cy="2546226"/>
                </a:xfrm>
                <a:prstGeom prst="arc">
                  <a:avLst>
                    <a:gd name="adj1" fmla="val 16200000"/>
                    <a:gd name="adj2" fmla="val 17549389"/>
                  </a:avLst>
                </a:prstGeom>
                <a:ln w="22225" cap="rnd">
                  <a:solidFill>
                    <a:schemeClr val="accent4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弧形 34"/>
                <p:cNvSpPr/>
                <p:nvPr/>
              </p:nvSpPr>
              <p:spPr>
                <a:xfrm flipV="1">
                  <a:off x="1123476" y="1763462"/>
                  <a:ext cx="2798050" cy="2798050"/>
                </a:xfrm>
                <a:prstGeom prst="arc">
                  <a:avLst>
                    <a:gd name="adj1" fmla="val 16550962"/>
                    <a:gd name="adj2" fmla="val 19413825"/>
                  </a:avLst>
                </a:prstGeom>
                <a:ln w="22225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 rot="14400000">
                <a:off x="1123476" y="1763462"/>
                <a:ext cx="2798050" cy="2798050"/>
                <a:chOff x="1123476" y="1763462"/>
                <a:chExt cx="2798050" cy="2798050"/>
              </a:xfrm>
            </p:grpSpPr>
            <p:sp>
              <p:nvSpPr>
                <p:cNvPr id="28" name="弧形 27"/>
                <p:cNvSpPr/>
                <p:nvPr/>
              </p:nvSpPr>
              <p:spPr>
                <a:xfrm rot="1800000" flipV="1">
                  <a:off x="1165447" y="1805433"/>
                  <a:ext cx="2714109" cy="2714109"/>
                </a:xfrm>
                <a:prstGeom prst="arc">
                  <a:avLst>
                    <a:gd name="adj1" fmla="val 20395266"/>
                    <a:gd name="adj2" fmla="val 1404770"/>
                  </a:avLst>
                </a:prstGeom>
                <a:ln w="22225" cap="rnd">
                  <a:solidFill>
                    <a:schemeClr val="accent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弧形 28"/>
                <p:cNvSpPr/>
                <p:nvPr/>
              </p:nvSpPr>
              <p:spPr>
                <a:xfrm rot="2700000" flipV="1">
                  <a:off x="1207418" y="1847404"/>
                  <a:ext cx="2630167" cy="2630167"/>
                </a:xfrm>
                <a:prstGeom prst="arc">
                  <a:avLst>
                    <a:gd name="adj1" fmla="val 1973607"/>
                    <a:gd name="adj2" fmla="val 3697425"/>
                  </a:avLst>
                </a:prstGeom>
                <a:ln w="22225" cap="rnd">
                  <a:solidFill>
                    <a:schemeClr val="accent3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弧形 29"/>
                <p:cNvSpPr/>
                <p:nvPr/>
              </p:nvSpPr>
              <p:spPr>
                <a:xfrm flipV="1">
                  <a:off x="1249388" y="1889374"/>
                  <a:ext cx="2546226" cy="2546226"/>
                </a:xfrm>
                <a:prstGeom prst="arc">
                  <a:avLst>
                    <a:gd name="adj1" fmla="val 20190874"/>
                    <a:gd name="adj2" fmla="val 0"/>
                  </a:avLst>
                </a:prstGeom>
                <a:ln w="22225" cap="rnd">
                  <a:solidFill>
                    <a:schemeClr val="accent4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弧形 30"/>
                <p:cNvSpPr/>
                <p:nvPr/>
              </p:nvSpPr>
              <p:spPr>
                <a:xfrm flipV="1">
                  <a:off x="1123476" y="1763462"/>
                  <a:ext cx="2798050" cy="2798050"/>
                </a:xfrm>
                <a:prstGeom prst="arc">
                  <a:avLst>
                    <a:gd name="adj1" fmla="val 19260812"/>
                    <a:gd name="adj2" fmla="val 0"/>
                  </a:avLst>
                </a:prstGeom>
                <a:ln w="22225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71" name="组合 70"/>
          <p:cNvGrpSpPr/>
          <p:nvPr/>
        </p:nvGrpSpPr>
        <p:grpSpPr>
          <a:xfrm>
            <a:off x="5913932" y="3039161"/>
            <a:ext cx="453179" cy="433671"/>
            <a:chOff x="5373688" y="1268413"/>
            <a:chExt cx="479425" cy="458788"/>
          </a:xfrm>
          <a:solidFill>
            <a:schemeClr val="accent2"/>
          </a:solidFill>
        </p:grpSpPr>
        <p:sp>
          <p:nvSpPr>
            <p:cNvPr id="72" name="Freeform 140"/>
            <p:cNvSpPr>
              <a:spLocks noEditPoints="1"/>
            </p:cNvSpPr>
            <p:nvPr/>
          </p:nvSpPr>
          <p:spPr bwMode="auto">
            <a:xfrm>
              <a:off x="5519738" y="1282700"/>
              <a:ext cx="112713" cy="439738"/>
            </a:xfrm>
            <a:custGeom>
              <a:avLst/>
              <a:gdLst>
                <a:gd name="T0" fmla="*/ 0 w 71"/>
                <a:gd name="T1" fmla="*/ 277 h 277"/>
                <a:gd name="T2" fmla="*/ 71 w 71"/>
                <a:gd name="T3" fmla="*/ 277 h 277"/>
                <a:gd name="T4" fmla="*/ 71 w 71"/>
                <a:gd name="T5" fmla="*/ 0 h 277"/>
                <a:gd name="T6" fmla="*/ 0 w 71"/>
                <a:gd name="T7" fmla="*/ 0 h 277"/>
                <a:gd name="T8" fmla="*/ 0 w 71"/>
                <a:gd name="T9" fmla="*/ 277 h 277"/>
                <a:gd name="T10" fmla="*/ 24 w 71"/>
                <a:gd name="T11" fmla="*/ 81 h 277"/>
                <a:gd name="T12" fmla="*/ 47 w 71"/>
                <a:gd name="T13" fmla="*/ 81 h 277"/>
                <a:gd name="T14" fmla="*/ 47 w 71"/>
                <a:gd name="T15" fmla="*/ 197 h 277"/>
                <a:gd name="T16" fmla="*/ 24 w 71"/>
                <a:gd name="T17" fmla="*/ 197 h 277"/>
                <a:gd name="T18" fmla="*/ 24 w 71"/>
                <a:gd name="T19" fmla="*/ 81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277">
                  <a:moveTo>
                    <a:pt x="0" y="277"/>
                  </a:moveTo>
                  <a:lnTo>
                    <a:pt x="71" y="277"/>
                  </a:lnTo>
                  <a:lnTo>
                    <a:pt x="71" y="0"/>
                  </a:lnTo>
                  <a:lnTo>
                    <a:pt x="0" y="0"/>
                  </a:lnTo>
                  <a:lnTo>
                    <a:pt x="0" y="277"/>
                  </a:lnTo>
                  <a:close/>
                  <a:moveTo>
                    <a:pt x="24" y="81"/>
                  </a:moveTo>
                  <a:lnTo>
                    <a:pt x="47" y="81"/>
                  </a:lnTo>
                  <a:lnTo>
                    <a:pt x="47" y="197"/>
                  </a:lnTo>
                  <a:lnTo>
                    <a:pt x="24" y="197"/>
                  </a:lnTo>
                  <a:lnTo>
                    <a:pt x="2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1"/>
            <p:cNvSpPr>
              <a:spLocks noEditPoints="1"/>
            </p:cNvSpPr>
            <p:nvPr/>
          </p:nvSpPr>
          <p:spPr bwMode="auto">
            <a:xfrm>
              <a:off x="5670550" y="1268413"/>
              <a:ext cx="182563" cy="458788"/>
            </a:xfrm>
            <a:custGeom>
              <a:avLst/>
              <a:gdLst>
                <a:gd name="T0" fmla="*/ 68 w 115"/>
                <a:gd name="T1" fmla="*/ 0 h 289"/>
                <a:gd name="T2" fmla="*/ 0 w 115"/>
                <a:gd name="T3" fmla="*/ 14 h 289"/>
                <a:gd name="T4" fmla="*/ 47 w 115"/>
                <a:gd name="T5" fmla="*/ 289 h 289"/>
                <a:gd name="T6" fmla="*/ 115 w 115"/>
                <a:gd name="T7" fmla="*/ 274 h 289"/>
                <a:gd name="T8" fmla="*/ 68 w 115"/>
                <a:gd name="T9" fmla="*/ 0 h 289"/>
                <a:gd name="T10" fmla="*/ 35 w 115"/>
                <a:gd name="T11" fmla="*/ 90 h 289"/>
                <a:gd name="T12" fmla="*/ 59 w 115"/>
                <a:gd name="T13" fmla="*/ 85 h 289"/>
                <a:gd name="T14" fmla="*/ 78 w 115"/>
                <a:gd name="T15" fmla="*/ 199 h 289"/>
                <a:gd name="T16" fmla="*/ 56 w 115"/>
                <a:gd name="T17" fmla="*/ 203 h 289"/>
                <a:gd name="T18" fmla="*/ 35 w 115"/>
                <a:gd name="T19" fmla="*/ 9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289">
                  <a:moveTo>
                    <a:pt x="68" y="0"/>
                  </a:moveTo>
                  <a:lnTo>
                    <a:pt x="0" y="14"/>
                  </a:lnTo>
                  <a:lnTo>
                    <a:pt x="47" y="289"/>
                  </a:lnTo>
                  <a:lnTo>
                    <a:pt x="115" y="274"/>
                  </a:lnTo>
                  <a:lnTo>
                    <a:pt x="68" y="0"/>
                  </a:lnTo>
                  <a:close/>
                  <a:moveTo>
                    <a:pt x="35" y="90"/>
                  </a:moveTo>
                  <a:lnTo>
                    <a:pt x="59" y="85"/>
                  </a:lnTo>
                  <a:lnTo>
                    <a:pt x="78" y="199"/>
                  </a:lnTo>
                  <a:lnTo>
                    <a:pt x="56" y="203"/>
                  </a:lnTo>
                  <a:lnTo>
                    <a:pt x="3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2"/>
            <p:cNvSpPr>
              <a:spLocks noEditPoints="1"/>
            </p:cNvSpPr>
            <p:nvPr/>
          </p:nvSpPr>
          <p:spPr bwMode="auto">
            <a:xfrm>
              <a:off x="5373688" y="1279525"/>
              <a:ext cx="107950" cy="442913"/>
            </a:xfrm>
            <a:custGeom>
              <a:avLst/>
              <a:gdLst>
                <a:gd name="T0" fmla="*/ 0 w 68"/>
                <a:gd name="T1" fmla="*/ 279 h 279"/>
                <a:gd name="T2" fmla="*/ 68 w 68"/>
                <a:gd name="T3" fmla="*/ 279 h 279"/>
                <a:gd name="T4" fmla="*/ 68 w 68"/>
                <a:gd name="T5" fmla="*/ 0 h 279"/>
                <a:gd name="T6" fmla="*/ 0 w 68"/>
                <a:gd name="T7" fmla="*/ 0 h 279"/>
                <a:gd name="T8" fmla="*/ 0 w 68"/>
                <a:gd name="T9" fmla="*/ 279 h 279"/>
                <a:gd name="T10" fmla="*/ 23 w 68"/>
                <a:gd name="T11" fmla="*/ 83 h 279"/>
                <a:gd name="T12" fmla="*/ 47 w 68"/>
                <a:gd name="T13" fmla="*/ 83 h 279"/>
                <a:gd name="T14" fmla="*/ 47 w 68"/>
                <a:gd name="T15" fmla="*/ 199 h 279"/>
                <a:gd name="T16" fmla="*/ 23 w 68"/>
                <a:gd name="T17" fmla="*/ 199 h 279"/>
                <a:gd name="T18" fmla="*/ 23 w 68"/>
                <a:gd name="T19" fmla="*/ 8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279">
                  <a:moveTo>
                    <a:pt x="0" y="279"/>
                  </a:moveTo>
                  <a:lnTo>
                    <a:pt x="68" y="279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279"/>
                  </a:lnTo>
                  <a:close/>
                  <a:moveTo>
                    <a:pt x="23" y="83"/>
                  </a:moveTo>
                  <a:lnTo>
                    <a:pt x="47" y="83"/>
                  </a:lnTo>
                  <a:lnTo>
                    <a:pt x="47" y="199"/>
                  </a:lnTo>
                  <a:lnTo>
                    <a:pt x="23" y="199"/>
                  </a:lnTo>
                  <a:lnTo>
                    <a:pt x="23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332299" y="156702"/>
            <a:ext cx="3268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问卷类别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8" name="矩形 77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66305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</a:rPr>
              <a:t>查询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1627" y="1250159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Open Sans" panose="020B0606030504020204" pitchFamily="34" charset="0"/>
              </a:rPr>
              <a:t>查询相应问卷类别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cs typeface="Open Sans" panose="020B0606030504020204" pitchFamily="34" charset="0"/>
            </a:endParaRPr>
          </a:p>
        </p:txBody>
      </p:sp>
      <p:pic>
        <p:nvPicPr>
          <p:cNvPr id="36" name="图片 35"/>
          <p:cNvPicPr/>
          <p:nvPr/>
        </p:nvPicPr>
        <p:blipFill>
          <a:blip r:embed="rId4"/>
          <a:stretch>
            <a:fillRect/>
          </a:stretch>
        </p:blipFill>
        <p:spPr>
          <a:xfrm>
            <a:off x="461163" y="1702591"/>
            <a:ext cx="3939388" cy="43267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39050" y="2705100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管理员可以进行相应条件查询问卷类别信息。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12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6.25E-7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0" grpId="1"/>
      <p:bldP spid="90" grpId="2"/>
      <p:bldP spid="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5228386" y="2244064"/>
            <a:ext cx="2006600" cy="2006598"/>
            <a:chOff x="4952064" y="2285064"/>
            <a:chExt cx="2287873" cy="2287873"/>
          </a:xfrm>
        </p:grpSpPr>
        <p:sp>
          <p:nvSpPr>
            <p:cNvPr id="20" name="椭圆 19"/>
            <p:cNvSpPr/>
            <p:nvPr/>
          </p:nvSpPr>
          <p:spPr>
            <a:xfrm>
              <a:off x="4952064" y="2285064"/>
              <a:ext cx="2287873" cy="22878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08933" y="2341933"/>
              <a:ext cx="2174134" cy="2174134"/>
              <a:chOff x="1123476" y="1763462"/>
              <a:chExt cx="2798050" cy="279805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123476" y="1763462"/>
                <a:ext cx="2798050" cy="2798050"/>
                <a:chOff x="1123476" y="1763462"/>
                <a:chExt cx="2798050" cy="2798050"/>
              </a:xfrm>
            </p:grpSpPr>
            <p:sp>
              <p:nvSpPr>
                <p:cNvPr id="32" name="弧形 31"/>
                <p:cNvSpPr/>
                <p:nvPr/>
              </p:nvSpPr>
              <p:spPr>
                <a:xfrm rot="1800000" flipV="1">
                  <a:off x="1165447" y="1805433"/>
                  <a:ext cx="2714109" cy="2714109"/>
                </a:xfrm>
                <a:prstGeom prst="arc">
                  <a:avLst>
                    <a:gd name="adj1" fmla="val 17040575"/>
                    <a:gd name="adj2" fmla="val 18695273"/>
                  </a:avLst>
                </a:prstGeom>
                <a:ln w="22225" cap="rnd">
                  <a:solidFill>
                    <a:schemeClr val="accent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弧形 32"/>
                <p:cNvSpPr/>
                <p:nvPr/>
              </p:nvSpPr>
              <p:spPr>
                <a:xfrm rot="2700000" flipV="1">
                  <a:off x="1207418" y="1847404"/>
                  <a:ext cx="2630167" cy="2630167"/>
                </a:xfrm>
                <a:prstGeom prst="arc">
                  <a:avLst>
                    <a:gd name="adj1" fmla="val 19281952"/>
                    <a:gd name="adj2" fmla="val 0"/>
                  </a:avLst>
                </a:prstGeom>
                <a:ln w="22225" cap="rnd">
                  <a:solidFill>
                    <a:schemeClr val="accent3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弧形 33"/>
                <p:cNvSpPr/>
                <p:nvPr/>
              </p:nvSpPr>
              <p:spPr>
                <a:xfrm flipV="1">
                  <a:off x="1249388" y="1889374"/>
                  <a:ext cx="2546226" cy="2546226"/>
                </a:xfrm>
                <a:prstGeom prst="arc">
                  <a:avLst>
                    <a:gd name="adj1" fmla="val 16200000"/>
                    <a:gd name="adj2" fmla="val 17549389"/>
                  </a:avLst>
                </a:prstGeom>
                <a:ln w="22225" cap="rnd">
                  <a:solidFill>
                    <a:schemeClr val="accent4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弧形 34"/>
                <p:cNvSpPr/>
                <p:nvPr/>
              </p:nvSpPr>
              <p:spPr>
                <a:xfrm flipV="1">
                  <a:off x="1123476" y="1763462"/>
                  <a:ext cx="2798050" cy="2798050"/>
                </a:xfrm>
                <a:prstGeom prst="arc">
                  <a:avLst>
                    <a:gd name="adj1" fmla="val 16550962"/>
                    <a:gd name="adj2" fmla="val 19413825"/>
                  </a:avLst>
                </a:prstGeom>
                <a:ln w="22225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 rot="14400000">
                <a:off x="1123476" y="1763462"/>
                <a:ext cx="2798050" cy="2798050"/>
                <a:chOff x="1123476" y="1763462"/>
                <a:chExt cx="2798050" cy="2798050"/>
              </a:xfrm>
            </p:grpSpPr>
            <p:sp>
              <p:nvSpPr>
                <p:cNvPr id="28" name="弧形 27"/>
                <p:cNvSpPr/>
                <p:nvPr/>
              </p:nvSpPr>
              <p:spPr>
                <a:xfrm rot="1800000" flipV="1">
                  <a:off x="1165447" y="1805433"/>
                  <a:ext cx="2714109" cy="2714109"/>
                </a:xfrm>
                <a:prstGeom prst="arc">
                  <a:avLst>
                    <a:gd name="adj1" fmla="val 20395266"/>
                    <a:gd name="adj2" fmla="val 1404770"/>
                  </a:avLst>
                </a:prstGeom>
                <a:ln w="22225" cap="rnd">
                  <a:solidFill>
                    <a:schemeClr val="accent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弧形 28"/>
                <p:cNvSpPr/>
                <p:nvPr/>
              </p:nvSpPr>
              <p:spPr>
                <a:xfrm rot="2700000" flipV="1">
                  <a:off x="1207418" y="1847404"/>
                  <a:ext cx="2630167" cy="2630167"/>
                </a:xfrm>
                <a:prstGeom prst="arc">
                  <a:avLst>
                    <a:gd name="adj1" fmla="val 1973607"/>
                    <a:gd name="adj2" fmla="val 3697425"/>
                  </a:avLst>
                </a:prstGeom>
                <a:ln w="22225" cap="rnd">
                  <a:solidFill>
                    <a:schemeClr val="accent3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弧形 29"/>
                <p:cNvSpPr/>
                <p:nvPr/>
              </p:nvSpPr>
              <p:spPr>
                <a:xfrm flipV="1">
                  <a:off x="1249388" y="1889374"/>
                  <a:ext cx="2546226" cy="2546226"/>
                </a:xfrm>
                <a:prstGeom prst="arc">
                  <a:avLst>
                    <a:gd name="adj1" fmla="val 20190874"/>
                    <a:gd name="adj2" fmla="val 0"/>
                  </a:avLst>
                </a:prstGeom>
                <a:ln w="22225" cap="rnd">
                  <a:solidFill>
                    <a:schemeClr val="accent4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弧形 30"/>
                <p:cNvSpPr/>
                <p:nvPr/>
              </p:nvSpPr>
              <p:spPr>
                <a:xfrm flipV="1">
                  <a:off x="1123476" y="1763462"/>
                  <a:ext cx="2798050" cy="2798050"/>
                </a:xfrm>
                <a:prstGeom prst="arc">
                  <a:avLst>
                    <a:gd name="adj1" fmla="val 19260812"/>
                    <a:gd name="adj2" fmla="val 0"/>
                  </a:avLst>
                </a:prstGeom>
                <a:ln w="22225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71" name="组合 70"/>
          <p:cNvGrpSpPr/>
          <p:nvPr/>
        </p:nvGrpSpPr>
        <p:grpSpPr>
          <a:xfrm>
            <a:off x="5913932" y="3039161"/>
            <a:ext cx="453179" cy="433671"/>
            <a:chOff x="5373688" y="1268413"/>
            <a:chExt cx="479425" cy="458788"/>
          </a:xfrm>
          <a:solidFill>
            <a:schemeClr val="accent2"/>
          </a:solidFill>
        </p:grpSpPr>
        <p:sp>
          <p:nvSpPr>
            <p:cNvPr id="72" name="Freeform 140"/>
            <p:cNvSpPr>
              <a:spLocks noEditPoints="1"/>
            </p:cNvSpPr>
            <p:nvPr/>
          </p:nvSpPr>
          <p:spPr bwMode="auto">
            <a:xfrm>
              <a:off x="5519738" y="1282700"/>
              <a:ext cx="112713" cy="439738"/>
            </a:xfrm>
            <a:custGeom>
              <a:avLst/>
              <a:gdLst>
                <a:gd name="T0" fmla="*/ 0 w 71"/>
                <a:gd name="T1" fmla="*/ 277 h 277"/>
                <a:gd name="T2" fmla="*/ 71 w 71"/>
                <a:gd name="T3" fmla="*/ 277 h 277"/>
                <a:gd name="T4" fmla="*/ 71 w 71"/>
                <a:gd name="T5" fmla="*/ 0 h 277"/>
                <a:gd name="T6" fmla="*/ 0 w 71"/>
                <a:gd name="T7" fmla="*/ 0 h 277"/>
                <a:gd name="T8" fmla="*/ 0 w 71"/>
                <a:gd name="T9" fmla="*/ 277 h 277"/>
                <a:gd name="T10" fmla="*/ 24 w 71"/>
                <a:gd name="T11" fmla="*/ 81 h 277"/>
                <a:gd name="T12" fmla="*/ 47 w 71"/>
                <a:gd name="T13" fmla="*/ 81 h 277"/>
                <a:gd name="T14" fmla="*/ 47 w 71"/>
                <a:gd name="T15" fmla="*/ 197 h 277"/>
                <a:gd name="T16" fmla="*/ 24 w 71"/>
                <a:gd name="T17" fmla="*/ 197 h 277"/>
                <a:gd name="T18" fmla="*/ 24 w 71"/>
                <a:gd name="T19" fmla="*/ 81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277">
                  <a:moveTo>
                    <a:pt x="0" y="277"/>
                  </a:moveTo>
                  <a:lnTo>
                    <a:pt x="71" y="277"/>
                  </a:lnTo>
                  <a:lnTo>
                    <a:pt x="71" y="0"/>
                  </a:lnTo>
                  <a:lnTo>
                    <a:pt x="0" y="0"/>
                  </a:lnTo>
                  <a:lnTo>
                    <a:pt x="0" y="277"/>
                  </a:lnTo>
                  <a:close/>
                  <a:moveTo>
                    <a:pt x="24" y="81"/>
                  </a:moveTo>
                  <a:lnTo>
                    <a:pt x="47" y="81"/>
                  </a:lnTo>
                  <a:lnTo>
                    <a:pt x="47" y="197"/>
                  </a:lnTo>
                  <a:lnTo>
                    <a:pt x="24" y="197"/>
                  </a:lnTo>
                  <a:lnTo>
                    <a:pt x="2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1"/>
            <p:cNvSpPr>
              <a:spLocks noEditPoints="1"/>
            </p:cNvSpPr>
            <p:nvPr/>
          </p:nvSpPr>
          <p:spPr bwMode="auto">
            <a:xfrm>
              <a:off x="5670550" y="1268413"/>
              <a:ext cx="182563" cy="458788"/>
            </a:xfrm>
            <a:custGeom>
              <a:avLst/>
              <a:gdLst>
                <a:gd name="T0" fmla="*/ 68 w 115"/>
                <a:gd name="T1" fmla="*/ 0 h 289"/>
                <a:gd name="T2" fmla="*/ 0 w 115"/>
                <a:gd name="T3" fmla="*/ 14 h 289"/>
                <a:gd name="T4" fmla="*/ 47 w 115"/>
                <a:gd name="T5" fmla="*/ 289 h 289"/>
                <a:gd name="T6" fmla="*/ 115 w 115"/>
                <a:gd name="T7" fmla="*/ 274 h 289"/>
                <a:gd name="T8" fmla="*/ 68 w 115"/>
                <a:gd name="T9" fmla="*/ 0 h 289"/>
                <a:gd name="T10" fmla="*/ 35 w 115"/>
                <a:gd name="T11" fmla="*/ 90 h 289"/>
                <a:gd name="T12" fmla="*/ 59 w 115"/>
                <a:gd name="T13" fmla="*/ 85 h 289"/>
                <a:gd name="T14" fmla="*/ 78 w 115"/>
                <a:gd name="T15" fmla="*/ 199 h 289"/>
                <a:gd name="T16" fmla="*/ 56 w 115"/>
                <a:gd name="T17" fmla="*/ 203 h 289"/>
                <a:gd name="T18" fmla="*/ 35 w 115"/>
                <a:gd name="T19" fmla="*/ 9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289">
                  <a:moveTo>
                    <a:pt x="68" y="0"/>
                  </a:moveTo>
                  <a:lnTo>
                    <a:pt x="0" y="14"/>
                  </a:lnTo>
                  <a:lnTo>
                    <a:pt x="47" y="289"/>
                  </a:lnTo>
                  <a:lnTo>
                    <a:pt x="115" y="274"/>
                  </a:lnTo>
                  <a:lnTo>
                    <a:pt x="68" y="0"/>
                  </a:lnTo>
                  <a:close/>
                  <a:moveTo>
                    <a:pt x="35" y="90"/>
                  </a:moveTo>
                  <a:lnTo>
                    <a:pt x="59" y="85"/>
                  </a:lnTo>
                  <a:lnTo>
                    <a:pt x="78" y="199"/>
                  </a:lnTo>
                  <a:lnTo>
                    <a:pt x="56" y="203"/>
                  </a:lnTo>
                  <a:lnTo>
                    <a:pt x="3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2"/>
            <p:cNvSpPr>
              <a:spLocks noEditPoints="1"/>
            </p:cNvSpPr>
            <p:nvPr/>
          </p:nvSpPr>
          <p:spPr bwMode="auto">
            <a:xfrm>
              <a:off x="5373688" y="1279525"/>
              <a:ext cx="107950" cy="442913"/>
            </a:xfrm>
            <a:custGeom>
              <a:avLst/>
              <a:gdLst>
                <a:gd name="T0" fmla="*/ 0 w 68"/>
                <a:gd name="T1" fmla="*/ 279 h 279"/>
                <a:gd name="T2" fmla="*/ 68 w 68"/>
                <a:gd name="T3" fmla="*/ 279 h 279"/>
                <a:gd name="T4" fmla="*/ 68 w 68"/>
                <a:gd name="T5" fmla="*/ 0 h 279"/>
                <a:gd name="T6" fmla="*/ 0 w 68"/>
                <a:gd name="T7" fmla="*/ 0 h 279"/>
                <a:gd name="T8" fmla="*/ 0 w 68"/>
                <a:gd name="T9" fmla="*/ 279 h 279"/>
                <a:gd name="T10" fmla="*/ 23 w 68"/>
                <a:gd name="T11" fmla="*/ 83 h 279"/>
                <a:gd name="T12" fmla="*/ 47 w 68"/>
                <a:gd name="T13" fmla="*/ 83 h 279"/>
                <a:gd name="T14" fmla="*/ 47 w 68"/>
                <a:gd name="T15" fmla="*/ 199 h 279"/>
                <a:gd name="T16" fmla="*/ 23 w 68"/>
                <a:gd name="T17" fmla="*/ 199 h 279"/>
                <a:gd name="T18" fmla="*/ 23 w 68"/>
                <a:gd name="T19" fmla="*/ 8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279">
                  <a:moveTo>
                    <a:pt x="0" y="279"/>
                  </a:moveTo>
                  <a:lnTo>
                    <a:pt x="68" y="279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279"/>
                  </a:lnTo>
                  <a:close/>
                  <a:moveTo>
                    <a:pt x="23" y="83"/>
                  </a:moveTo>
                  <a:lnTo>
                    <a:pt x="47" y="83"/>
                  </a:lnTo>
                  <a:lnTo>
                    <a:pt x="47" y="199"/>
                  </a:lnTo>
                  <a:lnTo>
                    <a:pt x="23" y="199"/>
                  </a:lnTo>
                  <a:lnTo>
                    <a:pt x="23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332299" y="156702"/>
            <a:ext cx="3268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试题</a:t>
            </a:r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类别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8" name="矩形 77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/>
          <p:nvPr/>
        </p:nvPicPr>
        <p:blipFill>
          <a:blip r:embed="rId4"/>
          <a:stretch>
            <a:fillRect/>
          </a:stretch>
        </p:blipFill>
        <p:spPr>
          <a:xfrm>
            <a:off x="89761" y="4164465"/>
            <a:ext cx="5274310" cy="2286000"/>
          </a:xfrm>
          <a:prstGeom prst="rect">
            <a:avLst/>
          </a:prstGeom>
        </p:spPr>
      </p:pic>
      <p:pic>
        <p:nvPicPr>
          <p:cNvPr id="39" name="图片 38"/>
          <p:cNvPicPr/>
          <p:nvPr/>
        </p:nvPicPr>
        <p:blipFill>
          <a:blip r:embed="rId5"/>
          <a:stretch>
            <a:fillRect/>
          </a:stretch>
        </p:blipFill>
        <p:spPr>
          <a:xfrm>
            <a:off x="7281184" y="801558"/>
            <a:ext cx="4019550" cy="5295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2299" y="1524000"/>
            <a:ext cx="4714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管理员点击查询问卷试卷，即可查询某问卷类别下的全部试题，可以进行相应的更改与删除，点击添加按钮，可以进行试题的添加</a:t>
            </a:r>
            <a:endParaRPr lang="zh-CN" altLang="en-US" dirty="0"/>
          </a:p>
        </p:txBody>
      </p:sp>
      <p:pic>
        <p:nvPicPr>
          <p:cNvPr id="40" name="图片 39"/>
          <p:cNvPicPr/>
          <p:nvPr/>
        </p:nvPicPr>
        <p:blipFill>
          <a:blip r:embed="rId6"/>
          <a:stretch>
            <a:fillRect/>
          </a:stretch>
        </p:blipFill>
        <p:spPr>
          <a:xfrm>
            <a:off x="752019" y="3260498"/>
            <a:ext cx="24288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1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6.25E-7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0" grpId="1"/>
      <p:bldP spid="90" grpId="2"/>
      <p:bldP spid="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>
            <a:spLocks noChangeAspect="1"/>
          </p:cNvSpPr>
          <p:nvPr/>
        </p:nvSpPr>
        <p:spPr>
          <a:xfrm rot="2700000">
            <a:off x="1556281" y="1988999"/>
            <a:ext cx="2880000" cy="288000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0" dist="5080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70873" y="1750703"/>
            <a:ext cx="2450817" cy="3364010"/>
            <a:chOff x="1770873" y="1750703"/>
            <a:chExt cx="2450817" cy="3364010"/>
          </a:xfrm>
        </p:grpSpPr>
        <p:sp>
          <p:nvSpPr>
            <p:cNvPr id="9" name="圆角矩形 8"/>
            <p:cNvSpPr>
              <a:spLocks noChangeAspect="1"/>
            </p:cNvSpPr>
            <p:nvPr/>
          </p:nvSpPr>
          <p:spPr>
            <a:xfrm rot="2700000">
              <a:off x="1770873" y="2203591"/>
              <a:ext cx="2450817" cy="245081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2544464" y="4408177"/>
              <a:ext cx="721176" cy="706536"/>
              <a:chOff x="3161408" y="4408176"/>
              <a:chExt cx="721176" cy="706536"/>
            </a:xfrm>
          </p:grpSpPr>
          <p:sp>
            <p:nvSpPr>
              <p:cNvPr id="34" name="任意多边形 3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 flipH="1" flipV="1">
              <a:off x="2724722" y="1750703"/>
              <a:ext cx="721176" cy="706536"/>
              <a:chOff x="3161408" y="4408176"/>
              <a:chExt cx="721176" cy="706536"/>
            </a:xfrm>
          </p:grpSpPr>
          <p:sp>
            <p:nvSpPr>
              <p:cNvPr id="38" name="任意多边形 3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2269528" y="32137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项目分工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829304" y="2335336"/>
            <a:ext cx="42206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932506" y="3894736"/>
            <a:ext cx="4220614" cy="77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dirty="0" smtClean="0">
                <a:solidFill>
                  <a:srgbClr val="E7E6E6">
                    <a:lumMod val="50000"/>
                  </a:srgbClr>
                </a:solidFill>
                <a:cs typeface="+mn-ea"/>
                <a:sym typeface="+mn-lt"/>
              </a:rPr>
              <a:t>问卷类别</a:t>
            </a:r>
            <a:r>
              <a:rPr lang="zh-CN" altLang="en-US" dirty="0">
                <a:solidFill>
                  <a:srgbClr val="E7E6E6">
                    <a:lumMod val="50000"/>
                  </a:srgbClr>
                </a:solidFill>
                <a:cs typeface="+mn-ea"/>
                <a:sym typeface="+mn-lt"/>
              </a:rPr>
              <a:t>方面的增删改查；</a:t>
            </a:r>
            <a:endParaRPr lang="en-US" altLang="zh-CN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zh-CN" altLang="en-US" dirty="0" smtClean="0">
                <a:solidFill>
                  <a:srgbClr val="E7E6E6">
                    <a:lumMod val="50000"/>
                  </a:srgbClr>
                </a:solidFill>
                <a:cs typeface="+mn-ea"/>
                <a:sym typeface="+mn-lt"/>
              </a:rPr>
              <a:t>问卷试题</a:t>
            </a:r>
            <a:r>
              <a:rPr lang="zh-CN" altLang="en-US" dirty="0">
                <a:solidFill>
                  <a:srgbClr val="E7E6E6">
                    <a:lumMod val="50000"/>
                  </a:srgbClr>
                </a:solidFill>
                <a:cs typeface="+mn-ea"/>
                <a:sym typeface="+mn-lt"/>
              </a:rPr>
              <a:t>方面的增删改查；</a:t>
            </a:r>
          </a:p>
        </p:txBody>
      </p:sp>
      <p:sp>
        <p:nvSpPr>
          <p:cNvPr id="53" name="矩形 52"/>
          <p:cNvSpPr/>
          <p:nvPr/>
        </p:nvSpPr>
        <p:spPr>
          <a:xfrm>
            <a:off x="6886969" y="5446361"/>
            <a:ext cx="4220614" cy="77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查看考试申请；批准拒绝学生考试；</a:t>
            </a:r>
            <a:endParaRPr lang="en-US" altLang="zh-CN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学生成绩的各种查询操作；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5602694" y="792480"/>
            <a:ext cx="1113732" cy="1001707"/>
            <a:chOff x="5736000" y="891901"/>
            <a:chExt cx="720000" cy="720000"/>
          </a:xfrm>
        </p:grpSpPr>
        <p:sp>
          <p:nvSpPr>
            <p:cNvPr id="44" name="圆角矩形 43"/>
            <p:cNvSpPr>
              <a:spLocks noChangeAspect="1"/>
            </p:cNvSpPr>
            <p:nvPr/>
          </p:nvSpPr>
          <p:spPr>
            <a:xfrm rot="2700000">
              <a:off x="5736000" y="891901"/>
              <a:ext cx="720000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>
              <a:spLocks noChangeAspect="1"/>
            </p:cNvSpPr>
            <p:nvPr/>
          </p:nvSpPr>
          <p:spPr>
            <a:xfrm rot="2700000">
              <a:off x="5825169" y="981901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863785" y="1060673"/>
              <a:ext cx="517322" cy="331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卢姗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571062" y="2325426"/>
            <a:ext cx="1174424" cy="1015434"/>
            <a:chOff x="5736000" y="2344668"/>
            <a:chExt cx="720000" cy="720000"/>
          </a:xfrm>
        </p:grpSpPr>
        <p:sp>
          <p:nvSpPr>
            <p:cNvPr id="45" name="圆角矩形 44"/>
            <p:cNvSpPr>
              <a:spLocks noChangeAspect="1"/>
            </p:cNvSpPr>
            <p:nvPr/>
          </p:nvSpPr>
          <p:spPr>
            <a:xfrm rot="2700000">
              <a:off x="5736000" y="2344668"/>
              <a:ext cx="720000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>
              <a:spLocks noChangeAspect="1"/>
            </p:cNvSpPr>
            <p:nvPr/>
          </p:nvSpPr>
          <p:spPr>
            <a:xfrm rot="2700000">
              <a:off x="5825169" y="2434668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872713" y="2507521"/>
              <a:ext cx="490587" cy="327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王鹏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629597" y="3836346"/>
            <a:ext cx="1107996" cy="1028910"/>
            <a:chOff x="5728720" y="3797435"/>
            <a:chExt cx="749645" cy="720000"/>
          </a:xfrm>
        </p:grpSpPr>
        <p:sp>
          <p:nvSpPr>
            <p:cNvPr id="46" name="圆角矩形 45"/>
            <p:cNvSpPr>
              <a:spLocks noChangeAspect="1"/>
            </p:cNvSpPr>
            <p:nvPr/>
          </p:nvSpPr>
          <p:spPr>
            <a:xfrm rot="2700000">
              <a:off x="5736000" y="3797435"/>
              <a:ext cx="720000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>
              <a:spLocks noChangeAspect="1"/>
            </p:cNvSpPr>
            <p:nvPr/>
          </p:nvSpPr>
          <p:spPr>
            <a:xfrm rot="2700000">
              <a:off x="5825169" y="3887435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728720" y="3968323"/>
              <a:ext cx="749645" cy="323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夏小雪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636313" y="5351256"/>
            <a:ext cx="1064599" cy="967217"/>
            <a:chOff x="5736000" y="5250203"/>
            <a:chExt cx="720000" cy="720000"/>
          </a:xfrm>
        </p:grpSpPr>
        <p:sp>
          <p:nvSpPr>
            <p:cNvPr id="47" name="圆角矩形 46"/>
            <p:cNvSpPr>
              <a:spLocks noChangeAspect="1"/>
            </p:cNvSpPr>
            <p:nvPr/>
          </p:nvSpPr>
          <p:spPr>
            <a:xfrm rot="2700000">
              <a:off x="5736000" y="5250203"/>
              <a:ext cx="720000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角矩形 61"/>
            <p:cNvSpPr>
              <a:spLocks noChangeAspect="1"/>
            </p:cNvSpPr>
            <p:nvPr/>
          </p:nvSpPr>
          <p:spPr>
            <a:xfrm rot="2700000">
              <a:off x="5825169" y="5340203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845919" y="5440966"/>
              <a:ext cx="541197" cy="343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宋雨</a:t>
              </a:r>
            </a:p>
          </p:txBody>
        </p:sp>
      </p:grpSp>
      <p:sp>
        <p:nvSpPr>
          <p:cNvPr id="42" name="矩形 4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07482" y="852048"/>
            <a:ext cx="3902951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首页；登录、注册；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查看问卷类别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；查看成绩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；导出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成绩表到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Excel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；管理员更改密码</a:t>
            </a:r>
            <a:endParaRPr lang="zh-CN" altLang="en-US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07482" y="2612335"/>
            <a:ext cx="3586347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学生考试；修改密码；修改信息</a:t>
            </a:r>
            <a:endParaRPr lang="en-US" altLang="zh-CN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2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43" grpId="0"/>
      <p:bldP spid="43" grpId="1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491245" y="4603759"/>
            <a:ext cx="1374536" cy="2079029"/>
            <a:chOff x="1622554" y="2345990"/>
            <a:chExt cx="1967956" cy="4127429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1645174" y="2368610"/>
              <a:ext cx="1945336" cy="4104809"/>
            </a:xfrm>
            <a:custGeom>
              <a:avLst/>
              <a:gdLst>
                <a:gd name="T0" fmla="*/ 0 w 1508"/>
                <a:gd name="T1" fmla="*/ 2962 h 3186"/>
                <a:gd name="T2" fmla="*/ 66 w 1508"/>
                <a:gd name="T3" fmla="*/ 3120 h 3186"/>
                <a:gd name="T4" fmla="*/ 224 w 1508"/>
                <a:gd name="T5" fmla="*/ 3186 h 3186"/>
                <a:gd name="T6" fmla="*/ 1284 w 1508"/>
                <a:gd name="T7" fmla="*/ 3186 h 3186"/>
                <a:gd name="T8" fmla="*/ 1442 w 1508"/>
                <a:gd name="T9" fmla="*/ 3120 h 3186"/>
                <a:gd name="T10" fmla="*/ 1508 w 1508"/>
                <a:gd name="T11" fmla="*/ 2962 h 3186"/>
                <a:gd name="T12" fmla="*/ 1508 w 1508"/>
                <a:gd name="T13" fmla="*/ 1508 h 3186"/>
                <a:gd name="T14" fmla="*/ 0 w 1508"/>
                <a:gd name="T15" fmla="*/ 1508 h 3186"/>
                <a:gd name="T16" fmla="*/ 0 w 1508"/>
                <a:gd name="T17" fmla="*/ 2962 h 3186"/>
                <a:gd name="T18" fmla="*/ 1442 w 1508"/>
                <a:gd name="T19" fmla="*/ 66 h 3186"/>
                <a:gd name="T20" fmla="*/ 1284 w 1508"/>
                <a:gd name="T21" fmla="*/ 0 h 3186"/>
                <a:gd name="T22" fmla="*/ 224 w 1508"/>
                <a:gd name="T23" fmla="*/ 0 h 3186"/>
                <a:gd name="T24" fmla="*/ 66 w 1508"/>
                <a:gd name="T25" fmla="*/ 66 h 3186"/>
                <a:gd name="T26" fmla="*/ 0 w 1508"/>
                <a:gd name="T27" fmla="*/ 224 h 3186"/>
                <a:gd name="T28" fmla="*/ 0 w 1508"/>
                <a:gd name="T29" fmla="*/ 1508 h 3186"/>
                <a:gd name="T30" fmla="*/ 1508 w 1508"/>
                <a:gd name="T31" fmla="*/ 1508 h 3186"/>
                <a:gd name="T32" fmla="*/ 1508 w 1508"/>
                <a:gd name="T33" fmla="*/ 224 h 3186"/>
                <a:gd name="T34" fmla="*/ 1442 w 1508"/>
                <a:gd name="T35" fmla="*/ 66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08" h="3186">
                  <a:moveTo>
                    <a:pt x="0" y="2962"/>
                  </a:moveTo>
                  <a:cubicBezTo>
                    <a:pt x="0" y="3022"/>
                    <a:pt x="23" y="3078"/>
                    <a:pt x="66" y="3120"/>
                  </a:cubicBezTo>
                  <a:cubicBezTo>
                    <a:pt x="108" y="3163"/>
                    <a:pt x="164" y="3186"/>
                    <a:pt x="224" y="3186"/>
                  </a:cubicBezTo>
                  <a:cubicBezTo>
                    <a:pt x="1284" y="3186"/>
                    <a:pt x="1284" y="3186"/>
                    <a:pt x="1284" y="3186"/>
                  </a:cubicBezTo>
                  <a:cubicBezTo>
                    <a:pt x="1344" y="3186"/>
                    <a:pt x="1400" y="3163"/>
                    <a:pt x="1442" y="3120"/>
                  </a:cubicBezTo>
                  <a:cubicBezTo>
                    <a:pt x="1485" y="3078"/>
                    <a:pt x="1508" y="3022"/>
                    <a:pt x="1508" y="2962"/>
                  </a:cubicBezTo>
                  <a:cubicBezTo>
                    <a:pt x="1508" y="1508"/>
                    <a:pt x="1508" y="1508"/>
                    <a:pt x="1508" y="1508"/>
                  </a:cubicBezTo>
                  <a:cubicBezTo>
                    <a:pt x="0" y="1508"/>
                    <a:pt x="0" y="1508"/>
                    <a:pt x="0" y="1508"/>
                  </a:cubicBezTo>
                  <a:cubicBezTo>
                    <a:pt x="0" y="2962"/>
                    <a:pt x="0" y="2962"/>
                    <a:pt x="0" y="2962"/>
                  </a:cubicBezTo>
                  <a:moveTo>
                    <a:pt x="1442" y="66"/>
                  </a:moveTo>
                  <a:cubicBezTo>
                    <a:pt x="1400" y="23"/>
                    <a:pt x="1344" y="0"/>
                    <a:pt x="128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164" y="0"/>
                    <a:pt x="108" y="23"/>
                    <a:pt x="66" y="66"/>
                  </a:cubicBezTo>
                  <a:cubicBezTo>
                    <a:pt x="23" y="108"/>
                    <a:pt x="0" y="164"/>
                    <a:pt x="0" y="224"/>
                  </a:cubicBezTo>
                  <a:cubicBezTo>
                    <a:pt x="0" y="1508"/>
                    <a:pt x="0" y="1508"/>
                    <a:pt x="0" y="1508"/>
                  </a:cubicBezTo>
                  <a:cubicBezTo>
                    <a:pt x="1508" y="1508"/>
                    <a:pt x="1508" y="1508"/>
                    <a:pt x="1508" y="1508"/>
                  </a:cubicBezTo>
                  <a:cubicBezTo>
                    <a:pt x="1508" y="224"/>
                    <a:pt x="1508" y="224"/>
                    <a:pt x="1508" y="224"/>
                  </a:cubicBezTo>
                  <a:cubicBezTo>
                    <a:pt x="1508" y="164"/>
                    <a:pt x="1485" y="108"/>
                    <a:pt x="1442" y="6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19100" dist="419100" dir="2700000" sx="96000" sy="96000" algn="tl" rotWithShape="0">
                <a:schemeClr val="bg1">
                  <a:lumMod val="65000"/>
                  <a:alpha val="30000"/>
                </a:scheme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2442913" y="5996887"/>
              <a:ext cx="348352" cy="348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sx="101000" sy="101000" algn="ctr" rotWithShape="0">
                <a:schemeClr val="bg2">
                  <a:lumMod val="25000"/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432357" y="2686801"/>
              <a:ext cx="361924" cy="76909"/>
            </a:xfrm>
            <a:custGeom>
              <a:avLst/>
              <a:gdLst>
                <a:gd name="T0" fmla="*/ 250 w 280"/>
                <a:gd name="T1" fmla="*/ 0 h 60"/>
                <a:gd name="T2" fmla="*/ 30 w 280"/>
                <a:gd name="T3" fmla="*/ 0 h 60"/>
                <a:gd name="T4" fmla="*/ 0 w 280"/>
                <a:gd name="T5" fmla="*/ 30 h 60"/>
                <a:gd name="T6" fmla="*/ 30 w 280"/>
                <a:gd name="T7" fmla="*/ 60 h 60"/>
                <a:gd name="T8" fmla="*/ 250 w 280"/>
                <a:gd name="T9" fmla="*/ 60 h 60"/>
                <a:gd name="T10" fmla="*/ 280 w 280"/>
                <a:gd name="T11" fmla="*/ 30 h 60"/>
                <a:gd name="T12" fmla="*/ 250 w 280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60">
                  <a:moveTo>
                    <a:pt x="25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67" y="60"/>
                    <a:pt x="280" y="47"/>
                    <a:pt x="280" y="30"/>
                  </a:cubicBezTo>
                  <a:cubicBezTo>
                    <a:pt x="280" y="13"/>
                    <a:pt x="267" y="0"/>
                    <a:pt x="2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88900">
                <a:schemeClr val="bg2">
                  <a:lumMod val="9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2580142" y="2532983"/>
              <a:ext cx="72385" cy="723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88900">
                <a:schemeClr val="bg2">
                  <a:lumMod val="9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2946590" y="2345990"/>
              <a:ext cx="313666" cy="22620"/>
            </a:xfrm>
            <a:custGeom>
              <a:avLst/>
              <a:gdLst>
                <a:gd name="T0" fmla="*/ 201 w 208"/>
                <a:gd name="T1" fmla="*/ 0 h 15"/>
                <a:gd name="T2" fmla="*/ 8 w 208"/>
                <a:gd name="T3" fmla="*/ 0 h 15"/>
                <a:gd name="T4" fmla="*/ 0 w 208"/>
                <a:gd name="T5" fmla="*/ 5 h 15"/>
                <a:gd name="T6" fmla="*/ 0 w 208"/>
                <a:gd name="T7" fmla="*/ 15 h 15"/>
                <a:gd name="T8" fmla="*/ 208 w 208"/>
                <a:gd name="T9" fmla="*/ 15 h 15"/>
                <a:gd name="T10" fmla="*/ 208 w 208"/>
                <a:gd name="T11" fmla="*/ 5 h 15"/>
                <a:gd name="T12" fmla="*/ 201 w 208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">
                  <a:moveTo>
                    <a:pt x="201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15"/>
                  </a:lnTo>
                  <a:lnTo>
                    <a:pt x="208" y="15"/>
                  </a:lnTo>
                  <a:lnTo>
                    <a:pt x="208" y="5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1622554" y="2934115"/>
              <a:ext cx="22620" cy="186993"/>
            </a:xfrm>
            <a:custGeom>
              <a:avLst/>
              <a:gdLst>
                <a:gd name="T0" fmla="*/ 6 w 18"/>
                <a:gd name="T1" fmla="*/ 0 h 146"/>
                <a:gd name="T2" fmla="*/ 0 w 18"/>
                <a:gd name="T3" fmla="*/ 6 h 146"/>
                <a:gd name="T4" fmla="*/ 0 w 18"/>
                <a:gd name="T5" fmla="*/ 140 h 146"/>
                <a:gd name="T6" fmla="*/ 6 w 18"/>
                <a:gd name="T7" fmla="*/ 146 h 146"/>
                <a:gd name="T8" fmla="*/ 18 w 18"/>
                <a:gd name="T9" fmla="*/ 146 h 146"/>
                <a:gd name="T10" fmla="*/ 18 w 18"/>
                <a:gd name="T11" fmla="*/ 0 h 146"/>
                <a:gd name="T12" fmla="*/ 6 w 18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46">
                  <a:moveTo>
                    <a:pt x="6" y="0"/>
                  </a:moveTo>
                  <a:cubicBezTo>
                    <a:pt x="3" y="3"/>
                    <a:pt x="2" y="4"/>
                    <a:pt x="0" y="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" y="142"/>
                    <a:pt x="3" y="143"/>
                    <a:pt x="6" y="146"/>
                  </a:cubicBezTo>
                  <a:cubicBezTo>
                    <a:pt x="18" y="146"/>
                    <a:pt x="18" y="146"/>
                    <a:pt x="18" y="146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1622554" y="3323183"/>
              <a:ext cx="22620" cy="143261"/>
            </a:xfrm>
            <a:custGeom>
              <a:avLst/>
              <a:gdLst>
                <a:gd name="T0" fmla="*/ 6 w 18"/>
                <a:gd name="T1" fmla="*/ 0 h 112"/>
                <a:gd name="T2" fmla="*/ 0 w 18"/>
                <a:gd name="T3" fmla="*/ 6 h 112"/>
                <a:gd name="T4" fmla="*/ 0 w 18"/>
                <a:gd name="T5" fmla="*/ 106 h 112"/>
                <a:gd name="T6" fmla="*/ 6 w 18"/>
                <a:gd name="T7" fmla="*/ 112 h 112"/>
                <a:gd name="T8" fmla="*/ 18 w 18"/>
                <a:gd name="T9" fmla="*/ 112 h 112"/>
                <a:gd name="T10" fmla="*/ 18 w 18"/>
                <a:gd name="T11" fmla="*/ 0 h 112"/>
                <a:gd name="T12" fmla="*/ 6 w 18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2">
                  <a:moveTo>
                    <a:pt x="6" y="0"/>
                  </a:moveTo>
                  <a:cubicBezTo>
                    <a:pt x="3" y="3"/>
                    <a:pt x="2" y="4"/>
                    <a:pt x="0" y="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2" y="108"/>
                    <a:pt x="3" y="109"/>
                    <a:pt x="6" y="112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1622554" y="3665500"/>
              <a:ext cx="22620" cy="144769"/>
            </a:xfrm>
            <a:custGeom>
              <a:avLst/>
              <a:gdLst>
                <a:gd name="T0" fmla="*/ 6 w 18"/>
                <a:gd name="T1" fmla="*/ 0 h 112"/>
                <a:gd name="T2" fmla="*/ 0 w 18"/>
                <a:gd name="T3" fmla="*/ 6 h 112"/>
                <a:gd name="T4" fmla="*/ 0 w 18"/>
                <a:gd name="T5" fmla="*/ 106 h 112"/>
                <a:gd name="T6" fmla="*/ 6 w 18"/>
                <a:gd name="T7" fmla="*/ 112 h 112"/>
                <a:gd name="T8" fmla="*/ 18 w 18"/>
                <a:gd name="T9" fmla="*/ 112 h 112"/>
                <a:gd name="T10" fmla="*/ 18 w 18"/>
                <a:gd name="T11" fmla="*/ 0 h 112"/>
                <a:gd name="T12" fmla="*/ 6 w 18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2">
                  <a:moveTo>
                    <a:pt x="6" y="0"/>
                  </a:moveTo>
                  <a:cubicBezTo>
                    <a:pt x="3" y="3"/>
                    <a:pt x="2" y="4"/>
                    <a:pt x="0" y="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2" y="108"/>
                    <a:pt x="3" y="109"/>
                    <a:pt x="6" y="112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1777124" y="2952211"/>
              <a:ext cx="1660322" cy="2936099"/>
            </a:xfrm>
            <a:custGeom>
              <a:avLst/>
              <a:gdLst>
                <a:gd name="connsiteX0" fmla="*/ 0 w 1747838"/>
                <a:gd name="connsiteY0" fmla="*/ 0 h 3090862"/>
                <a:gd name="connsiteX1" fmla="*/ 1747838 w 1747838"/>
                <a:gd name="connsiteY1" fmla="*/ 0 h 3090862"/>
                <a:gd name="connsiteX2" fmla="*/ 1747838 w 1747838"/>
                <a:gd name="connsiteY2" fmla="*/ 3090862 h 3090862"/>
                <a:gd name="connsiteX3" fmla="*/ 0 w 1747838"/>
                <a:gd name="connsiteY3" fmla="*/ 3090862 h 309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7838" h="3090862">
                  <a:moveTo>
                    <a:pt x="0" y="0"/>
                  </a:moveTo>
                  <a:lnTo>
                    <a:pt x="1747838" y="0"/>
                  </a:lnTo>
                  <a:lnTo>
                    <a:pt x="1747838" y="3090862"/>
                  </a:lnTo>
                  <a:lnTo>
                    <a:pt x="0" y="30908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342598" y="78696"/>
            <a:ext cx="3487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删除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查询已注册问卷类别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矩形 16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7768" y="5463925"/>
            <a:ext cx="90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查询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260279" y="3341681"/>
            <a:ext cx="1374536" cy="2079029"/>
            <a:chOff x="1622554" y="2345990"/>
            <a:chExt cx="1967956" cy="4127429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1645174" y="2368610"/>
              <a:ext cx="1945336" cy="4104809"/>
            </a:xfrm>
            <a:custGeom>
              <a:avLst/>
              <a:gdLst>
                <a:gd name="T0" fmla="*/ 0 w 1508"/>
                <a:gd name="T1" fmla="*/ 2962 h 3186"/>
                <a:gd name="T2" fmla="*/ 66 w 1508"/>
                <a:gd name="T3" fmla="*/ 3120 h 3186"/>
                <a:gd name="T4" fmla="*/ 224 w 1508"/>
                <a:gd name="T5" fmla="*/ 3186 h 3186"/>
                <a:gd name="T6" fmla="*/ 1284 w 1508"/>
                <a:gd name="T7" fmla="*/ 3186 h 3186"/>
                <a:gd name="T8" fmla="*/ 1442 w 1508"/>
                <a:gd name="T9" fmla="*/ 3120 h 3186"/>
                <a:gd name="T10" fmla="*/ 1508 w 1508"/>
                <a:gd name="T11" fmla="*/ 2962 h 3186"/>
                <a:gd name="T12" fmla="*/ 1508 w 1508"/>
                <a:gd name="T13" fmla="*/ 1508 h 3186"/>
                <a:gd name="T14" fmla="*/ 0 w 1508"/>
                <a:gd name="T15" fmla="*/ 1508 h 3186"/>
                <a:gd name="T16" fmla="*/ 0 w 1508"/>
                <a:gd name="T17" fmla="*/ 2962 h 3186"/>
                <a:gd name="T18" fmla="*/ 1442 w 1508"/>
                <a:gd name="T19" fmla="*/ 66 h 3186"/>
                <a:gd name="T20" fmla="*/ 1284 w 1508"/>
                <a:gd name="T21" fmla="*/ 0 h 3186"/>
                <a:gd name="T22" fmla="*/ 224 w 1508"/>
                <a:gd name="T23" fmla="*/ 0 h 3186"/>
                <a:gd name="T24" fmla="*/ 66 w 1508"/>
                <a:gd name="T25" fmla="*/ 66 h 3186"/>
                <a:gd name="T26" fmla="*/ 0 w 1508"/>
                <a:gd name="T27" fmla="*/ 224 h 3186"/>
                <a:gd name="T28" fmla="*/ 0 w 1508"/>
                <a:gd name="T29" fmla="*/ 1508 h 3186"/>
                <a:gd name="T30" fmla="*/ 1508 w 1508"/>
                <a:gd name="T31" fmla="*/ 1508 h 3186"/>
                <a:gd name="T32" fmla="*/ 1508 w 1508"/>
                <a:gd name="T33" fmla="*/ 224 h 3186"/>
                <a:gd name="T34" fmla="*/ 1442 w 1508"/>
                <a:gd name="T35" fmla="*/ 66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08" h="3186">
                  <a:moveTo>
                    <a:pt x="0" y="2962"/>
                  </a:moveTo>
                  <a:cubicBezTo>
                    <a:pt x="0" y="3022"/>
                    <a:pt x="23" y="3078"/>
                    <a:pt x="66" y="3120"/>
                  </a:cubicBezTo>
                  <a:cubicBezTo>
                    <a:pt x="108" y="3163"/>
                    <a:pt x="164" y="3186"/>
                    <a:pt x="224" y="3186"/>
                  </a:cubicBezTo>
                  <a:cubicBezTo>
                    <a:pt x="1284" y="3186"/>
                    <a:pt x="1284" y="3186"/>
                    <a:pt x="1284" y="3186"/>
                  </a:cubicBezTo>
                  <a:cubicBezTo>
                    <a:pt x="1344" y="3186"/>
                    <a:pt x="1400" y="3163"/>
                    <a:pt x="1442" y="3120"/>
                  </a:cubicBezTo>
                  <a:cubicBezTo>
                    <a:pt x="1485" y="3078"/>
                    <a:pt x="1508" y="3022"/>
                    <a:pt x="1508" y="2962"/>
                  </a:cubicBezTo>
                  <a:cubicBezTo>
                    <a:pt x="1508" y="1508"/>
                    <a:pt x="1508" y="1508"/>
                    <a:pt x="1508" y="1508"/>
                  </a:cubicBezTo>
                  <a:cubicBezTo>
                    <a:pt x="0" y="1508"/>
                    <a:pt x="0" y="1508"/>
                    <a:pt x="0" y="1508"/>
                  </a:cubicBezTo>
                  <a:cubicBezTo>
                    <a:pt x="0" y="2962"/>
                    <a:pt x="0" y="2962"/>
                    <a:pt x="0" y="2962"/>
                  </a:cubicBezTo>
                  <a:moveTo>
                    <a:pt x="1442" y="66"/>
                  </a:moveTo>
                  <a:cubicBezTo>
                    <a:pt x="1400" y="23"/>
                    <a:pt x="1344" y="0"/>
                    <a:pt x="128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164" y="0"/>
                    <a:pt x="108" y="23"/>
                    <a:pt x="66" y="66"/>
                  </a:cubicBezTo>
                  <a:cubicBezTo>
                    <a:pt x="23" y="108"/>
                    <a:pt x="0" y="164"/>
                    <a:pt x="0" y="224"/>
                  </a:cubicBezTo>
                  <a:cubicBezTo>
                    <a:pt x="0" y="1508"/>
                    <a:pt x="0" y="1508"/>
                    <a:pt x="0" y="1508"/>
                  </a:cubicBezTo>
                  <a:cubicBezTo>
                    <a:pt x="1508" y="1508"/>
                    <a:pt x="1508" y="1508"/>
                    <a:pt x="1508" y="1508"/>
                  </a:cubicBezTo>
                  <a:cubicBezTo>
                    <a:pt x="1508" y="224"/>
                    <a:pt x="1508" y="224"/>
                    <a:pt x="1508" y="224"/>
                  </a:cubicBezTo>
                  <a:cubicBezTo>
                    <a:pt x="1508" y="164"/>
                    <a:pt x="1485" y="108"/>
                    <a:pt x="1442" y="6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19100" dist="419100" dir="2700000" sx="96000" sy="96000" algn="tl" rotWithShape="0">
                <a:schemeClr val="bg1">
                  <a:lumMod val="65000"/>
                  <a:alpha val="30000"/>
                </a:scheme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2442913" y="5996887"/>
              <a:ext cx="348352" cy="348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sx="101000" sy="101000" algn="ctr" rotWithShape="0">
                <a:schemeClr val="bg2">
                  <a:lumMod val="25000"/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432357" y="2686801"/>
              <a:ext cx="361924" cy="76909"/>
            </a:xfrm>
            <a:custGeom>
              <a:avLst/>
              <a:gdLst>
                <a:gd name="T0" fmla="*/ 250 w 280"/>
                <a:gd name="T1" fmla="*/ 0 h 60"/>
                <a:gd name="T2" fmla="*/ 30 w 280"/>
                <a:gd name="T3" fmla="*/ 0 h 60"/>
                <a:gd name="T4" fmla="*/ 0 w 280"/>
                <a:gd name="T5" fmla="*/ 30 h 60"/>
                <a:gd name="T6" fmla="*/ 30 w 280"/>
                <a:gd name="T7" fmla="*/ 60 h 60"/>
                <a:gd name="T8" fmla="*/ 250 w 280"/>
                <a:gd name="T9" fmla="*/ 60 h 60"/>
                <a:gd name="T10" fmla="*/ 280 w 280"/>
                <a:gd name="T11" fmla="*/ 30 h 60"/>
                <a:gd name="T12" fmla="*/ 250 w 280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60">
                  <a:moveTo>
                    <a:pt x="25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67" y="60"/>
                    <a:pt x="280" y="47"/>
                    <a:pt x="280" y="30"/>
                  </a:cubicBezTo>
                  <a:cubicBezTo>
                    <a:pt x="280" y="13"/>
                    <a:pt x="267" y="0"/>
                    <a:pt x="2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88900">
                <a:schemeClr val="bg2">
                  <a:lumMod val="9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auto">
            <a:xfrm>
              <a:off x="2580142" y="2532983"/>
              <a:ext cx="72385" cy="723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88900">
                <a:schemeClr val="bg2">
                  <a:lumMod val="9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2946590" y="2345990"/>
              <a:ext cx="313666" cy="22620"/>
            </a:xfrm>
            <a:custGeom>
              <a:avLst/>
              <a:gdLst>
                <a:gd name="T0" fmla="*/ 201 w 208"/>
                <a:gd name="T1" fmla="*/ 0 h 15"/>
                <a:gd name="T2" fmla="*/ 8 w 208"/>
                <a:gd name="T3" fmla="*/ 0 h 15"/>
                <a:gd name="T4" fmla="*/ 0 w 208"/>
                <a:gd name="T5" fmla="*/ 5 h 15"/>
                <a:gd name="T6" fmla="*/ 0 w 208"/>
                <a:gd name="T7" fmla="*/ 15 h 15"/>
                <a:gd name="T8" fmla="*/ 208 w 208"/>
                <a:gd name="T9" fmla="*/ 15 h 15"/>
                <a:gd name="T10" fmla="*/ 208 w 208"/>
                <a:gd name="T11" fmla="*/ 5 h 15"/>
                <a:gd name="T12" fmla="*/ 201 w 208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">
                  <a:moveTo>
                    <a:pt x="201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15"/>
                  </a:lnTo>
                  <a:lnTo>
                    <a:pt x="208" y="15"/>
                  </a:lnTo>
                  <a:lnTo>
                    <a:pt x="208" y="5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1622554" y="2934115"/>
              <a:ext cx="22620" cy="186993"/>
            </a:xfrm>
            <a:custGeom>
              <a:avLst/>
              <a:gdLst>
                <a:gd name="T0" fmla="*/ 6 w 18"/>
                <a:gd name="T1" fmla="*/ 0 h 146"/>
                <a:gd name="T2" fmla="*/ 0 w 18"/>
                <a:gd name="T3" fmla="*/ 6 h 146"/>
                <a:gd name="T4" fmla="*/ 0 w 18"/>
                <a:gd name="T5" fmla="*/ 140 h 146"/>
                <a:gd name="T6" fmla="*/ 6 w 18"/>
                <a:gd name="T7" fmla="*/ 146 h 146"/>
                <a:gd name="T8" fmla="*/ 18 w 18"/>
                <a:gd name="T9" fmla="*/ 146 h 146"/>
                <a:gd name="T10" fmla="*/ 18 w 18"/>
                <a:gd name="T11" fmla="*/ 0 h 146"/>
                <a:gd name="T12" fmla="*/ 6 w 18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46">
                  <a:moveTo>
                    <a:pt x="6" y="0"/>
                  </a:moveTo>
                  <a:cubicBezTo>
                    <a:pt x="3" y="3"/>
                    <a:pt x="2" y="4"/>
                    <a:pt x="0" y="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" y="142"/>
                    <a:pt x="3" y="143"/>
                    <a:pt x="6" y="146"/>
                  </a:cubicBezTo>
                  <a:cubicBezTo>
                    <a:pt x="18" y="146"/>
                    <a:pt x="18" y="146"/>
                    <a:pt x="18" y="146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1622554" y="3323183"/>
              <a:ext cx="22620" cy="143261"/>
            </a:xfrm>
            <a:custGeom>
              <a:avLst/>
              <a:gdLst>
                <a:gd name="T0" fmla="*/ 6 w 18"/>
                <a:gd name="T1" fmla="*/ 0 h 112"/>
                <a:gd name="T2" fmla="*/ 0 w 18"/>
                <a:gd name="T3" fmla="*/ 6 h 112"/>
                <a:gd name="T4" fmla="*/ 0 w 18"/>
                <a:gd name="T5" fmla="*/ 106 h 112"/>
                <a:gd name="T6" fmla="*/ 6 w 18"/>
                <a:gd name="T7" fmla="*/ 112 h 112"/>
                <a:gd name="T8" fmla="*/ 18 w 18"/>
                <a:gd name="T9" fmla="*/ 112 h 112"/>
                <a:gd name="T10" fmla="*/ 18 w 18"/>
                <a:gd name="T11" fmla="*/ 0 h 112"/>
                <a:gd name="T12" fmla="*/ 6 w 18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2">
                  <a:moveTo>
                    <a:pt x="6" y="0"/>
                  </a:moveTo>
                  <a:cubicBezTo>
                    <a:pt x="3" y="3"/>
                    <a:pt x="2" y="4"/>
                    <a:pt x="0" y="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2" y="108"/>
                    <a:pt x="3" y="109"/>
                    <a:pt x="6" y="112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1622554" y="3665500"/>
              <a:ext cx="22620" cy="144769"/>
            </a:xfrm>
            <a:custGeom>
              <a:avLst/>
              <a:gdLst>
                <a:gd name="T0" fmla="*/ 6 w 18"/>
                <a:gd name="T1" fmla="*/ 0 h 112"/>
                <a:gd name="T2" fmla="*/ 0 w 18"/>
                <a:gd name="T3" fmla="*/ 6 h 112"/>
                <a:gd name="T4" fmla="*/ 0 w 18"/>
                <a:gd name="T5" fmla="*/ 106 h 112"/>
                <a:gd name="T6" fmla="*/ 6 w 18"/>
                <a:gd name="T7" fmla="*/ 112 h 112"/>
                <a:gd name="T8" fmla="*/ 18 w 18"/>
                <a:gd name="T9" fmla="*/ 112 h 112"/>
                <a:gd name="T10" fmla="*/ 18 w 18"/>
                <a:gd name="T11" fmla="*/ 0 h 112"/>
                <a:gd name="T12" fmla="*/ 6 w 18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2">
                  <a:moveTo>
                    <a:pt x="6" y="0"/>
                  </a:moveTo>
                  <a:cubicBezTo>
                    <a:pt x="3" y="3"/>
                    <a:pt x="2" y="4"/>
                    <a:pt x="0" y="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2" y="108"/>
                    <a:pt x="3" y="109"/>
                    <a:pt x="6" y="112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1777124" y="2952211"/>
              <a:ext cx="1660322" cy="2936099"/>
            </a:xfrm>
            <a:custGeom>
              <a:avLst/>
              <a:gdLst>
                <a:gd name="connsiteX0" fmla="*/ 0 w 1747838"/>
                <a:gd name="connsiteY0" fmla="*/ 0 h 3090862"/>
                <a:gd name="connsiteX1" fmla="*/ 1747838 w 1747838"/>
                <a:gd name="connsiteY1" fmla="*/ 0 h 3090862"/>
                <a:gd name="connsiteX2" fmla="*/ 1747838 w 1747838"/>
                <a:gd name="connsiteY2" fmla="*/ 3090862 h 3090862"/>
                <a:gd name="connsiteX3" fmla="*/ 0 w 1747838"/>
                <a:gd name="connsiteY3" fmla="*/ 3090862 h 309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7838" h="3090862">
                  <a:moveTo>
                    <a:pt x="0" y="0"/>
                  </a:moveTo>
                  <a:lnTo>
                    <a:pt x="1747838" y="0"/>
                  </a:lnTo>
                  <a:lnTo>
                    <a:pt x="1747838" y="3090862"/>
                  </a:lnTo>
                  <a:lnTo>
                    <a:pt x="0" y="30908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628271" y="4106980"/>
            <a:ext cx="70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删除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图片 27"/>
          <p:cNvPicPr/>
          <p:nvPr/>
        </p:nvPicPr>
        <p:blipFill>
          <a:blip r:embed="rId4"/>
          <a:stretch>
            <a:fillRect/>
          </a:stretch>
        </p:blipFill>
        <p:spPr>
          <a:xfrm>
            <a:off x="6733873" y="555749"/>
            <a:ext cx="5274310" cy="2731135"/>
          </a:xfrm>
          <a:prstGeom prst="rect">
            <a:avLst/>
          </a:prstGeom>
        </p:spPr>
      </p:pic>
      <p:pic>
        <p:nvPicPr>
          <p:cNvPr id="29" name="图片 28"/>
          <p:cNvPicPr/>
          <p:nvPr/>
        </p:nvPicPr>
        <p:blipFill>
          <a:blip r:embed="rId5"/>
          <a:stretch>
            <a:fillRect/>
          </a:stretch>
        </p:blipFill>
        <p:spPr>
          <a:xfrm>
            <a:off x="342598" y="1065211"/>
            <a:ext cx="5274310" cy="32264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14725" y="4775429"/>
            <a:ext cx="5238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管理员可以查询用户已参加的问卷类别，结果以表格的形式表示。管理员输入问卷类别编号点击查询按钮可以查看问卷类别信息，点击删除按钮可以进行删除操作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4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2" grpId="1"/>
      <p:bldP spid="102" grpId="2"/>
      <p:bldP spid="1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1471477" y="1746880"/>
            <a:ext cx="2448000" cy="3364010"/>
            <a:chOff x="3384388" y="-1243695"/>
            <a:chExt cx="2448000" cy="3364010"/>
          </a:xfrm>
        </p:grpSpPr>
        <p:sp>
          <p:nvSpPr>
            <p:cNvPr id="110" name="圆角矩形 109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18" name="任意多边形 11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14" name="任意多边形 11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4696764" y="2916308"/>
            <a:ext cx="278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Part Four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696764" y="3488450"/>
            <a:ext cx="6172427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查看考试申请  批准拒绝学生考试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管理员对学生成绩的各种查询操作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786569" y="3428816"/>
            <a:ext cx="594000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75" name="等腰三角形 74"/>
          <p:cNvSpPr/>
          <p:nvPr/>
        </p:nvSpPr>
        <p:spPr>
          <a:xfrm>
            <a:off x="9677260" y="3300412"/>
            <a:ext cx="498226" cy="126581"/>
          </a:xfrm>
          <a:prstGeom prst="triangle">
            <a:avLst/>
          </a:prstGeom>
          <a:solidFill>
            <a:srgbClr val="4384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9877531" y="3210993"/>
            <a:ext cx="498226" cy="216000"/>
          </a:xfrm>
          <a:prstGeom prst="triangle">
            <a:avLst/>
          </a:prstGeom>
          <a:solidFill>
            <a:srgbClr val="E942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10237674" y="3365286"/>
            <a:ext cx="498226" cy="61706"/>
          </a:xfrm>
          <a:prstGeom prst="triangle">
            <a:avLst/>
          </a:prstGeom>
          <a:solidFill>
            <a:srgbClr val="33A9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10026709" y="3321696"/>
            <a:ext cx="498226" cy="105297"/>
          </a:xfrm>
          <a:prstGeom prst="triangle">
            <a:avLst/>
          </a:prstGeom>
          <a:solidFill>
            <a:srgbClr val="FBBD0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73167" y="2767313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华文细黑"/>
              </a:rPr>
              <a:t>04</a:t>
            </a:r>
            <a:endParaRPr lang="zh-CN" altLang="en-US" sz="72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华文细黑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53693" y="3783307"/>
            <a:ext cx="148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华文细黑"/>
                <a:ea typeface="华文细黑"/>
              </a:rPr>
              <a:t>Part Four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华文细黑"/>
              <a:ea typeface="华文细黑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87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5" grpId="0" animBg="1"/>
      <p:bldP spid="76" grpId="0" animBg="1"/>
      <p:bldP spid="77" grpId="0" animBg="1"/>
      <p:bldP spid="78" grpId="0" animBg="1"/>
      <p:bldP spid="69" grpId="0"/>
      <p:bldP spid="69" grpId="1"/>
      <p:bldP spid="70" grpId="0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1112391430"/>
              </p:ext>
            </p:extLst>
          </p:nvPr>
        </p:nvGraphicFramePr>
        <p:xfrm>
          <a:off x="2375720" y="2919412"/>
          <a:ext cx="3272605" cy="2146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椭圆 29"/>
          <p:cNvSpPr/>
          <p:nvPr/>
        </p:nvSpPr>
        <p:spPr>
          <a:xfrm>
            <a:off x="8118049" y="1534493"/>
            <a:ext cx="130628" cy="1306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320120" y="1104489"/>
            <a:ext cx="2974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</a:rPr>
              <a:t>查看考试申请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956642" y="1193947"/>
            <a:ext cx="130628" cy="2211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275922" y="140251"/>
            <a:ext cx="4581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管理员对于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申请考试的处理</a:t>
            </a:r>
          </a:p>
        </p:txBody>
      </p:sp>
      <p:sp>
        <p:nvSpPr>
          <p:cNvPr id="43" name="矩形 42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248677" y="1415141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更改考试申请信息 </a:t>
            </a:r>
          </a:p>
        </p:txBody>
      </p:sp>
      <p:pic>
        <p:nvPicPr>
          <p:cNvPr id="11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956642" y="2395537"/>
            <a:ext cx="1544879" cy="1252538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6"/>
          <a:stretch>
            <a:fillRect/>
          </a:stretch>
        </p:blipFill>
        <p:spPr>
          <a:xfrm>
            <a:off x="5815012" y="1980849"/>
            <a:ext cx="5191125" cy="2609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14574" y="55728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管理员</a:t>
            </a:r>
            <a:r>
              <a:rPr lang="zh-CN" altLang="zh-CN" dirty="0" smtClean="0"/>
              <a:t>点击</a:t>
            </a:r>
            <a:r>
              <a:rPr lang="zh-CN" altLang="zh-CN" dirty="0"/>
              <a:t>测试申请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可以</a:t>
            </a:r>
            <a:r>
              <a:rPr lang="zh-CN" altLang="zh-CN" dirty="0" smtClean="0"/>
              <a:t>筛选</a:t>
            </a:r>
            <a:r>
              <a:rPr lang="zh-CN" altLang="zh-CN" dirty="0"/>
              <a:t>批准、拒绝、未处理</a:t>
            </a:r>
            <a:r>
              <a:rPr lang="zh-CN" altLang="zh-CN" dirty="0" smtClean="0"/>
              <a:t>的</a:t>
            </a:r>
            <a:r>
              <a:rPr lang="zh-CN" altLang="en-US" dirty="0" smtClean="0"/>
              <a:t>问卷申请。点击更改按钮更改</a:t>
            </a:r>
            <a:r>
              <a:rPr lang="zh-CN" altLang="zh-CN" dirty="0" smtClean="0"/>
              <a:t>学生</a:t>
            </a:r>
            <a:r>
              <a:rPr lang="zh-CN" altLang="zh-CN" dirty="0"/>
              <a:t>的测试</a:t>
            </a:r>
            <a:r>
              <a:rPr lang="zh-CN" altLang="zh-CN" dirty="0" smtClean="0"/>
              <a:t>申请</a:t>
            </a:r>
            <a:r>
              <a:rPr lang="zh-CN" altLang="en-US" dirty="0" smtClean="0"/>
              <a:t>状态。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0634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1601 1.85185E-6 L 3.7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Graphic spid="25" grpId="1">
        <p:bldAsOne/>
      </p:bldGraphic>
      <p:bldGraphic spid="25" grpId="2">
        <p:bldAsOne/>
      </p:bldGraphic>
      <p:bldP spid="30" grpId="0" animBg="1"/>
      <p:bldP spid="37" grpId="0"/>
      <p:bldP spid="40" grpId="0" animBg="1"/>
      <p:bldP spid="59" grpId="0"/>
      <p:bldP spid="59" grpId="1"/>
      <p:bldP spid="59" grpId="2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3540278738"/>
              </p:ext>
            </p:extLst>
          </p:nvPr>
        </p:nvGraphicFramePr>
        <p:xfrm>
          <a:off x="7252520" y="464937"/>
          <a:ext cx="4742204" cy="3161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" name="圆角矩形 39"/>
          <p:cNvSpPr/>
          <p:nvPr/>
        </p:nvSpPr>
        <p:spPr>
          <a:xfrm>
            <a:off x="968948" y="1304544"/>
            <a:ext cx="130628" cy="2211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275921" y="140251"/>
            <a:ext cx="606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管理员对学生成绩的各种查询操作</a:t>
            </a:r>
          </a:p>
        </p:txBody>
      </p:sp>
      <p:sp>
        <p:nvSpPr>
          <p:cNvPr id="43" name="矩形 42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672630" y="2027555"/>
            <a:ext cx="5274310" cy="31076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56451" y="4847947"/>
            <a:ext cx="5955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管理员</a:t>
            </a:r>
            <a:r>
              <a:rPr lang="zh-CN" altLang="en-US" dirty="0" smtClean="0"/>
              <a:t>可以利用类别编号和学号查询对应课程和学生成绩</a:t>
            </a:r>
            <a:endParaRPr lang="en-US" altLang="zh-CN" dirty="0" smtClean="0"/>
          </a:p>
          <a:p>
            <a:r>
              <a:rPr lang="zh-CN" altLang="en-US" dirty="0" smtClean="0"/>
              <a:t>。利用问卷类别编号查询本问卷成绩排名（降序）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5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1601 1.85185E-6 L 3.7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Graphic spid="25" grpId="1">
        <p:bldAsOne/>
      </p:bldGraphic>
      <p:bldGraphic spid="25" grpId="2">
        <p:bldAsOne/>
      </p:bldGraphic>
      <p:bldP spid="40" grpId="0" animBg="1"/>
      <p:bldP spid="59" grpId="0"/>
      <p:bldP spid="59" grpId="1"/>
      <p:bldP spid="59" grpId="2"/>
      <p:bldP spid="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951823" y="2767280"/>
            <a:ext cx="4288353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0000">
                <a:solidFill>
                  <a:schemeClr val="bg1"/>
                </a:solidFill>
                <a:effectLst>
                  <a:outerShdw blurRad="254000" dist="215900" dir="3000000" sx="90000" sy="90000" algn="tl" rotWithShape="0">
                    <a:prstClr val="black">
                      <a:alpha val="35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zh-CN" altLang="en-US" sz="8000" b="1" dirty="0">
                <a:effectLst>
                  <a:outerShdw blurRad="254000" dist="152400" dir="2700000" algn="tl" rotWithShape="0">
                    <a:prstClr val="black">
                      <a:alpha val="40000"/>
                    </a:prstClr>
                  </a:outerShdw>
                </a:effectLst>
              </a:rPr>
              <a:t>感谢观看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8352282" y="279315"/>
            <a:ext cx="1432318" cy="1488982"/>
          </a:xfrm>
          <a:prstGeom prst="line">
            <a:avLst/>
          </a:prstGeom>
          <a:ln w="9525">
            <a:solidFill>
              <a:srgbClr val="E94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8051036" y="1453230"/>
            <a:ext cx="402115" cy="432997"/>
          </a:xfrm>
          <a:prstGeom prst="line">
            <a:avLst/>
          </a:prstGeom>
          <a:ln w="9525">
            <a:solidFill>
              <a:srgbClr val="4384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2984861" y="5567038"/>
            <a:ext cx="992803" cy="1047163"/>
          </a:xfrm>
          <a:prstGeom prst="line">
            <a:avLst/>
          </a:prstGeom>
          <a:ln w="9525">
            <a:solidFill>
              <a:srgbClr val="33A9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3847238" y="5127027"/>
            <a:ext cx="816713" cy="853366"/>
          </a:xfrm>
          <a:prstGeom prst="line">
            <a:avLst/>
          </a:prstGeom>
          <a:ln w="9525">
            <a:solidFill>
              <a:srgbClr val="FBB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 rot="13620000" flipH="1" flipV="1">
            <a:off x="4906904" y="5385707"/>
            <a:ext cx="158611" cy="392578"/>
          </a:xfrm>
          <a:prstGeom prst="ellipse">
            <a:avLst/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3620000" flipH="1" flipV="1">
            <a:off x="2334960" y="5695057"/>
            <a:ext cx="231354" cy="503486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3620000" flipH="1" flipV="1">
            <a:off x="10018014" y="946486"/>
            <a:ext cx="100646" cy="286001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3620000" flipH="1" flipV="1">
            <a:off x="7981561" y="1033459"/>
            <a:ext cx="100646" cy="286001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9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0 L -0.10885 0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0 L 0 0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3123232" y="2505708"/>
            <a:ext cx="594000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75" name="等腰三角形 74"/>
          <p:cNvSpPr/>
          <p:nvPr/>
        </p:nvSpPr>
        <p:spPr>
          <a:xfrm>
            <a:off x="8565006" y="2384681"/>
            <a:ext cx="498226" cy="126581"/>
          </a:xfrm>
          <a:prstGeom prst="triangle">
            <a:avLst/>
          </a:prstGeom>
          <a:solidFill>
            <a:srgbClr val="4384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8814119" y="2295262"/>
            <a:ext cx="498226" cy="216000"/>
          </a:xfrm>
          <a:prstGeom prst="triangle">
            <a:avLst/>
          </a:prstGeom>
          <a:solidFill>
            <a:srgbClr val="E942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9352391" y="2453690"/>
            <a:ext cx="498226" cy="61706"/>
          </a:xfrm>
          <a:prstGeom prst="triangle">
            <a:avLst/>
          </a:prstGeom>
          <a:solidFill>
            <a:srgbClr val="33A9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9074823" y="2413206"/>
            <a:ext cx="498226" cy="105297"/>
          </a:xfrm>
          <a:prstGeom prst="triangle">
            <a:avLst/>
          </a:prstGeom>
          <a:solidFill>
            <a:srgbClr val="FBBD0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29528" y="2979858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随着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Internet 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的迅速发展和广泛普及，网络化教育代表了教育改革的一个发展方向，已经成为现代教育的一个特征，并对教育的发展形成新的推动力，远程教育成为现代教育技术发展的重要方向之一，考试测试作为远程教育的一个子系统也成为一个重要的研究领域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69161" y="1877134"/>
            <a:ext cx="505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学生问卷知识测试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56" y="2019307"/>
            <a:ext cx="3739705" cy="373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文本框 68"/>
          <p:cNvSpPr txBox="1"/>
          <p:nvPr/>
        </p:nvSpPr>
        <p:spPr>
          <a:xfrm>
            <a:off x="1490174" y="3072192"/>
            <a:ext cx="2444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华文细黑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9432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24" grpId="0" animBg="1"/>
      <p:bldP spid="31" grpId="0"/>
      <p:bldP spid="3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1471477" y="1746880"/>
            <a:ext cx="2448000" cy="3364010"/>
            <a:chOff x="3384388" y="-1243695"/>
            <a:chExt cx="2448000" cy="3364010"/>
          </a:xfrm>
        </p:grpSpPr>
        <p:sp>
          <p:nvSpPr>
            <p:cNvPr id="110" name="圆角矩形 109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18" name="任意多边形 11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14" name="任意多边形 11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2" name="矩形 71"/>
          <p:cNvSpPr/>
          <p:nvPr/>
        </p:nvSpPr>
        <p:spPr>
          <a:xfrm>
            <a:off x="4696764" y="3488450"/>
            <a:ext cx="61724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页面设计，登录与注册，查看课程，查看成绩，导出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成绩，管理员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更改密码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786569" y="3428816"/>
            <a:ext cx="594000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75" name="等腰三角形 74"/>
          <p:cNvSpPr/>
          <p:nvPr/>
        </p:nvSpPr>
        <p:spPr>
          <a:xfrm>
            <a:off x="9677260" y="3300412"/>
            <a:ext cx="498226" cy="126581"/>
          </a:xfrm>
          <a:prstGeom prst="triangle">
            <a:avLst/>
          </a:prstGeom>
          <a:solidFill>
            <a:srgbClr val="4384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9877531" y="3210993"/>
            <a:ext cx="498226" cy="216000"/>
          </a:xfrm>
          <a:prstGeom prst="triangle">
            <a:avLst/>
          </a:prstGeom>
          <a:solidFill>
            <a:srgbClr val="E942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10237674" y="3365286"/>
            <a:ext cx="498226" cy="61706"/>
          </a:xfrm>
          <a:prstGeom prst="triangle">
            <a:avLst/>
          </a:prstGeom>
          <a:solidFill>
            <a:srgbClr val="33A9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10026709" y="3321696"/>
            <a:ext cx="498226" cy="105297"/>
          </a:xfrm>
          <a:prstGeom prst="triangle">
            <a:avLst/>
          </a:prstGeom>
          <a:solidFill>
            <a:srgbClr val="FBBD0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25158" y="2777808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华文细黑"/>
              </a:rPr>
              <a:t>01</a:t>
            </a:r>
            <a:endParaRPr lang="zh-CN" altLang="en-US" sz="72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华文细黑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53693" y="3783307"/>
            <a:ext cx="148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华文细黑"/>
                <a:ea typeface="华文细黑"/>
              </a:rPr>
              <a:t>Part One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华文细黑"/>
              <a:ea typeface="华文细黑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86569" y="2934789"/>
            <a:ext cx="4383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2">
                    <a:lumMod val="50000"/>
                  </a:schemeClr>
                </a:solidFill>
              </a:rPr>
              <a:t>Part One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5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5" grpId="0" animBg="1"/>
      <p:bldP spid="76" grpId="0" animBg="1"/>
      <p:bldP spid="77" grpId="0" animBg="1"/>
      <p:bldP spid="78" grpId="0" animBg="1"/>
      <p:bldP spid="69" grpId="0"/>
      <p:bldP spid="69" grpId="1"/>
      <p:bldP spid="70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00278" y="50471"/>
            <a:ext cx="314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登录与注册</a:t>
            </a:r>
          </a:p>
        </p:txBody>
      </p:sp>
      <p:sp>
        <p:nvSpPr>
          <p:cNvPr id="20" name="矩形 19"/>
          <p:cNvSpPr/>
          <p:nvPr/>
        </p:nvSpPr>
        <p:spPr>
          <a:xfrm>
            <a:off x="578059" y="560858"/>
            <a:ext cx="3964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TC Avant Garde Std XLt" panose="020B0302020202020204" pitchFamily="34" charset="0"/>
              </a:rPr>
              <a:t>Login and register</a:t>
            </a: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ITC Avant Garde Std XLt" panose="020B0302020202020204" pitchFamily="34" charset="0"/>
              </a:rPr>
              <a:t>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1271451" y="1010800"/>
            <a:ext cx="1402080" cy="1911154"/>
            <a:chOff x="3384389" y="-1243695"/>
            <a:chExt cx="2448000" cy="3364010"/>
          </a:xfrm>
        </p:grpSpPr>
        <p:sp>
          <p:nvSpPr>
            <p:cNvPr id="33" name="圆角矩形 32"/>
            <p:cNvSpPr>
              <a:spLocks noChangeAspect="1"/>
            </p:cNvSpPr>
            <p:nvPr/>
          </p:nvSpPr>
          <p:spPr>
            <a:xfrm rot="2700000">
              <a:off x="3384389" y="-791391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圆角矩形 33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41" name="任意多边形 40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37" name="任意多边形 36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428206" y="1750423"/>
            <a:ext cx="11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登录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9705702" y="4115406"/>
            <a:ext cx="1402080" cy="1911154"/>
            <a:chOff x="3384389" y="-1243695"/>
            <a:chExt cx="2448000" cy="3364010"/>
          </a:xfrm>
        </p:grpSpPr>
        <p:sp>
          <p:nvSpPr>
            <p:cNvPr id="49" name="圆角矩形 48"/>
            <p:cNvSpPr>
              <a:spLocks noChangeAspect="1"/>
            </p:cNvSpPr>
            <p:nvPr/>
          </p:nvSpPr>
          <p:spPr>
            <a:xfrm rot="2700000">
              <a:off x="3384389" y="-791391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圆角矩形 49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57" name="任意多边形 56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53" name="任意多边形 52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任意多边形 53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任意多边形 55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9888836" y="4886317"/>
            <a:ext cx="105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注册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408" y="2369208"/>
            <a:ext cx="4010918" cy="385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87" y="3185033"/>
            <a:ext cx="23622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52362" y="1750423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未注册用户</a:t>
            </a:r>
            <a:r>
              <a:rPr lang="zh-CN" altLang="en-US" dirty="0"/>
              <a:t>进入网页</a:t>
            </a:r>
            <a:r>
              <a:rPr lang="zh-CN" altLang="en-US" dirty="0" smtClean="0"/>
              <a:t>后 点击注册按钮可以先行注册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250" y="539115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已注册的用户或管理员可以点击登录按钮直接登录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04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1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>
            <a:spLocks noChangeAspect="1"/>
          </p:cNvSpPr>
          <p:nvPr/>
        </p:nvSpPr>
        <p:spPr>
          <a:xfrm rot="2700000">
            <a:off x="502551" y="5075847"/>
            <a:ext cx="1476384" cy="1476384"/>
          </a:xfrm>
          <a:prstGeom prst="roundRect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08000" dist="5080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175637452"/>
              </p:ext>
            </p:extLst>
          </p:nvPr>
        </p:nvGraphicFramePr>
        <p:xfrm>
          <a:off x="80348" y="5040443"/>
          <a:ext cx="2320790" cy="1547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388922" y="178376"/>
            <a:ext cx="3216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查看问卷类别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0469" y="691216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ITC Avant Garde Std XLt" panose="020B0302020202020204" pitchFamily="34" charset="0"/>
              </a:rPr>
              <a:t>Select type</a:t>
            </a:r>
            <a:endParaRPr lang="zh-CN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46" name="矩形 4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388922" y="1114107"/>
            <a:ext cx="5274310" cy="3734435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6"/>
          <a:stretch>
            <a:fillRect/>
          </a:stretch>
        </p:blipFill>
        <p:spPr>
          <a:xfrm>
            <a:off x="5840095" y="1228407"/>
            <a:ext cx="5274310" cy="32264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33950" y="5314950"/>
            <a:ext cx="657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点击查看</a:t>
            </a:r>
            <a:r>
              <a:rPr lang="zh-CN" altLang="zh-CN" dirty="0" smtClean="0"/>
              <a:t>类别</a:t>
            </a:r>
            <a:r>
              <a:rPr lang="zh-CN" altLang="en-US" dirty="0" smtClean="0"/>
              <a:t>按钮</a:t>
            </a:r>
            <a:r>
              <a:rPr lang="zh-CN" altLang="zh-CN" dirty="0" smtClean="0"/>
              <a:t>可以</a:t>
            </a:r>
            <a:r>
              <a:rPr lang="zh-CN" altLang="zh-CN" dirty="0"/>
              <a:t>看到学生添加的问卷类别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81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1.85185E-6 L 2.70833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523 2.22222E-6 L -0.10885 2.22222E-6 " pathEditMode="relative" rAng="0" ptsTypes="AA">
                                      <p:cBhvr>
                                        <p:cTn id="21" dur="75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601 2.22222E-6 L 8.33333E-7 2.22222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601 -3.33333E-6 L 8.33333E-7 -3.33333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Graphic spid="20" grpId="0">
        <p:bldAsOne/>
      </p:bldGraphic>
      <p:bldGraphic spid="20" grpId="1">
        <p:bldAsOne/>
      </p:bldGraphic>
      <p:bldP spid="38" grpId="0"/>
      <p:bldP spid="38" grpId="1"/>
      <p:bldP spid="38" grpId="2"/>
      <p:bldP spid="41" grpId="0"/>
      <p:bldP spid="41" grpId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224" y="1883800"/>
            <a:ext cx="4446878" cy="2966616"/>
          </a:xfrm>
          <a:custGeom>
            <a:avLst/>
            <a:gdLst>
              <a:gd name="connsiteX0" fmla="*/ 42838 w 4449924"/>
              <a:gd name="connsiteY0" fmla="*/ 0 h 2966616"/>
              <a:gd name="connsiteX1" fmla="*/ 4407086 w 4449924"/>
              <a:gd name="connsiteY1" fmla="*/ 0 h 2966616"/>
              <a:gd name="connsiteX2" fmla="*/ 4449924 w 4449924"/>
              <a:gd name="connsiteY2" fmla="*/ 42838 h 2966616"/>
              <a:gd name="connsiteX3" fmla="*/ 4449924 w 4449924"/>
              <a:gd name="connsiteY3" fmla="*/ 2923778 h 2966616"/>
              <a:gd name="connsiteX4" fmla="*/ 4407086 w 4449924"/>
              <a:gd name="connsiteY4" fmla="*/ 2966616 h 2966616"/>
              <a:gd name="connsiteX5" fmla="*/ 42838 w 4449924"/>
              <a:gd name="connsiteY5" fmla="*/ 2966616 h 2966616"/>
              <a:gd name="connsiteX6" fmla="*/ 0 w 4449924"/>
              <a:gd name="connsiteY6" fmla="*/ 2923778 h 2966616"/>
              <a:gd name="connsiteX7" fmla="*/ 0 w 4449924"/>
              <a:gd name="connsiteY7" fmla="*/ 42838 h 2966616"/>
              <a:gd name="connsiteX8" fmla="*/ 42838 w 4449924"/>
              <a:gd name="connsiteY8" fmla="*/ 0 h 296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9924" h="2966616">
                <a:moveTo>
                  <a:pt x="42838" y="0"/>
                </a:moveTo>
                <a:lnTo>
                  <a:pt x="4407086" y="0"/>
                </a:lnTo>
                <a:cubicBezTo>
                  <a:pt x="4430745" y="0"/>
                  <a:pt x="4449924" y="19179"/>
                  <a:pt x="4449924" y="42838"/>
                </a:cubicBezTo>
                <a:lnTo>
                  <a:pt x="4449924" y="2923778"/>
                </a:lnTo>
                <a:cubicBezTo>
                  <a:pt x="4449924" y="2947437"/>
                  <a:pt x="4430745" y="2966616"/>
                  <a:pt x="4407086" y="2966616"/>
                </a:cubicBezTo>
                <a:lnTo>
                  <a:pt x="42838" y="2966616"/>
                </a:lnTo>
                <a:cubicBezTo>
                  <a:pt x="19179" y="2966616"/>
                  <a:pt x="0" y="2947437"/>
                  <a:pt x="0" y="2923778"/>
                </a:cubicBezTo>
                <a:lnTo>
                  <a:pt x="0" y="42838"/>
                </a:lnTo>
                <a:cubicBezTo>
                  <a:pt x="0" y="19179"/>
                  <a:pt x="19179" y="0"/>
                  <a:pt x="42838" y="0"/>
                </a:cubicBezTo>
                <a:close/>
              </a:path>
            </a:pathLst>
          </a:custGeom>
        </p:spPr>
      </p:pic>
      <p:sp>
        <p:nvSpPr>
          <p:cNvPr id="51" name="圆角矩形 50"/>
          <p:cNvSpPr/>
          <p:nvPr/>
        </p:nvSpPr>
        <p:spPr>
          <a:xfrm>
            <a:off x="58118" y="1441914"/>
            <a:ext cx="130628" cy="2211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8" name="组合 127"/>
          <p:cNvGrpSpPr/>
          <p:nvPr/>
        </p:nvGrpSpPr>
        <p:grpSpPr>
          <a:xfrm>
            <a:off x="10004752" y="4850416"/>
            <a:ext cx="2038226" cy="1615623"/>
            <a:chOff x="3591729" y="1915469"/>
            <a:chExt cx="4942643" cy="3917842"/>
          </a:xfrm>
        </p:grpSpPr>
        <p:sp>
          <p:nvSpPr>
            <p:cNvPr id="129" name="椭圆 128"/>
            <p:cNvSpPr/>
            <p:nvPr/>
          </p:nvSpPr>
          <p:spPr>
            <a:xfrm>
              <a:off x="4095361" y="3262175"/>
              <a:ext cx="190968" cy="1909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7858608" y="2229850"/>
              <a:ext cx="147361" cy="1473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6257853" y="5132407"/>
              <a:ext cx="98241" cy="982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7686208" y="3631835"/>
              <a:ext cx="190968" cy="1909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6357803" y="1915469"/>
              <a:ext cx="147361" cy="147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3591729" y="4220249"/>
              <a:ext cx="98241" cy="98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7270294" y="5295054"/>
              <a:ext cx="190968" cy="1909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7046083" y="2728600"/>
              <a:ext cx="147361" cy="1473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5851967" y="5735070"/>
              <a:ext cx="98241" cy="982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4104965" y="4934489"/>
              <a:ext cx="190968" cy="19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8387011" y="3980838"/>
              <a:ext cx="147361" cy="1473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4369707" y="2375908"/>
              <a:ext cx="98241" cy="9824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5217273" y="2679480"/>
              <a:ext cx="49120" cy="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6357803" y="3678199"/>
              <a:ext cx="49120" cy="49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6730934" y="4497558"/>
              <a:ext cx="49120" cy="491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5380299" y="4448438"/>
              <a:ext cx="49120" cy="491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6200000">
              <a:off x="5168994" y="5132408"/>
              <a:ext cx="49120" cy="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16200000">
              <a:off x="7494927" y="5735071"/>
              <a:ext cx="49120" cy="49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6200000">
              <a:off x="5430603" y="3360469"/>
              <a:ext cx="49120" cy="491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6200000">
              <a:off x="6938900" y="5550265"/>
              <a:ext cx="49120" cy="491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4" name="任意多边形 153"/>
          <p:cNvSpPr/>
          <p:nvPr/>
        </p:nvSpPr>
        <p:spPr>
          <a:xfrm rot="16200000">
            <a:off x="9836232" y="2428785"/>
            <a:ext cx="2966616" cy="1876645"/>
          </a:xfrm>
          <a:custGeom>
            <a:avLst/>
            <a:gdLst>
              <a:gd name="connsiteX0" fmla="*/ 2966616 w 2966616"/>
              <a:gd name="connsiteY0" fmla="*/ 0 h 1876645"/>
              <a:gd name="connsiteX1" fmla="*/ 2966616 w 2966616"/>
              <a:gd name="connsiteY1" fmla="*/ 1833807 h 1876645"/>
              <a:gd name="connsiteX2" fmla="*/ 2923778 w 2966616"/>
              <a:gd name="connsiteY2" fmla="*/ 1876645 h 1876645"/>
              <a:gd name="connsiteX3" fmla="*/ 42838 w 2966616"/>
              <a:gd name="connsiteY3" fmla="*/ 1876645 h 1876645"/>
              <a:gd name="connsiteX4" fmla="*/ 0 w 2966616"/>
              <a:gd name="connsiteY4" fmla="*/ 1833807 h 1876645"/>
              <a:gd name="connsiteX5" fmla="*/ 0 w 2966616"/>
              <a:gd name="connsiteY5" fmla="*/ 296662 h 187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6616" h="1876645">
                <a:moveTo>
                  <a:pt x="2966616" y="0"/>
                </a:moveTo>
                <a:lnTo>
                  <a:pt x="2966616" y="1833807"/>
                </a:lnTo>
                <a:cubicBezTo>
                  <a:pt x="2966616" y="1857466"/>
                  <a:pt x="2947437" y="1876645"/>
                  <a:pt x="2923778" y="1876645"/>
                </a:cubicBezTo>
                <a:lnTo>
                  <a:pt x="42838" y="1876645"/>
                </a:lnTo>
                <a:cubicBezTo>
                  <a:pt x="19179" y="1876645"/>
                  <a:pt x="0" y="1857466"/>
                  <a:pt x="0" y="1833807"/>
                </a:cubicBezTo>
                <a:lnTo>
                  <a:pt x="0" y="296662"/>
                </a:lnTo>
                <a:close/>
              </a:path>
            </a:pathLst>
          </a:custGeom>
          <a:solidFill>
            <a:srgbClr val="D4D0C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75249" y="166252"/>
            <a:ext cx="3374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查询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成绩</a:t>
            </a:r>
          </a:p>
        </p:txBody>
      </p:sp>
      <p:sp>
        <p:nvSpPr>
          <p:cNvPr id="61" name="矩形 60"/>
          <p:cNvSpPr/>
          <p:nvPr/>
        </p:nvSpPr>
        <p:spPr>
          <a:xfrm>
            <a:off x="247348" y="689472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TC Avant Garde Std XLt" panose="020B0302020202020204" pitchFamily="34" charset="0"/>
              </a:rPr>
              <a:t>Query grade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62" name="矩形 6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028" y="1969664"/>
            <a:ext cx="46291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641956" y="4548842"/>
            <a:ext cx="6878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点击成绩查询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以表格形式</a:t>
            </a:r>
            <a:r>
              <a:rPr lang="zh-CN" altLang="zh-CN" dirty="0" smtClean="0"/>
              <a:t>显示</a:t>
            </a:r>
            <a:r>
              <a:rPr lang="zh-CN" altLang="zh-CN" dirty="0"/>
              <a:t>学生测试后的成绩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，并可以将</a:t>
            </a:r>
            <a:endParaRPr lang="en-US" altLang="zh-CN" dirty="0" smtClean="0"/>
          </a:p>
          <a:p>
            <a:r>
              <a:rPr lang="zh-CN" altLang="en-US" dirty="0" smtClean="0"/>
              <a:t>表格导出到</a:t>
            </a:r>
            <a:r>
              <a:rPr lang="en-US" altLang="zh-CN" dirty="0" smtClean="0"/>
              <a:t>Excel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730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1.85185E-6 L 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7 L 0.11081 -3.7037E-7 " pathEditMode="relative" rAng="0" ptsTypes="AA">
                                      <p:cBhvr>
                                        <p:cTn id="21" dur="75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7 L 1.11022E-16 -3.7037E-7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28" dur="750" spd="-100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54" grpId="0" animBg="1"/>
      <p:bldP spid="154" grpId="1" animBg="1"/>
      <p:bldP spid="154" grpId="2" animBg="1"/>
      <p:bldP spid="60" grpId="0"/>
      <p:bldP spid="60" grpId="1"/>
      <p:bldP spid="60" grpId="2"/>
      <p:bldP spid="61" grpId="0"/>
      <p:bldP spid="61" grpId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圆角矩形 59"/>
          <p:cNvSpPr>
            <a:spLocks noChangeAspect="1"/>
          </p:cNvSpPr>
          <p:nvPr/>
        </p:nvSpPr>
        <p:spPr>
          <a:xfrm rot="2700000">
            <a:off x="10177641" y="5054689"/>
            <a:ext cx="1548789" cy="1548789"/>
          </a:xfrm>
          <a:prstGeom prst="roundRect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08000" dist="5080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10357662" y="5284910"/>
            <a:ext cx="1188746" cy="1088345"/>
          </a:xfrm>
          <a:prstGeom prst="ellipse">
            <a:avLst/>
          </a:prstGeom>
          <a:solidFill>
            <a:schemeClr val="bg1"/>
          </a:solidFill>
          <a:ln w="15875">
            <a:noFill/>
          </a:ln>
          <a:effectLst>
            <a:outerShdw blurRad="584200" sx="108000" sy="108000" algn="ctr" rotWithShape="0">
              <a:schemeClr val="bg1">
                <a:lumMod val="75000"/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381936" y="185301"/>
            <a:ext cx="331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成绩导出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39061" y="631577"/>
            <a:ext cx="3964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TC Avant Garde Std XLt" panose="020B0302020202020204" pitchFamily="34" charset="0"/>
              </a:rPr>
              <a:t>export grade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 rot="20333285">
            <a:off x="9972675" y="5210779"/>
            <a:ext cx="1734246" cy="1236608"/>
            <a:chOff x="1123476" y="1763462"/>
            <a:chExt cx="2798050" cy="2798050"/>
          </a:xfrm>
        </p:grpSpPr>
        <p:grpSp>
          <p:nvGrpSpPr>
            <p:cNvPr id="85" name="组合 84"/>
            <p:cNvGrpSpPr/>
            <p:nvPr/>
          </p:nvGrpSpPr>
          <p:grpSpPr>
            <a:xfrm>
              <a:off x="1123476" y="1763462"/>
              <a:ext cx="2798050" cy="2798050"/>
              <a:chOff x="1123476" y="1763462"/>
              <a:chExt cx="2798050" cy="2798050"/>
            </a:xfrm>
          </p:grpSpPr>
          <p:sp>
            <p:nvSpPr>
              <p:cNvPr id="91" name="弧形 90"/>
              <p:cNvSpPr/>
              <p:nvPr/>
            </p:nvSpPr>
            <p:spPr>
              <a:xfrm rot="1800000" flipV="1">
                <a:off x="1165447" y="1805433"/>
                <a:ext cx="2714109" cy="2714109"/>
              </a:xfrm>
              <a:prstGeom prst="arc">
                <a:avLst>
                  <a:gd name="adj1" fmla="val 17040575"/>
                  <a:gd name="adj2" fmla="val 18695273"/>
                </a:avLst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弧形 91"/>
              <p:cNvSpPr/>
              <p:nvPr/>
            </p:nvSpPr>
            <p:spPr>
              <a:xfrm rot="2700000" flipV="1">
                <a:off x="1207418" y="1847404"/>
                <a:ext cx="2630167" cy="2630167"/>
              </a:xfrm>
              <a:prstGeom prst="arc">
                <a:avLst>
                  <a:gd name="adj1" fmla="val 19281952"/>
                  <a:gd name="adj2" fmla="val 0"/>
                </a:avLst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弧形 92"/>
              <p:cNvSpPr/>
              <p:nvPr/>
            </p:nvSpPr>
            <p:spPr>
              <a:xfrm flipV="1">
                <a:off x="1249388" y="1889374"/>
                <a:ext cx="2546226" cy="2546226"/>
              </a:xfrm>
              <a:prstGeom prst="arc">
                <a:avLst>
                  <a:gd name="adj1" fmla="val 16200000"/>
                  <a:gd name="adj2" fmla="val 17549389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弧形 93"/>
              <p:cNvSpPr/>
              <p:nvPr/>
            </p:nvSpPr>
            <p:spPr>
              <a:xfrm flipV="1">
                <a:off x="1123476" y="1763462"/>
                <a:ext cx="2798050" cy="2798050"/>
              </a:xfrm>
              <a:prstGeom prst="arc">
                <a:avLst>
                  <a:gd name="adj1" fmla="val 16550962"/>
                  <a:gd name="adj2" fmla="val 19413825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 rot="14400000">
              <a:off x="1123476" y="1763462"/>
              <a:ext cx="2798050" cy="2798050"/>
              <a:chOff x="1123476" y="1763462"/>
              <a:chExt cx="2798050" cy="2798050"/>
            </a:xfrm>
          </p:grpSpPr>
          <p:sp>
            <p:nvSpPr>
              <p:cNvPr id="87" name="弧形 86"/>
              <p:cNvSpPr/>
              <p:nvPr/>
            </p:nvSpPr>
            <p:spPr>
              <a:xfrm rot="1800000" flipV="1">
                <a:off x="1165447" y="1805433"/>
                <a:ext cx="2714109" cy="2714109"/>
              </a:xfrm>
              <a:prstGeom prst="arc">
                <a:avLst>
                  <a:gd name="adj1" fmla="val 20395266"/>
                  <a:gd name="adj2" fmla="val 1404770"/>
                </a:avLst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/>
              <p:cNvSpPr/>
              <p:nvPr/>
            </p:nvSpPr>
            <p:spPr>
              <a:xfrm rot="2700000" flipV="1">
                <a:off x="1207418" y="1847404"/>
                <a:ext cx="2630167" cy="2630167"/>
              </a:xfrm>
              <a:prstGeom prst="arc">
                <a:avLst>
                  <a:gd name="adj1" fmla="val 1973607"/>
                  <a:gd name="adj2" fmla="val 3697425"/>
                </a:avLst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弧形 88"/>
              <p:cNvSpPr/>
              <p:nvPr/>
            </p:nvSpPr>
            <p:spPr>
              <a:xfrm flipV="1">
                <a:off x="1249388" y="1889374"/>
                <a:ext cx="2546226" cy="2546226"/>
              </a:xfrm>
              <a:prstGeom prst="arc">
                <a:avLst>
                  <a:gd name="adj1" fmla="val 20190874"/>
                  <a:gd name="adj2" fmla="val 0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弧形 89"/>
              <p:cNvSpPr/>
              <p:nvPr/>
            </p:nvSpPr>
            <p:spPr>
              <a:xfrm flipV="1">
                <a:off x="1123476" y="1763462"/>
                <a:ext cx="2798050" cy="2798050"/>
              </a:xfrm>
              <a:prstGeom prst="arc">
                <a:avLst>
                  <a:gd name="adj1" fmla="val 19260812"/>
                  <a:gd name="adj2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5" name="矩形 94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36" y="1271280"/>
            <a:ext cx="4800600" cy="359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92" y="1604625"/>
            <a:ext cx="6192950" cy="18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/>
        </p:nvSpPr>
        <p:spPr>
          <a:xfrm>
            <a:off x="5849712" y="43470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点击导出</a:t>
            </a:r>
            <a:r>
              <a:rPr lang="en-US" altLang="zh-CN" dirty="0"/>
              <a:t>Excel</a:t>
            </a:r>
            <a:r>
              <a:rPr lang="zh-CN" altLang="zh-CN" dirty="0"/>
              <a:t>，会显示下载</a:t>
            </a:r>
            <a:r>
              <a:rPr lang="en-US" altLang="zh-CN" dirty="0"/>
              <a:t>Excel</a:t>
            </a:r>
            <a:r>
              <a:rPr lang="zh-CN" altLang="zh-CN" dirty="0"/>
              <a:t>表的下载框，点击下载即可</a:t>
            </a:r>
          </a:p>
        </p:txBody>
      </p:sp>
    </p:spTree>
    <p:extLst>
      <p:ext uri="{BB962C8B-B14F-4D97-AF65-F5344CB8AC3E}">
        <p14:creationId xmlns:p14="http://schemas.microsoft.com/office/powerpoint/2010/main" val="266418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3.7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2.96296E-6 L -0.10885 2.96296E-6 " pathEditMode="relative" rAng="0" ptsTypes="AA">
                                      <p:cBhvr>
                                        <p:cTn id="21" dur="75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2.96296E-6 L -2.29167E-6 2.96296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28" dur="75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0" grpId="2" animBg="1"/>
      <p:bldP spid="84" grpId="0" animBg="1"/>
      <p:bldP spid="84" grpId="1" animBg="1"/>
      <p:bldP spid="84" grpId="2" animBg="1"/>
      <p:bldP spid="51" grpId="0"/>
      <p:bldP spid="51" grpId="1"/>
      <p:bldP spid="51" grpId="2"/>
      <p:bldP spid="52" grpId="0"/>
      <p:bldP spid="52" grpId="1"/>
      <p:bldP spid="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/>
          <p:cNvSpPr txBox="1"/>
          <p:nvPr/>
        </p:nvSpPr>
        <p:spPr>
          <a:xfrm>
            <a:off x="342598" y="128127"/>
            <a:ext cx="344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E7E6E6">
                    <a:lumMod val="50000"/>
                  </a:srgbClr>
                </a:solidFill>
              </a:rPr>
              <a:t>管理员更改密码</a:t>
            </a:r>
            <a:endParaRPr lang="zh-CN" altLang="en-US" sz="28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840963" y="-177282"/>
            <a:ext cx="749667" cy="177282"/>
          </a:xfrm>
          <a:prstGeom prst="roundRect">
            <a:avLst/>
          </a:pr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0" y="4987925"/>
            <a:ext cx="639763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675" y="1863725"/>
            <a:ext cx="639763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6000750" y="862010"/>
            <a:ext cx="3371850" cy="347662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735011"/>
            <a:ext cx="5273675" cy="37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453274" y="5119965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点击修改密码，跳到修改密码页面</a:t>
            </a:r>
          </a:p>
        </p:txBody>
      </p:sp>
      <p:sp>
        <p:nvSpPr>
          <p:cNvPr id="3" name="矩形 2"/>
          <p:cNvSpPr/>
          <p:nvPr/>
        </p:nvSpPr>
        <p:spPr>
          <a:xfrm>
            <a:off x="3642187" y="5892284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提交修改后回到登录页面重新登录</a:t>
            </a:r>
          </a:p>
        </p:txBody>
      </p:sp>
    </p:spTree>
    <p:extLst>
      <p:ext uri="{BB962C8B-B14F-4D97-AF65-F5344CB8AC3E}">
        <p14:creationId xmlns:p14="http://schemas.microsoft.com/office/powerpoint/2010/main" val="12310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08333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5" grpId="2"/>
      <p:bldP spid="22" grpId="0" animBg="1"/>
      <p:bldP spid="7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E81A452A-234A-4E0B-9B6D-F8F88C8EBCF0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LAYERS_CUSTOMIZATION" val="UEsDBBQAAgAIABS9OU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UvTlJJGX/Cx0DAAA2DAAAJwAAAHVuaXZlcnNhbC9mbGFzaF9wdWJsaXNoaW5nX3NldHRpbmdzLnhtbNVW3W7aMBS+5yksT70sabt261CgqgpoVVtAhWnrVWViQ6z6J4ttKL3a0+zB9iQ7joGC2nXpD9ImFBEfn/OdX39xfHQrBZqw3HCt6ni3uoMRU4mmXI3r+MugvX2IkbFEUSK0YnWsNEZHjUqcuaHgJu0za0HVIIBRppbZOk6tzWpRNJ1Oq9xkud/VwlnAN9VEyyjLmWHKsjzKBJnBn51lzOA5QgkAeKRWc7NGpYJQHJAuNHWCIU4hcsV9UkS0BTEpjoLakCQ341w7RU+00DnKx8M6fnd47H8LnQDV5JIpXxPTAKEX2xqhlPsoiOjzO4ZSxscphLu3j9GUU5sWr5HXj6OHKAV2SJ14lBMNNVB2Di+ZJZRYEpbBn2W31iwEQURnikieDGAH+fzruDm4/nzVa12en3bOrgfd7vngtBeCKGyidZw4WncUQ0Da5Qlb+omJtSRJIW6wGRFhWBytihZqI63WgvNrNNQCal9YwRjJIaMdItlKN/o3XLVBcxejESQiZnV8nHMiMOKWCJ4sjY0bGstt0fX2qiYCLBhPhi76+N59qE6Sktyw1bAWO8bXPGl81U5QNNMOCX7DkNUI8ncS3lKGVpuDRrmWhRTGxyIjOHiccDZl9Kio6RzwT46uwIV0YAmzmglmg4fvjt+hIRvpHHAZmcBkg5ybgF99FnBGjLkHJYsYt/rnp83W9Wmn2fq25RMkdEJU8kxwaDiTmd0IPpkhpe3CDsqREGdY0RTKabFXJrfqy9tguHQitPmtm7ECvcGWbMbLcxrz1whKu03JpDiI/nAV0HAEObQkYMJGAnTBlWNlAROikFZihkgCtGb8sZ5w7QxIwgEO0OblEQZ7xFWxGgO1gcecsrwU5M7u3vv9gw8fDz/VqtGvHz+3nzSaE35PEO8uMP7Jk5S/pP2HbBhHnqUfJ22bu3+Ts69a/TJl7XTLaHXPymhdho9Cb+WDUCoEIJFxOBRAI4JLbhl9y5F4QVtf9S0OM7GZtm4w59eM8n+Tclgtr3Vr97g4evSi6XckV1xCITyFLW+njYP9HbgZPrpVqQDa+l2/UfkNUEsDBBQAAgAIABS9OUlYCaByugIAAFUKAAAhAAAAdW5pdmVyc2FsL2ZsYXNoX3NraW5fc2V0dGluZ3MueG1slVZtb+IwDP5+vwJx3+nulZ2UITHGSZN2t+k27XvamjYiTarEZce/vyRNaQJ09LAmEft5bMexzYjeMrH4MJmQTHKpngGRiUJbTaebsPxmmjaIUswyKRAEzoRUFeXTxcef7kMSh7zEkjtQYzkbmkEfZu4+Yyg+xre5lSFCJquaiv2DLOQspdm2ULIR+cXUyn0NijOxNcirH/PVejAAZxrvEaoop/W1lXGUWoHWYFP6vrZykcVpCryLdOU+Izl9qPdvf0TbMc3Q0ZafrAzRalpAXOTrpZVhvDDe41eZW3mfgPAXDfTLZyuDUE73oGLnd1+tDDJk3dT/0yO1koUtaMx5/xEPHC5pbsbPZnVl5SLBXsgGuvgKvjzurncByH8N557YcVWSP9m6Hi0E++gph8WGcg0k6Y6tUZfy7bFBMyAHQKjqQU8m6yfaaFigajyq1/W4P/DGRB768poe8ip5U8GqzThwF+t7/Gp165ZF6PSgCzJUsPPKIMVe2SN/m8KeIANlj3zmLIdHwfcn8GNLy+ke+Zb65wzq33Kj8hsrCGqOubd2p85qIz3Y0dVBaK/oMJXMYaFtOi+sAvtsJHG6NqXkJCci6I4VFJkUvywu3bvLaJIcGXyvne8sggw5nGs4l6NZ0+F7ufOIfmx/FvrLtecJmi1+M6WINCsr87OkpxPPM2NiCjNNzjPsnjRwUPdiIwOOiz1EqqjagnqRko8NIySCHutetrM1BCdJUAOSnK8y8U7OlV80VQpqbV6Nge6qHCtbYMmKkps/fGXwBvkRY8DaUrE0/gRlh74MFL4JgKqs7Lq2PbSWquHIOOygm/1A4a48dDeiTZcONdwSH2CDYct5zaie9Kui75V4hQT6M/hXk1bk+Mgyou2RptrdLJr8bgv3uUR7udtmtvnCRebOvpcix8Z+WkGjtP9O/gNQSwMEFAACAAgAFL05SUZ2oPzyAgAARwsAACYAAAB1bml2ZXJzYWwvaHRtbF9wdWJsaXNoaW5nX3NldHRpbmdzLnhtbM1W3U7bMBS+71NYnrikAcY2VqVFiIJAY7SinTau0GnsNhaOndlOS7na0+zB9iQ7jtvSCtYFRKepihofn/OdP58vjg/vMknG3FihVZPu1nco4SrRTKhRk37pn24fUGIdKAZSK96kSlNy2KrFeTGQwqY97hyqWoIwyjZy16Spc3kjiiaTSV3Y3PhdLQuH+Lae6CzKDbdcOW6iXMIU/9w055bOECoA4JNpNTNr1WqExAHps2aF5EQwjFwJnxTIM5dJGgWtASS3I6MLxY611IaY0aBJ3xwc+d9cJyC1RcaVL4ltodCLXQMYEz4IkD1xz0nKxSjFaPf2KZkI5tLyNfL6cfQYpcQOmYNHOdZYAuVm8Bl3wMBBWAZ/jt85OxcEEZsqyETSxx3i02/Sdv/m7Lp7cnVxfvnppt/pXPTPuyGI0iZaxYmjVUcxBqQLk/CFnxicgyTFuNFmCNLyOFoWzdWGWq0E59dkoCWWvrSiZIiRymmTHhkBkhLhQIpksevAjLg7FRJz8La79aFy9AEw5JukYCxfdjTfsb6KSeurLiQjU10QKW45cZpgRkWGbykny+UmQ6OzUirBOmKlYJyMBZ9wdlhWaQb4J0fX6CIr0BIPXy65Cx6+F+KeDPhQG8TlMMajinJhA379WcA5WPsACvMYt3oX5+2Tm/PL9sm3LZ8gsDGo5Jng2EKe5W4j+DAlSru5HZYjgcLysilMsHKvSm71l7fBiqyQoc2v3Ywl6A22ZDNentOYv0ZQ2W0K43IQ/XCV0DiCAlsSMHEjwXEXquBVARNQRCs5JZAgUVk/1mOhC4uSMMAB2r48wmBPhCpXI/xyoEfDuKkEubO793b/3fsPBx8b9ejXj5/ba41mFN6V4N0FDj9eS+ILIn/MhnHkufNpGnam+FcsfH3Sq1Koy04Vrc6nKlpXgea7SxRfKQSkhVE45kgMUmTCcfaaTX5Bo9Z/L0MbX6lRG8xi7XH7f5MIq8X1aOU+FEdPXthqKF+9/LZqvwFQSwMEFAACAAgAFL05SRypIBCZAQAAHwYAAB8AAAB1bml2ZXJzYWwvaHRtbF9za2luX3NldHRpbmdzLmpzjZRNb8IwDIbv/AqUXSfEPmG7ocGkSRwmjdu0QyimVKRJlaQdDPHfV4ePNqk7Fl/Iy5PXsat41+mWi0Ws+9zdud9u/+7vnQaoWZ3Dta+LFj1FnRmRLGCWpCASCSxAitPRs7yvCMqYSWc6336gran5MYX/LLkwdTwjLDShGepwQYnfxOkNBf54tR3rOtRUa/Q8t1bJXqSkBWl7UumUO4ZdvbpVLzGAVQH6ArrkEXimA7fayMrxYYBR5yKVZlxupypWvTmP1rFWuVy05V9tM9DlJ18fgP7T4GXi2YnE2DcLaZh4MsRoJzMNxsAx7+MEg4QFn4Oo+fbd+gP1jJsFBXSRmMSe6NENRp3OeAyNLg1HGD4mS69GNwcYTc7Cxh6Iu1sMjxB8C7phNb7H8ECV5dk/PmCmVYwdaaDNnp9RofgikfExdR+D5PCyaNvWvapQd/0x856QCp7Qinp9advsCEFDgJZ8uibIO6XsBCVKIociNGpaVUPIu4wN5wjuP7uMW8ujVVqOh3I4lm3geg16ppQob/916Z5hrs7+F1BLAwQUAAIACAAUvTlJ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UvTlJNfmkRGYAAABrAAAAHAAAAHVuaXZlcnNhbC9sb2NhbF9zZXR0aW5ncy54bWwNyjsOg0AMBcCeU1ju8+tSsFBESkkKyAEssCIk73PEWlG4PdtNMW3/z0Y/3crqSHw7X5kUsy8rPonf0/N0ZyohWMQcmhjO1HdNaz6LjRpRY6Gvya7bpLkidJBc58MRiqAXbOdL1xx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FL05SW42vD5uAQAA9wIAACkAAAB1bml2ZXJzYWwvc2tpbl9jdXN0b21pemF0aW9uX3NldHRpbmdzLnhtbI1S22obMRB9z1eI/IAljW4LW4NuWwzFKcQQ8lQWrxKWOtqyUmgp+vhqkxjHrUureZo5Z84wo9Omr2O0zylPT+PPPo9TvA05j/Exra8QavfTYZo/zyGFnFanyt0Yh+n7Jj5MS61WU+7j0M+DXdC0xqh7eUhJrZyqGTOMIsk89Qo5z23FGnAN2Io5Smy7+k3iVXcO+xDzZdV2dYb+2bCJKcx5E4fwYw3n7PfQ+QYf534YKy+tBVuiHKcWx5ZAjHDJfaEaAASy3BGHi5SN1AR5zDiGYhQFCohwThpRiKQcatY1oqow3wjEJGPUFepp7UZaG0dtkdAQous0rxpbus5IjBEhBJgrXEBnMKpsqBoa1HJAcGBAFG00UYA625mOFe+8sBwp6gXGhRkDGJ+Oe9ru/blO1f9e53jOfwhe/IKL6OKt1QVztfvnea7kXXj6duhzQOPw4drebHd+u/tys/10f/3myxcPH1mLWevWf/X2L1BLAwQUAAIACAAUvTlJpeGFFHkCAADzVwAAFwAAAHVuaXZlcnNhbC91bml2ZXJzYWwucG5n7dzda1JhHAfwxzSxpWJ1czZsXnUxsqU2lsVam/gyGRsihisq3chmF81KL1zY0qjWKxbUYNHWwhGywJFBUTSTDQpmNKQXYbZcrC27sBEUFdPW2eU8p+gP+B44v4fnPM/v+TznH/ieNzUbRCVlJYQQkbFBayaEFySEe1TAp78cHu+dpQeO22zQkMhL6Wd6wmuvb6on5F5wdb51JT1fdaRht5sQ8djSy3nuCh8gxHrOqK23ePfn0srGMROl/5BfzKQ2NN6RZM3ZtVnLyPUejaTm7olKj+lmrUwqHn5VyOUWumyp7zF5Ysa9vc/3zs/hU/bl5ecnfv8mp+d2svt95lu+LV0t+b2NpzQJHcV7A08pqi/7q/xr9tgjgWF0DVeoiJPlJZ6IZ3UzTQ/TIqGi2FkqYr5+641ni9GCI/Kx/cUkc0tgQqV4nKyauO8dlKuKT6eLVHipo6ri7K1dwkKsECst7h+gJEGLztHL8pdv/F5e904J885+r2WupeutL8jSpLR3DsqHEixNs1f3hKktzBtO0SvRcCXLSo9hvG3zxY65g4zT/oGYh66pgAABAgQIECBAgAABAgQIECBAgAABAgQIECBAgAABAgQIECBAgAABAgQIECBAgAABAgQIECBAgAABAgQIECBAgAABAgQIECBAgAABAgQIECBAgAABAgQIECBAgAABAuR/kPh8ItTZz+GcZoat2qftdk/o0D6repolOZZSU9SUc/LHerH6r8GyXzKudHUdaWXp9pZSI84nhpqyeV8td4WALbo2tG5HZmP5Zdfe4dRCVH6lbpSZPusbCCTP6GXHT9oqbBqr7PWFB4R+jLpmbURjP/UHUEsDBBQAAgAIABS9OUnsHTlbSgAAAGsAAAAbAAAAdW5pdmVyc2FsL3VuaXZlcnNhbC5wbmcueG1ss7GvyM1RKEstKs7Mz7NVMtQzULK34+WyKShKLctMLVeoAIoZ6RlAgJJCJSq3PDOlJAMoZGhijBDMSM1MzyixVbIwNYcL6gPNBABQSwECAAAUAAIACAAUvTlJFQ6tKGQEAAAHEQAAHQAAAAAAAAABAAAAAAAAAAAAdW5pdmVyc2FsL2NvbW1vbl9tZXNzYWdlcy5sbmdQSwECAAAUAAIACAAUvTlJJGX/Cx0DAAA2DAAAJwAAAAAAAAABAAAAAACfBAAAdW5pdmVyc2FsL2ZsYXNoX3B1Ymxpc2hpbmdfc2V0dGluZ3MueG1sUEsBAgAAFAACAAgAFL05SVgJoHK6AgAAVQoAACEAAAAAAAAAAQAAAAAAAQgAAHVuaXZlcnNhbC9mbGFzaF9za2luX3NldHRpbmdzLnhtbFBLAQIAABQAAgAIABS9OUlGdqD88gIAAEcLAAAmAAAAAAAAAAEAAAAAAPoKAAB1bml2ZXJzYWwvaHRtbF9wdWJsaXNoaW5nX3NldHRpbmdzLnhtbFBLAQIAABQAAgAIABS9OUkcqSAQmQEAAB8GAAAfAAAAAAAAAAEAAAAAADAOAAB1bml2ZXJzYWwvaHRtbF9za2luX3NldHRpbmdzLmpzUEsBAgAAFAACAAgAFL05ST08L9HBAAAA5QEAABoAAAAAAAAAAQAAAAAABhAAAHVuaXZlcnNhbC9pMThuX3ByZXNldHMueG1sUEsBAgAAFAACAAgAFL05STX5pERmAAAAawAAABwAAAAAAAAAAQAAAAAA/xAAAHVuaXZlcnNhbC9sb2NhbF9zZXR0aW5ncy54bWxQSwECAAAUAAIACABElFdHI7RO+/sCAACwCAAAFAAAAAAAAAABAAAAAACfEQAAdW5pdmVyc2FsL3BsYXllci54bWxQSwECAAAUAAIACAAUvTlJbja8Pm4BAAD3AgAAKQAAAAAAAAABAAAAAADMFAAAdW5pdmVyc2FsL3NraW5fY3VzdG9taXphdGlvbl9zZXR0aW5ncy54bWxQSwECAAAUAAIACAAUvTlJpeGFFHkCAADzVwAAFwAAAAAAAAAAAAAAAACBFgAAdW5pdmVyc2FsL3VuaXZlcnNhbC5wbmdQSwECAAAUAAIACAAUvTlJ7B05W0oAAABrAAAAGwAAAAAAAAABAAAAAAAvGQAAdW5pdmVyc2FsL3VuaXZlcnNhbC5wbmcueG1sUEsFBgAAAAALAAsASQMAALIZAAAAAA=="/>
  <p:tag name="ISPRING_PRESENTATION_TITLE" val="演示文稿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heme/theme1.xml><?xml version="1.0" encoding="utf-8"?>
<a:theme xmlns:a="http://schemas.openxmlformats.org/drawingml/2006/main" name="第一PPT，www.1ppt.com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384F1"/>
      </a:accent1>
      <a:accent2>
        <a:srgbClr val="E94236"/>
      </a:accent2>
      <a:accent3>
        <a:srgbClr val="FBBD06"/>
      </a:accent3>
      <a:accent4>
        <a:srgbClr val="33A95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681</Words>
  <Application>Microsoft Office PowerPoint</Application>
  <PresentationFormat>自定义</PresentationFormat>
  <Paragraphs>123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白色极简</dc:title>
  <dc:creator>第一PPT</dc:creator>
  <cp:keywords>www.1ppt.com</cp:keywords>
  <dc:description>www.1ppt.com</dc:description>
  <cp:lastModifiedBy>Sky123.Org</cp:lastModifiedBy>
  <cp:revision>45</cp:revision>
  <dcterms:created xsi:type="dcterms:W3CDTF">2016-09-14T22:36:34Z</dcterms:created>
  <dcterms:modified xsi:type="dcterms:W3CDTF">2019-01-09T03:14:16Z</dcterms:modified>
</cp:coreProperties>
</file>