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09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58" r:id="rId6"/>
    <p:sldId id="261" r:id="rId7"/>
    <p:sldId id="259" r:id="rId8"/>
    <p:sldId id="260" r:id="rId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kern="1200">
        <a:solidFill>
          <a:schemeClr val="bg1"/>
        </a:solidFill>
        <a:latin typeface="Arial" charset="0"/>
        <a:ea typeface="ＭＳ Ｐゴシック" charset="0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1920" y="-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798300" y="-11796713"/>
            <a:ext cx="11790362" cy="12484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59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81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92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024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126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2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B3EF-2D65-5841-AC11-7382FFA160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7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91EC-8355-4C46-B3BF-2BA2F363A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7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0075" cy="1133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24075" cy="4667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86075" cy="4667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24075" cy="466725"/>
          </a:xfrm>
        </p:spPr>
        <p:txBody>
          <a:bodyPr/>
          <a:lstStyle>
            <a:lvl1pPr>
              <a:defRPr/>
            </a:lvl1pPr>
          </a:lstStyle>
          <a:p>
            <a:fld id="{A78F0343-2C73-D041-B755-065FD42A91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9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1834-34C7-694D-A2A6-75AC4CDBBF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013FA-2460-9644-BEB1-871247316A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A205E-897C-4848-A275-4E348DF2F7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1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74BE-B3B4-0946-A458-A0026ED515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35CE6-E6A9-0B43-A7FC-0E884F371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9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8E597-1092-9949-8016-BADC0FB5D2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5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C3F7-3008-9342-A55F-BADF21F260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C9F60-F56A-F04D-BE41-2B6B0115E6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E220F-5A75-D94E-9D67-63D209561B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6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jackaudio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739775"/>
            <a:ext cx="7772400" cy="1470025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Individual Project Proposal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743200" y="2895600"/>
            <a:ext cx="6400800" cy="1758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normAutofit fontScale="55000" lnSpcReduction="20000"/>
          </a:bodyPr>
          <a:lstStyle/>
          <a:p>
            <a:pPr marL="0" indent="0" algn="ctr"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b="1" dirty="0" smtClean="0"/>
              <a:t>Terry Meacham </a:t>
            </a:r>
            <a:r>
              <a:rPr lang="en-US" dirty="0"/>
              <a:t>of</a:t>
            </a:r>
            <a:r>
              <a:rPr lang="en-US" b="1" dirty="0"/>
              <a:t> Team </a:t>
            </a:r>
            <a:r>
              <a:rPr lang="en-US" b="1" dirty="0" smtClean="0"/>
              <a:t>8</a:t>
            </a:r>
          </a:p>
          <a:p>
            <a:pPr marL="0" indent="0" algn="ctr"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 smtClean="0"/>
              <a:t>ttm0011@uah.edu</a:t>
            </a:r>
            <a:endParaRPr lang="en-US" dirty="0"/>
          </a:p>
          <a:p>
            <a:pPr marL="0" indent="0" algn="ctr"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b="1" dirty="0" smtClean="0"/>
              <a:t>20 January, 2012</a:t>
            </a:r>
          </a:p>
          <a:p>
            <a:pPr marL="0" indent="0" algn="ctr"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endParaRPr lang="en-US" dirty="0"/>
          </a:p>
          <a:p>
            <a:pPr marL="0" indent="0" algn="ctr"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b="1" dirty="0" smtClean="0"/>
              <a:t>Customer (if approved):</a:t>
            </a:r>
          </a:p>
          <a:p>
            <a:pPr marL="0" indent="0" algn="ctr">
              <a:buClrTx/>
              <a:buFontTx/>
              <a:buNone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</a:pPr>
            <a:r>
              <a:rPr lang="en-US" dirty="0" smtClean="0"/>
              <a:t>Christopher </a:t>
            </a:r>
            <a:r>
              <a:rPr lang="en-US" dirty="0"/>
              <a:t>M</a:t>
            </a:r>
            <a:r>
              <a:rPr lang="en-US" dirty="0" smtClean="0"/>
              <a:t>eacham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8229600" cy="1143000"/>
          </a:xfrm>
          <a:ln/>
        </p:spPr>
        <p:txBody>
          <a:bodyPr>
            <a:normAutofit fontScale="90000"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COBRA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      Project Overview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0" y="2362200"/>
            <a:ext cx="7543800" cy="3886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Collaborative environment for co-located </a:t>
            </a:r>
            <a:r>
              <a:rPr lang="en-US" dirty="0" err="1"/>
              <a:t>n</a:t>
            </a:r>
            <a:r>
              <a:rPr lang="en-US" dirty="0" err="1" smtClean="0"/>
              <a:t>etcasts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Provides file management components for maintaining a clip library.</a:t>
            </a:r>
          </a:p>
          <a:p>
            <a:pPr lvl="1"/>
            <a:r>
              <a:rPr lang="en-US" dirty="0" smtClean="0"/>
              <a:t>Allows users to cue and play audio on the host machine.</a:t>
            </a:r>
          </a:p>
          <a:p>
            <a:pPr lvl="1"/>
            <a:r>
              <a:rPr lang="en-US" dirty="0" smtClean="0"/>
              <a:t>Allows users to keep track of </a:t>
            </a:r>
            <a:r>
              <a:rPr lang="en-US" dirty="0" err="1" smtClean="0"/>
              <a:t>netcast</a:t>
            </a:r>
            <a:r>
              <a:rPr lang="en-US" dirty="0" smtClean="0"/>
              <a:t> events for later editing.</a:t>
            </a:r>
          </a:p>
          <a:p>
            <a:r>
              <a:rPr lang="en-US" dirty="0" smtClean="0"/>
              <a:t>Works alongside common streaming software</a:t>
            </a:r>
          </a:p>
          <a:p>
            <a:pPr lvl="1"/>
            <a:r>
              <a:rPr lang="en-US" dirty="0" smtClean="0"/>
              <a:t>Skype, Ventrilo, Google Talk, etc.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4311" y="199738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</a:t>
            </a:r>
            <a:r>
              <a:rPr lang="en-US" dirty="0" smtClean="0">
                <a:solidFill>
                  <a:schemeClr val="tx1"/>
                </a:solidFill>
              </a:rPr>
              <a:t>llaborative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</a:t>
            </a:r>
            <a:r>
              <a:rPr lang="en-US" dirty="0" smtClean="0">
                <a:solidFill>
                  <a:srgbClr val="000000"/>
                </a:solidFill>
              </a:rPr>
              <a:t>oad(Pod)cast </a:t>
            </a:r>
            <a:r>
              <a:rPr lang="en-US" dirty="0" smtClean="0">
                <a:solidFill>
                  <a:srgbClr val="376092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pplication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-762000" y="2286000"/>
            <a:ext cx="800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8229600" cy="1143000"/>
          </a:xfrm>
          <a:ln/>
        </p:spPr>
        <p:txBody>
          <a:bodyPr>
            <a:normAutofit fontScale="90000"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COBRA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      Project Overview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0" y="2362200"/>
            <a:ext cx="7543800" cy="3886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Client/Server architecture </a:t>
            </a:r>
            <a:r>
              <a:rPr lang="en-US" dirty="0" smtClean="0"/>
              <a:t>utilizing SSL for security. </a:t>
            </a:r>
          </a:p>
          <a:p>
            <a:pPr lvl="1"/>
            <a:r>
              <a:rPr lang="en-US" dirty="0" smtClean="0"/>
              <a:t>8+ client connections for </a:t>
            </a:r>
            <a:r>
              <a:rPr lang="en-US" dirty="0" err="1" smtClean="0"/>
              <a:t>netcasts</a:t>
            </a:r>
            <a:r>
              <a:rPr lang="en-US" dirty="0" smtClean="0"/>
              <a:t> with multiple hosts.</a:t>
            </a:r>
          </a:p>
          <a:p>
            <a:pPr lvl="1"/>
            <a:r>
              <a:rPr lang="en-US" dirty="0" smtClean="0"/>
              <a:t>Simple file transfer using STFTP (SSL based TFTP).</a:t>
            </a:r>
          </a:p>
          <a:p>
            <a:r>
              <a:rPr lang="en-US" dirty="0" err="1" smtClean="0"/>
              <a:t>Sqlite</a:t>
            </a:r>
            <a:r>
              <a:rPr lang="en-US" dirty="0" smtClean="0"/>
              <a:t> Database for </a:t>
            </a:r>
            <a:r>
              <a:rPr lang="en-US" dirty="0"/>
              <a:t>a</a:t>
            </a:r>
            <a:r>
              <a:rPr lang="en-US" dirty="0" smtClean="0"/>
              <a:t>udio </a:t>
            </a:r>
            <a:r>
              <a:rPr lang="en-US" dirty="0"/>
              <a:t>c</a:t>
            </a:r>
            <a:r>
              <a:rPr lang="en-US" dirty="0" smtClean="0"/>
              <a:t>lip </a:t>
            </a:r>
            <a:r>
              <a:rPr lang="en-US" dirty="0"/>
              <a:t>i</a:t>
            </a:r>
            <a:r>
              <a:rPr lang="en-US" dirty="0" smtClean="0"/>
              <a:t>nformation storage.</a:t>
            </a:r>
          </a:p>
          <a:p>
            <a:pPr lvl="1"/>
            <a:r>
              <a:rPr lang="en-US" dirty="0" smtClean="0"/>
              <a:t>File system used for file storage.</a:t>
            </a:r>
          </a:p>
          <a:p>
            <a:pPr lvl="1"/>
            <a:r>
              <a:rPr lang="en-US" dirty="0" smtClean="0"/>
              <a:t>MD5 or SHA-256 used for file content attestation </a:t>
            </a:r>
          </a:p>
          <a:p>
            <a:pPr marL="320040" lvl="1" indent="0">
              <a:buNone/>
            </a:pPr>
            <a:r>
              <a:rPr lang="en-US" dirty="0"/>
              <a:t>	</a:t>
            </a:r>
            <a:r>
              <a:rPr lang="en-US" dirty="0" smtClean="0"/>
              <a:t>(Stored in DB).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4311" y="199738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</a:t>
            </a:r>
            <a:r>
              <a:rPr lang="en-US" dirty="0" smtClean="0">
                <a:solidFill>
                  <a:schemeClr val="tx1"/>
                </a:solidFill>
              </a:rPr>
              <a:t>llaborative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</a:t>
            </a:r>
            <a:r>
              <a:rPr lang="en-US" dirty="0" smtClean="0">
                <a:solidFill>
                  <a:srgbClr val="000000"/>
                </a:solidFill>
              </a:rPr>
              <a:t>oad(Pod)cast </a:t>
            </a:r>
            <a:r>
              <a:rPr lang="en-US" dirty="0" smtClean="0">
                <a:solidFill>
                  <a:srgbClr val="376092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pplication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-762000" y="2286000"/>
            <a:ext cx="800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41764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8229600" cy="1143000"/>
          </a:xfrm>
          <a:ln/>
        </p:spPr>
        <p:txBody>
          <a:bodyPr>
            <a:normAutofit fontScale="90000"/>
          </a:bodyPr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COBRA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      Project Overview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62000" y="2438400"/>
            <a:ext cx="7543800" cy="3886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Other potential features </a:t>
            </a:r>
            <a:r>
              <a:rPr lang="en-US" dirty="0" smtClean="0"/>
              <a:t>include:</a:t>
            </a:r>
            <a:endParaRPr lang="en-US" dirty="0"/>
          </a:p>
          <a:p>
            <a:pPr lvl="1"/>
            <a:r>
              <a:rPr lang="en-US" dirty="0"/>
              <a:t>RSA Public Key authentication support.</a:t>
            </a:r>
          </a:p>
          <a:p>
            <a:pPr lvl="1"/>
            <a:r>
              <a:rPr lang="en-US" dirty="0"/>
              <a:t>File list export capability using </a:t>
            </a:r>
            <a:r>
              <a:rPr lang="en-US" dirty="0" smtClean="0"/>
              <a:t>XML/M3U encodings.</a:t>
            </a:r>
            <a:endParaRPr lang="en-US" dirty="0"/>
          </a:p>
          <a:p>
            <a:pPr lvl="1"/>
            <a:r>
              <a:rPr lang="en-US" dirty="0"/>
              <a:t>JACK (Jack Audio Connection Kit) Support for direct</a:t>
            </a:r>
            <a:br>
              <a:rPr lang="en-US" dirty="0"/>
            </a:br>
            <a:r>
              <a:rPr lang="en-US" dirty="0"/>
              <a:t>input to recording software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>
                <a:hlinkClick r:id="rId3"/>
              </a:rPr>
              <a:t>http://www.jackaudio.org</a:t>
            </a:r>
            <a:endParaRPr lang="en-US" dirty="0" smtClean="0"/>
          </a:p>
          <a:p>
            <a:pPr lvl="1"/>
            <a:r>
              <a:rPr lang="en-US" dirty="0" smtClean="0"/>
              <a:t>Inject inaudible markers into audio stream.</a:t>
            </a:r>
          </a:p>
          <a:p>
            <a:pPr lvl="2"/>
            <a:r>
              <a:rPr lang="en-US" dirty="0" smtClean="0"/>
              <a:t>The goal would be for them to be visible when viewed in a standard audio application, such as Audacity.</a:t>
            </a:r>
          </a:p>
          <a:p>
            <a:pPr lvl="2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4311" y="199738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</a:t>
            </a:r>
            <a:r>
              <a:rPr lang="en-US" dirty="0" smtClean="0">
                <a:solidFill>
                  <a:schemeClr val="tx1"/>
                </a:solidFill>
              </a:rPr>
              <a:t>llaborative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Br</a:t>
            </a:r>
            <a:r>
              <a:rPr lang="en-US" dirty="0" smtClean="0">
                <a:solidFill>
                  <a:srgbClr val="000000"/>
                </a:solidFill>
              </a:rPr>
              <a:t>oad(Pod)cast </a:t>
            </a:r>
            <a:r>
              <a:rPr lang="en-US" dirty="0" smtClean="0">
                <a:solidFill>
                  <a:srgbClr val="376092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pplication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-762000" y="2286000"/>
            <a:ext cx="800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3686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Market Research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21175"/>
          </a:xfrm>
          <a:ln/>
        </p:spPr>
        <p:txBody>
          <a:bodyPr>
            <a:normAutofit fontScale="92500" lnSpcReduction="10000"/>
          </a:bodyPr>
          <a:lstStyle/>
          <a:p>
            <a:pPr marL="333375" indent="-333375">
              <a:spcBef>
                <a:spcPts val="7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800" dirty="0" smtClean="0"/>
              <a:t>No available applications for this exact purpose exist!</a:t>
            </a:r>
          </a:p>
          <a:p>
            <a:pPr marL="653415" lvl="1" indent="-333375">
              <a:spcBef>
                <a:spcPts val="7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200" dirty="0" smtClean="0"/>
              <a:t>Many contain some subset of desired capabilities.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Netcast</a:t>
            </a:r>
            <a:r>
              <a:rPr lang="en-US" b="1" dirty="0" smtClean="0"/>
              <a:t> Create and Control Suite</a:t>
            </a:r>
          </a:p>
          <a:p>
            <a:r>
              <a:rPr lang="en-US" dirty="0" smtClean="0"/>
              <a:t>“Features” Include:</a:t>
            </a:r>
          </a:p>
          <a:p>
            <a:pPr lvl="1"/>
            <a:r>
              <a:rPr lang="en-US" dirty="0" smtClean="0"/>
              <a:t>Manage </a:t>
            </a:r>
            <a:r>
              <a:rPr lang="en-US" dirty="0"/>
              <a:t>multiple video calls on one computer.</a:t>
            </a:r>
          </a:p>
          <a:p>
            <a:pPr lvl="1"/>
            <a:r>
              <a:rPr lang="en-US" dirty="0" smtClean="0"/>
              <a:t>Produce </a:t>
            </a:r>
            <a:r>
              <a:rPr lang="en-US" dirty="0"/>
              <a:t>a live </a:t>
            </a:r>
            <a:r>
              <a:rPr lang="en-US" dirty="0" err="1"/>
              <a:t>netcast</a:t>
            </a:r>
            <a:r>
              <a:rPr lang="en-US" dirty="0"/>
              <a:t> with one </a:t>
            </a:r>
            <a:r>
              <a:rPr lang="en-US" dirty="0" smtClean="0"/>
              <a:t>computer.</a:t>
            </a:r>
          </a:p>
          <a:p>
            <a:r>
              <a:rPr lang="en-US" dirty="0" smtClean="0"/>
              <a:t>Unfortunately, source repository’s current revision is 0!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Market Research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20813"/>
            <a:ext cx="8229600" cy="5033962"/>
          </a:xfrm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Cuberok</a:t>
            </a:r>
            <a:endParaRPr lang="en-US" sz="2000" b="1" dirty="0"/>
          </a:p>
          <a:p>
            <a:r>
              <a:rPr lang="en-US" sz="2000" dirty="0" smtClean="0"/>
              <a:t>Features </a:t>
            </a:r>
            <a:r>
              <a:rPr lang="en-US" sz="2000" dirty="0"/>
              <a:t>Include:</a:t>
            </a:r>
          </a:p>
          <a:p>
            <a:pPr lvl="1"/>
            <a:r>
              <a:rPr lang="en-US" sz="2000" dirty="0"/>
              <a:t>Manage </a:t>
            </a:r>
            <a:r>
              <a:rPr lang="en-US" sz="2000" dirty="0" smtClean="0"/>
              <a:t>local Audio DB, which uses SQLite 3.</a:t>
            </a:r>
          </a:p>
          <a:p>
            <a:pPr lvl="1"/>
            <a:r>
              <a:rPr lang="en-US" sz="2000" dirty="0" smtClean="0"/>
              <a:t>Update </a:t>
            </a:r>
            <a:r>
              <a:rPr lang="en-US" sz="2000" dirty="0" err="1" smtClean="0"/>
              <a:t>IDvX</a:t>
            </a:r>
            <a:r>
              <a:rPr lang="en-US" sz="2000" dirty="0" smtClean="0"/>
              <a:t> Tag Information in Audio Clips.</a:t>
            </a:r>
            <a:endParaRPr lang="en-US" sz="2000" dirty="0"/>
          </a:p>
          <a:p>
            <a:r>
              <a:rPr lang="en-US" sz="2000" dirty="0" smtClean="0"/>
              <a:t>Appears to have a functional feature set, but is intended for typical media files.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err="1" smtClean="0"/>
              <a:t>OneClickFTP</a:t>
            </a:r>
            <a:endParaRPr lang="en-US" sz="2000" b="1" dirty="0" smtClean="0"/>
          </a:p>
          <a:p>
            <a:r>
              <a:rPr lang="en-US" sz="2000" dirty="0" smtClean="0"/>
              <a:t>Features </a:t>
            </a:r>
            <a:r>
              <a:rPr lang="en-US" sz="2000" dirty="0"/>
              <a:t>Include:</a:t>
            </a:r>
          </a:p>
          <a:p>
            <a:pPr lvl="1"/>
            <a:r>
              <a:rPr lang="en-US" sz="2000" dirty="0"/>
              <a:t>Manage local Audio DB, which uses SQLite 3.</a:t>
            </a:r>
          </a:p>
          <a:p>
            <a:pPr lvl="1"/>
            <a:r>
              <a:rPr lang="en-US" sz="2000" dirty="0"/>
              <a:t>Update </a:t>
            </a:r>
            <a:r>
              <a:rPr lang="en-US" sz="2000" dirty="0" err="1"/>
              <a:t>IDvX</a:t>
            </a:r>
            <a:r>
              <a:rPr lang="en-US" sz="2000" dirty="0"/>
              <a:t> Tag Information in Audio Clips.</a:t>
            </a:r>
          </a:p>
          <a:p>
            <a:r>
              <a:rPr lang="en-US" sz="2000" dirty="0"/>
              <a:t>Appears to have a functional feature set, but is </a:t>
            </a:r>
            <a:r>
              <a:rPr lang="en-US" sz="2000" dirty="0" smtClean="0"/>
              <a:t>intended for file management.</a:t>
            </a:r>
            <a:endParaRPr lang="en-US" sz="2000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28552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Use Case Model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  <a:ln/>
        </p:spPr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dirty="0"/>
              <a:t>UC01 – C</a:t>
            </a:r>
            <a:r>
              <a:rPr lang="en-US" dirty="0" smtClean="0"/>
              <a:t>onfigure Client</a:t>
            </a:r>
          </a:p>
          <a:p>
            <a:pPr marL="0" indent="0"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dirty="0"/>
              <a:t>	</a:t>
            </a:r>
            <a:r>
              <a:rPr lang="en-US" sz="2200" dirty="0" smtClean="0"/>
              <a:t>Specify server IP, port, and user credentials.</a:t>
            </a:r>
          </a:p>
          <a:p>
            <a:pPr marL="0" indent="0"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dirty="0" smtClean="0"/>
              <a:t>UC02 – Upload an Audio File</a:t>
            </a:r>
          </a:p>
          <a:p>
            <a:pPr marL="0" indent="0"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dirty="0"/>
              <a:t>	</a:t>
            </a:r>
            <a:r>
              <a:rPr lang="en-US" sz="2200" dirty="0" smtClean="0"/>
              <a:t>Allows authenticated users to upload audio files,</a:t>
            </a:r>
          </a:p>
          <a:p>
            <a:pPr marL="0" indent="0"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200" dirty="0"/>
              <a:t>	</a:t>
            </a:r>
            <a:r>
              <a:rPr lang="en-US" sz="2200" dirty="0" smtClean="0"/>
              <a:t>including information about the files, such as titles and descriptions,</a:t>
            </a:r>
          </a:p>
          <a:p>
            <a:pPr marL="0" indent="0"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200" dirty="0"/>
              <a:t>	</a:t>
            </a:r>
            <a:r>
              <a:rPr lang="en-US" sz="2200" dirty="0" smtClean="0"/>
              <a:t>to the server.</a:t>
            </a:r>
          </a:p>
          <a:p>
            <a:pPr marL="0" indent="0"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dirty="0" smtClean="0"/>
              <a:t>UC03 – Play an Audio File</a:t>
            </a:r>
          </a:p>
          <a:p>
            <a:pPr marL="0" indent="0"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dirty="0" smtClean="0"/>
              <a:t>	</a:t>
            </a:r>
            <a:r>
              <a:rPr lang="en-US" sz="2200" dirty="0" smtClean="0"/>
              <a:t>Allows for authenticated users to play Audio Clips on the host</a:t>
            </a:r>
          </a:p>
          <a:p>
            <a:pPr marL="0" indent="0"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200" dirty="0"/>
              <a:t>	</a:t>
            </a:r>
            <a:r>
              <a:rPr lang="en-US" sz="2200" dirty="0" smtClean="0"/>
              <a:t>machine once a </a:t>
            </a:r>
            <a:r>
              <a:rPr lang="en-US" sz="2200" dirty="0" err="1" smtClean="0"/>
              <a:t>netcast</a:t>
            </a:r>
            <a:r>
              <a:rPr lang="en-US" sz="2200" dirty="0" smtClean="0"/>
              <a:t> has been started.</a:t>
            </a:r>
          </a:p>
          <a:p>
            <a:pPr marL="0" indent="0"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dirty="0" smtClean="0"/>
              <a:t>UC04</a:t>
            </a:r>
            <a:r>
              <a:rPr lang="en-US" dirty="0"/>
              <a:t> – </a:t>
            </a:r>
            <a:r>
              <a:rPr lang="en-US" dirty="0" smtClean="0"/>
              <a:t>Mark for Edit</a:t>
            </a:r>
          </a:p>
          <a:p>
            <a:pPr marL="0" indent="0"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dirty="0"/>
              <a:t>	</a:t>
            </a:r>
            <a:r>
              <a:rPr lang="en-US" sz="2200" dirty="0" smtClean="0"/>
              <a:t>Allows participants of a </a:t>
            </a:r>
            <a:r>
              <a:rPr lang="en-US" sz="2200" dirty="0" err="1" smtClean="0"/>
              <a:t>netcast</a:t>
            </a:r>
            <a:r>
              <a:rPr lang="en-US" sz="2200" dirty="0" smtClean="0"/>
              <a:t> to easily mark time offsets, optionally with</a:t>
            </a:r>
          </a:p>
          <a:p>
            <a:pPr marL="0" indent="0"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200" dirty="0"/>
              <a:t>	</a:t>
            </a:r>
            <a:r>
              <a:rPr lang="en-US" sz="2200" dirty="0" smtClean="0"/>
              <a:t>comments, for post production editing.</a:t>
            </a:r>
          </a:p>
        </p:txBody>
      </p:sp>
      <p:pic>
        <p:nvPicPr>
          <p:cNvPr id="4" name="Picture 3" descr="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7200"/>
            <a:ext cx="2835372" cy="2667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-2590800" y="-152400"/>
            <a:ext cx="8229600" cy="703262"/>
          </a:xfrm>
          <a:ln/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>
                <a:solidFill>
                  <a:srgbClr val="376092"/>
                </a:solidFill>
              </a:rPr>
              <a:t>Complexity Estimate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564518"/>
              </p:ext>
            </p:extLst>
          </p:nvPr>
        </p:nvGraphicFramePr>
        <p:xfrm>
          <a:off x="1066800" y="533400"/>
          <a:ext cx="6934201" cy="5003676"/>
        </p:xfrm>
        <a:graphic>
          <a:graphicData uri="http://schemas.openxmlformats.org/drawingml/2006/table">
            <a:tbl>
              <a:tblPr/>
              <a:tblGrid>
                <a:gridCol w="3962400"/>
                <a:gridCol w="842011"/>
                <a:gridCol w="681037"/>
                <a:gridCol w="854394"/>
                <a:gridCol w="594359"/>
              </a:tblGrid>
              <a:tr h="1017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effectLst/>
                          <a:latin typeface="Arial"/>
                        </a:rPr>
                        <a:t>Complexity Estimation Spreadsheet  version 1.1</a:t>
                      </a:r>
                    </a:p>
                  </a:txBody>
                  <a:tcPr marL="5466" marR="5466" marT="546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Arial"/>
                        </a:rPr>
                        <a:t>Total Weight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effectLst/>
                          <a:latin typeface="Arial"/>
                        </a:rPr>
                        <a:t>Qt</a:t>
                      </a:r>
                      <a:r>
                        <a:rPr lang="en-US" sz="1100" b="1" i="0" u="none" strike="noStrike" dirty="0">
                          <a:effectLst/>
                          <a:latin typeface="Arial"/>
                        </a:rPr>
                        <a:t> Elements</a:t>
                      </a:r>
                    </a:p>
                  </a:txBody>
                  <a:tcPr marL="5466" marR="5466" marT="546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effectLst/>
                          <a:latin typeface="Arial"/>
                        </a:rPr>
                        <a:t>Covered in Prerequisite Course</a:t>
                      </a:r>
                    </a:p>
                  </a:txBody>
                  <a:tcPr marL="5466" marR="5466" marT="5466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Arial"/>
                        </a:rPr>
                        <a:t>Weight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Arial"/>
                        </a:rPr>
                        <a:t>Included? Insert 1 here if yes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80"/>
                          </a:solidFill>
                          <a:effectLst/>
                          <a:latin typeface="Arial"/>
                        </a:rPr>
                        <a:t>Networking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8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QSSL Sockets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Q Tcp Server/Sockets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80"/>
                          </a:solidFill>
                          <a:effectLst/>
                          <a:latin typeface="Arial"/>
                        </a:rPr>
                        <a:t>Data Storage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8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SQLite Database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Qt Containers (Q Queue, Q Stack, etc.)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Partially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80"/>
                          </a:solidFill>
                          <a:effectLst/>
                          <a:latin typeface="Arial"/>
                        </a:rPr>
                        <a:t>Multithreading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8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effectLst/>
                          <a:latin typeface="Arial"/>
                        </a:rPr>
                        <a:t>Qt</a:t>
                      </a:r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 Thread Synchronization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Q Thread and Derivatives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80"/>
                          </a:solidFill>
                          <a:effectLst/>
                          <a:latin typeface="Arial"/>
                        </a:rPr>
                        <a:t>Layout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Item-View Classes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Pull-Down Menus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Toolbars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Status Bar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Keyboard Shortcuts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Q MainWindow and Derivatives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Q Widget, Q Dialog, or Derivatives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Yes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FF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80"/>
                          </a:solidFill>
                          <a:effectLst/>
                          <a:latin typeface="Arial"/>
                        </a:rPr>
                        <a:t>Internationalization (English plus at least one other language)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01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Qt Linguist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No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5466" marR="5466" marT="5466" marB="0" anchor="b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17982" y="5686878"/>
            <a:ext cx="466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</a:rPr>
              <a:t>*These numbers exclude items listed as “</a:t>
            </a:r>
            <a:r>
              <a:rPr lang="en-US" sz="1100" smtClean="0">
                <a:solidFill>
                  <a:schemeClr val="tx1"/>
                </a:solidFill>
              </a:rPr>
              <a:t>Potential Features” </a:t>
            </a:r>
            <a:r>
              <a:rPr lang="en-US" sz="1100" dirty="0" smtClean="0">
                <a:solidFill>
                  <a:schemeClr val="tx1"/>
                </a:solidFill>
              </a:rPr>
              <a:t>(Page 4). 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4001</TotalTime>
  <Words>493</Words>
  <Application>Microsoft Macintosh PowerPoint</Application>
  <PresentationFormat>On-screen Show (4:3)</PresentationFormat>
  <Paragraphs>198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Individual Project Proposal</vt:lpstr>
      <vt:lpstr>COBRA         Project Overview</vt:lpstr>
      <vt:lpstr>COBRA         Project Overview</vt:lpstr>
      <vt:lpstr>COBRA         Project Overview</vt:lpstr>
      <vt:lpstr>Market Research</vt:lpstr>
      <vt:lpstr>Market Research</vt:lpstr>
      <vt:lpstr>Use Case Model</vt:lpstr>
      <vt:lpstr>Complexity Estimate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X</dc:title>
  <dc:creator>coe</dc:creator>
  <cp:lastModifiedBy>Terry Meacham</cp:lastModifiedBy>
  <cp:revision>38</cp:revision>
  <cp:lastPrinted>1601-01-01T00:00:00Z</cp:lastPrinted>
  <dcterms:created xsi:type="dcterms:W3CDTF">2009-02-25T18:22:13Z</dcterms:created>
  <dcterms:modified xsi:type="dcterms:W3CDTF">2012-01-20T20:59:43Z</dcterms:modified>
</cp:coreProperties>
</file>