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8203B-BBDF-9543-9055-04D8930005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6CD9-34F5-F845-B52C-901CF026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residuals plot.  And how there were no patterns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06CD9-34F5-F845-B52C-901CF0267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3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0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9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5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2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build-a-neural-network-to-recognize-handwritten-digits-with-tensorflo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.wikipedia.org/wiki/National_Football_Leag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76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_red_and_white_%22WIN%22_button_from_President_Gerald_R._Ford%27s_1974_%22Whip_Inflation_Now%22_economic_initiative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ubpenguinreporters.blogspot.com/2013/05/club-penguin-daily-items10513-marvel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A5175-74FA-4C9C-8BB1-02F0F446D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9776" r="9091" b="20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A131A-5F05-6B4F-ACA6-C359ADA7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Creating the Optimal NFL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A7605-41A2-FA42-922D-AE46E6EF9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By: Zach Vance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81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FE2F-7CD4-5D44-ABA3-5DEE481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5A29-903E-9E4B-B150-D6BCFE9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small dataset – could only get data back to 2013.</a:t>
            </a:r>
          </a:p>
          <a:p>
            <a:pPr lvl="1"/>
            <a:r>
              <a:rPr lang="en-US" dirty="0"/>
              <a:t>Could continue to collect data over the coming years to add to the set.</a:t>
            </a:r>
          </a:p>
          <a:p>
            <a:r>
              <a:rPr lang="en-US" dirty="0"/>
              <a:t>With the collinearity in the features, linear regression may not be the best</a:t>
            </a:r>
          </a:p>
          <a:p>
            <a:pPr lvl="1"/>
            <a:r>
              <a:rPr lang="en-US" dirty="0"/>
              <a:t>Potential deep learning algorithm such as neural networks that we will learn later in the course might work better.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A46EB2-85E3-AD43-B0E8-2BBA35D7B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3536" y="4635499"/>
            <a:ext cx="3025152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958E-6D30-4C44-AD83-5ADB3A8C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243D-39D2-AE48-820E-F6A55648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NFL is a business</a:t>
            </a:r>
          </a:p>
          <a:p>
            <a:pPr lvl="1"/>
            <a:r>
              <a:rPr lang="en-US" dirty="0"/>
              <a:t>Business’s goal is to make money</a:t>
            </a:r>
          </a:p>
          <a:p>
            <a:r>
              <a:rPr lang="en-US" dirty="0"/>
              <a:t>The more games a team wins the more money they team makes</a:t>
            </a:r>
          </a:p>
          <a:p>
            <a:pPr lvl="1"/>
            <a:r>
              <a:rPr lang="en-US" dirty="0"/>
              <a:t>Ticket sales, merchandise, concessions,…</a:t>
            </a:r>
          </a:p>
          <a:p>
            <a:r>
              <a:rPr lang="en-US" dirty="0"/>
              <a:t>Goal: Win as many games as possible... What’s the best way to do that?</a:t>
            </a:r>
          </a:p>
          <a:p>
            <a:pPr lvl="1"/>
            <a:r>
              <a:rPr lang="en-US" dirty="0"/>
              <a:t>Project: see if we can predict a team’s success based on the way it allocated money per position within the salary cap.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3B0CB3D-4C18-904F-B37F-D0A7A21E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823" y="452718"/>
            <a:ext cx="2378311" cy="29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209-E5F0-7441-8F87-3C771B8E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D150-591D-CE44-832C-012A4763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1581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/>
              <a:t>Salary cap is a limit of how much money a team can pay its players in total.</a:t>
            </a:r>
          </a:p>
          <a:p>
            <a:pPr lvl="1"/>
            <a:r>
              <a:rPr lang="en-US" dirty="0"/>
              <a:t>Dead money is when a team is forced to pay a player no longer on the roster</a:t>
            </a:r>
          </a:p>
          <a:p>
            <a:r>
              <a:rPr lang="en-US" dirty="0"/>
              <a:t>Retrieved positional spending data for 2013-2018 for all 32 NFL teams along with their number of wins (192 rows)</a:t>
            </a:r>
          </a:p>
          <a:p>
            <a:r>
              <a:rPr lang="en-US" dirty="0"/>
              <a:t>Positional categories: QB, RB, WR, TE, OL, DL, LB, S, CB, Special Teams</a:t>
            </a:r>
          </a:p>
          <a:p>
            <a:r>
              <a:rPr lang="en-US" dirty="0"/>
              <a:t>I generate a ‘</a:t>
            </a:r>
            <a:r>
              <a:rPr lang="en-US" dirty="0" err="1"/>
              <a:t>PercentUsed</a:t>
            </a:r>
            <a:r>
              <a:rPr lang="en-US" dirty="0"/>
              <a:t>’ feature to be:</a:t>
            </a:r>
          </a:p>
          <a:p>
            <a:pPr marL="0" indent="0">
              <a:buNone/>
            </a:pPr>
            <a:r>
              <a:rPr lang="en-US" dirty="0"/>
              <a:t>		Total spent on players on roster / Salary cap limit 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D2B5511-1130-564F-A366-EC9503AB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4200" y="4402666"/>
            <a:ext cx="1845733" cy="18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AFBB-F5F1-E347-B1CD-06167256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353F-2760-E543-992A-EE67D057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predict the number of wins a team will earn using linear regression.</a:t>
            </a:r>
          </a:p>
          <a:p>
            <a:r>
              <a:rPr lang="en-US" dirty="0"/>
              <a:t>Attempt to classify a team as good, bad, or mediocre using a decision tree.</a:t>
            </a:r>
          </a:p>
          <a:p>
            <a:pPr lvl="1"/>
            <a:r>
              <a:rPr lang="en-US" dirty="0"/>
              <a:t>Good: 10+ Wins</a:t>
            </a:r>
          </a:p>
          <a:p>
            <a:pPr lvl="1"/>
            <a:r>
              <a:rPr lang="en-US" dirty="0"/>
              <a:t>Bad: 0-6 Wins</a:t>
            </a:r>
          </a:p>
          <a:p>
            <a:pPr lvl="1"/>
            <a:r>
              <a:rPr lang="en-US" dirty="0"/>
              <a:t>Mediocre: 7-9 Wins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56EC2A-A20E-C54F-B803-521A7434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694" y="4063527"/>
            <a:ext cx="2735839" cy="21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7B780-502A-074A-B597-1FAA475D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Linear Regression (OLS)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B8B0B5-1759-574C-BBB8-C2CD3C36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730"/>
            <a:ext cx="5447881" cy="426453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20A1-EFC8-DE47-95FB-EFD22E18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Only ~21.4% of the variation in wins is explained by the features in our model.</a:t>
            </a:r>
          </a:p>
          <a:p>
            <a:r>
              <a:rPr lang="en-US" dirty="0">
                <a:solidFill>
                  <a:srgbClr val="EBEBEB"/>
                </a:solidFill>
              </a:rPr>
              <a:t>Only significant variable is the ‘</a:t>
            </a:r>
            <a:r>
              <a:rPr lang="en-US" dirty="0" err="1">
                <a:solidFill>
                  <a:srgbClr val="EBEBEB"/>
                </a:solidFill>
              </a:rPr>
              <a:t>PercentUsed</a:t>
            </a:r>
            <a:r>
              <a:rPr lang="en-US" dirty="0">
                <a:solidFill>
                  <a:srgbClr val="EBEBEB"/>
                </a:solidFill>
              </a:rPr>
              <a:t>’ that I generated.</a:t>
            </a:r>
          </a:p>
        </p:txBody>
      </p:sp>
    </p:spTree>
    <p:extLst>
      <p:ext uri="{BB962C8B-B14F-4D97-AF65-F5344CB8AC3E}">
        <p14:creationId xmlns:p14="http://schemas.microsoft.com/office/powerpoint/2010/main" val="358791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60A4F-F755-A242-B083-28462104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Ridge / Lasso Regression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D8CEA9B-706F-6649-8857-5FDCB428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39533"/>
            <a:ext cx="5449889" cy="337893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3B614-3032-4A5A-8CDC-3FE1166A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Ridge/lasso to help with the high variation and collinearity.</a:t>
            </a:r>
          </a:p>
          <a:p>
            <a:r>
              <a:rPr lang="en-US" dirty="0">
                <a:solidFill>
                  <a:srgbClr val="EBEBEB"/>
                </a:solidFill>
              </a:rPr>
              <a:t>Reduce overfitting by penalizing complexity.</a:t>
            </a:r>
          </a:p>
          <a:p>
            <a:r>
              <a:rPr lang="en-US" dirty="0">
                <a:solidFill>
                  <a:srgbClr val="EBEBEB"/>
                </a:solidFill>
              </a:rPr>
              <a:t>Lasso feature selection property.</a:t>
            </a:r>
          </a:p>
        </p:txBody>
      </p:sp>
    </p:spTree>
    <p:extLst>
      <p:ext uri="{BB962C8B-B14F-4D97-AF65-F5344CB8AC3E}">
        <p14:creationId xmlns:p14="http://schemas.microsoft.com/office/powerpoint/2010/main" val="4242962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210A6-C289-EE48-AAB2-6298D686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Decision Tree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1CCC64-42A1-A74D-8517-C6FC02E2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571500"/>
            <a:ext cx="6460137" cy="328506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529D6-65BC-D242-BA39-308375C3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7019" y="4147459"/>
            <a:ext cx="4165600" cy="1925936"/>
          </a:xfr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993F89-0CB2-9543-9181-65EB99331D05}"/>
              </a:ext>
            </a:extLst>
          </p:cNvPr>
          <p:cNvSpPr txBox="1">
            <a:spLocks/>
          </p:cNvSpPr>
          <p:nvPr/>
        </p:nvSpPr>
        <p:spPr>
          <a:xfrm>
            <a:off x="648931" y="196385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EBEBEB"/>
                </a:solidFill>
              </a:rPr>
              <a:t>Built on information gain.</a:t>
            </a:r>
          </a:p>
          <a:p>
            <a:r>
              <a:rPr lang="en-US" dirty="0">
                <a:solidFill>
                  <a:srgbClr val="EBEBEB"/>
                </a:solidFill>
              </a:rPr>
              <a:t>Results show not any better than guessing.</a:t>
            </a:r>
          </a:p>
          <a:p>
            <a:r>
              <a:rPr lang="en-US" dirty="0">
                <a:solidFill>
                  <a:srgbClr val="EBEBEB"/>
                </a:solidFill>
              </a:rPr>
              <a:t>Note: ‘</a:t>
            </a:r>
            <a:r>
              <a:rPr lang="en-US" dirty="0" err="1">
                <a:solidFill>
                  <a:srgbClr val="EBEBEB"/>
                </a:solidFill>
              </a:rPr>
              <a:t>PercentUsed</a:t>
            </a:r>
            <a:r>
              <a:rPr lang="en-US" dirty="0">
                <a:solidFill>
                  <a:srgbClr val="EBEBEB"/>
                </a:solidFill>
              </a:rPr>
              <a:t>’ seen again as most impactful.</a:t>
            </a:r>
          </a:p>
        </p:txBody>
      </p:sp>
    </p:spTree>
    <p:extLst>
      <p:ext uri="{BB962C8B-B14F-4D97-AF65-F5344CB8AC3E}">
        <p14:creationId xmlns:p14="http://schemas.microsoft.com/office/powerpoint/2010/main" val="162607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AA73-FC16-6843-AA3A-F2894DCA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Decision Tree with Cross Validation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8068390B-FA15-C342-8CEB-2ED4D69B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5135297" cy="458046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D2F3-E182-9845-9785-C93BF927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34466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Technique: 10-fold cross validation</a:t>
            </a:r>
          </a:p>
          <a:p>
            <a:r>
              <a:rPr lang="en-US" dirty="0">
                <a:solidFill>
                  <a:srgbClr val="EBEBEB"/>
                </a:solidFill>
              </a:rPr>
              <a:t>Slightly better results: Accuracy tends to be in 36-38% range, better than 33% the random guessing would be.</a:t>
            </a:r>
          </a:p>
        </p:txBody>
      </p:sp>
    </p:spTree>
    <p:extLst>
      <p:ext uri="{BB962C8B-B14F-4D97-AF65-F5344CB8AC3E}">
        <p14:creationId xmlns:p14="http://schemas.microsoft.com/office/powerpoint/2010/main" val="315598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783A-96E9-2E4C-ADB3-1BF21DB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ACF0-5A9D-764F-A3C4-B7DE9FCF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 a correct way to allocate money to each position within the reigns of the salary cap.</a:t>
            </a:r>
          </a:p>
          <a:p>
            <a:r>
              <a:rPr lang="en-US" dirty="0"/>
              <a:t>Many other factors involved than just the salary allocation.</a:t>
            </a:r>
          </a:p>
          <a:p>
            <a:r>
              <a:rPr lang="en-US" dirty="0"/>
              <a:t>The most seen characteristic of a successful team is that they utilize the full potential of the salary cap, minimize dead money.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EF7704A-3138-8641-B9C3-2D5E3D8D0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57267" y="4309532"/>
            <a:ext cx="1938867" cy="19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9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490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Creating the Optimal NFL Team</vt:lpstr>
      <vt:lpstr>Background / Introduction</vt:lpstr>
      <vt:lpstr>The Data</vt:lpstr>
      <vt:lpstr>Proposed Approach</vt:lpstr>
      <vt:lpstr>Linear Regression (OLS)</vt:lpstr>
      <vt:lpstr>Ridge / Lasso Regression</vt:lpstr>
      <vt:lpstr>Decision Tree</vt:lpstr>
      <vt:lpstr>Decision Tree with Cross Validation</vt:lpstr>
      <vt:lpstr>Conclusion / Summary</vt:lpstr>
      <vt:lpstr>Limitations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Optimal NFL Team</dc:title>
  <dc:creator>Zach Vance</dc:creator>
  <cp:lastModifiedBy>Zach Vance</cp:lastModifiedBy>
  <cp:revision>13</cp:revision>
  <dcterms:created xsi:type="dcterms:W3CDTF">2020-10-12T19:51:33Z</dcterms:created>
  <dcterms:modified xsi:type="dcterms:W3CDTF">2020-10-13T03:55:53Z</dcterms:modified>
</cp:coreProperties>
</file>