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8" r:id="rId4"/>
    <p:sldId id="259" r:id="rId5"/>
    <p:sldId id="260" r:id="rId6"/>
    <p:sldId id="261" r:id="rId7"/>
    <p:sldId id="280" r:id="rId8"/>
    <p:sldId id="289" r:id="rId9"/>
    <p:sldId id="285" r:id="rId10"/>
    <p:sldId id="286" r:id="rId11"/>
    <p:sldId id="287" r:id="rId12"/>
    <p:sldId id="288" r:id="rId13"/>
    <p:sldId id="282" r:id="rId14"/>
    <p:sldId id="281" r:id="rId15"/>
    <p:sldId id="290" r:id="rId16"/>
    <p:sldId id="296" r:id="rId17"/>
    <p:sldId id="291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5" autoAdjust="0"/>
    <p:restoredTop sz="78598" autoAdjust="0"/>
  </p:normalViewPr>
  <p:slideViewPr>
    <p:cSldViewPr snapToGrid="0">
      <p:cViewPr>
        <p:scale>
          <a:sx n="59" d="100"/>
          <a:sy n="59" d="100"/>
        </p:scale>
        <p:origin x="-1456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01EA-930A-4873-B483-836F8E87DC81}" type="datetimeFigureOut">
              <a:rPr lang="en-US" smtClean="0"/>
              <a:pPr/>
              <a:t>4/10/14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70DB8-FDB0-420A-9B9C-F1C0FD858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1.4 Problem Resolution</a:t>
            </a:r>
            <a:r>
              <a:rPr lang="en-US" baseline="0" dirty="0" smtClean="0"/>
              <a:t> Policies</a:t>
            </a:r>
          </a:p>
          <a:p>
            <a:endParaRPr lang="en-US" baseline="0" dirty="0" smtClean="0"/>
          </a:p>
          <a:p>
            <a:r>
              <a:rPr lang="en-US" dirty="0" smtClean="0"/>
              <a:t>IDEAS ABOUT THE PROBLEM </a:t>
            </a:r>
            <a:r>
              <a:rPr lang="en-US" smtClean="0"/>
              <a:t>RESOLUTION PLAN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1.5 Project Plan</a:t>
            </a:r>
          </a:p>
          <a:p>
            <a:r>
              <a:rPr lang="en-US" dirty="0" smtClean="0"/>
              <a:t>#</a:t>
            </a:r>
            <a:r>
              <a:rPr lang="en-US" baseline="0" dirty="0" smtClean="0"/>
              <a:t> Iterations</a:t>
            </a:r>
          </a:p>
          <a:p>
            <a:r>
              <a:rPr lang="en-US" baseline="0" dirty="0" smtClean="0"/>
              <a:t># Project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3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2.2 Users/perspectives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2.3 Functional Requirements</a:t>
            </a:r>
          </a:p>
          <a:p>
            <a:r>
              <a:rPr lang="en-US" dirty="0" smtClean="0"/>
              <a:t># Required</a:t>
            </a:r>
          </a:p>
          <a:p>
            <a:r>
              <a:rPr lang="en-US" dirty="0" smtClean="0"/>
              <a:t># Desired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2.4 Non Functional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5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6 Business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8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2.7 Technical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C70DB8-FDB0-420A-9B9C-F1C0FD8583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754" y="89068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754" y="1600715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lnSpc>
          <a:spcPct val="50000"/>
        </a:lnSpc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8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372" y="1336924"/>
            <a:ext cx="10147754" cy="304880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ANALYST WARS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CS 4996 Senior Project Team</a:t>
            </a:r>
          </a:p>
          <a:p>
            <a:r>
              <a:rPr lang="en-US" sz="2200" dirty="0" smtClean="0"/>
              <a:t>Wayne state university</a:t>
            </a:r>
          </a:p>
          <a:p>
            <a:r>
              <a:rPr lang="en-US" sz="2200" dirty="0" smtClean="0"/>
              <a:t>Detroit, mi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814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506586"/>
            <a:ext cx="10486964" cy="4208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0">
              <a:lnSpc>
                <a:spcPct val="150000"/>
              </a:lnSpc>
            </a:pPr>
            <a:r>
              <a:rPr lang="en-US" dirty="0" smtClean="0"/>
              <a:t>Website layout and services must be clear and easy for the user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Must be compatible on multiple browsers and browser versions, as well as on mobile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User credentials must be secure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Allow for backup of data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77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Time limitations on our group due to project switch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Limited budget determined by client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Some functionality/requirements are unclear</a:t>
            </a:r>
          </a:p>
          <a:p>
            <a:pPr lvl="0">
              <a:lnSpc>
                <a:spcPct val="150000"/>
              </a:lnSpc>
            </a:pPr>
            <a:r>
              <a:rPr lang="en-US" dirty="0" smtClean="0"/>
              <a:t>Lack of SME working directly on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48" y="1829316"/>
            <a:ext cx="10131425" cy="3872237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dirty="0" err="1" smtClean="0"/>
              <a:t>HostGator</a:t>
            </a:r>
            <a:r>
              <a:rPr lang="en-US" dirty="0" smtClean="0"/>
              <a:t> functionality</a:t>
            </a:r>
          </a:p>
          <a:p>
            <a:pPr lvl="0">
              <a:lnSpc>
                <a:spcPct val="200000"/>
              </a:lnSpc>
            </a:pPr>
            <a:r>
              <a:rPr lang="en-US" dirty="0" smtClean="0"/>
              <a:t>Dependency on financial website API’s (accessing Wall Street ratings or market stock prices)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7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Context </a:t>
            </a:r>
            <a:r>
              <a:rPr lang="en-US" sz="2000" dirty="0"/>
              <a:t>(</a:t>
            </a:r>
            <a:r>
              <a:rPr lang="en-US" sz="2000" dirty="0" smtClean="0"/>
              <a:t>Updated)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13401" y="6124838"/>
            <a:ext cx="188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Circle: Actual Process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Rectangle: External Entities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system context model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33" t="-1345" r="-17191" b="-5479"/>
          <a:stretch/>
        </p:blipFill>
        <p:spPr>
          <a:xfrm>
            <a:off x="1" y="1140758"/>
            <a:ext cx="12192000" cy="5717242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/>
              <a:t>model </a:t>
            </a:r>
            <a:r>
              <a:rPr lang="en-US" sz="2400" dirty="0"/>
              <a:t>(Updated)</a:t>
            </a:r>
          </a:p>
        </p:txBody>
      </p:sp>
      <p:pic>
        <p:nvPicPr>
          <p:cNvPr id="5" name="Content Placeholder 4" descr="domain mo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221" r="1303" b="3440"/>
          <a:stretch/>
        </p:blipFill>
        <p:spPr>
          <a:xfrm>
            <a:off x="172212" y="1205329"/>
            <a:ext cx="11861032" cy="548855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DESIGN </a:t>
            </a:r>
            <a:r>
              <a:rPr lang="en-US" sz="2400" dirty="0"/>
              <a:t>(Updated)</a:t>
            </a:r>
          </a:p>
        </p:txBody>
      </p:sp>
      <p:pic>
        <p:nvPicPr>
          <p:cNvPr id="4" name="Content Placeholder 3" descr="database model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" t="1961" r="1833" b="2891"/>
          <a:stretch/>
        </p:blipFill>
        <p:spPr>
          <a:xfrm>
            <a:off x="430526" y="1317127"/>
            <a:ext cx="11322873" cy="520456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</a:t>
            </a:r>
            <a:r>
              <a:rPr lang="en-US" dirty="0"/>
              <a:t>DESIGN </a:t>
            </a:r>
            <a:r>
              <a:rPr lang="en-US" sz="2400" dirty="0"/>
              <a:t>(Updated)</a:t>
            </a:r>
            <a:endParaRPr lang="en-US" dirty="0"/>
          </a:p>
        </p:txBody>
      </p:sp>
      <p:pic>
        <p:nvPicPr>
          <p:cNvPr id="4" name="Content Placeholder 3" descr="architectures desig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436" t="-9176" r="-107234" b="-5440"/>
          <a:stretch/>
        </p:blipFill>
        <p:spPr>
          <a:xfrm>
            <a:off x="-365948" y="688758"/>
            <a:ext cx="13238720" cy="6327979"/>
          </a:xfrm>
        </p:spPr>
      </p:pic>
    </p:spTree>
    <p:extLst>
      <p:ext uri="{BB962C8B-B14F-4D97-AF65-F5344CB8AC3E}">
        <p14:creationId xmlns:p14="http://schemas.microsoft.com/office/powerpoint/2010/main" val="3890568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</a:t>
            </a:r>
            <a:r>
              <a:rPr lang="en-US" sz="2400" dirty="0" smtClean="0"/>
              <a:t>(March 18, 2014)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90" y="150666"/>
            <a:ext cx="3886785" cy="67073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MAIN FUNCTIONALITY:</a:t>
            </a:r>
            <a:r>
              <a:rPr lang="en-US" dirty="0"/>
              <a:t> </a:t>
            </a:r>
          </a:p>
          <a:p>
            <a:pPr>
              <a:lnSpc>
                <a:spcPct val="100000"/>
              </a:lnSpc>
            </a:pPr>
            <a:r>
              <a:rPr lang="en-US" dirty="0"/>
              <a:t>Allow User to: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Sign Up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 </a:t>
            </a:r>
            <a:r>
              <a:rPr lang="en-US" dirty="0" smtClean="0"/>
              <a:t>Log In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smtClean="0"/>
              <a:t>Profile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Add/Modify Profile </a:t>
            </a:r>
            <a:r>
              <a:rPr lang="en-US" dirty="0" smtClean="0"/>
              <a:t>Content &amp; Settings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6635" y="1420566"/>
            <a:ext cx="3886785" cy="50796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5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ACOMPLISHMENTS: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Finished: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Registration Form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Log In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Stock Information 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Progress: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Profile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Profile Settings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Stock Rating Tool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6214" y="279809"/>
            <a:ext cx="3886785" cy="7856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lnSpc>
                <a:spcPct val="5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WORK ASSIGNED: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Pulkit - framework, UI elements, Log in, Sign up, Profile and Settings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Jian</a:t>
            </a:r>
            <a:r>
              <a:rPr lang="en-US" dirty="0" smtClean="0"/>
              <a:t> – Stock Page, Front End Design Research</a:t>
            </a:r>
          </a:p>
          <a:p>
            <a:pPr>
              <a:lnSpc>
                <a:spcPct val="100000"/>
              </a:lnSpc>
            </a:pPr>
            <a:r>
              <a:rPr lang="en-US" dirty="0" err="1" smtClean="0"/>
              <a:t>NIck</a:t>
            </a:r>
            <a:r>
              <a:rPr lang="en-US" dirty="0" smtClean="0"/>
              <a:t> - YQL, Testing Plan, Registration System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Zach - Database Tables, Registration System, Secure Log In, Secure Session</a:t>
            </a:r>
          </a:p>
        </p:txBody>
      </p:sp>
    </p:spTree>
    <p:extLst>
      <p:ext uri="{BB962C8B-B14F-4D97-AF65-F5344CB8AC3E}">
        <p14:creationId xmlns:p14="http://schemas.microsoft.com/office/powerpoint/2010/main" val="415069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/>
              <a:t>SCHEDULE </a:t>
            </a:r>
            <a:r>
              <a:rPr lang="en-US" sz="2400" dirty="0"/>
              <a:t>(Updated)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30528" y="1269901"/>
            <a:ext cx="11236768" cy="542398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60934"/>
              </p:ext>
            </p:extLst>
          </p:nvPr>
        </p:nvGraphicFramePr>
        <p:xfrm>
          <a:off x="862464" y="1233118"/>
          <a:ext cx="10402643" cy="562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4" imgW="7797800" imgH="4216400" progId="Excel.Sheet.8">
                  <p:embed/>
                </p:oleObj>
              </mc:Choice>
              <mc:Fallback>
                <p:oleObj name="Worksheet" r:id="rId4" imgW="7797800" imgH="421640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464" y="1233118"/>
                        <a:ext cx="10402643" cy="562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805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442090"/>
            <a:ext cx="10796751" cy="5703790"/>
          </a:xfrm>
        </p:spPr>
        <p:txBody>
          <a:bodyPr/>
          <a:lstStyle/>
          <a:p>
            <a:r>
              <a:rPr lang="en-US" dirty="0" smtClean="0"/>
              <a:t>FUNCTIONAL TESTING </a:t>
            </a:r>
          </a:p>
          <a:p>
            <a:pPr lvl="1"/>
            <a:r>
              <a:rPr lang="en-US" dirty="0" smtClean="0"/>
              <a:t>Python Selenium II library</a:t>
            </a:r>
          </a:p>
          <a:p>
            <a:pPr lvl="2"/>
            <a:r>
              <a:rPr lang="en-US" dirty="0" smtClean="0"/>
              <a:t>Registration</a:t>
            </a:r>
          </a:p>
          <a:p>
            <a:pPr lvl="2"/>
            <a:r>
              <a:rPr lang="en-US" dirty="0" smtClean="0"/>
              <a:t>User Profile</a:t>
            </a:r>
          </a:p>
          <a:p>
            <a:pPr lvl="2"/>
            <a:r>
              <a:rPr lang="en-US" dirty="0" smtClean="0"/>
              <a:t>Stock Rating</a:t>
            </a:r>
          </a:p>
          <a:p>
            <a:endParaRPr lang="en-US" dirty="0"/>
          </a:p>
          <a:p>
            <a:r>
              <a:rPr lang="en-US" dirty="0" smtClean="0"/>
              <a:t>NON-FUNCTIONAL TESTING</a:t>
            </a:r>
          </a:p>
          <a:p>
            <a:pPr lvl="1"/>
            <a:r>
              <a:rPr lang="en-US" dirty="0" smtClean="0"/>
              <a:t>Manual</a:t>
            </a:r>
          </a:p>
          <a:p>
            <a:pPr lvl="2"/>
            <a:r>
              <a:rPr lang="en-US" dirty="0" smtClean="0"/>
              <a:t>Layout &amp; Services</a:t>
            </a:r>
          </a:p>
          <a:p>
            <a:pPr lvl="2"/>
            <a:r>
              <a:rPr lang="en-US" dirty="0" smtClean="0"/>
              <a:t>Compatibility</a:t>
            </a:r>
          </a:p>
          <a:p>
            <a:pPr lvl="2"/>
            <a:r>
              <a:rPr lang="en-US" dirty="0" smtClean="0"/>
              <a:t>Secure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2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00715"/>
            <a:ext cx="10131425" cy="4445595"/>
          </a:xfrm>
        </p:spPr>
        <p:txBody>
          <a:bodyPr/>
          <a:lstStyle/>
          <a:p>
            <a:r>
              <a:rPr lang="en-US" dirty="0" smtClean="0"/>
              <a:t>COMPANY NAME – TACTICAL CAPITAL INVESTMENT LLC</a:t>
            </a:r>
          </a:p>
          <a:p>
            <a:pPr lvl="1"/>
            <a:r>
              <a:rPr lang="en-US" dirty="0" smtClean="0"/>
              <a:t>DESCRIPTION - CAPITAL ASSET MANAGEMENT FUND</a:t>
            </a:r>
          </a:p>
          <a:p>
            <a:pPr lvl="1"/>
            <a:r>
              <a:rPr lang="en-US" dirty="0" smtClean="0"/>
              <a:t>FOUNDERS – TIMOTHY HOOKER (WSU) &amp; BRIAN SMITH (MSU)</a:t>
            </a:r>
          </a:p>
          <a:p>
            <a:endParaRPr lang="en-US" dirty="0" smtClean="0"/>
          </a:p>
          <a:p>
            <a:r>
              <a:rPr lang="en-US" dirty="0" smtClean="0"/>
              <a:t>SERVICES PROVIDED</a:t>
            </a:r>
          </a:p>
          <a:p>
            <a:pPr lvl="1"/>
            <a:r>
              <a:rPr lang="en-US" dirty="0" smtClean="0"/>
              <a:t>FINANCIAL ADVICE – INVESTMENT, INSURANCE</a:t>
            </a:r>
            <a:r>
              <a:rPr lang="en-US" dirty="0"/>
              <a:t> </a:t>
            </a:r>
            <a:r>
              <a:rPr lang="en-US" dirty="0" smtClean="0"/>
              <a:t>&amp; MANAGEMENT</a:t>
            </a:r>
          </a:p>
          <a:p>
            <a:pPr lvl="1"/>
            <a:r>
              <a:rPr lang="en-US" dirty="0" smtClean="0"/>
              <a:t>FINANCIAL SOLUTION – SMALL BUSINESSES &amp; START-UP VENTURES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1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442091"/>
            <a:ext cx="10796751" cy="5187220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TESTING</a:t>
            </a:r>
          </a:p>
          <a:p>
            <a:pPr lvl="1"/>
            <a:r>
              <a:rPr lang="en-US" dirty="0"/>
              <a:t>Register an account and fill out user profile. Profile will be displayed on user account</a:t>
            </a:r>
          </a:p>
          <a:p>
            <a:pPr lvl="1"/>
            <a:r>
              <a:rPr lang="en-US" dirty="0"/>
              <a:t>Accurately estimate stock. User rating increases and reward points given</a:t>
            </a:r>
          </a:p>
          <a:p>
            <a:pPr lvl="1"/>
            <a:r>
              <a:rPr lang="en-US" dirty="0"/>
              <a:t>Inaccurately estimate stock. User rating decreases and no points are </a:t>
            </a:r>
            <a:r>
              <a:rPr lang="en-US" dirty="0" smtClean="0"/>
              <a:t>given</a:t>
            </a:r>
          </a:p>
          <a:p>
            <a:endParaRPr lang="en-US" dirty="0"/>
          </a:p>
          <a:p>
            <a:r>
              <a:rPr lang="en-US" dirty="0" smtClean="0"/>
              <a:t>USER ACCEPTANCE TESTING</a:t>
            </a:r>
          </a:p>
          <a:p>
            <a:pPr lvl="1"/>
            <a:r>
              <a:rPr lang="en-US" dirty="0" smtClean="0"/>
              <a:t> Starts after main features are functional</a:t>
            </a:r>
          </a:p>
          <a:p>
            <a:pPr lvl="1"/>
            <a:r>
              <a:rPr lang="en-US" dirty="0" smtClean="0"/>
              <a:t>To show that the system can support day to day use</a:t>
            </a:r>
          </a:p>
        </p:txBody>
      </p:sp>
    </p:spTree>
    <p:extLst>
      <p:ext uri="{BB962C8B-B14F-4D97-AF65-F5344CB8AC3E}">
        <p14:creationId xmlns:p14="http://schemas.microsoft.com/office/powerpoint/2010/main" val="69850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381" y="124965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BORN FREE FINANCIAL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31955"/>
            <a:ext cx="10131425" cy="5046887"/>
          </a:xfrm>
        </p:spPr>
        <p:txBody>
          <a:bodyPr>
            <a:normAutofit/>
          </a:bodyPr>
          <a:lstStyle/>
          <a:p>
            <a:r>
              <a:rPr lang="en-US" dirty="0" smtClean="0"/>
              <a:t>PURPOSE: </a:t>
            </a:r>
          </a:p>
          <a:p>
            <a:pPr lvl="1"/>
            <a:r>
              <a:rPr lang="en-US" dirty="0" smtClean="0"/>
              <a:t>CREATE A LAUNCHPAD FOR SERVICES OFFERED BY OUR CLIENT</a:t>
            </a:r>
          </a:p>
          <a:p>
            <a:r>
              <a:rPr lang="en-US" dirty="0" smtClean="0"/>
              <a:t>SCOPE: </a:t>
            </a:r>
          </a:p>
          <a:p>
            <a:pPr lvl="1"/>
            <a:r>
              <a:rPr lang="en-US" dirty="0" smtClean="0"/>
              <a:t>EXPOSE BUSINESS MODEL</a:t>
            </a:r>
          </a:p>
          <a:p>
            <a:pPr lvl="1"/>
            <a:r>
              <a:rPr lang="en-US" dirty="0" smtClean="0"/>
              <a:t>IMPROVE PUBLIC INVESTMENT OPTIONS</a:t>
            </a:r>
          </a:p>
          <a:p>
            <a:r>
              <a:rPr lang="en-US" dirty="0" smtClean="0"/>
              <a:t>OBJECTIVES: </a:t>
            </a:r>
          </a:p>
          <a:p>
            <a:pPr lvl="1"/>
            <a:r>
              <a:rPr lang="en-US" dirty="0" smtClean="0"/>
              <a:t>PROVIDE USERS WITH HIGH-QUALITY STOCK ANALYSIS TOOLS</a:t>
            </a:r>
          </a:p>
          <a:p>
            <a:pPr lvl="1"/>
            <a:r>
              <a:rPr lang="en-US" dirty="0" smtClean="0"/>
              <a:t>ALLOW USERS TO JOIN SOCIAL STOCK RATING NETWORKS/DISCUSSIONS</a:t>
            </a:r>
          </a:p>
          <a:p>
            <a:pPr lvl="1"/>
            <a:r>
              <a:rPr lang="en-US" dirty="0" smtClean="0"/>
              <a:t>PROVIDE USERS WITH BEST FINANCIAL ADVICE AS FAST AS POSSIBLE</a:t>
            </a:r>
          </a:p>
        </p:txBody>
      </p:sp>
    </p:spTree>
    <p:extLst>
      <p:ext uri="{BB962C8B-B14F-4D97-AF65-F5344CB8AC3E}">
        <p14:creationId xmlns:p14="http://schemas.microsoft.com/office/powerpoint/2010/main" val="49401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TEAM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 smtClean="0"/>
              <a:t>Pulkit Monga, Nick Crooker, </a:t>
            </a:r>
            <a:r>
              <a:rPr lang="en-US" sz="2000" i="1" dirty="0" err="1" smtClean="0"/>
              <a:t>zach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vanoast</a:t>
            </a:r>
            <a:r>
              <a:rPr lang="en-US" sz="2000" i="1" dirty="0"/>
              <a:t> </a:t>
            </a:r>
            <a:r>
              <a:rPr lang="en-US" sz="2000" i="1" dirty="0" smtClean="0"/>
              <a:t>&amp; </a:t>
            </a:r>
            <a:r>
              <a:rPr lang="en-US" sz="2000" i="1" dirty="0" err="1" smtClean="0"/>
              <a:t>Jian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deng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00716"/>
            <a:ext cx="10131425" cy="3783720"/>
          </a:xfrm>
        </p:spPr>
        <p:txBody>
          <a:bodyPr>
            <a:normAutofit/>
          </a:bodyPr>
          <a:lstStyle/>
          <a:p>
            <a:r>
              <a:rPr lang="en-US" dirty="0" smtClean="0"/>
              <a:t>GOAL: CREATE AN EFFECTIVE AND EFFICIENT SOLUTION</a:t>
            </a:r>
          </a:p>
          <a:p>
            <a:endParaRPr lang="en-US" dirty="0" smtClean="0"/>
          </a:p>
          <a:p>
            <a:r>
              <a:rPr lang="en-US" dirty="0" smtClean="0"/>
              <a:t>ROLES &amp; RESPONSIBILITIES:</a:t>
            </a:r>
          </a:p>
          <a:p>
            <a:pPr lvl="1"/>
            <a:r>
              <a:rPr lang="en-US" dirty="0" smtClean="0"/>
              <a:t>FRONT END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Pulkit(POC) &amp; </a:t>
            </a:r>
            <a:r>
              <a:rPr lang="en-US" dirty="0" err="1" smtClean="0"/>
              <a:t>Jian</a:t>
            </a:r>
            <a:endParaRPr lang="en-US" dirty="0" smtClean="0"/>
          </a:p>
          <a:p>
            <a:pPr lvl="1"/>
            <a:r>
              <a:rPr lang="en-US" dirty="0" smtClean="0"/>
              <a:t>BACK END + DATABASE (NICK &amp; ZACH)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Nick &amp; Zach</a:t>
            </a:r>
          </a:p>
        </p:txBody>
      </p:sp>
    </p:spTree>
    <p:extLst>
      <p:ext uri="{BB962C8B-B14F-4D97-AF65-F5344CB8AC3E}">
        <p14:creationId xmlns:p14="http://schemas.microsoft.com/office/powerpoint/2010/main" val="113355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TEAM POLICY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111" y="1770961"/>
            <a:ext cx="10131425" cy="3927711"/>
          </a:xfrm>
        </p:spPr>
        <p:txBody>
          <a:bodyPr>
            <a:normAutofit/>
          </a:bodyPr>
          <a:lstStyle/>
          <a:p>
            <a:r>
              <a:rPr lang="en-US" dirty="0" smtClean="0"/>
              <a:t>RESOLUTION PLAN: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lvl="1"/>
            <a:r>
              <a:rPr lang="en-US" dirty="0" smtClean="0"/>
              <a:t>2+2 TEAM STRATEGY</a:t>
            </a:r>
          </a:p>
          <a:p>
            <a:pPr lvl="1"/>
            <a:r>
              <a:rPr lang="en-US" dirty="0" smtClean="0"/>
              <a:t>ACKNOWLEDGE THE MISTAKE</a:t>
            </a:r>
          </a:p>
          <a:p>
            <a:pPr lvl="1"/>
            <a:r>
              <a:rPr lang="en-US" dirty="0" smtClean="0"/>
              <a:t>ANALYZE THE IMPACT</a:t>
            </a:r>
          </a:p>
          <a:p>
            <a:pPr lvl="1"/>
            <a:r>
              <a:rPr lang="en-US" dirty="0" smtClean="0"/>
              <a:t>IMPLEMENT A SOLUTION</a:t>
            </a:r>
          </a:p>
          <a:p>
            <a:pPr lvl="1"/>
            <a:r>
              <a:rPr lang="en-US" dirty="0" smtClean="0"/>
              <a:t>INCREASE DAILY COMMUNICATION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995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00715"/>
            <a:ext cx="10131425" cy="4869881"/>
          </a:xfrm>
        </p:spPr>
        <p:txBody>
          <a:bodyPr>
            <a:noAutofit/>
          </a:bodyPr>
          <a:lstStyle/>
          <a:p>
            <a:r>
              <a:rPr lang="en-US" dirty="0" smtClean="0"/>
              <a:t>PROTOTYPE </a:t>
            </a:r>
            <a:r>
              <a:rPr lang="en-US" dirty="0"/>
              <a:t>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WEBSITE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 smtClean="0"/>
              <a:t>1. CLIENT PROFILE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smtClean="0"/>
              <a:t>2. CLIENT ASSESSMENT – RISK TOLERANCE &amp; TIME HORIZON</a:t>
            </a:r>
          </a:p>
          <a:p>
            <a:pPr lvl="1"/>
            <a:r>
              <a:rPr lang="en-US" dirty="0" smtClean="0"/>
              <a:t>DATABASE &amp; HOSTING</a:t>
            </a:r>
          </a:p>
          <a:p>
            <a:pPr marL="1371600" lvl="2" indent="-457200">
              <a:buAutoNum type="arabicPeriod"/>
            </a:pPr>
            <a:r>
              <a:rPr lang="en-US" sz="2400" dirty="0" smtClean="0"/>
              <a:t>INTEGRATE WEBSITE WITH HOSTGATOR</a:t>
            </a:r>
          </a:p>
          <a:p>
            <a:pPr marL="1371600" lvl="2" indent="-457200">
              <a:buAutoNum type="arabicPeriod"/>
            </a:pPr>
            <a:r>
              <a:rPr lang="en-US" sz="2400" dirty="0" smtClean="0"/>
              <a:t>USER DATA</a:t>
            </a:r>
          </a:p>
          <a:p>
            <a:r>
              <a:rPr lang="en-US" dirty="0" smtClean="0"/>
              <a:t>FUTURE PLAN:</a:t>
            </a:r>
          </a:p>
          <a:p>
            <a:pPr lvl="2"/>
            <a:r>
              <a:rPr lang="en-US" sz="2400" dirty="0" smtClean="0"/>
              <a:t>STOCK ANALYSIS TOOLS</a:t>
            </a:r>
          </a:p>
          <a:p>
            <a:pPr lvl="2"/>
            <a:r>
              <a:rPr lang="en-US" sz="2400" dirty="0" smtClean="0"/>
              <a:t>STOCK RATING SOCIAL NETWORK</a:t>
            </a:r>
          </a:p>
          <a:p>
            <a:pPr lvl="2"/>
            <a:r>
              <a:rPr lang="en-US" sz="2400" dirty="0" smtClean="0"/>
              <a:t>LIVE CHAT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75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00715"/>
            <a:ext cx="10131425" cy="4558038"/>
          </a:xfrm>
        </p:spPr>
        <p:txBody>
          <a:bodyPr>
            <a:normAutofit/>
          </a:bodyPr>
          <a:lstStyle/>
          <a:p>
            <a:r>
              <a:rPr lang="en-US" dirty="0" smtClean="0"/>
              <a:t>PRESENTATION TIER</a:t>
            </a:r>
          </a:p>
          <a:p>
            <a:pPr lvl="1"/>
            <a:r>
              <a:rPr lang="en-US" dirty="0" smtClean="0"/>
              <a:t>HTML/CSS – RESPONSIVE GRID DESIGN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YAHOO API – STOCK TRENDS</a:t>
            </a:r>
          </a:p>
          <a:p>
            <a:r>
              <a:rPr lang="en-US" dirty="0" smtClean="0"/>
              <a:t>LOGIC TIER</a:t>
            </a:r>
          </a:p>
          <a:p>
            <a:pPr lvl="1"/>
            <a:r>
              <a:rPr lang="en-US" dirty="0" smtClean="0"/>
              <a:t>PHP</a:t>
            </a:r>
          </a:p>
          <a:p>
            <a:r>
              <a:rPr lang="en-US" dirty="0" smtClean="0"/>
              <a:t>DATA TIER</a:t>
            </a:r>
          </a:p>
          <a:p>
            <a:pPr lvl="1"/>
            <a:r>
              <a:rPr lang="en-US" dirty="0" smtClean="0"/>
              <a:t>HOSTGATOR – HOSTING</a:t>
            </a:r>
          </a:p>
          <a:p>
            <a:pPr lvl="1"/>
            <a:r>
              <a:rPr lang="en-US" dirty="0" smtClean="0"/>
              <a:t>MYSQL – DATABASE</a:t>
            </a:r>
          </a:p>
          <a:p>
            <a:pPr lvl="1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5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00715"/>
            <a:ext cx="10688670" cy="465312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	 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1996833"/>
            <a:ext cx="1219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2286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The users of the website could be anyone</a:t>
            </a:r>
          </a:p>
          <a:p>
            <a:pPr lvl="1" indent="2286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Potential appeal to an “untapped” demographic – the young investor 18-25</a:t>
            </a:r>
          </a:p>
          <a:p>
            <a:pPr lvl="2" indent="2286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Currently most young people do not do much investing for a number of reasons (time, motivation, knowledge, financial stability, etc.)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87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54" y="1653470"/>
            <a:ext cx="10131425" cy="418462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 smtClean="0"/>
              <a:t>Allows a user to register and log in</a:t>
            </a:r>
          </a:p>
          <a:p>
            <a:pPr lvl="1"/>
            <a:r>
              <a:rPr lang="en-US" dirty="0" smtClean="0"/>
              <a:t>Profile and account settings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Creates a client profile based on multiple key attributes determined during a survey at time of registration (or optionally later)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Provide stock suggestions based on the client profile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Allows the user to rate stocks based on their experience/opinion</a:t>
            </a:r>
          </a:p>
          <a:p>
            <a:pPr lvl="1"/>
            <a:r>
              <a:rPr lang="en-US" dirty="0" smtClean="0"/>
              <a:t>Rate stock price targets for each month</a:t>
            </a:r>
          </a:p>
          <a:p>
            <a:pPr lvl="1"/>
            <a:r>
              <a:rPr lang="en-US" dirty="0" smtClean="0"/>
              <a:t>Avoid, Sell Short, Neutral/Hold, or Buy</a:t>
            </a:r>
          </a:p>
          <a:p>
            <a:pPr lvl="1"/>
            <a:r>
              <a:rPr lang="en-US" dirty="0" smtClean="0"/>
              <a:t>Show comparison to Wall Street Analysis</a:t>
            </a:r>
          </a:p>
          <a:p>
            <a:pPr lvl="0">
              <a:lnSpc>
                <a:spcPct val="100000"/>
              </a:lnSpc>
            </a:pPr>
            <a:r>
              <a:rPr lang="en-US" dirty="0" smtClean="0"/>
              <a:t>Allows the user to follow stocks (currently investing or just following)</a:t>
            </a:r>
          </a:p>
        </p:txBody>
      </p:sp>
    </p:spTree>
    <p:extLst>
      <p:ext uri="{BB962C8B-B14F-4D97-AF65-F5344CB8AC3E}">
        <p14:creationId xmlns:p14="http://schemas.microsoft.com/office/powerpoint/2010/main" val="325338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6435</TotalTime>
  <Words>708</Words>
  <Application>Microsoft Macintosh PowerPoint</Application>
  <PresentationFormat>Custom</PresentationFormat>
  <Paragraphs>167</Paragraphs>
  <Slides>20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Celestial</vt:lpstr>
      <vt:lpstr>Worksheet</vt:lpstr>
      <vt:lpstr>ANALYST WARS</vt:lpstr>
      <vt:lpstr>OVERVIEW</vt:lpstr>
      <vt:lpstr>BORN FREE FINANCIAL </vt:lpstr>
      <vt:lpstr>TEAM Pulkit Monga, Nick Crooker, zach vanoast &amp; Jian deng</vt:lpstr>
      <vt:lpstr>TEAM POLICY</vt:lpstr>
      <vt:lpstr>Project plan</vt:lpstr>
      <vt:lpstr>technologies</vt:lpstr>
      <vt:lpstr>USERS</vt:lpstr>
      <vt:lpstr>Functional requirements</vt:lpstr>
      <vt:lpstr>Non-functional requirements</vt:lpstr>
      <vt:lpstr>BUSINESS CONSTRAINTS</vt:lpstr>
      <vt:lpstr>Technical constraints</vt:lpstr>
      <vt:lpstr>System Context (Updated)</vt:lpstr>
      <vt:lpstr>Domain model (Updated)</vt:lpstr>
      <vt:lpstr>DATABASE DESIGN (Updated)</vt:lpstr>
      <vt:lpstr>architecture DESIGN (Updated)</vt:lpstr>
      <vt:lpstr>Updates (March 18, 2014)</vt:lpstr>
      <vt:lpstr>PROJECT SCHEDULE (Updated) </vt:lpstr>
      <vt:lpstr>TESTING PLAN</vt:lpstr>
      <vt:lpstr>TESTING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Wait List</dc:title>
  <dc:creator>pulkit monga</dc:creator>
  <cp:lastModifiedBy>pulkit monga</cp:lastModifiedBy>
  <cp:revision>151</cp:revision>
  <dcterms:created xsi:type="dcterms:W3CDTF">2014-01-18T00:15:56Z</dcterms:created>
  <dcterms:modified xsi:type="dcterms:W3CDTF">2014-04-10T16:38:55Z</dcterms:modified>
</cp:coreProperties>
</file>