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ECF40">
                <a:lumMod val="58000"/>
                <a:lumOff val="42000"/>
              </a:srgbClr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Optimizacija upita kod PostgreSQL baze podataka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9450" y="4574540"/>
            <a:ext cx="10737850" cy="1655445"/>
          </a:xfrm>
        </p:spPr>
        <p:txBody>
          <a:bodyPr/>
          <a:lstStyle/>
          <a:p>
            <a:pPr indent="457200" algn="l"/>
            <a:r>
              <a:rPr lang="en-US" altLang="en-US"/>
              <a:t>             Mentor: 							  Student:</a:t>
            </a:r>
            <a:endParaRPr lang="en-US" altLang="en-US"/>
          </a:p>
          <a:p>
            <a:pPr indent="457200" algn="l"/>
            <a:r>
              <a:rPr lang="en-US" altLang="en-US"/>
              <a:t>Prof. dr Aleksandar Stanimirovic 				Zeljko Vasic, br.ind. 1808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205" y="86995"/>
            <a:ext cx="10515600" cy="1325563"/>
          </a:xfrm>
        </p:spPr>
        <p:txBody>
          <a:bodyPr>
            <a:normAutofit/>
          </a:bodyPr>
          <a:p>
            <a:pPr algn="ctr"/>
            <a:r>
              <a:rPr lang="en-US"/>
              <a:t>Particionisanje tabela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460" y="1412875"/>
            <a:ext cx="10848340" cy="4351655"/>
          </a:xfrm>
        </p:spPr>
        <p:txBody>
          <a:bodyPr/>
          <a:p>
            <a:pPr marL="0" indent="0">
              <a:buNone/>
            </a:pPr>
            <a:r>
              <a:rPr lang="en-US" altLang="en-US"/>
              <a:t> Svaka particija sadrzi podskup podataka iz glavne tabele, pri cemu se delovi podataka dodeljuju particijama na osnovu odredjenih kriterijuma.</a:t>
            </a:r>
            <a:endParaRPr lang="en-US" altLang="en-US"/>
          </a:p>
          <a:p>
            <a:pPr marL="0" indent="0">
              <a:buNone/>
            </a:pPr>
            <a:r>
              <a:rPr lang="en-US" altLang="en-US" u="sng"/>
              <a:t>Vrste particionisanja u PostgreSQL-u:</a:t>
            </a:r>
            <a:endParaRPr lang="en-US" altLang="en-US" u="sng"/>
          </a:p>
          <a:p>
            <a:r>
              <a:rPr lang="en-US" altLang="en-US"/>
              <a:t>Range partitioning (particionisanje po opsegu vrednosti)</a:t>
            </a:r>
            <a:endParaRPr lang="en-US" altLang="en-US"/>
          </a:p>
          <a:p>
            <a:r>
              <a:rPr lang="en-US" altLang="en-US"/>
              <a:t>List partitioning (particionisanje po listi vrednosti)</a:t>
            </a:r>
            <a:endParaRPr lang="en-US" altLang="en-US"/>
          </a:p>
          <a:p>
            <a:r>
              <a:rPr lang="en-US" altLang="en-US"/>
              <a:t>Hash partitioning (particionisanje po hash vrednosti) 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2015" y="3465195"/>
            <a:ext cx="3566160" cy="2715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sz="9600">
                <a:sym typeface="+mn-ea"/>
              </a:rPr>
              <a:t>HVALA NA PAZNJI</a:t>
            </a:r>
            <a:endParaRPr lang="en-US" sz="9600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Osnovne metrike performansi SQL upita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1.Vreme izvrsavanja (Execution Time)</a:t>
            </a:r>
            <a:endParaRPr lang="en-US" altLang="en-US"/>
          </a:p>
          <a:p>
            <a:r>
              <a:rPr lang="en-US" altLang="en-US"/>
              <a:t>2.Broj citanja</a:t>
            </a:r>
            <a:endParaRPr lang="en-US" altLang="en-US"/>
          </a:p>
          <a:p>
            <a:r>
              <a:rPr lang="en-US" altLang="en-US"/>
              <a:t>3.Iskoriscenost CPU-a i memorije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Komande za merenje performansi upita su EXPLAIN i EXPLAIN ANALYZE.</a:t>
            </a:r>
            <a:endParaRPr lang="en-US" altLang="en-US"/>
          </a:p>
          <a:p>
            <a:r>
              <a:rPr lang="en-US" altLang="en-US"/>
              <a:t>EXPLAIN samo prikazuje plan izvrsenja upita, EXPLAIN ANALYZE prikazuje plan izvrsenja upita i izvrsava upit.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1395"/>
          </a:xfrm>
        </p:spPr>
        <p:txBody>
          <a:bodyPr/>
          <a:p>
            <a:pPr algn="ctr"/>
            <a:r>
              <a:rPr lang="en-US"/>
              <a:t>Indeksi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6520"/>
            <a:ext cx="10515600" cy="4810760"/>
          </a:xfrm>
        </p:spPr>
        <p:txBody>
          <a:bodyPr/>
          <a:p>
            <a:r>
              <a:rPr lang="en-US" altLang="en-US"/>
              <a:t>Fizicka struktura podataka koje omogucava brze pronalazenje redova bez potrebe da se pregledava cela tabela red po red.</a:t>
            </a:r>
            <a:endParaRPr lang="en-US" altLang="en-US"/>
          </a:p>
          <a:p>
            <a:r>
              <a:rPr lang="en-US" altLang="en-US"/>
              <a:t>Najcesce je predstavljen balansiranim stablom.</a:t>
            </a:r>
            <a:endParaRPr lang="en-US" altLang="en-US"/>
          </a:p>
          <a:p>
            <a:r>
              <a:rPr lang="en-US" altLang="en-US"/>
              <a:t>Potencijalno ubrzava ili usporava pisanje podataka. 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7820" y="3429000"/>
            <a:ext cx="6801485" cy="2799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7" descr="b-tree struc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8905" y="713740"/>
            <a:ext cx="9010650" cy="51682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4025"/>
            <a:ext cx="10515600" cy="5723255"/>
          </a:xfrm>
        </p:spPr>
        <p:txBody>
          <a:bodyPr/>
          <a:p>
            <a:r>
              <a:rPr lang="en-US" altLang="en-US">
                <a:solidFill>
                  <a:srgbClr val="FF0000"/>
                </a:solidFill>
              </a:rPr>
              <a:t>Partial indeks</a:t>
            </a:r>
            <a:r>
              <a:rPr lang="en-US" altLang="en-US"/>
              <a:t> se pravi na koloni ali samo za one redove koji zadovoljavaju odredjeni uslov.</a:t>
            </a:r>
            <a:endParaRPr lang="en-US" altLang="en-US"/>
          </a:p>
          <a:p>
            <a:r>
              <a:rPr lang="en-US" altLang="en-US"/>
              <a:t> Time se smanjuje prostor na disku koji indeks zauzima. </a:t>
            </a:r>
            <a:endParaRPr lang="en-US" altLang="en-US"/>
          </a:p>
          <a:p>
            <a:r>
              <a:rPr lang="en-US" altLang="en-US">
                <a:solidFill>
                  <a:srgbClr val="FF0000"/>
                </a:solidFill>
              </a:rPr>
              <a:t>Expression indeks</a:t>
            </a:r>
            <a:r>
              <a:rPr lang="en-US" altLang="en-US"/>
              <a:t> i se pravi na izrazu (expression) koji ukljucuje kolonu a ne direktno na samoj koloni.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en-US"/>
              <a:t>Koriscenje podupita na optimalan nacin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681855"/>
          </a:xfrm>
        </p:spPr>
        <p:txBody>
          <a:bodyPr/>
          <a:p>
            <a:r>
              <a:rPr lang="en-US"/>
              <a:t>Kada se koristi </a:t>
            </a:r>
            <a:r>
              <a:rPr lang="en-US">
                <a:solidFill>
                  <a:srgbClr val="FF0000"/>
                </a:solidFill>
              </a:rPr>
              <a:t>operator IN</a:t>
            </a:r>
            <a:r>
              <a:rPr lang="en-US"/>
              <a:t>, baza izvrsava ceo podupit a tek onda proverava da li neki red iz spoljne tabele pripada rezultatu tog podupita. </a:t>
            </a:r>
            <a:endParaRPr lang="en-US"/>
          </a:p>
          <a:p>
            <a:r>
              <a:rPr lang="en-US"/>
              <a:t>Kada se koristi </a:t>
            </a:r>
            <a:r>
              <a:rPr lang="en-US">
                <a:solidFill>
                  <a:srgbClr val="FF0000"/>
                </a:solidFill>
              </a:rPr>
              <a:t>operator EXISTS</a:t>
            </a:r>
            <a:r>
              <a:rPr lang="en-US"/>
              <a:t>, cim se pronadje jedan red koji zadovoljava uslov, izvrsavanje se odmah prekida.</a:t>
            </a:r>
            <a:endParaRPr lang="en-US"/>
          </a:p>
          <a:p>
            <a:r>
              <a:rPr lang="en-US"/>
              <a:t>Preporuceno je koristiti operator IN samo ukoliko nije moguce koristiti operator EXISTS.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9100"/>
            <a:ext cx="10515600" cy="5758180"/>
          </a:xfrm>
        </p:spPr>
        <p:txBody>
          <a:bodyPr/>
          <a:p>
            <a:r>
              <a:rPr lang="en-US" altLang="en-US">
                <a:solidFill>
                  <a:srgbClr val="FF0000"/>
                </a:solidFill>
              </a:rPr>
              <a:t>Operator WITH</a:t>
            </a:r>
            <a:r>
              <a:rPr lang="en-US" altLang="en-US"/>
              <a:t> u SQL-u oznava CTE(Common Table Expression), odnosno neku vrstu privremene tabele koja postoji samo tokom izvrsavanja upita. </a:t>
            </a:r>
            <a:endParaRPr lang="en-US" altLang="en-US"/>
          </a:p>
          <a:p>
            <a:r>
              <a:rPr lang="en-US" altLang="en-US"/>
              <a:t>Koriscenjem privremenih tabela u kojima su smesteni filtrirani podaci, JOIN-i rade sa tabelama koje imaju manji broj podataka, odnosno sadrze samo potrebne podatke i vreme izvrsavanja upita je krace. 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8865" y="3376930"/>
            <a:ext cx="4527550" cy="2800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Agregacije i grupisanje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Za filtriranje podataka </a:t>
            </a:r>
            <a:r>
              <a:rPr lang="en-US" altLang="en-US" u="sng"/>
              <a:t>pre</a:t>
            </a:r>
            <a:r>
              <a:rPr lang="en-US" altLang="en-US"/>
              <a:t> nego sto se primeni agregacije koristi se </a:t>
            </a:r>
            <a:r>
              <a:rPr lang="en-US" altLang="en-US">
                <a:solidFill>
                  <a:srgbClr val="FF0000"/>
                </a:solidFill>
              </a:rPr>
              <a:t>WHERE</a:t>
            </a:r>
            <a:r>
              <a:rPr lang="en-US" altLang="en-US"/>
              <a:t> klauzula. </a:t>
            </a:r>
            <a:endParaRPr lang="en-US" altLang="en-US"/>
          </a:p>
          <a:p>
            <a:r>
              <a:rPr lang="en-US" altLang="en-US"/>
              <a:t>Za filtriranje podataka </a:t>
            </a:r>
            <a:r>
              <a:rPr lang="en-US" altLang="en-US" u="sng"/>
              <a:t>nakon</a:t>
            </a:r>
            <a:r>
              <a:rPr lang="en-US" altLang="en-US"/>
              <a:t> grupisanja se koristi </a:t>
            </a:r>
            <a:r>
              <a:rPr lang="en-US" altLang="en-US">
                <a:solidFill>
                  <a:srgbClr val="FF0000"/>
                </a:solidFill>
              </a:rPr>
              <a:t>HAVING</a:t>
            </a:r>
            <a:r>
              <a:rPr lang="en-US" altLang="en-US"/>
              <a:t> klauzula.</a:t>
            </a:r>
            <a:endParaRPr lang="en-US" altLang="en-US"/>
          </a:p>
          <a:p>
            <a:r>
              <a:rPr lang="en-US" altLang="en-US">
                <a:solidFill>
                  <a:schemeClr val="tx1"/>
                </a:solidFill>
              </a:rPr>
              <a:t>Za grupisanje se koristi </a:t>
            </a:r>
            <a:r>
              <a:rPr lang="en-US" altLang="en-US">
                <a:solidFill>
                  <a:srgbClr val="FF0000"/>
                </a:solidFill>
              </a:rPr>
              <a:t>GROUP BY klauzula koja</a:t>
            </a:r>
            <a:r>
              <a:rPr lang="en-US" altLang="en-US"/>
              <a:t> zahteva sortiranje po koloni po kojoj se grupise. Ako vec postoji indeks na toj koloni, PostgreSQL moze da iskoristi taj indeks i na taj nacin izbegne dodatno sortiranje. 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1325563"/>
          </a:xfrm>
        </p:spPr>
        <p:txBody>
          <a:bodyPr/>
          <a:p>
            <a:pPr algn="ctr"/>
            <a:r>
              <a:rPr lang="en-US"/>
              <a:t>Materialized view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5075"/>
            <a:ext cx="10515600" cy="4654550"/>
          </a:xfrm>
        </p:spPr>
        <p:txBody>
          <a:bodyPr/>
          <a:p>
            <a:r>
              <a:rPr lang="en-US" altLang="en-US"/>
              <a:t>Materijalizovani pogled predstavlja predefinisanu tabelu koja cuva rezultat vec izvrsenog upita.</a:t>
            </a:r>
            <a:endParaRPr lang="en-US" altLang="en-US"/>
          </a:p>
          <a:p>
            <a:r>
              <a:rPr lang="en-US" altLang="en-US"/>
              <a:t>Baza ne mora svaki put da obradjuje sve redove tabele.</a:t>
            </a:r>
            <a:endParaRPr lang="en-US" altLang="en-US"/>
          </a:p>
          <a:p>
            <a:r>
              <a:rPr lang="en-US" altLang="en-US"/>
              <a:t>REFRESH MATERIALIZED VIEW - komanda za osvezavanje materijalizovanog pogleda.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1130" y="3678555"/>
            <a:ext cx="6297930" cy="2827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2657</Words>
  <Application>WPS Presentation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Office Theme</vt:lpstr>
      <vt:lpstr>Optimizacija upita kod PostgreSQL baze podataka</vt:lpstr>
      <vt:lpstr>Osnovne metrike performansi SQL upita</vt:lpstr>
      <vt:lpstr>Indeksi</vt:lpstr>
      <vt:lpstr>PowerPoint 演示文稿</vt:lpstr>
      <vt:lpstr>PowerPoint 演示文稿</vt:lpstr>
      <vt:lpstr>Koriscenje podupita na optimalan nacin</vt:lpstr>
      <vt:lpstr>PowerPoint 演示文稿</vt:lpstr>
      <vt:lpstr>Agregacije i grupisanje</vt:lpstr>
      <vt:lpstr>Materialized view </vt:lpstr>
      <vt:lpstr>Particionisanje tabela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Zeljko</cp:lastModifiedBy>
  <cp:revision>32</cp:revision>
  <dcterms:created xsi:type="dcterms:W3CDTF">2025-07-23T00:59:00Z</dcterms:created>
  <dcterms:modified xsi:type="dcterms:W3CDTF">2025-10-26T18:24:41Z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7AF68D8EDDB442D0AFADE582A47C03AB_11</vt:lpwstr>
  </property>
  <property fmtid="{D5CDD505-2E9C-101B-9397-08002B2CF9AE}" pid="3" name="KSOProductBuildVer">
    <vt:lpwstr>1033-12.2.0.23131</vt:lpwstr>
  </property>
</Properties>
</file>