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0" r:id="rId4"/>
    <p:sldId id="257" r:id="rId5"/>
    <p:sldId id="258" r:id="rId6"/>
    <p:sldId id="259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CF40">
                <a:lumMod val="58000"/>
                <a:lumOff val="42000"/>
              </a:srgbClr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Izolacija i konkurentni pristup kod PostgreSQL baze podataka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215" y="4804410"/>
            <a:ext cx="11504930" cy="1655445"/>
          </a:xfrm>
        </p:spPr>
        <p:txBody>
          <a:bodyPr/>
          <a:lstStyle/>
          <a:p>
            <a:pPr indent="457200" algn="l"/>
            <a:r>
              <a:rPr lang="en-US" altLang="en-US">
                <a:sym typeface="+mn-ea"/>
              </a:rPr>
              <a:t> Mentor: 							  Student:</a:t>
            </a:r>
            <a:endParaRPr lang="en-US" altLang="en-US"/>
          </a:p>
          <a:p>
            <a:pPr indent="457200" algn="l"/>
            <a:r>
              <a:rPr lang="en-US" altLang="en-US">
                <a:sym typeface="+mn-ea"/>
              </a:rPr>
              <a:t>Prof. dr Aleksandar Stanimirovic 				Zeljko Vasic, br.ind. 1808</a:t>
            </a:r>
            <a:endParaRPr lang="en-US"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285" y="267335"/>
            <a:ext cx="11414760" cy="3283585"/>
          </a:xfrm>
        </p:spPr>
        <p:txBody>
          <a:bodyPr>
            <a:normAutofit fontScale="60000"/>
          </a:bodyPr>
          <a:p>
            <a:pPr marL="0" indent="0">
              <a:buNone/>
            </a:pPr>
            <a:r>
              <a:rPr lang="en-US" altLang="en-US" b="1">
                <a:solidFill>
                  <a:srgbClr val="FF0000"/>
                </a:solidFill>
              </a:rPr>
              <a:t> Izolacija</a:t>
            </a:r>
            <a:r>
              <a:rPr lang="en-US" altLang="en-US"/>
              <a:t> omogucava kontrolisanje anomalija koje ugrozavaju konzistentnost baze podataka.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Najcesce anomalije su: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Dirty read</a:t>
            </a:r>
            <a:r>
              <a:rPr lang="en-US" altLang="en-US"/>
              <a:t> - transakcija cita necommitovane podatke druge transakcije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Non-repetable read</a:t>
            </a:r>
            <a:r>
              <a:rPr lang="en-US" altLang="en-US"/>
              <a:t> - transakcija izvrsava isti upit za citanje vise puta, ali dobija razlicite rezultate. 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Phantom read</a:t>
            </a:r>
            <a:r>
              <a:rPr lang="en-US" altLang="en-US"/>
              <a:t> - Druga transakcija dodaje redove i prva transakcija dobija vise redova u drugom citanju nego u prvom citanju. 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Lost update</a:t>
            </a:r>
            <a:r>
              <a:rPr lang="en-US" altLang="en-US"/>
              <a:t> - Druga transakcija pise preko izmena prve transakcije.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Write skew</a:t>
            </a:r>
            <a:r>
              <a:rPr lang="en-US" altLang="en-US"/>
              <a:t> - Dve transakcije istovremeno menjaju razlicite redove i nastaje logicki problem. Nema direktnog fizickog konflikta ali kada se spoje promene te dve transakcije narusava se integritet podataka. 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8890" y="3323590"/>
            <a:ext cx="5720080" cy="3098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48080"/>
          </a:xfrm>
        </p:spPr>
        <p:txBody>
          <a:bodyPr/>
          <a:p>
            <a:pPr algn="ctr"/>
            <a:r>
              <a:rPr lang="en-US" altLang="en-US"/>
              <a:t>Nivoi izolacije u bazama podataka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90" y="1219200"/>
            <a:ext cx="11591925" cy="4958080"/>
          </a:xfrm>
        </p:spPr>
        <p:txBody>
          <a:bodyPr/>
          <a:p>
            <a:pPr marL="0" indent="0">
              <a:buNone/>
            </a:pPr>
            <a:r>
              <a:rPr lang="en-US" altLang="en-US" sz="2400"/>
              <a:t>SQL standard definise 4 standardna nivoa izolacije:</a:t>
            </a:r>
            <a:endParaRPr lang="en-US" altLang="en-US" sz="2400"/>
          </a:p>
          <a:p>
            <a:pPr marL="0" indent="0" algn="l">
              <a:buNone/>
            </a:pPr>
            <a:r>
              <a:rPr lang="en-US" altLang="en-US" sz="2400"/>
              <a:t>1.Read uncommitted (dirty read, lost update, nonrepetable read, phantom reads)</a:t>
            </a:r>
            <a:endParaRPr lang="en-US" altLang="en-US" sz="2400"/>
          </a:p>
          <a:p>
            <a:pPr marL="0" indent="0" algn="l">
              <a:buNone/>
            </a:pPr>
            <a:r>
              <a:rPr lang="en-US" altLang="en-US" sz="2400"/>
              <a:t>2.Read committed (lost update, nonrepetable read, phantom reads)</a:t>
            </a:r>
            <a:endParaRPr lang="en-US" altLang="en-US" sz="2400"/>
          </a:p>
          <a:p>
            <a:pPr marL="0" indent="0" algn="l">
              <a:buNone/>
            </a:pPr>
            <a:r>
              <a:rPr lang="en-US" altLang="en-US" sz="2400"/>
              <a:t>3.Repetable Read (phantom reads (ali ne u PostgreSQL-u))</a:t>
            </a:r>
            <a:endParaRPr lang="en-US" altLang="en-US" sz="2400"/>
          </a:p>
          <a:p>
            <a:pPr marL="0" indent="0" algn="l">
              <a:buNone/>
            </a:pPr>
            <a:r>
              <a:rPr lang="en-US" altLang="en-US" sz="2400"/>
              <a:t>4.Serializable</a:t>
            </a:r>
            <a:endParaRPr lang="en-US" altLang="en-US" sz="2400"/>
          </a:p>
          <a:p>
            <a:pPr marL="0" indent="0" algn="l">
              <a:buNone/>
            </a:pPr>
            <a:endParaRPr lang="en-US" altLang="en-US" sz="24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6545" y="3663950"/>
            <a:ext cx="8307070" cy="2586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6355"/>
            <a:ext cx="10515600" cy="1644650"/>
          </a:xfrm>
        </p:spPr>
        <p:txBody>
          <a:bodyPr>
            <a:normAutofit/>
          </a:bodyPr>
          <a:p>
            <a:pPr algn="ctr"/>
            <a:r>
              <a:rPr lang="en-US" altLang="en-US"/>
              <a:t>Razlozi za primenu izolacije u bazama podataka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4535"/>
          </a:xfrm>
        </p:spPr>
        <p:txBody>
          <a:bodyPr>
            <a:normAutofit lnSpcReduction="20000"/>
          </a:bodyPr>
          <a:p>
            <a:r>
              <a:rPr lang="en-US" altLang="en-US">
                <a:solidFill>
                  <a:srgbClr val="FF0000"/>
                </a:solidFill>
              </a:rPr>
              <a:t>Race condition</a:t>
            </a:r>
            <a:r>
              <a:rPr lang="en-US" altLang="en-US"/>
              <a:t> je situacija u konkurentnim sistemima kada vise procesa ili transakcija pristupa nekim podacima a krajnji rezultat zavisi od redosleda izvrsavanja tih procesa ili transakcija. Ako se procesi izvrsavaju u neocekivanom redosledu krajnji rezultat moze biti pogresan ili nekonzistentan.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Primeri race condition-a su anomalije u nivoima izolacije.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0880" y="4451985"/>
            <a:ext cx="5687060" cy="1941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MVCC je osnovni mehanizam koji PostgreSQL automatski koristi da bi omogucio konkurentni pristup bazi podataka bez zakljucavanja za citanja.</a:t>
            </a:r>
            <a:endParaRPr lang="en-US" altLang="en-US"/>
          </a:p>
          <a:p>
            <a:r>
              <a:rPr lang="en-US" altLang="en-US"/>
              <a:t>Row locking omogucava paralelne upise u razlicite redove iste tabele.</a:t>
            </a:r>
            <a:endParaRPr lang="en-US" altLang="en-US"/>
          </a:p>
          <a:p>
            <a:r>
              <a:rPr lang="en-US" altLang="en-US"/>
              <a:t>Table locking obuhvata citavu tabelu, ukljucujuci njene redove, indekse i metapodatke.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14950" y="4185920"/>
            <a:ext cx="3921760" cy="2427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7565"/>
          </a:xfrm>
        </p:spPr>
        <p:txBody>
          <a:bodyPr/>
          <a:p>
            <a:pPr algn="ctr"/>
            <a:r>
              <a:rPr lang="en-US"/>
              <a:t>Pessimistic vs optimistic locking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4920"/>
            <a:ext cx="11089640" cy="4912360"/>
          </a:xfrm>
        </p:spPr>
        <p:txBody>
          <a:bodyPr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Pessimistic locking</a:t>
            </a:r>
            <a:r>
              <a:rPr lang="en-US" altLang="en-US"/>
              <a:t> pretpostavlja da ce do konflikata izmedju transakcija dolaziti cesto. Kada transakcija pristupi podacima za citanje ili pisanje, baza odmah zakljucava te podatke.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Lockovi koje pessimistic locking koristi mogu da budu Exclusive lock i Shared lock.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Nad istim podatkom mogu da se nalaze vise S-lockova, ili samo jedan X-lock.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4645" y="3950970"/>
            <a:ext cx="4477385" cy="26676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90" y="391795"/>
            <a:ext cx="10782935" cy="5831205"/>
          </a:xfrm>
        </p:spPr>
        <p:txBody>
          <a:bodyPr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Optimisitic locking</a:t>
            </a:r>
            <a:r>
              <a:rPr lang="en-US" altLang="en-US"/>
              <a:t> pretpostavlja da konflikti izmedju transakcija nastaju retko. Transakcija ne zakljucava red dok ga cita ili menja, vec proverava verziju redova prilikom komitovanja.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Svakoj tabeli ili zapisu u bazi se dodaje verziona kolona. Najcesce je to celobrojni brojac (version) ili vremenska oznaka (timestamp).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73120" y="3017520"/>
            <a:ext cx="5445760" cy="2537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8285"/>
            <a:ext cx="10515600" cy="5928995"/>
          </a:xfrm>
        </p:spPr>
        <p:txBody>
          <a:bodyPr/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Deadlock</a:t>
            </a:r>
            <a:r>
              <a:rPr lang="en-US" altLang="en-US"/>
              <a:t> se desava kada su dve ili vise transakcija medjusobno blokirane zato sto cekaju jedna drugu i nijedna transakcija ne moze da nastavi sa izvrsavanjem. 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FF0000"/>
                </a:solidFill>
              </a:rPr>
              <a:t>Livelock  </a:t>
            </a:r>
            <a:r>
              <a:rPr lang="en-US" altLang="en-US"/>
              <a:t>je situacija kada transakcije ne napreduju, ali za razliku od deadlocka one ne cekaju, vec non stop nesto rade ali bez pravog pomaka sa izvrsenjem.  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0510" y="1068070"/>
            <a:ext cx="3305175" cy="1861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750" y="4048760"/>
            <a:ext cx="2908935" cy="25114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 algn="ctr">
              <a:buNone/>
            </a:pPr>
            <a:r>
              <a:rPr lang="en-US" sz="9600"/>
              <a:t>HVALA NA PAZNJI</a:t>
            </a:r>
            <a:endParaRPr lang="en-US" sz="9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2851</Words>
  <Application>WPS Presentation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Izolacija i konkurentni pristup kod PostgreSQL baze podataka</vt:lpstr>
      <vt:lpstr>PowerPoint 演示文稿</vt:lpstr>
      <vt:lpstr>Nivoi izolacije u bazama podataka</vt:lpstr>
      <vt:lpstr>Razlozi za primenu izolacije u bazama podataka</vt:lpstr>
      <vt:lpstr>PowerPoint 演示文稿</vt:lpstr>
      <vt:lpstr>Pessimistic vs optimistic locking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Zeljko</cp:lastModifiedBy>
  <cp:revision>24</cp:revision>
  <dcterms:created xsi:type="dcterms:W3CDTF">2025-07-23T00:59:00Z</dcterms:created>
  <dcterms:modified xsi:type="dcterms:W3CDTF">2025-10-26T18:24:37Z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B7FE865A25D24B21B32CA0697E0809FF_11</vt:lpwstr>
  </property>
  <property fmtid="{D5CDD505-2E9C-101B-9397-08002B2CF9AE}" pid="3" name="KSOProductBuildVer">
    <vt:lpwstr>1033-12.2.0.23131</vt:lpwstr>
  </property>
</Properties>
</file>