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CF40">
                <a:lumMod val="57000"/>
                <a:lumOff val="43000"/>
              </a:srgbClr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370" y="822643"/>
            <a:ext cx="9144000" cy="2387600"/>
          </a:xfrm>
        </p:spPr>
        <p:txBody>
          <a:bodyPr/>
          <a:lstStyle/>
          <a:p>
            <a:r>
              <a:rPr lang="en-US" dirty="0"/>
              <a:t>Replikacija kod PostgreSQL baze podaka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595" y="4462780"/>
            <a:ext cx="11052810" cy="1655445"/>
          </a:xfrm>
        </p:spPr>
        <p:txBody>
          <a:bodyPr/>
          <a:lstStyle/>
          <a:p>
            <a:pPr indent="457200" algn="l"/>
            <a:r>
              <a:rPr lang="en-US" altLang="en-US">
                <a:sym typeface="+mn-ea"/>
              </a:rPr>
              <a:t> 	Mentor: 							  Student:</a:t>
            </a:r>
            <a:endParaRPr lang="en-US" altLang="en-US"/>
          </a:p>
          <a:p>
            <a:pPr indent="457200" algn="l"/>
            <a:r>
              <a:rPr lang="en-US" altLang="en-US">
                <a:sym typeface="+mn-ea"/>
              </a:rPr>
              <a:t>Prof. dr Aleksandar Stanimirovic 				Zeljko Vasic, br.ind. 1808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9600">
                <a:sym typeface="+mn-ea"/>
              </a:rPr>
              <a:t>HVALA NA PAZNJI</a:t>
            </a:r>
            <a:endParaRPr lang="en-US" sz="96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485"/>
            <a:ext cx="10515600" cy="5725795"/>
          </a:xfrm>
        </p:spPr>
        <p:txBody>
          <a:bodyPr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Replikacija </a:t>
            </a:r>
            <a:r>
              <a:rPr lang="en-US" altLang="en-US"/>
              <a:t>je proces kopiranja podataka i njihove sinhronizacija izmedju vise baza podataka.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Cilj replikacije kod centralizovanih baza podataka je High Availability i backup podataka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Faze koje cine replikaciju su: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1.Request (RE)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2.Server coordination (SC)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3.Execution (EX)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4.Agreement coordination (AC)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5.Response (END)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p>
            <a:pPr algn="ctr"/>
            <a:r>
              <a:rPr lang="en-US"/>
              <a:t>WAL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1011535" cy="475805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WAL(Write Ahed Log)</a:t>
            </a:r>
            <a:r>
              <a:rPr lang="en-US" altLang="en-US" sz="2400"/>
              <a:t> zapisuje svaku promenu podataka pre nego sto se ona stvarno primeni na glavne podatke baze. Promena se prvo zapisuje u WAL log a tek nakon toga se izvrsava SQL upit koji zapravo menja podatke. Nakon sto je WAL zapis snimljen transakcija se smatra za COMMITED, i tek onda se primenjuje na glavne podatke baze. 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>
                <a:solidFill>
                  <a:srgbClr val="FF0000"/>
                </a:solidFill>
              </a:rPr>
              <a:t>LSN(Log Sequence Number)</a:t>
            </a:r>
            <a:r>
              <a:rPr lang="en-US" altLang="en-US" sz="2400"/>
              <a:t> predstavlja adresu u WAL fajlu. Na osnovu LSN je moguce precizno pratiti redosled svake promene u logu.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695" y="3748405"/>
            <a:ext cx="3274695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980"/>
          </a:xfrm>
        </p:spPr>
        <p:txBody>
          <a:bodyPr/>
          <a:p>
            <a:pPr algn="ctr"/>
            <a:r>
              <a:rPr lang="en-US" altLang="en-US">
                <a:solidFill>
                  <a:srgbClr val="FF0000"/>
                </a:solidFill>
              </a:rPr>
              <a:t>Tipovi replikacije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040"/>
            <a:ext cx="10895330" cy="4841240"/>
          </a:xfrm>
        </p:spPr>
        <p:txBody>
          <a:bodyPr/>
          <a:p>
            <a:r>
              <a:rPr lang="en-US" altLang="en-US" sz="2400"/>
              <a:t>Asinrona replikacija - primarni server ne ceka potvrdu od replike da zavrsi transkaciju</a:t>
            </a:r>
            <a:endParaRPr lang="en-US" altLang="en-US" sz="2400"/>
          </a:p>
          <a:p>
            <a:r>
              <a:rPr lang="en-US" altLang="en-US" sz="2400"/>
              <a:t>Sinhrona replikacija - primarni server ceka dok replike ne potvde prijem podataka pre nego sto se transakcija zavrsi.</a:t>
            </a:r>
            <a:endParaRPr lang="en-US" altLang="en-US" sz="2400"/>
          </a:p>
          <a:p>
            <a:r>
              <a:rPr lang="en-US" altLang="en-US" sz="2400"/>
              <a:t>Hibridna</a:t>
            </a:r>
            <a:endParaRPr lang="en-US" altLang="en-US" sz="2400"/>
          </a:p>
          <a:p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905" y="2952750"/>
            <a:ext cx="5228590" cy="3507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3600">
                <a:solidFill>
                  <a:srgbClr val="FF0000"/>
                </a:solidFill>
              </a:rPr>
              <a:t>Vrste replikacije u PostgreSQL-u po broju master cvorova</a:t>
            </a:r>
            <a:endParaRPr lang="en-US" altLang="en-US" sz="36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10" y="2103755"/>
            <a:ext cx="5757545" cy="4485640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</a:rPr>
              <a:t>Single-Master Replikacija</a:t>
            </a:r>
            <a:r>
              <a:rPr lang="en-US" altLang="en-US"/>
              <a:t> - jedan cvor vrsi upis, a sve ostale replike sluze za citanje podataka.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Multi-Master Replikacija</a:t>
            </a:r>
            <a:r>
              <a:rPr lang="en-US" altLang="en-US"/>
              <a:t> - vise cvorova vrsi upis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Masterless Replikacija</a:t>
            </a:r>
            <a:r>
              <a:rPr lang="en-US" altLang="en-US"/>
              <a:t> - svi cvorovi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su jednaki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277745"/>
            <a:ext cx="563245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Vrste replikacije u PostgreSQL-u po nacinu prenosa podataka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55" y="1825625"/>
            <a:ext cx="10697845" cy="4351655"/>
          </a:xfrm>
        </p:spPr>
        <p:txBody>
          <a:bodyPr/>
          <a:p>
            <a:r>
              <a:rPr lang="en-US" altLang="en-US" sz="2000">
                <a:solidFill>
                  <a:srgbClr val="FF0000"/>
                </a:solidFill>
              </a:rPr>
              <a:t>Fizicka replikacija</a:t>
            </a:r>
            <a:r>
              <a:rPr lang="en-US" altLang="en-US" sz="2000"/>
              <a:t> je tip replikacije gde se podaci prenose na nivou fizickih blokova i datoteka baze podataka. 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Podaci se prenose u binarnom obliku.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Replike su potpuno identicne primarnom serveru.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Logicka replikacija</a:t>
            </a:r>
            <a:r>
              <a:rPr lang="en-US" altLang="en-US" sz="2000"/>
              <a:t> replicira podatke na nivou tabela ili kolona koristeci publikaciju i subskripciju.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Postavlja se kroz CREATE PUBLICATION ili CREATE SUBSCRIPTION.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Omogucava selektivno repliciranje podataka. </a:t>
            </a:r>
            <a:endParaRPr lang="en-US" altLang="en-US" sz="2000"/>
          </a:p>
          <a:p>
            <a:endParaRPr lang="en-US" alt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595" y="4614545"/>
            <a:ext cx="3482975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95" y="2379345"/>
            <a:ext cx="3482340" cy="1191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990"/>
            <a:ext cx="10515600" cy="5622290"/>
          </a:xfrm>
        </p:spPr>
        <p:txBody>
          <a:bodyPr/>
          <a:p>
            <a:r>
              <a:rPr lang="en-US" altLang="en-US" sz="2000">
                <a:solidFill>
                  <a:srgbClr val="FF0000"/>
                </a:solidFill>
              </a:rPr>
              <a:t>Snapshot replikacija</a:t>
            </a:r>
            <a:r>
              <a:rPr lang="en-US" altLang="en-US" sz="2000"/>
              <a:t> podrazumeva periodicno kopiranje kompletne baze ili odabranih tabela baze sa jednog cvora na druge cvorove.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Ne zahteva stalnu konekciju izmedju cvorova. 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Nije pogodna za aplikacije koje zahtevaju stalno azuziranje podataka. </a:t>
            </a:r>
            <a:endParaRPr lang="en-US" altLang="en-US" sz="2000"/>
          </a:p>
          <a:p>
            <a:endParaRPr lang="en-US" alt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810" y="3143250"/>
            <a:ext cx="7508240" cy="2332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149985"/>
          </a:xfrm>
        </p:spPr>
        <p:txBody>
          <a:bodyPr/>
          <a:p>
            <a:pPr algn="ctr"/>
            <a:r>
              <a:rPr lang="en-US" altLang="en-US" b="1">
                <a:solidFill>
                  <a:srgbClr val="FF0000"/>
                </a:solidFill>
              </a:rPr>
              <a:t>HA setup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05" y="1825625"/>
            <a:ext cx="7960360" cy="4351655"/>
          </a:xfrm>
        </p:spPr>
        <p:txBody>
          <a:bodyPr/>
          <a:p>
            <a:pPr marL="0" indent="0">
              <a:buNone/>
            </a:pPr>
            <a:r>
              <a:rPr lang="en-US" altLang="en-US"/>
              <a:t>Osnovne komponente HA setup-a u PostgreSQL-u su: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1.Primarni server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2.Kopije primarnog servera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3.Load Balancer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4.Failover i promocija novog primarnog servera</a:t>
            </a:r>
            <a:endParaRPr lang="en-US" altLang="en-US"/>
          </a:p>
        </p:txBody>
      </p:sp>
      <p:pic>
        <p:nvPicPr>
          <p:cNvPr id="4" name="Picture 2" descr="ha set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6545" y="2454275"/>
            <a:ext cx="3863340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>
                <a:solidFill>
                  <a:srgbClr val="FF0000"/>
                </a:solidFill>
              </a:rPr>
              <a:t>Replikacija u oblaku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637405"/>
          </a:xfrm>
        </p:spPr>
        <p:txBody>
          <a:bodyPr/>
          <a:p>
            <a:r>
              <a:rPr lang="en-US" altLang="en-US"/>
              <a:t>Replikacija u oblaku podrazumeva kopiranje i sinhronizaciju podataka izmedju vise baza podataka koje se nalaze na cloudu. </a:t>
            </a:r>
            <a:endParaRPr lang="en-US" altLang="en-US"/>
          </a:p>
          <a:p>
            <a:r>
              <a:rPr lang="en-US" altLang="en-US"/>
              <a:t>Replikacija u oblaku ne zavisi od fizicke razdaljine servera.</a:t>
            </a:r>
            <a:endParaRPr lang="en-US" altLang="en-US"/>
          </a:p>
          <a:p>
            <a:r>
              <a:rPr lang="en-US" altLang="en-US"/>
              <a:t>Baze mogu da budu geografski distribuirane, a podaci dostupni globalno.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2170" y="3738880"/>
            <a:ext cx="625475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2540</Words>
  <Application>WPS Presentation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Replikacija kod PostgreSQL baze podaka</vt:lpstr>
      <vt:lpstr>PowerPoint 演示文稿</vt:lpstr>
      <vt:lpstr>WAL</vt:lpstr>
      <vt:lpstr>Tipovi replikacije</vt:lpstr>
      <vt:lpstr>Vrste replikacije u PostgreSQL-u po broju master cvorova</vt:lpstr>
      <vt:lpstr>Vrste replikacije u PostgreSQL-u po nacinu prenosa podataka</vt:lpstr>
      <vt:lpstr>PowerPoint 演示文稿</vt:lpstr>
      <vt:lpstr>HA setup</vt:lpstr>
      <vt:lpstr>Replikacija u oblaku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Zeljko</cp:lastModifiedBy>
  <cp:revision>21</cp:revision>
  <dcterms:created xsi:type="dcterms:W3CDTF">2025-07-23T00:59:00Z</dcterms:created>
  <dcterms:modified xsi:type="dcterms:W3CDTF">2025-10-26T18:26:28Z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1033-12.2.0.23131</vt:lpwstr>
  </property>
</Properties>
</file>